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9"/>
  </p:notesMasterIdLst>
  <p:handoutMasterIdLst>
    <p:handoutMasterId r:id="rId20"/>
  </p:handoutMasterIdLst>
  <p:sldIdLst>
    <p:sldId id="265" r:id="rId2"/>
    <p:sldId id="258" r:id="rId3"/>
    <p:sldId id="336" r:id="rId4"/>
    <p:sldId id="346" r:id="rId5"/>
    <p:sldId id="340" r:id="rId6"/>
    <p:sldId id="354" r:id="rId7"/>
    <p:sldId id="355" r:id="rId8"/>
    <p:sldId id="356" r:id="rId9"/>
    <p:sldId id="357" r:id="rId10"/>
    <p:sldId id="352" r:id="rId11"/>
    <p:sldId id="359" r:id="rId12"/>
    <p:sldId id="358" r:id="rId13"/>
    <p:sldId id="360" r:id="rId14"/>
    <p:sldId id="362" r:id="rId15"/>
    <p:sldId id="361" r:id="rId16"/>
    <p:sldId id="363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재원" initials="이" lastIdx="1" clrIdx="0">
    <p:extLst>
      <p:ext uri="{19B8F6BF-5375-455C-9EA6-DF929625EA0E}">
        <p15:presenceInfo xmlns:p15="http://schemas.microsoft.com/office/powerpoint/2012/main" userId="S-1-5-21-791609980-505775873-203508211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9B66"/>
    <a:srgbClr val="111318"/>
    <a:srgbClr val="FFFFFF"/>
    <a:srgbClr val="02497F"/>
    <a:srgbClr val="DEEBF7"/>
    <a:srgbClr val="4591CE"/>
    <a:srgbClr val="B4C7E7"/>
    <a:srgbClr val="98C2E4"/>
    <a:srgbClr val="D2E9FA"/>
    <a:srgbClr val="62C4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57" autoAdjust="0"/>
    <p:restoredTop sz="87431" autoAdjust="0"/>
  </p:normalViewPr>
  <p:slideViewPr>
    <p:cSldViewPr snapToGrid="0">
      <p:cViewPr varScale="1">
        <p:scale>
          <a:sx n="161" d="100"/>
          <a:sy n="161" d="100"/>
        </p:scale>
        <p:origin x="680" y="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2552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751EDB0-1AC5-44EE-A0D6-1992E79FFD1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6315EA-29FA-42C6-824C-3F4B7BF811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5D8E4-A3DF-4060-82F5-84451599BA64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C72323-3CBD-4C07-A156-BEA1E8940E6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AD7FF4-25E2-48B2-8882-5B8DF3043C9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853E4-0F46-4A99-81D3-72E525CFA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447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74F20-0429-42EC-AFE6-D43E94E5DB2F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CD114-79BA-4EB3-B9E8-603E846A9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975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rgbClr val="0249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0599F01-5B59-48B3-B562-5E193D76A2E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3807832" cy="3473534"/>
          </a:xfrm>
          <a:prstGeom prst="rect">
            <a:avLst/>
          </a:prstGeom>
        </p:spPr>
      </p:pic>
      <p:sp>
        <p:nvSpPr>
          <p:cNvPr id="7" name="제목 6">
            <a:extLst>
              <a:ext uri="{FF2B5EF4-FFF2-40B4-BE49-F238E27FC236}">
                <a16:creationId xmlns:a16="http://schemas.microsoft.com/office/drawing/2014/main" id="{69F957E1-7986-4C96-A1E6-25FD4574D1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4095" y="2370259"/>
            <a:ext cx="7194875" cy="717178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FFFF00"/>
                </a:solidFill>
              </a:defRPr>
            </a:lvl1pPr>
          </a:lstStyle>
          <a:p>
            <a:r>
              <a:rPr lang="ko-KR" altLang="en-US" dirty="0"/>
              <a:t>메인 타이틀</a:t>
            </a:r>
          </a:p>
        </p:txBody>
      </p:sp>
      <p:sp>
        <p:nvSpPr>
          <p:cNvPr id="14" name="Google Shape;16;p2">
            <a:extLst>
              <a:ext uri="{FF2B5EF4-FFF2-40B4-BE49-F238E27FC236}">
                <a16:creationId xmlns:a16="http://schemas.microsoft.com/office/drawing/2014/main" id="{43E11AC5-6153-4933-813D-3CE0D259839E}"/>
              </a:ext>
            </a:extLst>
          </p:cNvPr>
          <p:cNvSpPr/>
          <p:nvPr/>
        </p:nvSpPr>
        <p:spPr>
          <a:xfrm>
            <a:off x="2190751" y="1863437"/>
            <a:ext cx="45719" cy="1224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>
            <a:extLst>
              <a:ext uri="{FF2B5EF4-FFF2-40B4-BE49-F238E27FC236}">
                <a16:creationId xmlns:a16="http://schemas.microsoft.com/office/drawing/2014/main" id="{C5DB0455-809D-45DD-BF3A-415FDFD7C4DB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2284095" y="1861654"/>
            <a:ext cx="9144000" cy="466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 b="1" i="1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r>
              <a:rPr lang="ko-KR" altLang="en-US" dirty="0"/>
              <a:t>서브 타이틀</a:t>
            </a:r>
            <a:endParaRPr dirty="0"/>
          </a:p>
        </p:txBody>
      </p:sp>
      <p:sp>
        <p:nvSpPr>
          <p:cNvPr id="17" name="Google Shape;19;p2">
            <a:extLst>
              <a:ext uri="{FF2B5EF4-FFF2-40B4-BE49-F238E27FC236}">
                <a16:creationId xmlns:a16="http://schemas.microsoft.com/office/drawing/2014/main" id="{4BA3BAEF-FCAE-4EDC-92D2-9F8A38012A5B}"/>
              </a:ext>
            </a:extLst>
          </p:cNvPr>
          <p:cNvSpPr txBox="1">
            <a:spLocks noGrp="1"/>
          </p:cNvSpPr>
          <p:nvPr>
            <p:ph type="body" idx="3" hasCustomPrompt="1"/>
          </p:nvPr>
        </p:nvSpPr>
        <p:spPr>
          <a:xfrm>
            <a:off x="2279513" y="4149082"/>
            <a:ext cx="4933748" cy="439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defRPr sz="1800" b="1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ko-KR" altLang="en-US" dirty="0"/>
              <a:t>텍스트를 입력하세요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C4C378-FCA5-4867-A163-1AC154A567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28726" y="1861654"/>
            <a:ext cx="914400" cy="1225783"/>
          </a:xfrm>
        </p:spPr>
        <p:txBody>
          <a:bodyPr>
            <a:normAutofit/>
          </a:bodyPr>
          <a:lstStyle>
            <a:lvl1pPr marL="0" indent="0" algn="r">
              <a:buNone/>
              <a:defRPr sz="1400" b="1">
                <a:solidFill>
                  <a:srgbClr val="DEEBF7"/>
                </a:solidFill>
              </a:defRPr>
            </a:lvl1pPr>
          </a:lstStyle>
          <a:p>
            <a:pPr lvl="0"/>
            <a:r>
              <a:rPr lang="ko-KR" altLang="en-US" dirty="0"/>
              <a:t>텍스트를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065978780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57A7E91B-3172-4DDA-B28A-29C7E7F7EDBD}"/>
              </a:ext>
            </a:extLst>
          </p:cNvPr>
          <p:cNvSpPr/>
          <p:nvPr userDrawn="1"/>
        </p:nvSpPr>
        <p:spPr>
          <a:xfrm>
            <a:off x="8452184" y="468801"/>
            <a:ext cx="3739816" cy="6202709"/>
          </a:xfrm>
          <a:custGeom>
            <a:avLst/>
            <a:gdLst>
              <a:gd name="connsiteX0" fmla="*/ 3739816 w 3739816"/>
              <a:gd name="connsiteY0" fmla="*/ 0 h 6202709"/>
              <a:gd name="connsiteX1" fmla="*/ 3739816 w 3739816"/>
              <a:gd name="connsiteY1" fmla="*/ 652138 h 6202709"/>
              <a:gd name="connsiteX2" fmla="*/ 3739816 w 3739816"/>
              <a:gd name="connsiteY2" fmla="*/ 6202709 h 6202709"/>
              <a:gd name="connsiteX3" fmla="*/ 3733800 w 3739816"/>
              <a:gd name="connsiteY3" fmla="*/ 6202709 h 6202709"/>
              <a:gd name="connsiteX4" fmla="*/ 3733800 w 3739816"/>
              <a:gd name="connsiteY4" fmla="*/ 5553660 h 6202709"/>
              <a:gd name="connsiteX5" fmla="*/ 2490537 w 3739816"/>
              <a:gd name="connsiteY5" fmla="*/ 5760540 h 6202709"/>
              <a:gd name="connsiteX6" fmla="*/ 2490537 w 3739816"/>
              <a:gd name="connsiteY6" fmla="*/ 5645103 h 6202709"/>
              <a:gd name="connsiteX7" fmla="*/ 2490535 w 3739816"/>
              <a:gd name="connsiteY7" fmla="*/ 5645104 h 6202709"/>
              <a:gd name="connsiteX8" fmla="*/ 2490535 w 3739816"/>
              <a:gd name="connsiteY8" fmla="*/ 5760541 h 6202709"/>
              <a:gd name="connsiteX9" fmla="*/ 2005 w 3739816"/>
              <a:gd name="connsiteY9" fmla="*/ 6174634 h 6202709"/>
              <a:gd name="connsiteX10" fmla="*/ 2005 w 3739816"/>
              <a:gd name="connsiteY10" fmla="*/ 6166610 h 6202709"/>
              <a:gd name="connsiteX11" fmla="*/ 0 w 3739816"/>
              <a:gd name="connsiteY11" fmla="*/ 6167030 h 6202709"/>
              <a:gd name="connsiteX12" fmla="*/ 0 w 3739816"/>
              <a:gd name="connsiteY12" fmla="*/ 4980503 h 6202709"/>
              <a:gd name="connsiteX13" fmla="*/ 1257301 w 3739816"/>
              <a:gd name="connsiteY13" fmla="*/ 4770953 h 6202709"/>
              <a:gd name="connsiteX14" fmla="*/ 1257301 w 3739816"/>
              <a:gd name="connsiteY14" fmla="*/ 447600 h 6202709"/>
              <a:gd name="connsiteX15" fmla="*/ 1257301 w 3739816"/>
              <a:gd name="connsiteY15" fmla="*/ 413093 h 6202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739816" h="6202709">
                <a:moveTo>
                  <a:pt x="3739816" y="0"/>
                </a:moveTo>
                <a:lnTo>
                  <a:pt x="3739816" y="652138"/>
                </a:lnTo>
                <a:lnTo>
                  <a:pt x="3739816" y="6202709"/>
                </a:lnTo>
                <a:lnTo>
                  <a:pt x="3733800" y="6202709"/>
                </a:lnTo>
                <a:lnTo>
                  <a:pt x="3733800" y="5553660"/>
                </a:lnTo>
                <a:lnTo>
                  <a:pt x="2490537" y="5760540"/>
                </a:lnTo>
                <a:lnTo>
                  <a:pt x="2490537" y="5645103"/>
                </a:lnTo>
                <a:lnTo>
                  <a:pt x="2490535" y="5645104"/>
                </a:lnTo>
                <a:lnTo>
                  <a:pt x="2490535" y="5760541"/>
                </a:lnTo>
                <a:lnTo>
                  <a:pt x="2005" y="6174634"/>
                </a:lnTo>
                <a:lnTo>
                  <a:pt x="2005" y="6166610"/>
                </a:lnTo>
                <a:lnTo>
                  <a:pt x="0" y="6167030"/>
                </a:lnTo>
                <a:lnTo>
                  <a:pt x="0" y="4980503"/>
                </a:lnTo>
                <a:lnTo>
                  <a:pt x="1257301" y="4770953"/>
                </a:lnTo>
                <a:lnTo>
                  <a:pt x="1257301" y="447600"/>
                </a:lnTo>
                <a:lnTo>
                  <a:pt x="1257301" y="413093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A5F55D1D-068C-403F-8548-CD1FF503F5C5}"/>
              </a:ext>
            </a:extLst>
          </p:cNvPr>
          <p:cNvSpPr/>
          <p:nvPr userDrawn="1"/>
        </p:nvSpPr>
        <p:spPr>
          <a:xfrm flipV="1">
            <a:off x="-1" y="0"/>
            <a:ext cx="12192001" cy="1882942"/>
          </a:xfrm>
          <a:custGeom>
            <a:avLst/>
            <a:gdLst>
              <a:gd name="connsiteX0" fmla="*/ 0 w 12192000"/>
              <a:gd name="connsiteY0" fmla="*/ 1882942 h 1882942"/>
              <a:gd name="connsiteX1" fmla="*/ 11315700 w 12192000"/>
              <a:gd name="connsiteY1" fmla="*/ 1882942 h 1882942"/>
              <a:gd name="connsiteX2" fmla="*/ 11315697 w 12192000"/>
              <a:gd name="connsiteY2" fmla="*/ 1882941 h 1882942"/>
              <a:gd name="connsiteX3" fmla="*/ 12192000 w 12192000"/>
              <a:gd name="connsiteY3" fmla="*/ 1882941 h 1882942"/>
              <a:gd name="connsiteX4" fmla="*/ 12192000 w 12192000"/>
              <a:gd name="connsiteY4" fmla="*/ 1414141 h 1882942"/>
              <a:gd name="connsiteX5" fmla="*/ 9703468 w 12192000"/>
              <a:gd name="connsiteY5" fmla="*/ 1000047 h 1882942"/>
              <a:gd name="connsiteX6" fmla="*/ 9703468 w 12192000"/>
              <a:gd name="connsiteY6" fmla="*/ 1614665 h 1882942"/>
              <a:gd name="connsiteX7" fmla="*/ 2488532 w 12192000"/>
              <a:gd name="connsiteY7" fmla="*/ 414094 h 1882942"/>
              <a:gd name="connsiteX8" fmla="*/ 2488532 w 12192000"/>
              <a:gd name="connsiteY8" fmla="*/ 1419727 h 1882942"/>
              <a:gd name="connsiteX9" fmla="*/ 2488530 w 12192000"/>
              <a:gd name="connsiteY9" fmla="*/ 1419727 h 1882942"/>
              <a:gd name="connsiteX10" fmla="*/ 2488530 w 12192000"/>
              <a:gd name="connsiteY10" fmla="*/ 414093 h 1882942"/>
              <a:gd name="connsiteX11" fmla="*/ 0 w 12192000"/>
              <a:gd name="connsiteY11" fmla="*/ 0 h 1882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1882942">
                <a:moveTo>
                  <a:pt x="0" y="1882942"/>
                </a:moveTo>
                <a:lnTo>
                  <a:pt x="11315700" y="1882942"/>
                </a:lnTo>
                <a:lnTo>
                  <a:pt x="11315697" y="1882941"/>
                </a:lnTo>
                <a:lnTo>
                  <a:pt x="12192000" y="1882941"/>
                </a:lnTo>
                <a:lnTo>
                  <a:pt x="12192000" y="1414141"/>
                </a:lnTo>
                <a:lnTo>
                  <a:pt x="9703468" y="1000047"/>
                </a:lnTo>
                <a:lnTo>
                  <a:pt x="9703468" y="1614665"/>
                </a:lnTo>
                <a:lnTo>
                  <a:pt x="2488532" y="414094"/>
                </a:lnTo>
                <a:lnTo>
                  <a:pt x="2488532" y="1419727"/>
                </a:lnTo>
                <a:lnTo>
                  <a:pt x="2488530" y="1419727"/>
                </a:lnTo>
                <a:lnTo>
                  <a:pt x="2488530" y="414093"/>
                </a:lnTo>
                <a:lnTo>
                  <a:pt x="0" y="0"/>
                </a:lnTo>
                <a:close/>
              </a:path>
            </a:pathLst>
          </a:custGeom>
          <a:solidFill>
            <a:srgbClr val="024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60F83FE2-6691-41B3-98A0-F98D40A6FAF1}"/>
              </a:ext>
            </a:extLst>
          </p:cNvPr>
          <p:cNvSpPr/>
          <p:nvPr userDrawn="1"/>
        </p:nvSpPr>
        <p:spPr>
          <a:xfrm rot="10800000" flipV="1">
            <a:off x="-3" y="5451549"/>
            <a:ext cx="12192003" cy="1406451"/>
          </a:xfrm>
          <a:custGeom>
            <a:avLst/>
            <a:gdLst>
              <a:gd name="connsiteX0" fmla="*/ 3739819 w 12192002"/>
              <a:gd name="connsiteY0" fmla="*/ 0 h 1406451"/>
              <a:gd name="connsiteX1" fmla="*/ 3739819 w 12192002"/>
              <a:gd name="connsiteY1" fmla="*/ 1179528 h 1406451"/>
              <a:gd name="connsiteX2" fmla="*/ 3731795 w 12192002"/>
              <a:gd name="connsiteY2" fmla="*/ 1177847 h 1406451"/>
              <a:gd name="connsiteX3" fmla="*/ 3731795 w 12192002"/>
              <a:gd name="connsiteY3" fmla="*/ 1185871 h 1406451"/>
              <a:gd name="connsiteX4" fmla="*/ 1243265 w 12192002"/>
              <a:gd name="connsiteY4" fmla="*/ 771778 h 1406451"/>
              <a:gd name="connsiteX5" fmla="*/ 1243265 w 12192002"/>
              <a:gd name="connsiteY5" fmla="*/ 656341 h 1406451"/>
              <a:gd name="connsiteX6" fmla="*/ 1243263 w 12192002"/>
              <a:gd name="connsiteY6" fmla="*/ 656340 h 1406451"/>
              <a:gd name="connsiteX7" fmla="*/ 1243263 w 12192002"/>
              <a:gd name="connsiteY7" fmla="*/ 771777 h 1406451"/>
              <a:gd name="connsiteX8" fmla="*/ 0 w 12192002"/>
              <a:gd name="connsiteY8" fmla="*/ 564897 h 1406451"/>
              <a:gd name="connsiteX9" fmla="*/ 0 w 12192002"/>
              <a:gd name="connsiteY9" fmla="*/ 1406451 h 1406451"/>
              <a:gd name="connsiteX10" fmla="*/ 3739819 w 12192002"/>
              <a:gd name="connsiteY10" fmla="*/ 1406451 h 1406451"/>
              <a:gd name="connsiteX11" fmla="*/ 4822658 w 12192002"/>
              <a:gd name="connsiteY11" fmla="*/ 1406451 h 1406451"/>
              <a:gd name="connsiteX12" fmla="*/ 12192002 w 12192002"/>
              <a:gd name="connsiteY12" fmla="*/ 1406451 h 1406451"/>
              <a:gd name="connsiteX13" fmla="*/ 12191950 w 12192002"/>
              <a:gd name="connsiteY13" fmla="*/ 1406441 h 1406451"/>
              <a:gd name="connsiteX14" fmla="*/ 9703470 w 12192002"/>
              <a:gd name="connsiteY14" fmla="*/ 992357 h 1406451"/>
              <a:gd name="connsiteX15" fmla="*/ 9703470 w 12192002"/>
              <a:gd name="connsiteY15" fmla="*/ 960109 h 1406451"/>
              <a:gd name="connsiteX16" fmla="*/ 9703468 w 12192002"/>
              <a:gd name="connsiteY16" fmla="*/ 960108 h 1406451"/>
              <a:gd name="connsiteX17" fmla="*/ 9703468 w 12192002"/>
              <a:gd name="connsiteY17" fmla="*/ 992356 h 1406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2002" h="1406451">
                <a:moveTo>
                  <a:pt x="3739819" y="0"/>
                </a:moveTo>
                <a:lnTo>
                  <a:pt x="3739819" y="1179528"/>
                </a:lnTo>
                <a:lnTo>
                  <a:pt x="3731795" y="1177847"/>
                </a:lnTo>
                <a:lnTo>
                  <a:pt x="3731795" y="1185871"/>
                </a:lnTo>
                <a:lnTo>
                  <a:pt x="1243265" y="771778"/>
                </a:lnTo>
                <a:lnTo>
                  <a:pt x="1243265" y="656341"/>
                </a:lnTo>
                <a:lnTo>
                  <a:pt x="1243263" y="656340"/>
                </a:lnTo>
                <a:lnTo>
                  <a:pt x="1243263" y="771777"/>
                </a:lnTo>
                <a:lnTo>
                  <a:pt x="0" y="564897"/>
                </a:lnTo>
                <a:lnTo>
                  <a:pt x="0" y="1406451"/>
                </a:lnTo>
                <a:lnTo>
                  <a:pt x="3739819" y="1406451"/>
                </a:lnTo>
                <a:lnTo>
                  <a:pt x="4822658" y="1406451"/>
                </a:lnTo>
                <a:lnTo>
                  <a:pt x="12192002" y="1406451"/>
                </a:lnTo>
                <a:lnTo>
                  <a:pt x="12191950" y="1406441"/>
                </a:lnTo>
                <a:lnTo>
                  <a:pt x="9703470" y="992357"/>
                </a:lnTo>
                <a:lnTo>
                  <a:pt x="9703470" y="960109"/>
                </a:lnTo>
                <a:lnTo>
                  <a:pt x="9703468" y="960108"/>
                </a:lnTo>
                <a:lnTo>
                  <a:pt x="9703468" y="992356"/>
                </a:lnTo>
                <a:close/>
              </a:path>
            </a:pathLst>
          </a:custGeom>
          <a:solidFill>
            <a:srgbClr val="B4C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67" name="자유형: 도형 66">
            <a:extLst>
              <a:ext uri="{FF2B5EF4-FFF2-40B4-BE49-F238E27FC236}">
                <a16:creationId xmlns:a16="http://schemas.microsoft.com/office/drawing/2014/main" id="{DE4AB990-BDF4-4FC7-8432-A2668E33E93D}"/>
              </a:ext>
            </a:extLst>
          </p:cNvPr>
          <p:cNvSpPr/>
          <p:nvPr userDrawn="1"/>
        </p:nvSpPr>
        <p:spPr>
          <a:xfrm>
            <a:off x="8452184" y="5245438"/>
            <a:ext cx="1253132" cy="1397496"/>
          </a:xfrm>
          <a:custGeom>
            <a:avLst/>
            <a:gdLst>
              <a:gd name="connsiteX0" fmla="*/ 1253132 w 1253132"/>
              <a:gd name="connsiteY0" fmla="*/ 0 h 1397496"/>
              <a:gd name="connsiteX1" fmla="*/ 0 w 1253132"/>
              <a:gd name="connsiteY1" fmla="*/ 1397496 h 1397496"/>
              <a:gd name="connsiteX2" fmla="*/ 0 w 1253132"/>
              <a:gd name="connsiteY2" fmla="*/ 206250 h 1397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3132" h="1397496">
                <a:moveTo>
                  <a:pt x="1253132" y="0"/>
                </a:moveTo>
                <a:lnTo>
                  <a:pt x="0" y="1397496"/>
                </a:lnTo>
                <a:lnTo>
                  <a:pt x="0" y="20625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44A7114-BBFE-4CCC-87E0-DC418007DBE5}"/>
              </a:ext>
            </a:extLst>
          </p:cNvPr>
          <p:cNvSpPr txBox="1"/>
          <p:nvPr/>
        </p:nvSpPr>
        <p:spPr>
          <a:xfrm>
            <a:off x="607596" y="468803"/>
            <a:ext cx="2018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solidFill>
                  <a:schemeClr val="bg1"/>
                </a:solidFill>
              </a:rPr>
              <a:t>CONTENTS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sp>
        <p:nvSpPr>
          <p:cNvPr id="71" name="바닥글 개체 틀 70">
            <a:extLst>
              <a:ext uri="{FF2B5EF4-FFF2-40B4-BE49-F238E27FC236}">
                <a16:creationId xmlns:a16="http://schemas.microsoft.com/office/drawing/2014/main" id="{90ACC6C4-993F-42D7-904C-E38509CB84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CVMIPLAB @ KNU</a:t>
            </a:r>
            <a:endParaRPr lang="ko-KR" altLang="en-US"/>
          </a:p>
        </p:txBody>
      </p:sp>
      <p:sp>
        <p:nvSpPr>
          <p:cNvPr id="72" name="슬라이드 번호 개체 틀 71">
            <a:extLst>
              <a:ext uri="{FF2B5EF4-FFF2-40B4-BE49-F238E27FC236}">
                <a16:creationId xmlns:a16="http://schemas.microsoft.com/office/drawing/2014/main" id="{FA80A685-43BA-4F60-BECE-C1C63C4E49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F60867C-2874-4F3B-883F-4D3D0E35397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2" name="텍스트 개체 틀 80">
            <a:extLst>
              <a:ext uri="{FF2B5EF4-FFF2-40B4-BE49-F238E27FC236}">
                <a16:creationId xmlns:a16="http://schemas.microsoft.com/office/drawing/2014/main" id="{6225DEBB-5DEC-43FB-90F0-1809832D64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33680" y="2177719"/>
            <a:ext cx="2222579" cy="492961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1">
                <a:solidFill>
                  <a:srgbClr val="02497F"/>
                </a:solidFill>
              </a:defRPr>
            </a:lvl1pPr>
          </a:lstStyle>
          <a:p>
            <a:pPr lvl="0"/>
            <a:r>
              <a:rPr lang="ko-KR" altLang="en-US" dirty="0"/>
              <a:t>컨텐츠 타이틀</a:t>
            </a:r>
          </a:p>
        </p:txBody>
      </p:sp>
      <p:sp>
        <p:nvSpPr>
          <p:cNvPr id="97" name="텍스트 개체 틀 80">
            <a:extLst>
              <a:ext uri="{FF2B5EF4-FFF2-40B4-BE49-F238E27FC236}">
                <a16:creationId xmlns:a16="http://schemas.microsoft.com/office/drawing/2014/main" id="{2501EEA0-3A38-4F93-ABE7-5CFBC57957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33680" y="2783494"/>
            <a:ext cx="2222579" cy="492961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1">
                <a:solidFill>
                  <a:srgbClr val="02497F"/>
                </a:solidFill>
              </a:defRPr>
            </a:lvl1pPr>
          </a:lstStyle>
          <a:p>
            <a:pPr lvl="0"/>
            <a:r>
              <a:rPr lang="ko-KR" altLang="en-US" dirty="0"/>
              <a:t>컨텐츠 타이틀</a:t>
            </a:r>
          </a:p>
        </p:txBody>
      </p:sp>
      <p:sp>
        <p:nvSpPr>
          <p:cNvPr id="98" name="텍스트 개체 틀 80">
            <a:extLst>
              <a:ext uri="{FF2B5EF4-FFF2-40B4-BE49-F238E27FC236}">
                <a16:creationId xmlns:a16="http://schemas.microsoft.com/office/drawing/2014/main" id="{6DCE048C-0497-4398-87EE-45C81F41FC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33680" y="3396918"/>
            <a:ext cx="2222579" cy="492961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1">
                <a:solidFill>
                  <a:srgbClr val="02497F"/>
                </a:solidFill>
              </a:defRPr>
            </a:lvl1pPr>
          </a:lstStyle>
          <a:p>
            <a:pPr lvl="0"/>
            <a:r>
              <a:rPr lang="ko-KR" altLang="en-US" dirty="0"/>
              <a:t>컨텐츠 타이틀</a:t>
            </a:r>
          </a:p>
        </p:txBody>
      </p:sp>
      <p:sp>
        <p:nvSpPr>
          <p:cNvPr id="99" name="텍스트 개체 틀 80">
            <a:extLst>
              <a:ext uri="{FF2B5EF4-FFF2-40B4-BE49-F238E27FC236}">
                <a16:creationId xmlns:a16="http://schemas.microsoft.com/office/drawing/2014/main" id="{27DE2F2D-4F8F-488E-9A99-F0AB81A7FF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33680" y="4003562"/>
            <a:ext cx="2222579" cy="492961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1">
                <a:solidFill>
                  <a:srgbClr val="02497F"/>
                </a:solidFill>
              </a:defRPr>
            </a:lvl1pPr>
          </a:lstStyle>
          <a:p>
            <a:pPr lvl="0"/>
            <a:r>
              <a:rPr lang="ko-KR" altLang="en-US" dirty="0"/>
              <a:t>컨텐츠 타이틀</a:t>
            </a:r>
          </a:p>
        </p:txBody>
      </p:sp>
      <p:sp>
        <p:nvSpPr>
          <p:cNvPr id="100" name="텍스트 개체 틀 80">
            <a:extLst>
              <a:ext uri="{FF2B5EF4-FFF2-40B4-BE49-F238E27FC236}">
                <a16:creationId xmlns:a16="http://schemas.microsoft.com/office/drawing/2014/main" id="{44838633-251F-4968-8DC4-F02BE71A8D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33680" y="4606915"/>
            <a:ext cx="2222579" cy="492961"/>
          </a:xfrm>
          <a:ln>
            <a:noFill/>
          </a:ln>
        </p:spPr>
        <p:txBody>
          <a:bodyPr anchor="ctr">
            <a:normAutofit/>
          </a:bodyPr>
          <a:lstStyle>
            <a:lvl1pPr marL="0" indent="0" algn="l">
              <a:buNone/>
              <a:defRPr sz="2000" b="1">
                <a:solidFill>
                  <a:srgbClr val="02497F"/>
                </a:solidFill>
              </a:defRPr>
            </a:lvl1pPr>
          </a:lstStyle>
          <a:p>
            <a:pPr lvl="0"/>
            <a:r>
              <a:rPr lang="ko-KR" altLang="en-US" dirty="0"/>
              <a:t>컨텐츠 타이틀</a:t>
            </a:r>
          </a:p>
        </p:txBody>
      </p:sp>
      <p:sp>
        <p:nvSpPr>
          <p:cNvPr id="91" name="텍스트 개체 틀 90">
            <a:extLst>
              <a:ext uri="{FF2B5EF4-FFF2-40B4-BE49-F238E27FC236}">
                <a16:creationId xmlns:a16="http://schemas.microsoft.com/office/drawing/2014/main" id="{75E60A49-8C43-4837-97E5-9D571066F4D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018306" y="2173522"/>
            <a:ext cx="407813" cy="492961"/>
          </a:xfrm>
          <a:custGeom>
            <a:avLst/>
            <a:gdLst>
              <a:gd name="connsiteX0" fmla="*/ 401143 w 407813"/>
              <a:gd name="connsiteY0" fmla="*/ 0 h 492961"/>
              <a:gd name="connsiteX1" fmla="*/ 407813 w 407813"/>
              <a:gd name="connsiteY1" fmla="*/ 0 h 492961"/>
              <a:gd name="connsiteX2" fmla="*/ 407813 w 407813"/>
              <a:gd name="connsiteY2" fmla="*/ 426747 h 492961"/>
              <a:gd name="connsiteX3" fmla="*/ 10454 w 407813"/>
              <a:gd name="connsiteY3" fmla="*/ 492961 h 492961"/>
              <a:gd name="connsiteX4" fmla="*/ 0 w 407813"/>
              <a:gd name="connsiteY4" fmla="*/ 492961 h 492961"/>
              <a:gd name="connsiteX5" fmla="*/ 0 w 407813"/>
              <a:gd name="connsiteY5" fmla="*/ 66770 h 49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813" h="492961">
                <a:moveTo>
                  <a:pt x="401143" y="0"/>
                </a:moveTo>
                <a:lnTo>
                  <a:pt x="407813" y="0"/>
                </a:lnTo>
                <a:lnTo>
                  <a:pt x="407813" y="426747"/>
                </a:lnTo>
                <a:lnTo>
                  <a:pt x="10454" y="492961"/>
                </a:lnTo>
                <a:lnTo>
                  <a:pt x="0" y="492961"/>
                </a:lnTo>
                <a:lnTo>
                  <a:pt x="0" y="66770"/>
                </a:lnTo>
                <a:close/>
              </a:path>
            </a:pathLst>
          </a:custGeom>
          <a:solidFill>
            <a:srgbClr val="B4C7E7"/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93" name="텍스트 개체 틀 92">
            <a:extLst>
              <a:ext uri="{FF2B5EF4-FFF2-40B4-BE49-F238E27FC236}">
                <a16:creationId xmlns:a16="http://schemas.microsoft.com/office/drawing/2014/main" id="{83AA36EE-5B97-4377-99AB-31F5EE6FFCE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18305" y="2783494"/>
            <a:ext cx="407813" cy="492961"/>
          </a:xfrm>
          <a:custGeom>
            <a:avLst/>
            <a:gdLst>
              <a:gd name="connsiteX0" fmla="*/ 401143 w 407813"/>
              <a:gd name="connsiteY0" fmla="*/ 0 h 492961"/>
              <a:gd name="connsiteX1" fmla="*/ 407813 w 407813"/>
              <a:gd name="connsiteY1" fmla="*/ 0 h 492961"/>
              <a:gd name="connsiteX2" fmla="*/ 407813 w 407813"/>
              <a:gd name="connsiteY2" fmla="*/ 426747 h 492961"/>
              <a:gd name="connsiteX3" fmla="*/ 10454 w 407813"/>
              <a:gd name="connsiteY3" fmla="*/ 492961 h 492961"/>
              <a:gd name="connsiteX4" fmla="*/ 0 w 407813"/>
              <a:gd name="connsiteY4" fmla="*/ 492961 h 492961"/>
              <a:gd name="connsiteX5" fmla="*/ 0 w 407813"/>
              <a:gd name="connsiteY5" fmla="*/ 66770 h 49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813" h="492961">
                <a:moveTo>
                  <a:pt x="401143" y="0"/>
                </a:moveTo>
                <a:lnTo>
                  <a:pt x="407813" y="0"/>
                </a:lnTo>
                <a:lnTo>
                  <a:pt x="407813" y="426747"/>
                </a:lnTo>
                <a:lnTo>
                  <a:pt x="10454" y="492961"/>
                </a:lnTo>
                <a:lnTo>
                  <a:pt x="0" y="492961"/>
                </a:lnTo>
                <a:lnTo>
                  <a:pt x="0" y="66770"/>
                </a:lnTo>
                <a:close/>
              </a:path>
            </a:pathLst>
          </a:custGeom>
          <a:solidFill>
            <a:srgbClr val="B4C7E7"/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95" name="텍스트 개체 틀 94">
            <a:extLst>
              <a:ext uri="{FF2B5EF4-FFF2-40B4-BE49-F238E27FC236}">
                <a16:creationId xmlns:a16="http://schemas.microsoft.com/office/drawing/2014/main" id="{0F81D246-DCDF-4D74-AEC4-BE3D6F85619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018305" y="3396918"/>
            <a:ext cx="407813" cy="492961"/>
          </a:xfrm>
          <a:custGeom>
            <a:avLst/>
            <a:gdLst>
              <a:gd name="connsiteX0" fmla="*/ 401143 w 407813"/>
              <a:gd name="connsiteY0" fmla="*/ 0 h 492961"/>
              <a:gd name="connsiteX1" fmla="*/ 407813 w 407813"/>
              <a:gd name="connsiteY1" fmla="*/ 0 h 492961"/>
              <a:gd name="connsiteX2" fmla="*/ 407813 w 407813"/>
              <a:gd name="connsiteY2" fmla="*/ 426747 h 492961"/>
              <a:gd name="connsiteX3" fmla="*/ 10454 w 407813"/>
              <a:gd name="connsiteY3" fmla="*/ 492961 h 492961"/>
              <a:gd name="connsiteX4" fmla="*/ 0 w 407813"/>
              <a:gd name="connsiteY4" fmla="*/ 492961 h 492961"/>
              <a:gd name="connsiteX5" fmla="*/ 0 w 407813"/>
              <a:gd name="connsiteY5" fmla="*/ 66770 h 49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813" h="492961">
                <a:moveTo>
                  <a:pt x="401143" y="0"/>
                </a:moveTo>
                <a:lnTo>
                  <a:pt x="407813" y="0"/>
                </a:lnTo>
                <a:lnTo>
                  <a:pt x="407813" y="426747"/>
                </a:lnTo>
                <a:lnTo>
                  <a:pt x="10454" y="492961"/>
                </a:lnTo>
                <a:lnTo>
                  <a:pt x="0" y="492961"/>
                </a:lnTo>
                <a:lnTo>
                  <a:pt x="0" y="66770"/>
                </a:lnTo>
                <a:close/>
              </a:path>
            </a:pathLst>
          </a:custGeom>
          <a:solidFill>
            <a:srgbClr val="B4C7E7"/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101" name="텍스트 개체 틀 100">
            <a:extLst>
              <a:ext uri="{FF2B5EF4-FFF2-40B4-BE49-F238E27FC236}">
                <a16:creationId xmlns:a16="http://schemas.microsoft.com/office/drawing/2014/main" id="{739B85C0-D576-4E4A-9945-0E9E146B7DA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18304" y="4003562"/>
            <a:ext cx="407813" cy="492961"/>
          </a:xfrm>
          <a:custGeom>
            <a:avLst/>
            <a:gdLst>
              <a:gd name="connsiteX0" fmla="*/ 401143 w 407813"/>
              <a:gd name="connsiteY0" fmla="*/ 0 h 492961"/>
              <a:gd name="connsiteX1" fmla="*/ 407813 w 407813"/>
              <a:gd name="connsiteY1" fmla="*/ 0 h 492961"/>
              <a:gd name="connsiteX2" fmla="*/ 407813 w 407813"/>
              <a:gd name="connsiteY2" fmla="*/ 426747 h 492961"/>
              <a:gd name="connsiteX3" fmla="*/ 10454 w 407813"/>
              <a:gd name="connsiteY3" fmla="*/ 492961 h 492961"/>
              <a:gd name="connsiteX4" fmla="*/ 0 w 407813"/>
              <a:gd name="connsiteY4" fmla="*/ 492961 h 492961"/>
              <a:gd name="connsiteX5" fmla="*/ 0 w 407813"/>
              <a:gd name="connsiteY5" fmla="*/ 66770 h 49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813" h="492961">
                <a:moveTo>
                  <a:pt x="401143" y="0"/>
                </a:moveTo>
                <a:lnTo>
                  <a:pt x="407813" y="0"/>
                </a:lnTo>
                <a:lnTo>
                  <a:pt x="407813" y="426747"/>
                </a:lnTo>
                <a:lnTo>
                  <a:pt x="10454" y="492961"/>
                </a:lnTo>
                <a:lnTo>
                  <a:pt x="0" y="492961"/>
                </a:lnTo>
                <a:lnTo>
                  <a:pt x="0" y="66770"/>
                </a:lnTo>
                <a:close/>
              </a:path>
            </a:pathLst>
          </a:custGeom>
          <a:solidFill>
            <a:srgbClr val="B4C7E7"/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102" name="텍스트 개체 틀 101">
            <a:extLst>
              <a:ext uri="{FF2B5EF4-FFF2-40B4-BE49-F238E27FC236}">
                <a16:creationId xmlns:a16="http://schemas.microsoft.com/office/drawing/2014/main" id="{BB66D09C-932B-46D3-872F-F3AF9305A5E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18304" y="4606914"/>
            <a:ext cx="407813" cy="492961"/>
          </a:xfrm>
          <a:custGeom>
            <a:avLst/>
            <a:gdLst>
              <a:gd name="connsiteX0" fmla="*/ 401143 w 407813"/>
              <a:gd name="connsiteY0" fmla="*/ 0 h 492961"/>
              <a:gd name="connsiteX1" fmla="*/ 407813 w 407813"/>
              <a:gd name="connsiteY1" fmla="*/ 0 h 492961"/>
              <a:gd name="connsiteX2" fmla="*/ 407813 w 407813"/>
              <a:gd name="connsiteY2" fmla="*/ 426747 h 492961"/>
              <a:gd name="connsiteX3" fmla="*/ 10454 w 407813"/>
              <a:gd name="connsiteY3" fmla="*/ 492961 h 492961"/>
              <a:gd name="connsiteX4" fmla="*/ 0 w 407813"/>
              <a:gd name="connsiteY4" fmla="*/ 492961 h 492961"/>
              <a:gd name="connsiteX5" fmla="*/ 0 w 407813"/>
              <a:gd name="connsiteY5" fmla="*/ 66770 h 49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813" h="492961">
                <a:moveTo>
                  <a:pt x="401143" y="0"/>
                </a:moveTo>
                <a:lnTo>
                  <a:pt x="407813" y="0"/>
                </a:lnTo>
                <a:lnTo>
                  <a:pt x="407813" y="426747"/>
                </a:lnTo>
                <a:lnTo>
                  <a:pt x="10454" y="492961"/>
                </a:lnTo>
                <a:lnTo>
                  <a:pt x="0" y="492961"/>
                </a:lnTo>
                <a:lnTo>
                  <a:pt x="0" y="66770"/>
                </a:lnTo>
                <a:close/>
              </a:path>
            </a:pathLst>
          </a:custGeom>
          <a:solidFill>
            <a:srgbClr val="B4C7E7"/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8641658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사용자 지정 레이아웃">
    <p:bg>
      <p:bgPr>
        <a:solidFill>
          <a:srgbClr val="0249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98169D8-26B8-4FB1-A07B-70715EBCF3A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3807832" cy="3473534"/>
          </a:xfrm>
          <a:prstGeom prst="rect">
            <a:avLst/>
          </a:prstGeom>
        </p:spPr>
      </p:pic>
      <p:sp>
        <p:nvSpPr>
          <p:cNvPr id="9" name="제목 6">
            <a:extLst>
              <a:ext uri="{FF2B5EF4-FFF2-40B4-BE49-F238E27FC236}">
                <a16:creationId xmlns:a16="http://schemas.microsoft.com/office/drawing/2014/main" id="{5BCFEF86-57D8-40AB-AE91-958536B3FB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13962" y="2392985"/>
            <a:ext cx="5364076" cy="717178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컨텐츠 타이틀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F01DB04-AEB7-4A02-AB45-12819B147648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8428122" y="3320716"/>
            <a:ext cx="3357311" cy="501"/>
          </a:xfrm>
          <a:prstGeom prst="line">
            <a:avLst/>
          </a:prstGeom>
          <a:ln w="28575">
            <a:solidFill>
              <a:srgbClr val="B4C7E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래픽 14" descr="배지 교차 단색으로 채워진">
            <a:extLst>
              <a:ext uri="{FF2B5EF4-FFF2-40B4-BE49-F238E27FC236}">
                <a16:creationId xmlns:a16="http://schemas.microsoft.com/office/drawing/2014/main" id="{A0B637C8-903D-46E9-A540-189F62B29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85433" y="3213434"/>
            <a:ext cx="215566" cy="215566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3A69E90-7840-4699-BD2F-69F9D690A623}"/>
              </a:ext>
            </a:extLst>
          </p:cNvPr>
          <p:cNvCxnSpPr>
            <a:cxnSpLocks/>
          </p:cNvCxnSpPr>
          <p:nvPr/>
        </p:nvCxnSpPr>
        <p:spPr>
          <a:xfrm flipH="1">
            <a:off x="514352" y="3320716"/>
            <a:ext cx="3293481" cy="0"/>
          </a:xfrm>
          <a:prstGeom prst="line">
            <a:avLst/>
          </a:prstGeom>
          <a:ln w="28575">
            <a:solidFill>
              <a:srgbClr val="B4C7E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래픽 23" descr="배지 교차 단색으로 채워진">
            <a:extLst>
              <a:ext uri="{FF2B5EF4-FFF2-40B4-BE49-F238E27FC236}">
                <a16:creationId xmlns:a16="http://schemas.microsoft.com/office/drawing/2014/main" id="{DB45F49C-F78E-487D-90B7-80D29C414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298786" y="3213434"/>
            <a:ext cx="215566" cy="215566"/>
          </a:xfrm>
          <a:prstGeom prst="rect">
            <a:avLst/>
          </a:prstGeom>
        </p:spPr>
      </p:pic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5B1597C-13D2-406E-A46F-3743AC0FC92A}"/>
              </a:ext>
            </a:extLst>
          </p:cNvPr>
          <p:cNvSpPr/>
          <p:nvPr/>
        </p:nvSpPr>
        <p:spPr>
          <a:xfrm>
            <a:off x="3876173" y="3549319"/>
            <a:ext cx="4439655" cy="46166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3F93174F-B78B-4680-9AAA-6B3088D22E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08450" y="3549318"/>
            <a:ext cx="3994151" cy="46166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rgbClr val="02497F"/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239085918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2DD11D3-1A0B-4E0B-8270-696E4DF5B4F2}"/>
              </a:ext>
            </a:extLst>
          </p:cNvPr>
          <p:cNvSpPr/>
          <p:nvPr/>
        </p:nvSpPr>
        <p:spPr>
          <a:xfrm>
            <a:off x="0" y="-1"/>
            <a:ext cx="12192000" cy="1058779"/>
          </a:xfrm>
          <a:prstGeom prst="rect">
            <a:avLst/>
          </a:prstGeom>
          <a:solidFill>
            <a:srgbClr val="024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3CCCD6-5AED-475C-B5B6-C27384709329}"/>
              </a:ext>
            </a:extLst>
          </p:cNvPr>
          <p:cNvSpPr/>
          <p:nvPr/>
        </p:nvSpPr>
        <p:spPr>
          <a:xfrm>
            <a:off x="0" y="6492877"/>
            <a:ext cx="12192000" cy="371839"/>
          </a:xfrm>
          <a:prstGeom prst="rect">
            <a:avLst/>
          </a:prstGeom>
          <a:solidFill>
            <a:srgbClr val="024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4248B968-E00D-403F-99EE-2C1D8B0517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CVMIPLAB @ KNU</a:t>
            </a:r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926DC5B0-1919-4D50-84F6-95793CD475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F60867C-2874-4F3B-883F-4D3D0E35397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CB4FAA-49A9-4CCB-86F5-A31B266F03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9396" y="75029"/>
            <a:ext cx="10873208" cy="908721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슬라이드 제목을 입력하세요</a:t>
            </a:r>
          </a:p>
        </p:txBody>
      </p:sp>
      <p:sp>
        <p:nvSpPr>
          <p:cNvPr id="12" name="내용 개체 틀 13">
            <a:extLst>
              <a:ext uri="{FF2B5EF4-FFF2-40B4-BE49-F238E27FC236}">
                <a16:creationId xmlns:a16="http://schemas.microsoft.com/office/drawing/2014/main" id="{BF01B405-B94B-431A-9375-BA72C440B4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9396" y="1586329"/>
            <a:ext cx="10873208" cy="4501649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400" b="1">
                <a:solidFill>
                  <a:srgbClr val="02497F"/>
                </a:solidFill>
              </a:defRPr>
            </a:lvl1pPr>
            <a:lvl2pPr marL="685800" indent="-228600">
              <a:buFont typeface="Calibri" panose="020F0502020204030204" pitchFamily="34" charset="0"/>
              <a:buChar char="›"/>
              <a:defRPr sz="1800"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rgbClr val="4591CE"/>
                </a:solidFill>
              </a:defRPr>
            </a:lvl3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884452579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B35C498-77C2-41E6-8D88-9E6D98858D42}"/>
              </a:ext>
            </a:extLst>
          </p:cNvPr>
          <p:cNvSpPr/>
          <p:nvPr/>
        </p:nvSpPr>
        <p:spPr>
          <a:xfrm>
            <a:off x="2" y="0"/>
            <a:ext cx="246647" cy="6858000"/>
          </a:xfrm>
          <a:prstGeom prst="rect">
            <a:avLst/>
          </a:prstGeom>
          <a:solidFill>
            <a:srgbClr val="024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94672D5C-9617-4275-85AA-51B4A9B718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5933" y="810293"/>
            <a:ext cx="3174332" cy="2462296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2497F"/>
                </a:solidFill>
              </a:defRPr>
            </a:lvl1pPr>
          </a:lstStyle>
          <a:p>
            <a:r>
              <a:rPr lang="ko-KR" altLang="en-US" dirty="0"/>
              <a:t>슬라이드 제목을 입력하세요</a:t>
            </a:r>
          </a:p>
        </p:txBody>
      </p:sp>
      <p:sp>
        <p:nvSpPr>
          <p:cNvPr id="7" name="텍스트 개체 틀 12">
            <a:extLst>
              <a:ext uri="{FF2B5EF4-FFF2-40B4-BE49-F238E27FC236}">
                <a16:creationId xmlns:a16="http://schemas.microsoft.com/office/drawing/2014/main" id="{B9B5DD27-61C9-4C99-83C1-9D0F37A6BCB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5934" y="3775077"/>
            <a:ext cx="3174332" cy="36754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591CE"/>
                </a:solidFill>
              </a:defRPr>
            </a:lvl1pPr>
          </a:lstStyle>
          <a:p>
            <a:pPr lvl="0"/>
            <a:r>
              <a:rPr lang="ko-KR" altLang="en-US" dirty="0"/>
              <a:t>소제목을 입력하세요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B5A9AD7-ACDB-4EA4-A22C-89198EE2D479}"/>
              </a:ext>
            </a:extLst>
          </p:cNvPr>
          <p:cNvCxnSpPr/>
          <p:nvPr/>
        </p:nvCxnSpPr>
        <p:spPr>
          <a:xfrm>
            <a:off x="5323973" y="2448424"/>
            <a:ext cx="6039853" cy="0"/>
          </a:xfrm>
          <a:prstGeom prst="line">
            <a:avLst/>
          </a:prstGeom>
          <a:ln w="28575">
            <a:solidFill>
              <a:srgbClr val="B4C7E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699F68-D7FF-4848-B79D-9412170BA27B}"/>
              </a:ext>
            </a:extLst>
          </p:cNvPr>
          <p:cNvCxnSpPr/>
          <p:nvPr/>
        </p:nvCxnSpPr>
        <p:spPr>
          <a:xfrm>
            <a:off x="5323975" y="4447674"/>
            <a:ext cx="6039853" cy="0"/>
          </a:xfrm>
          <a:prstGeom prst="line">
            <a:avLst/>
          </a:prstGeom>
          <a:ln w="28575">
            <a:solidFill>
              <a:srgbClr val="B4C7E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바닥글 개체 틀 16">
            <a:extLst>
              <a:ext uri="{FF2B5EF4-FFF2-40B4-BE49-F238E27FC236}">
                <a16:creationId xmlns:a16="http://schemas.microsoft.com/office/drawing/2014/main" id="{910DAA19-7DC3-4C66-BF59-FDD241E3E7E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02497F"/>
                </a:solidFill>
              </a:defRPr>
            </a:lvl1pPr>
          </a:lstStyle>
          <a:p>
            <a:r>
              <a:rPr lang="en-US" altLang="ko-KR"/>
              <a:t>CVMIPLAB @ KNU</a:t>
            </a:r>
            <a:endParaRPr lang="ko-KR" altLang="en-US"/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F9C4E421-164E-46F2-804D-848E96227C9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02497F"/>
                </a:solidFill>
              </a:defRPr>
            </a:lvl1pPr>
          </a:lstStyle>
          <a:p>
            <a:fld id="{7F60867C-2874-4F3B-883F-4D3D0E35397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28AD3D-1347-43C4-833B-750492BD61D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24976" y="2739528"/>
            <a:ext cx="6038850" cy="1369344"/>
          </a:xfrm>
        </p:spPr>
        <p:txBody>
          <a:bodyPr/>
          <a:lstStyle>
            <a:lvl1pPr>
              <a:defRPr b="1">
                <a:solidFill>
                  <a:srgbClr val="02497F"/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rgbClr val="4591CE"/>
                </a:solidFill>
              </a:defRPr>
            </a:lvl3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AB8E7136-3C45-4FB9-9818-60652F2AB21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23973" y="810293"/>
            <a:ext cx="6038850" cy="1369344"/>
          </a:xfrm>
        </p:spPr>
        <p:txBody>
          <a:bodyPr/>
          <a:lstStyle>
            <a:lvl1pPr>
              <a:defRPr b="1">
                <a:solidFill>
                  <a:srgbClr val="02497F"/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rgbClr val="4591CE"/>
                </a:solidFill>
              </a:defRPr>
            </a:lvl3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  <p:sp>
        <p:nvSpPr>
          <p:cNvPr id="22" name="텍스트 개체 틀 2">
            <a:extLst>
              <a:ext uri="{FF2B5EF4-FFF2-40B4-BE49-F238E27FC236}">
                <a16:creationId xmlns:a16="http://schemas.microsoft.com/office/drawing/2014/main" id="{75925605-6822-4FCE-A22A-81CC8364825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23973" y="4738777"/>
            <a:ext cx="6038850" cy="1369344"/>
          </a:xfrm>
        </p:spPr>
        <p:txBody>
          <a:bodyPr/>
          <a:lstStyle>
            <a:lvl1pPr>
              <a:defRPr b="1">
                <a:solidFill>
                  <a:srgbClr val="02497F"/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rgbClr val="4591CE"/>
                </a:solidFill>
              </a:defRPr>
            </a:lvl3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74925236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E350135-FB24-4E70-9C2A-AAE416E2D0C8}"/>
              </a:ext>
            </a:extLst>
          </p:cNvPr>
          <p:cNvSpPr/>
          <p:nvPr/>
        </p:nvSpPr>
        <p:spPr>
          <a:xfrm>
            <a:off x="2" y="0"/>
            <a:ext cx="4590047" cy="6858000"/>
          </a:xfrm>
          <a:prstGeom prst="rect">
            <a:avLst/>
          </a:prstGeom>
          <a:solidFill>
            <a:srgbClr val="024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F41E916-B10F-4B4F-8552-59ADEC974E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5933" y="810293"/>
            <a:ext cx="3174332" cy="2462296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슬라이드 제목을 입력하세요</a:t>
            </a:r>
          </a:p>
        </p:txBody>
      </p:sp>
      <p:sp>
        <p:nvSpPr>
          <p:cNvPr id="7" name="텍스트 개체 틀 12">
            <a:extLst>
              <a:ext uri="{FF2B5EF4-FFF2-40B4-BE49-F238E27FC236}">
                <a16:creationId xmlns:a16="http://schemas.microsoft.com/office/drawing/2014/main" id="{BDEBD080-59CF-479E-9218-53859437470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5934" y="3775077"/>
            <a:ext cx="3174332" cy="36754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소제목을 입력하세요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9EB8B80-24C1-41D9-9710-5BB4DE3AD4A4}"/>
              </a:ext>
            </a:extLst>
          </p:cNvPr>
          <p:cNvCxnSpPr/>
          <p:nvPr/>
        </p:nvCxnSpPr>
        <p:spPr>
          <a:xfrm>
            <a:off x="5323973" y="2448424"/>
            <a:ext cx="6039853" cy="0"/>
          </a:xfrm>
          <a:prstGeom prst="line">
            <a:avLst/>
          </a:prstGeom>
          <a:ln w="28575">
            <a:solidFill>
              <a:srgbClr val="B4C7E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5ACE842-F16A-400B-9C10-426280356273}"/>
              </a:ext>
            </a:extLst>
          </p:cNvPr>
          <p:cNvCxnSpPr/>
          <p:nvPr/>
        </p:nvCxnSpPr>
        <p:spPr>
          <a:xfrm>
            <a:off x="5323975" y="4447674"/>
            <a:ext cx="6039853" cy="0"/>
          </a:xfrm>
          <a:prstGeom prst="line">
            <a:avLst/>
          </a:prstGeom>
          <a:ln w="28575">
            <a:solidFill>
              <a:srgbClr val="B4C7E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936E3B49-A0C6-4CB4-A3E2-51B038AF27C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02497F"/>
                </a:solidFill>
              </a:defRPr>
            </a:lvl1pPr>
          </a:lstStyle>
          <a:p>
            <a:r>
              <a:rPr lang="en-US" altLang="ko-KR"/>
              <a:t>CVMIPLAB @ KNU</a:t>
            </a:r>
            <a:endParaRPr lang="ko-KR" altLang="en-US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F5ADCEE1-8359-4CC7-A20B-75F72DD15D3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02497F"/>
                </a:solidFill>
              </a:defRPr>
            </a:lvl1pPr>
          </a:lstStyle>
          <a:p>
            <a:fld id="{7F60867C-2874-4F3B-883F-4D3D0E35397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9725D979-FF92-4FA8-B3B1-40F9153FE30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24976" y="2739528"/>
            <a:ext cx="6038850" cy="1369344"/>
          </a:xfrm>
        </p:spPr>
        <p:txBody>
          <a:bodyPr/>
          <a:lstStyle>
            <a:lvl1pPr>
              <a:defRPr b="1">
                <a:solidFill>
                  <a:srgbClr val="02497F"/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rgbClr val="4591CE"/>
                </a:solidFill>
              </a:defRPr>
            </a:lvl3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F94FF9D1-50BA-40A4-94C9-EB1A6D38470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23973" y="810293"/>
            <a:ext cx="6038850" cy="1369344"/>
          </a:xfrm>
        </p:spPr>
        <p:txBody>
          <a:bodyPr/>
          <a:lstStyle>
            <a:lvl1pPr>
              <a:defRPr b="1">
                <a:solidFill>
                  <a:srgbClr val="02497F"/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rgbClr val="4591CE"/>
                </a:solidFill>
              </a:defRPr>
            </a:lvl3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67611719-EF25-4AEC-8D14-E6E0625312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23973" y="4738777"/>
            <a:ext cx="6038850" cy="1369344"/>
          </a:xfrm>
        </p:spPr>
        <p:txBody>
          <a:bodyPr/>
          <a:lstStyle>
            <a:lvl1pPr>
              <a:defRPr b="1">
                <a:solidFill>
                  <a:srgbClr val="02497F"/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rgbClr val="4591CE"/>
                </a:solidFill>
              </a:defRPr>
            </a:lvl3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57075723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7C9B344-786A-4EFE-820A-7180FC3DC19F}"/>
              </a:ext>
            </a:extLst>
          </p:cNvPr>
          <p:cNvSpPr/>
          <p:nvPr/>
        </p:nvSpPr>
        <p:spPr>
          <a:xfrm>
            <a:off x="0" y="2"/>
            <a:ext cx="12192000" cy="312821"/>
          </a:xfrm>
          <a:prstGeom prst="rect">
            <a:avLst/>
          </a:prstGeom>
          <a:solidFill>
            <a:srgbClr val="024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A033676D-E41E-459E-873C-F43B053948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02497F"/>
                </a:solidFill>
              </a:defRPr>
            </a:lvl1pPr>
          </a:lstStyle>
          <a:p>
            <a:r>
              <a:rPr lang="en-US" altLang="ko-KR"/>
              <a:t>CVMIPLAB @ KNU</a:t>
            </a:r>
            <a:endParaRPr lang="ko-KR" altLang="en-US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0548EFBC-C785-458A-8C36-A7817329A3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2497F"/>
                </a:solidFill>
              </a:defRPr>
            </a:lvl1pPr>
          </a:lstStyle>
          <a:p>
            <a:fld id="{7F60867C-2874-4F3B-883F-4D3D0E35397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AD2B7716-3F66-41BA-A9D3-197576FC40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0658" y="1338682"/>
            <a:ext cx="3790449" cy="36754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591CE"/>
                </a:solidFill>
              </a:defRPr>
            </a:lvl1pPr>
          </a:lstStyle>
          <a:p>
            <a:pPr lvl="0"/>
            <a:r>
              <a:rPr lang="ko-KR" altLang="en-US" dirty="0"/>
              <a:t>소제목을 입력하세요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6C23F49-A71F-4207-BDAE-31CBA647A9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12293"/>
            <a:ext cx="10515600" cy="874124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2497F"/>
                </a:solidFill>
              </a:defRPr>
            </a:lvl1pPr>
          </a:lstStyle>
          <a:p>
            <a:r>
              <a:rPr lang="ko-KR" altLang="en-US" dirty="0"/>
              <a:t>슬라이드 제목을 입력하세요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A6B092-05EB-4261-8B59-0631BC1CF30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7032" y="2821905"/>
            <a:ext cx="2009775" cy="2790825"/>
          </a:xfrm>
          <a:solidFill>
            <a:srgbClr val="02497F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컨텐츠</a:t>
            </a: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17C24C54-1CB3-4919-8564-FD51F0F4E51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854072" y="2821904"/>
            <a:ext cx="2009775" cy="2790825"/>
          </a:xfrm>
          <a:solidFill>
            <a:srgbClr val="02497F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컨텐츠</a:t>
            </a: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F7E4D4F1-51B5-4F2E-AA80-7C601240D00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091112" y="2821902"/>
            <a:ext cx="2009775" cy="2790825"/>
          </a:xfrm>
          <a:solidFill>
            <a:srgbClr val="02497F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컨텐츠</a:t>
            </a: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1615519D-4078-4CC0-8A49-AC5EDAAC56A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328152" y="2821903"/>
            <a:ext cx="2009775" cy="2790825"/>
          </a:xfrm>
          <a:solidFill>
            <a:srgbClr val="02497F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컨텐츠</a:t>
            </a:r>
          </a:p>
        </p:txBody>
      </p:sp>
      <p:sp>
        <p:nvSpPr>
          <p:cNvPr id="26" name="내용 개체 틀 3">
            <a:extLst>
              <a:ext uri="{FF2B5EF4-FFF2-40B4-BE49-F238E27FC236}">
                <a16:creationId xmlns:a16="http://schemas.microsoft.com/office/drawing/2014/main" id="{DD7E58DE-3B10-42D4-B61C-D7E98725E16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565192" y="2821902"/>
            <a:ext cx="2009775" cy="2790825"/>
          </a:xfrm>
          <a:solidFill>
            <a:srgbClr val="02497F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컨텐츠</a:t>
            </a:r>
          </a:p>
        </p:txBody>
      </p:sp>
    </p:spTree>
    <p:extLst>
      <p:ext uri="{BB962C8B-B14F-4D97-AF65-F5344CB8AC3E}">
        <p14:creationId xmlns:p14="http://schemas.microsoft.com/office/powerpoint/2010/main" val="476757740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C341E3C-83B8-4536-BBDB-91C1EB2D303D}"/>
              </a:ext>
            </a:extLst>
          </p:cNvPr>
          <p:cNvGrpSpPr/>
          <p:nvPr/>
        </p:nvGrpSpPr>
        <p:grpSpPr>
          <a:xfrm>
            <a:off x="6731668" y="0"/>
            <a:ext cx="5490411" cy="6858000"/>
            <a:chOff x="5410201" y="0"/>
            <a:chExt cx="6781800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C1A5919-7260-473C-BD30-A1EDA21E1768}"/>
                </a:ext>
              </a:extLst>
            </p:cNvPr>
            <p:cNvSpPr/>
            <p:nvPr userDrawn="1"/>
          </p:nvSpPr>
          <p:spPr>
            <a:xfrm>
              <a:off x="5410201" y="0"/>
              <a:ext cx="6781800" cy="6858000"/>
            </a:xfrm>
            <a:prstGeom prst="rect">
              <a:avLst/>
            </a:prstGeom>
            <a:solidFill>
              <a:srgbClr val="B4C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41B4409-2CF2-438E-9390-16D9DD5BC9F8}"/>
                </a:ext>
              </a:extLst>
            </p:cNvPr>
            <p:cNvSpPr/>
            <p:nvPr userDrawn="1"/>
          </p:nvSpPr>
          <p:spPr>
            <a:xfrm>
              <a:off x="5570621" y="0"/>
              <a:ext cx="6621379" cy="6858000"/>
            </a:xfrm>
            <a:prstGeom prst="rect">
              <a:avLst/>
            </a:prstGeom>
            <a:solidFill>
              <a:srgbClr val="0249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D798722F-7AC5-4E2B-8923-750E9098DBA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0017" y="366963"/>
            <a:ext cx="5830063" cy="61259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400" b="1">
                <a:solidFill>
                  <a:srgbClr val="02497F"/>
                </a:solidFill>
              </a:defRPr>
            </a:lvl1pPr>
          </a:lstStyle>
          <a:p>
            <a:r>
              <a:rPr lang="ko-KR" altLang="en-US"/>
              <a:t>이미지</a:t>
            </a:r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188DFB4C-89D9-410B-A6A8-BB82CE3FA1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CVMIPLAB @ KNU</a:t>
            </a:r>
            <a:endParaRPr lang="ko-KR" altLang="en-US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23A22B64-AC4D-45B5-941C-E25AE45C0D1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F60867C-2874-4F3B-883F-4D3D0E35397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7" name="텍스트 개체 틀 12">
            <a:extLst>
              <a:ext uri="{FF2B5EF4-FFF2-40B4-BE49-F238E27FC236}">
                <a16:creationId xmlns:a16="http://schemas.microsoft.com/office/drawing/2014/main" id="{7F9EBF6C-25D6-4CF3-BDAD-3A3EF5828F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92280" y="891193"/>
            <a:ext cx="3790449" cy="367548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4591CE"/>
                </a:solidFill>
              </a:defRPr>
            </a:lvl1pPr>
          </a:lstStyle>
          <a:p>
            <a:pPr lvl="0"/>
            <a:r>
              <a:rPr lang="ko-KR" altLang="en-US" dirty="0"/>
              <a:t>소제목을 입력하세요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92DB4F7-2B1F-4571-8190-C68526F8CA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91374" y="371119"/>
            <a:ext cx="4650609" cy="433138"/>
          </a:xfrm>
        </p:spPr>
        <p:txBody>
          <a:bodyPr>
            <a:normAutofit/>
          </a:bodyPr>
          <a:lstStyle>
            <a:lvl1pPr algn="r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슬라이드 제목을 입력하세요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7D3A3B-87E4-4F8F-8971-A3578AC76A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247077" y="1508052"/>
            <a:ext cx="4589463" cy="47355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44920215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사용자 지정 레이아웃">
    <p:bg>
      <p:bgPr>
        <a:solidFill>
          <a:srgbClr val="0249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DCE031C-8B5E-49F8-99C6-04E33BD1905E}"/>
              </a:ext>
            </a:extLst>
          </p:cNvPr>
          <p:cNvSpPr/>
          <p:nvPr/>
        </p:nvSpPr>
        <p:spPr>
          <a:xfrm>
            <a:off x="2610353" y="1374608"/>
            <a:ext cx="6971297" cy="4108784"/>
          </a:xfrm>
          <a:prstGeom prst="rect">
            <a:avLst/>
          </a:prstGeom>
          <a:noFill/>
          <a:ln w="1905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45B148A-61F8-440F-939E-6C377EF686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04878" y="3056398"/>
            <a:ext cx="4982244" cy="7452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880180424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E5B4AE-5158-4FA5-B52D-7DCACEBF2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79FF59-1E88-4CD2-AF24-4B3DE0C4D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  <a:endParaRPr lang="en-US" altLang="ko-KR" dirty="0"/>
          </a:p>
          <a:p>
            <a:pPr lvl="2"/>
            <a:r>
              <a:rPr lang="ko-KR" altLang="en-US" dirty="0"/>
              <a:t>세 번째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149ED6-B013-436A-B68C-0EA2273A5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079160" y="6492877"/>
            <a:ext cx="2561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CVMIPLAB @ KNU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A7900B-41A2-42FF-BF9A-3E6080ACE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0616" y="6492877"/>
            <a:ext cx="551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fld id="{7F60867C-2874-4F3B-883F-4D3D0E3539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112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3" r:id="rId2"/>
    <p:sldLayoutId id="2147483675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BBAEE-6C54-4A7A-BD91-6058456BD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4095" y="2370259"/>
            <a:ext cx="7194875" cy="952804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Object Detection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2C1185-E200-4836-8DE1-21C1EA97DA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i="0">
                <a:solidFill>
                  <a:schemeClr val="bg1"/>
                </a:solidFill>
              </a:rPr>
              <a:t>2023_08_10_6</a:t>
            </a:r>
            <a:r>
              <a:rPr lang="ko-KR" altLang="en-US" i="0">
                <a:solidFill>
                  <a:schemeClr val="bg1"/>
                </a:solidFill>
              </a:rPr>
              <a:t>차 세미나</a:t>
            </a:r>
            <a:endParaRPr lang="en-US" altLang="ko-KR" i="0">
              <a:solidFill>
                <a:schemeClr val="bg1"/>
              </a:solidFill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631D11-4D7B-4DCA-8472-AD16F3FAD078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7599646" y="6335328"/>
            <a:ext cx="4933748" cy="439737"/>
          </a:xfrm>
        </p:spPr>
        <p:txBody>
          <a:bodyPr/>
          <a:lstStyle/>
          <a:p>
            <a:r>
              <a:rPr lang="ko-KR" altLang="en-US"/>
              <a:t>컴퓨터정보통신공학과  </a:t>
            </a:r>
            <a:r>
              <a:rPr lang="en-US" altLang="ko-KR"/>
              <a:t>201813168 </a:t>
            </a:r>
            <a:r>
              <a:rPr lang="ko-KR" altLang="en-US"/>
              <a:t>박주현</a:t>
            </a:r>
          </a:p>
        </p:txBody>
      </p:sp>
    </p:spTree>
    <p:extLst>
      <p:ext uri="{BB962C8B-B14F-4D97-AF65-F5344CB8AC3E}">
        <p14:creationId xmlns:p14="http://schemas.microsoft.com/office/powerpoint/2010/main" val="2579660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5B13D00-515C-498E-8C55-DABCFE02DC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CVMIPLAB @ KNU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5A1FF5-39ED-4689-9266-46393394B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60867C-2874-4F3B-883F-4D3D0E35397C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8B12825-4451-4615-9459-69C1F6F2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2" y="75029"/>
            <a:ext cx="12039544" cy="908721"/>
          </a:xfrm>
        </p:spPr>
        <p:txBody>
          <a:bodyPr>
            <a:noAutofit/>
          </a:bodyPr>
          <a:lstStyle/>
          <a:p>
            <a:r>
              <a:rPr lang="en-US" altLang="ko-KR"/>
              <a:t>Faster R-CNN</a:t>
            </a:r>
            <a:endParaRPr lang="ko-KR" altLang="en-US"/>
          </a:p>
        </p:txBody>
      </p:sp>
      <p:sp>
        <p:nvSpPr>
          <p:cNvPr id="9" name="내용 개체 틀 6">
            <a:extLst>
              <a:ext uri="{FF2B5EF4-FFF2-40B4-BE49-F238E27FC236}">
                <a16:creationId xmlns:a16="http://schemas.microsoft.com/office/drawing/2014/main" id="{2E693357-5A8A-A12A-F0F8-F21EED46A4FE}"/>
              </a:ext>
            </a:extLst>
          </p:cNvPr>
          <p:cNvSpPr txBox="1">
            <a:spLocks/>
          </p:cNvSpPr>
          <p:nvPr/>
        </p:nvSpPr>
        <p:spPr>
          <a:xfrm>
            <a:off x="74232" y="1198495"/>
            <a:ext cx="12039545" cy="519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b="1" kern="1200">
                <a:solidFill>
                  <a:srgbClr val="0249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›"/>
              <a:defRPr sz="1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–"/>
              <a:defRPr sz="1400" kern="1200">
                <a:solidFill>
                  <a:srgbClr val="4591C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/>
              <a:t>Fast R-CNN </a:t>
            </a:r>
            <a:r>
              <a:rPr lang="ko-KR" altLang="en-US"/>
              <a:t>한계 극복</a:t>
            </a:r>
            <a:endParaRPr lang="en-US" altLang="ko-KR"/>
          </a:p>
          <a:p>
            <a:r>
              <a:rPr lang="en-US" altLang="ko-KR"/>
              <a:t>Region proposal network</a:t>
            </a:r>
            <a:r>
              <a:rPr lang="ko-KR" altLang="en-US"/>
              <a:t>를 이용함으로써 </a:t>
            </a:r>
            <a:r>
              <a:rPr lang="en-US" altLang="ko-KR"/>
              <a:t>GPU</a:t>
            </a:r>
            <a:r>
              <a:rPr lang="ko-KR" altLang="en-US"/>
              <a:t>연산을 통한 </a:t>
            </a:r>
            <a:r>
              <a:rPr lang="en-US" altLang="ko-KR" err="1"/>
              <a:t>RoI</a:t>
            </a:r>
            <a:r>
              <a:rPr lang="en-US" altLang="ko-KR"/>
              <a:t> </a:t>
            </a:r>
            <a:r>
              <a:rPr lang="ko-KR" altLang="en-US"/>
              <a:t>추출이 가능해짐</a:t>
            </a:r>
            <a:endParaRPr lang="en-US" altLang="ko-KR"/>
          </a:p>
          <a:p>
            <a:r>
              <a:rPr lang="en-US" altLang="ko-KR" err="1"/>
              <a:t>RoI</a:t>
            </a:r>
            <a:r>
              <a:rPr lang="en-US" altLang="ko-KR"/>
              <a:t> </a:t>
            </a:r>
            <a:r>
              <a:rPr lang="ko-KR" altLang="en-US"/>
              <a:t>추출도 학습 과정에서 업데이트가 되어 정확도를 높일 수 있음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R-CNN </a:t>
            </a:r>
            <a:r>
              <a:rPr lang="ko-KR" altLang="en-US"/>
              <a:t>계열 성능 비교 </a:t>
            </a:r>
            <a:endParaRPr lang="en-US" altLang="ko-KR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FCF5D577-33DB-8B44-9ED2-0AA8A523E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3521190"/>
            <a:ext cx="7284720" cy="230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849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5B13D00-515C-498E-8C55-DABCFE02DC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CVMIPLAB @ KNU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5A1FF5-39ED-4689-9266-46393394B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60867C-2874-4F3B-883F-4D3D0E35397C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8B12825-4451-4615-9459-69C1F6F2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2" y="75029"/>
            <a:ext cx="11458372" cy="908721"/>
          </a:xfrm>
        </p:spPr>
        <p:txBody>
          <a:bodyPr/>
          <a:lstStyle/>
          <a:p>
            <a:r>
              <a:rPr lang="en-US" altLang="ko-KR"/>
              <a:t>Detection Architecture</a:t>
            </a:r>
            <a:endParaRPr lang="ko-KR" altLang="en-US"/>
          </a:p>
        </p:txBody>
      </p:sp>
      <p:sp>
        <p:nvSpPr>
          <p:cNvPr id="10" name="내용 개체 틀 6">
            <a:extLst>
              <a:ext uri="{FF2B5EF4-FFF2-40B4-BE49-F238E27FC236}">
                <a16:creationId xmlns:a16="http://schemas.microsoft.com/office/drawing/2014/main" id="{B57D2310-3000-5888-9336-311C90DD1E45}"/>
              </a:ext>
            </a:extLst>
          </p:cNvPr>
          <p:cNvSpPr txBox="1">
            <a:spLocks/>
          </p:cNvSpPr>
          <p:nvPr/>
        </p:nvSpPr>
        <p:spPr>
          <a:xfrm>
            <a:off x="74232" y="1178175"/>
            <a:ext cx="12039545" cy="519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b="1" kern="1200">
                <a:solidFill>
                  <a:srgbClr val="0249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›"/>
              <a:defRPr sz="1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–"/>
              <a:defRPr sz="1400" kern="1200">
                <a:solidFill>
                  <a:srgbClr val="4591C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i="1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5EFD526-2AE2-0048-AF42-C7BDC61EB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3" y="1178175"/>
            <a:ext cx="9891370" cy="495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357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titled">
            <a:extLst>
              <a:ext uri="{FF2B5EF4-FFF2-40B4-BE49-F238E27FC236}">
                <a16:creationId xmlns:a16="http://schemas.microsoft.com/office/drawing/2014/main" id="{952AD66F-E0A8-8F36-60FE-788757300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09738"/>
            <a:ext cx="5389880" cy="347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5B13D00-515C-498E-8C55-DABCFE02DC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CVMIPLAB @ KNU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5A1FF5-39ED-4689-9266-46393394B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60867C-2874-4F3B-883F-4D3D0E35397C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8B12825-4451-4615-9459-69C1F6F2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2" y="75029"/>
            <a:ext cx="12039544" cy="908721"/>
          </a:xfrm>
        </p:spPr>
        <p:txBody>
          <a:bodyPr>
            <a:noAutofit/>
          </a:bodyPr>
          <a:lstStyle/>
          <a:p>
            <a:r>
              <a:rPr lang="en-US" altLang="ko-KR"/>
              <a:t>YOLO v1 </a:t>
            </a:r>
            <a:endParaRPr lang="ko-KR" altLang="en-US"/>
          </a:p>
        </p:txBody>
      </p:sp>
      <p:sp>
        <p:nvSpPr>
          <p:cNvPr id="9" name="내용 개체 틀 6">
            <a:extLst>
              <a:ext uri="{FF2B5EF4-FFF2-40B4-BE49-F238E27FC236}">
                <a16:creationId xmlns:a16="http://schemas.microsoft.com/office/drawing/2014/main" id="{2E693357-5A8A-A12A-F0F8-F21EED46A4FE}"/>
              </a:ext>
            </a:extLst>
          </p:cNvPr>
          <p:cNvSpPr txBox="1">
            <a:spLocks/>
          </p:cNvSpPr>
          <p:nvPr/>
        </p:nvSpPr>
        <p:spPr>
          <a:xfrm>
            <a:off x="74232" y="4993640"/>
            <a:ext cx="12039545" cy="1402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b="1" kern="1200">
                <a:solidFill>
                  <a:srgbClr val="0249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›"/>
              <a:defRPr sz="1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–"/>
              <a:defRPr sz="1400" kern="1200">
                <a:solidFill>
                  <a:srgbClr val="4591C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Bounding box</a:t>
            </a:r>
            <a:r>
              <a:rPr lang="ko-KR" altLang="en-US"/>
              <a:t>를 선별하는 </a:t>
            </a:r>
            <a:r>
              <a:rPr lang="en-US" altLang="ko-KR"/>
              <a:t>Localization </a:t>
            </a:r>
            <a:r>
              <a:rPr lang="ko-KR" altLang="en-US"/>
              <a:t>작업과 </a:t>
            </a:r>
            <a:r>
              <a:rPr lang="en-US" altLang="ko-KR"/>
              <a:t>Classification </a:t>
            </a:r>
            <a:r>
              <a:rPr lang="ko-KR" altLang="en-US"/>
              <a:t>작업을 동시에 수행</a:t>
            </a:r>
            <a:endParaRPr lang="en-US" altLang="ko-KR"/>
          </a:p>
          <a:p>
            <a:r>
              <a:rPr lang="ko-KR" altLang="en-US"/>
              <a:t>모든 학습 과정이 이미지 전체를 통해 일어나기 때문에 이미지 전체 맥락을 학습</a:t>
            </a:r>
            <a:endParaRPr lang="en-US" altLang="ko-KR"/>
          </a:p>
          <a:p>
            <a:r>
              <a:rPr lang="ko-KR" altLang="en-US"/>
              <a:t>대상의 일반적인 특징을 학습하여 다른 영역으로의 확장에서도 뛰어난 성능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0889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5B13D00-515C-498E-8C55-DABCFE02DC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CVMIPLAB @ KNU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5A1FF5-39ED-4689-9266-46393394B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60867C-2874-4F3B-883F-4D3D0E35397C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8B12825-4451-4615-9459-69C1F6F2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2" y="75029"/>
            <a:ext cx="12039544" cy="908721"/>
          </a:xfrm>
        </p:spPr>
        <p:txBody>
          <a:bodyPr>
            <a:noAutofit/>
          </a:bodyPr>
          <a:lstStyle/>
          <a:p>
            <a:r>
              <a:rPr lang="en-US" altLang="ko-KR"/>
              <a:t>YOLO v1 </a:t>
            </a:r>
            <a:endParaRPr lang="ko-KR" altLang="en-US"/>
          </a:p>
        </p:txBody>
      </p:sp>
      <p:sp>
        <p:nvSpPr>
          <p:cNvPr id="10" name="내용 개체 틀 6">
            <a:extLst>
              <a:ext uri="{FF2B5EF4-FFF2-40B4-BE49-F238E27FC236}">
                <a16:creationId xmlns:a16="http://schemas.microsoft.com/office/drawing/2014/main" id="{B57D2310-3000-5888-9336-311C90DD1E45}"/>
              </a:ext>
            </a:extLst>
          </p:cNvPr>
          <p:cNvSpPr txBox="1">
            <a:spLocks/>
          </p:cNvSpPr>
          <p:nvPr/>
        </p:nvSpPr>
        <p:spPr>
          <a:xfrm>
            <a:off x="74232" y="3622040"/>
            <a:ext cx="12039545" cy="2753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b="1" kern="1200">
                <a:solidFill>
                  <a:srgbClr val="0249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›"/>
              <a:defRPr sz="1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–"/>
              <a:defRPr sz="1400" kern="1200">
                <a:solidFill>
                  <a:srgbClr val="4591C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/>
              <a:t>1. GoogLeNet</a:t>
            </a:r>
            <a:r>
              <a:rPr lang="ko-KR" altLang="en-US"/>
              <a:t>을 수정한 </a:t>
            </a:r>
            <a:r>
              <a:rPr lang="en-US" altLang="ko-KR"/>
              <a:t>DarkNet</a:t>
            </a:r>
            <a:r>
              <a:rPr lang="ko-KR" altLang="en-US"/>
              <a:t>을 </a:t>
            </a:r>
            <a:r>
              <a:rPr lang="en-US" altLang="ko-KR"/>
              <a:t>Backbone</a:t>
            </a:r>
            <a:r>
              <a:rPr lang="ko-KR" altLang="en-US"/>
              <a:t>으로 두고</a:t>
            </a:r>
            <a:r>
              <a:rPr lang="en-US" altLang="ko-KR"/>
              <a:t>, 20</a:t>
            </a:r>
            <a:r>
              <a:rPr lang="ko-KR" altLang="en-US"/>
              <a:t>개의 </a:t>
            </a:r>
            <a:r>
              <a:rPr lang="en-US" altLang="ko-KR"/>
              <a:t>Conv Layer</a:t>
            </a:r>
            <a:r>
              <a:rPr lang="ko-KR" altLang="en-US"/>
              <a:t>는 고정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2. </a:t>
            </a:r>
            <a:r>
              <a:rPr lang="ko-KR" altLang="en-US"/>
              <a:t>이후 뒷 단의 </a:t>
            </a:r>
            <a:r>
              <a:rPr lang="en-US" altLang="ko-KR"/>
              <a:t>4</a:t>
            </a:r>
            <a:r>
              <a:rPr lang="ko-KR" altLang="en-US"/>
              <a:t>개의 </a:t>
            </a:r>
            <a:r>
              <a:rPr lang="en-US" altLang="ko-KR"/>
              <a:t>Conv Layer, 2</a:t>
            </a:r>
            <a:r>
              <a:rPr lang="ko-KR" altLang="en-US"/>
              <a:t>개의 </a:t>
            </a:r>
            <a:r>
              <a:rPr lang="en-US" altLang="ko-KR"/>
              <a:t>Fc Layer</a:t>
            </a:r>
            <a:r>
              <a:rPr lang="ko-KR" altLang="en-US"/>
              <a:t>만 </a:t>
            </a:r>
            <a:r>
              <a:rPr lang="en-US" altLang="ko-KR"/>
              <a:t>object detection task</a:t>
            </a:r>
            <a:r>
              <a:rPr lang="ko-KR" altLang="en-US"/>
              <a:t>에 맞게 학습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3. </a:t>
            </a:r>
            <a:r>
              <a:rPr lang="ko-KR" altLang="en-US"/>
              <a:t>최종적으로 </a:t>
            </a:r>
            <a:r>
              <a:rPr lang="en-US" altLang="ko-KR"/>
              <a:t>7x7x30 </a:t>
            </a:r>
            <a:r>
              <a:rPr lang="ko-KR" altLang="en-US"/>
              <a:t>크기의 </a:t>
            </a:r>
            <a:r>
              <a:rPr lang="en-US" altLang="ko-KR"/>
              <a:t>Prediction Tensor </a:t>
            </a:r>
            <a:r>
              <a:rPr lang="ko-KR" altLang="en-US"/>
              <a:t>출력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4. </a:t>
            </a:r>
            <a:r>
              <a:rPr lang="ko-KR" altLang="en-US"/>
              <a:t>출력된 </a:t>
            </a:r>
            <a:r>
              <a:rPr lang="en-US" altLang="ko-KR"/>
              <a:t>Prediction Tensor</a:t>
            </a:r>
            <a:r>
              <a:rPr lang="ko-KR" altLang="en-US"/>
              <a:t>를 바탕으로 </a:t>
            </a:r>
            <a:r>
              <a:rPr lang="en-US" altLang="ko-KR"/>
              <a:t>Classification</a:t>
            </a:r>
            <a:r>
              <a:rPr lang="ko-KR" altLang="en-US"/>
              <a:t>과 </a:t>
            </a:r>
            <a:r>
              <a:rPr lang="en-US" altLang="ko-KR"/>
              <a:t>Localization</a:t>
            </a:r>
            <a:r>
              <a:rPr lang="ko-KR" altLang="en-US"/>
              <a:t>작업을 동시 수행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pic>
        <p:nvPicPr>
          <p:cNvPr id="2050" name="Picture 2" descr="Untitled%202">
            <a:extLst>
              <a:ext uri="{FF2B5EF4-FFF2-40B4-BE49-F238E27FC236}">
                <a16:creationId xmlns:a16="http://schemas.microsoft.com/office/drawing/2014/main" id="{69C23C98-2315-04C5-A4C3-8307C1EC9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49724"/>
            <a:ext cx="10652760" cy="2028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63F35B6-F5E9-B323-EC85-14DB3D133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5461" y="1415520"/>
            <a:ext cx="1426539" cy="17032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309F15B-304C-ACE4-833A-74C0D32FF9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6876" y="2075502"/>
            <a:ext cx="223665" cy="26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524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5B13D00-515C-498E-8C55-DABCFE02DC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CVMIPLAB @ KNU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5A1FF5-39ED-4689-9266-46393394B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60867C-2874-4F3B-883F-4D3D0E35397C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8B12825-4451-4615-9459-69C1F6F2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2" y="75029"/>
            <a:ext cx="12039544" cy="908721"/>
          </a:xfrm>
        </p:spPr>
        <p:txBody>
          <a:bodyPr>
            <a:noAutofit/>
          </a:bodyPr>
          <a:lstStyle/>
          <a:p>
            <a:r>
              <a:rPr lang="en-US" altLang="ko-KR"/>
              <a:t>YOLO v1 </a:t>
            </a:r>
            <a:endParaRPr lang="ko-KR" altLang="en-US"/>
          </a:p>
        </p:txBody>
      </p:sp>
      <p:sp>
        <p:nvSpPr>
          <p:cNvPr id="10" name="내용 개체 틀 6">
            <a:extLst>
              <a:ext uri="{FF2B5EF4-FFF2-40B4-BE49-F238E27FC236}">
                <a16:creationId xmlns:a16="http://schemas.microsoft.com/office/drawing/2014/main" id="{B57D2310-3000-5888-9336-311C90DD1E45}"/>
              </a:ext>
            </a:extLst>
          </p:cNvPr>
          <p:cNvSpPr txBox="1">
            <a:spLocks/>
          </p:cNvSpPr>
          <p:nvPr/>
        </p:nvSpPr>
        <p:spPr>
          <a:xfrm>
            <a:off x="74231" y="3887835"/>
            <a:ext cx="12039545" cy="2636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b="1" kern="1200">
                <a:solidFill>
                  <a:srgbClr val="0249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›"/>
              <a:defRPr sz="1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–"/>
              <a:defRPr sz="1400" kern="1200">
                <a:solidFill>
                  <a:srgbClr val="4591C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altLang="ko-KR"/>
              <a:t>448x448</a:t>
            </a:r>
            <a:r>
              <a:rPr lang="ko-KR" altLang="en-US"/>
              <a:t>의 </a:t>
            </a:r>
            <a:r>
              <a:rPr lang="en-US" altLang="ko-KR"/>
              <a:t>Input Image</a:t>
            </a:r>
            <a:r>
              <a:rPr lang="ko-KR" altLang="en-US"/>
              <a:t>가 </a:t>
            </a:r>
            <a:r>
              <a:rPr lang="en-US" altLang="ko-KR"/>
              <a:t>7x7</a:t>
            </a:r>
            <a:r>
              <a:rPr lang="ko-KR" altLang="en-US"/>
              <a:t>의 </a:t>
            </a:r>
            <a:r>
              <a:rPr lang="en-US" altLang="ko-KR"/>
              <a:t>Feature map</a:t>
            </a:r>
            <a:r>
              <a:rPr lang="ko-KR" altLang="en-US"/>
              <a:t>으로 줄었기에 </a:t>
            </a:r>
            <a:r>
              <a:rPr lang="en-US" altLang="ko-KR"/>
              <a:t>cell 1</a:t>
            </a:r>
            <a:r>
              <a:rPr lang="ko-KR" altLang="en-US"/>
              <a:t>개는 </a:t>
            </a:r>
            <a:r>
              <a:rPr lang="en-US" altLang="ko-KR"/>
              <a:t>64x64</a:t>
            </a:r>
            <a:r>
              <a:rPr lang="ko-KR" altLang="en-US"/>
              <a:t>를 대표</a:t>
            </a:r>
            <a:endParaRPr lang="en-US" altLang="ko-KR"/>
          </a:p>
          <a:p>
            <a:pPr marL="457200" indent="-457200">
              <a:buAutoNum type="arabicPeriod"/>
            </a:pPr>
            <a:r>
              <a:rPr lang="ko-KR" altLang="en-US"/>
              <a:t>각각의 </a:t>
            </a:r>
            <a:r>
              <a:rPr lang="en-US" altLang="ko-KR"/>
              <a:t>cell</a:t>
            </a:r>
            <a:r>
              <a:rPr lang="ko-KR" altLang="en-US"/>
              <a:t>은 </a:t>
            </a:r>
            <a:r>
              <a:rPr lang="en-US" altLang="ko-KR"/>
              <a:t>30</a:t>
            </a:r>
            <a:r>
              <a:rPr lang="ko-KR" altLang="en-US"/>
              <a:t>개의 정보가 담겨져 있다</a:t>
            </a:r>
            <a:endParaRPr lang="en-US" altLang="ko-KR"/>
          </a:p>
          <a:p>
            <a:pPr marL="457200" indent="-457200">
              <a:buAutoNum type="arabicPeriod"/>
            </a:pPr>
            <a:r>
              <a:rPr lang="en-US" altLang="ko-KR"/>
              <a:t>20</a:t>
            </a:r>
            <a:r>
              <a:rPr lang="ko-KR" altLang="en-US"/>
              <a:t>개의 </a:t>
            </a:r>
            <a:r>
              <a:rPr lang="en-US" altLang="ko-KR"/>
              <a:t>Class </a:t>
            </a:r>
            <a:r>
              <a:rPr lang="ko-KR" altLang="en-US"/>
              <a:t>확률 중에서 가장 높은 값을 갖는 </a:t>
            </a:r>
            <a:r>
              <a:rPr lang="en-US" altLang="ko-KR"/>
              <a:t>class</a:t>
            </a:r>
            <a:r>
              <a:rPr lang="ko-KR" altLang="en-US"/>
              <a:t>가 해당 </a:t>
            </a:r>
            <a:r>
              <a:rPr lang="en-US" altLang="ko-KR"/>
              <a:t>cell</a:t>
            </a:r>
            <a:r>
              <a:rPr lang="ko-KR" altLang="en-US"/>
              <a:t>의 </a:t>
            </a:r>
            <a:r>
              <a:rPr lang="en-US" altLang="ko-KR"/>
              <a:t>class</a:t>
            </a:r>
            <a:r>
              <a:rPr lang="ko-KR" altLang="en-US"/>
              <a:t>로 분류</a:t>
            </a:r>
            <a:r>
              <a:rPr lang="en-US" altLang="ko-KR"/>
              <a:t>(Classification </a:t>
            </a:r>
            <a:r>
              <a:rPr lang="ko-KR" altLang="en-US"/>
              <a:t>수행</a:t>
            </a:r>
            <a:r>
              <a:rPr lang="en-US" altLang="ko-KR"/>
              <a:t>)</a:t>
            </a:r>
          </a:p>
          <a:p>
            <a:pPr marL="457200" indent="-457200">
              <a:buAutoNum type="arabicPeriod"/>
            </a:pPr>
            <a:r>
              <a:rPr lang="en-US" altLang="ko-KR"/>
              <a:t>Non-Maximum Suppression</a:t>
            </a:r>
            <a:r>
              <a:rPr lang="ko-KR" altLang="en-US"/>
              <a:t>을 이용하여 한 </a:t>
            </a:r>
            <a:r>
              <a:rPr lang="en-US" altLang="ko-KR"/>
              <a:t>Object</a:t>
            </a:r>
            <a:r>
              <a:rPr lang="ko-KR" altLang="en-US"/>
              <a:t>에 </a:t>
            </a:r>
            <a:r>
              <a:rPr lang="en-US" altLang="ko-KR"/>
              <a:t>1</a:t>
            </a:r>
            <a:r>
              <a:rPr lang="ko-KR" altLang="en-US"/>
              <a:t>개의 </a:t>
            </a:r>
            <a:r>
              <a:rPr lang="en-US" altLang="ko-KR"/>
              <a:t>Bounding box</a:t>
            </a:r>
            <a:r>
              <a:rPr lang="ko-KR" altLang="en-US"/>
              <a:t>만 존재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      (Localization </a:t>
            </a:r>
            <a:r>
              <a:rPr lang="ko-KR" altLang="en-US"/>
              <a:t>수행</a:t>
            </a:r>
            <a:r>
              <a:rPr lang="en-US" altLang="ko-KR"/>
              <a:t>)</a:t>
            </a:r>
          </a:p>
          <a:p>
            <a:pPr marL="457200" indent="-457200">
              <a:buAutoNum type="arabicPeriod"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75A300-7F6A-A171-DFB6-4E539A9EB7D6}"/>
              </a:ext>
            </a:extLst>
          </p:cNvPr>
          <p:cNvSpPr/>
          <p:nvPr/>
        </p:nvSpPr>
        <p:spPr>
          <a:xfrm>
            <a:off x="1280161" y="2171947"/>
            <a:ext cx="487680" cy="4987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X_b1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506224-CF82-C8DD-C832-885B19A86A2F}"/>
              </a:ext>
            </a:extLst>
          </p:cNvPr>
          <p:cNvSpPr/>
          <p:nvPr/>
        </p:nvSpPr>
        <p:spPr>
          <a:xfrm>
            <a:off x="1767841" y="2171946"/>
            <a:ext cx="487680" cy="4987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Y_b1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65F9B54-1DED-A9F6-41B3-7324D96AABDA}"/>
              </a:ext>
            </a:extLst>
          </p:cNvPr>
          <p:cNvSpPr/>
          <p:nvPr/>
        </p:nvSpPr>
        <p:spPr>
          <a:xfrm>
            <a:off x="2255521" y="2174395"/>
            <a:ext cx="487680" cy="4987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W_</a:t>
            </a:r>
            <a:r>
              <a:rPr lang="en-US" altLang="ko-KR" sz="1100">
                <a:solidFill>
                  <a:schemeClr val="tx1"/>
                </a:solidFill>
              </a:rPr>
              <a:t>b1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53558F-C582-6B48-58DE-1E4ED1AA50A4}"/>
              </a:ext>
            </a:extLst>
          </p:cNvPr>
          <p:cNvSpPr/>
          <p:nvPr/>
        </p:nvSpPr>
        <p:spPr>
          <a:xfrm>
            <a:off x="2743201" y="2171946"/>
            <a:ext cx="487680" cy="4987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H_b1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C4A319-0AC5-6E5B-DE37-23AA3D560C60}"/>
              </a:ext>
            </a:extLst>
          </p:cNvPr>
          <p:cNvSpPr/>
          <p:nvPr/>
        </p:nvSpPr>
        <p:spPr>
          <a:xfrm>
            <a:off x="3230881" y="2171946"/>
            <a:ext cx="487680" cy="4987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Score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82964A-4BEF-A194-B0BE-DC0CEBB8B8F9}"/>
              </a:ext>
            </a:extLst>
          </p:cNvPr>
          <p:cNvSpPr/>
          <p:nvPr/>
        </p:nvSpPr>
        <p:spPr>
          <a:xfrm>
            <a:off x="3718561" y="2171946"/>
            <a:ext cx="487680" cy="4987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X_b2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3EEFAF3-F333-EB6D-4A00-FB3A36DF994F}"/>
              </a:ext>
            </a:extLst>
          </p:cNvPr>
          <p:cNvSpPr/>
          <p:nvPr/>
        </p:nvSpPr>
        <p:spPr>
          <a:xfrm>
            <a:off x="4206241" y="2171946"/>
            <a:ext cx="487680" cy="4987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Y_b2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11210BE-5BAA-B97D-0FCC-595BD5D1CA48}"/>
              </a:ext>
            </a:extLst>
          </p:cNvPr>
          <p:cNvSpPr/>
          <p:nvPr/>
        </p:nvSpPr>
        <p:spPr>
          <a:xfrm>
            <a:off x="4693921" y="2171946"/>
            <a:ext cx="487680" cy="4987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W_</a:t>
            </a:r>
            <a:r>
              <a:rPr lang="en-US" altLang="ko-KR" sz="1100">
                <a:solidFill>
                  <a:schemeClr val="tx1"/>
                </a:solidFill>
              </a:rPr>
              <a:t>b2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26EC841-AA9F-8B9D-22D4-7562EF0F2CFB}"/>
              </a:ext>
            </a:extLst>
          </p:cNvPr>
          <p:cNvSpPr/>
          <p:nvPr/>
        </p:nvSpPr>
        <p:spPr>
          <a:xfrm>
            <a:off x="5181601" y="2171946"/>
            <a:ext cx="487680" cy="4987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H_b2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B74AC60-0972-9859-59B3-037F1A1ADB3A}"/>
              </a:ext>
            </a:extLst>
          </p:cNvPr>
          <p:cNvSpPr/>
          <p:nvPr/>
        </p:nvSpPr>
        <p:spPr>
          <a:xfrm>
            <a:off x="5669281" y="2171946"/>
            <a:ext cx="487680" cy="4987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Score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14DF819-BC32-4B5C-FDA2-1C6BF8B69A17}"/>
              </a:ext>
            </a:extLst>
          </p:cNvPr>
          <p:cNvSpPr/>
          <p:nvPr/>
        </p:nvSpPr>
        <p:spPr>
          <a:xfrm>
            <a:off x="6156961" y="2171946"/>
            <a:ext cx="487680" cy="49872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Dog</a:t>
            </a:r>
          </a:p>
          <a:p>
            <a:pPr algn="ctr"/>
            <a:r>
              <a:rPr lang="en-US" altLang="ko-KR" sz="1000">
                <a:solidFill>
                  <a:schemeClr val="tx1"/>
                </a:solidFill>
              </a:rPr>
              <a:t>0.7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3AD013A-02EE-0385-F953-278AAC9DE1C3}"/>
              </a:ext>
            </a:extLst>
          </p:cNvPr>
          <p:cNvSpPr/>
          <p:nvPr/>
        </p:nvSpPr>
        <p:spPr>
          <a:xfrm>
            <a:off x="6644641" y="2171946"/>
            <a:ext cx="487680" cy="49872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Cat</a:t>
            </a:r>
          </a:p>
          <a:p>
            <a:pPr algn="ctr"/>
            <a:r>
              <a:rPr lang="en-US" altLang="ko-KR" sz="1000">
                <a:solidFill>
                  <a:schemeClr val="tx1"/>
                </a:solidFill>
              </a:rPr>
              <a:t>0.1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91CB691-E2DF-193B-1E3C-619D81D912AB}"/>
              </a:ext>
            </a:extLst>
          </p:cNvPr>
          <p:cNvSpPr/>
          <p:nvPr/>
        </p:nvSpPr>
        <p:spPr>
          <a:xfrm>
            <a:off x="9966961" y="2171945"/>
            <a:ext cx="487680" cy="49872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3836390-E2EF-348D-DBF6-DD9C9B00EA8D}"/>
              </a:ext>
            </a:extLst>
          </p:cNvPr>
          <p:cNvSpPr/>
          <p:nvPr/>
        </p:nvSpPr>
        <p:spPr>
          <a:xfrm>
            <a:off x="9479281" y="2171946"/>
            <a:ext cx="487680" cy="49872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B31505B-DF59-2D43-2CB6-E47BFC6E292B}"/>
              </a:ext>
            </a:extLst>
          </p:cNvPr>
          <p:cNvSpPr/>
          <p:nvPr/>
        </p:nvSpPr>
        <p:spPr>
          <a:xfrm>
            <a:off x="7132321" y="2171946"/>
            <a:ext cx="2346960" cy="49872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…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왼쪽 중괄호 28">
            <a:extLst>
              <a:ext uri="{FF2B5EF4-FFF2-40B4-BE49-F238E27FC236}">
                <a16:creationId xmlns:a16="http://schemas.microsoft.com/office/drawing/2014/main" id="{66EA794D-1782-0087-DDF4-70D1D996B9D0}"/>
              </a:ext>
            </a:extLst>
          </p:cNvPr>
          <p:cNvSpPr/>
          <p:nvPr/>
        </p:nvSpPr>
        <p:spPr>
          <a:xfrm rot="16200000">
            <a:off x="2293620" y="1658264"/>
            <a:ext cx="416560" cy="2433321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왼쪽 중괄호 30">
            <a:extLst>
              <a:ext uri="{FF2B5EF4-FFF2-40B4-BE49-F238E27FC236}">
                <a16:creationId xmlns:a16="http://schemas.microsoft.com/office/drawing/2014/main" id="{1ECB070E-0B80-FE03-12E6-56C87177AE9F}"/>
              </a:ext>
            </a:extLst>
          </p:cNvPr>
          <p:cNvSpPr/>
          <p:nvPr/>
        </p:nvSpPr>
        <p:spPr>
          <a:xfrm rot="16200000">
            <a:off x="4732021" y="1674544"/>
            <a:ext cx="416560" cy="2433321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왼쪽 중괄호 31">
            <a:extLst>
              <a:ext uri="{FF2B5EF4-FFF2-40B4-BE49-F238E27FC236}">
                <a16:creationId xmlns:a16="http://schemas.microsoft.com/office/drawing/2014/main" id="{B90337FF-790B-C670-03BD-E7E2BDD5F00E}"/>
              </a:ext>
            </a:extLst>
          </p:cNvPr>
          <p:cNvSpPr/>
          <p:nvPr/>
        </p:nvSpPr>
        <p:spPr>
          <a:xfrm rot="16200000">
            <a:off x="8097523" y="741660"/>
            <a:ext cx="416560" cy="4297681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FE373F9-5B4C-0E1E-1A37-88B68AB7849F}"/>
              </a:ext>
            </a:extLst>
          </p:cNvPr>
          <p:cNvSpPr txBox="1"/>
          <p:nvPr/>
        </p:nvSpPr>
        <p:spPr>
          <a:xfrm>
            <a:off x="1188721" y="2947708"/>
            <a:ext cx="2727960" cy="7810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2000" b="1"/>
              <a:t>Box1</a:t>
            </a:r>
            <a:r>
              <a:rPr lang="ko-KR" altLang="en-US" sz="2000" b="1"/>
              <a:t> 정보</a:t>
            </a:r>
            <a:endParaRPr lang="ko-KR" altLang="en-US" sz="20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5022BD8-D8AB-93DB-4212-7B216333821C}"/>
              </a:ext>
            </a:extLst>
          </p:cNvPr>
          <p:cNvSpPr txBox="1"/>
          <p:nvPr/>
        </p:nvSpPr>
        <p:spPr>
          <a:xfrm>
            <a:off x="3522982" y="2940008"/>
            <a:ext cx="2727960" cy="7810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2000" b="1"/>
              <a:t>Box2</a:t>
            </a:r>
            <a:r>
              <a:rPr lang="ko-KR" altLang="en-US" sz="2000" b="1"/>
              <a:t> 정보</a:t>
            </a:r>
            <a:endParaRPr lang="ko-KR" altLang="en-US" sz="20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EAC8F0-A3C2-A55C-B577-9AFD340F3607}"/>
              </a:ext>
            </a:extLst>
          </p:cNvPr>
          <p:cNvSpPr txBox="1"/>
          <p:nvPr/>
        </p:nvSpPr>
        <p:spPr>
          <a:xfrm>
            <a:off x="6888481" y="2961636"/>
            <a:ext cx="2727960" cy="7810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2000" b="1"/>
              <a:t>Class 20</a:t>
            </a:r>
            <a:r>
              <a:rPr lang="ko-KR" altLang="en-US" sz="2000" b="1"/>
              <a:t>개의 확률</a:t>
            </a:r>
            <a:endParaRPr lang="ko-KR" altLang="en-US" sz="2000" b="1" dirty="0"/>
          </a:p>
        </p:txBody>
      </p:sp>
      <p:sp>
        <p:nvSpPr>
          <p:cNvPr id="37" name="왼쪽 중괄호 36">
            <a:extLst>
              <a:ext uri="{FF2B5EF4-FFF2-40B4-BE49-F238E27FC236}">
                <a16:creationId xmlns:a16="http://schemas.microsoft.com/office/drawing/2014/main" id="{2AAE3BA7-BF55-B9DF-52A1-5090E882447B}"/>
              </a:ext>
            </a:extLst>
          </p:cNvPr>
          <p:cNvSpPr/>
          <p:nvPr/>
        </p:nvSpPr>
        <p:spPr>
          <a:xfrm rot="5400000">
            <a:off x="5661661" y="-2624188"/>
            <a:ext cx="416560" cy="9169403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6F3F4A9-7D83-3E9A-2651-305ECA8D1EBB}"/>
              </a:ext>
            </a:extLst>
          </p:cNvPr>
          <p:cNvSpPr txBox="1"/>
          <p:nvPr/>
        </p:nvSpPr>
        <p:spPr>
          <a:xfrm>
            <a:off x="4617722" y="1142643"/>
            <a:ext cx="2727960" cy="7810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2000" b="1"/>
              <a:t>5+5+20 = 30</a:t>
            </a:r>
            <a:r>
              <a:rPr lang="ko-KR" altLang="en-US" sz="2000" b="1"/>
              <a:t>개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03673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Untitled%204">
            <a:extLst>
              <a:ext uri="{FF2B5EF4-FFF2-40B4-BE49-F238E27FC236}">
                <a16:creationId xmlns:a16="http://schemas.microsoft.com/office/drawing/2014/main" id="{213DA3B2-4D1D-4055-F698-F354D4260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" y="1340065"/>
            <a:ext cx="6085649" cy="3745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5B13D00-515C-498E-8C55-DABCFE02DC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CVMIPLAB @ KNU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5A1FF5-39ED-4689-9266-46393394B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60867C-2874-4F3B-883F-4D3D0E35397C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8B12825-4451-4615-9459-69C1F6F2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2" y="75029"/>
            <a:ext cx="12039544" cy="908721"/>
          </a:xfrm>
        </p:spPr>
        <p:txBody>
          <a:bodyPr>
            <a:noAutofit/>
          </a:bodyPr>
          <a:lstStyle/>
          <a:p>
            <a:r>
              <a:rPr lang="en-US" altLang="ko-KR"/>
              <a:t>YOLO v1 Loss</a:t>
            </a:r>
            <a:endParaRPr lang="ko-KR" altLang="en-US"/>
          </a:p>
        </p:txBody>
      </p:sp>
      <p:sp>
        <p:nvSpPr>
          <p:cNvPr id="9" name="내용 개체 틀 6">
            <a:extLst>
              <a:ext uri="{FF2B5EF4-FFF2-40B4-BE49-F238E27FC236}">
                <a16:creationId xmlns:a16="http://schemas.microsoft.com/office/drawing/2014/main" id="{2E693357-5A8A-A12A-F0F8-F21EED46A4FE}"/>
              </a:ext>
            </a:extLst>
          </p:cNvPr>
          <p:cNvSpPr txBox="1">
            <a:spLocks/>
          </p:cNvSpPr>
          <p:nvPr/>
        </p:nvSpPr>
        <p:spPr>
          <a:xfrm>
            <a:off x="6217782" y="1548872"/>
            <a:ext cx="6131698" cy="4613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b="1" kern="1200">
                <a:solidFill>
                  <a:srgbClr val="0249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›"/>
              <a:defRPr sz="1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–"/>
              <a:defRPr sz="1400" kern="1200">
                <a:solidFill>
                  <a:srgbClr val="4591C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- Object</a:t>
            </a:r>
            <a:r>
              <a:rPr lang="ko-KR" altLang="en-US"/>
              <a:t>가 존재하는 </a:t>
            </a:r>
            <a:r>
              <a:rPr lang="en-US" altLang="ko-KR"/>
              <a:t>grid cell i</a:t>
            </a:r>
            <a:r>
              <a:rPr lang="ko-KR" altLang="en-US"/>
              <a:t>의 </a:t>
            </a:r>
            <a:r>
              <a:rPr lang="en-US" altLang="ko-KR"/>
              <a:t>box j</a:t>
            </a:r>
          </a:p>
          <a:p>
            <a:r>
              <a:rPr lang="en-US" altLang="ko-KR"/>
              <a:t>- Object</a:t>
            </a:r>
            <a:r>
              <a:rPr lang="ko-KR" altLang="en-US"/>
              <a:t>가 존재하지 않는 </a:t>
            </a:r>
            <a:r>
              <a:rPr lang="en-US" altLang="ko-KR"/>
              <a:t>grid cell i</a:t>
            </a:r>
            <a:r>
              <a:rPr lang="ko-KR" altLang="en-US"/>
              <a:t>의 </a:t>
            </a:r>
            <a:r>
              <a:rPr lang="en-US" altLang="ko-KR"/>
              <a:t>box j</a:t>
            </a:r>
          </a:p>
          <a:p>
            <a:r>
              <a:rPr lang="en-US" altLang="ko-KR"/>
              <a:t>- Object</a:t>
            </a:r>
            <a:r>
              <a:rPr lang="ko-KR" altLang="en-US"/>
              <a:t>가 존재하는 </a:t>
            </a:r>
            <a:r>
              <a:rPr lang="en-US" altLang="ko-KR"/>
              <a:t>grid cell i</a:t>
            </a:r>
          </a:p>
          <a:p>
            <a:endParaRPr lang="en-US" altLang="ko-KR"/>
          </a:p>
          <a:p>
            <a:pPr marL="0" indent="0">
              <a:buNone/>
            </a:pPr>
            <a:r>
              <a:rPr lang="en-US" altLang="ko-KR"/>
              <a:t>Object</a:t>
            </a:r>
            <a:r>
              <a:rPr lang="ko-KR" altLang="en-US"/>
              <a:t>로 찾지 못한 </a:t>
            </a:r>
            <a:r>
              <a:rPr lang="en-US" altLang="ko-KR"/>
              <a:t>grid cell</a:t>
            </a:r>
            <a:r>
              <a:rPr lang="ko-KR" altLang="en-US"/>
              <a:t>에 대해 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Confidence</a:t>
            </a:r>
            <a:r>
              <a:rPr lang="ko-KR" altLang="en-US"/>
              <a:t> </a:t>
            </a:r>
            <a:r>
              <a:rPr lang="en-US" altLang="ko-KR"/>
              <a:t>Loss</a:t>
            </a:r>
            <a:r>
              <a:rPr lang="ko-KR" altLang="en-US"/>
              <a:t>부여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Object</a:t>
            </a:r>
            <a:r>
              <a:rPr lang="ko-KR" altLang="en-US"/>
              <a:t>가 존재하는 </a:t>
            </a:r>
            <a:r>
              <a:rPr lang="en-US" altLang="ko-KR"/>
              <a:t>grid cell</a:t>
            </a:r>
            <a:r>
              <a:rPr lang="ko-KR" altLang="en-US"/>
              <a:t>에 대해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Class</a:t>
            </a:r>
            <a:r>
              <a:rPr lang="ko-KR" altLang="en-US"/>
              <a:t>예측 </a:t>
            </a:r>
            <a:r>
              <a:rPr lang="en-US" altLang="ko-KR"/>
              <a:t>score</a:t>
            </a:r>
            <a:r>
              <a:rPr lang="ko-KR" altLang="en-US"/>
              <a:t> </a:t>
            </a:r>
            <a:r>
              <a:rPr lang="en-US" altLang="ko-KR"/>
              <a:t>Loss </a:t>
            </a:r>
            <a:r>
              <a:rPr lang="ko-KR" altLang="en-US"/>
              <a:t>부여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9D50B8-3E1D-CC4A-3238-6EA43DB5B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272" y="1645393"/>
            <a:ext cx="755019" cy="122480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B80F571-7296-2F6F-CA86-C4CA64FBE722}"/>
              </a:ext>
            </a:extLst>
          </p:cNvPr>
          <p:cNvSpPr/>
          <p:nvPr/>
        </p:nvSpPr>
        <p:spPr>
          <a:xfrm>
            <a:off x="5689600" y="4531360"/>
            <a:ext cx="325120" cy="35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F861D04A-7426-ADA4-B503-CAE6CA9B7068}"/>
              </a:ext>
            </a:extLst>
          </p:cNvPr>
          <p:cNvCxnSpPr>
            <a:cxnSpLocks/>
          </p:cNvCxnSpPr>
          <p:nvPr/>
        </p:nvCxnSpPr>
        <p:spPr>
          <a:xfrm>
            <a:off x="4280444" y="4942482"/>
            <a:ext cx="1813560" cy="285195"/>
          </a:xfrm>
          <a:prstGeom prst="bentConnector3">
            <a:avLst>
              <a:gd name="adj1" fmla="val 14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3B82AEB-8295-6A58-3A4A-F4ED6B3F9376}"/>
              </a:ext>
            </a:extLst>
          </p:cNvPr>
          <p:cNvCxnSpPr/>
          <p:nvPr/>
        </p:nvCxnSpPr>
        <p:spPr>
          <a:xfrm>
            <a:off x="4511040" y="3901440"/>
            <a:ext cx="15829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233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5B13D00-515C-498E-8C55-DABCFE02DC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CVMIPLAB @ KNU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5A1FF5-39ED-4689-9266-46393394B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60867C-2874-4F3B-883F-4D3D0E35397C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8B12825-4451-4615-9459-69C1F6F2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2" y="75029"/>
            <a:ext cx="12039544" cy="908721"/>
          </a:xfrm>
        </p:spPr>
        <p:txBody>
          <a:bodyPr>
            <a:noAutofit/>
          </a:bodyPr>
          <a:lstStyle/>
          <a:p>
            <a:r>
              <a:rPr lang="en-US" altLang="ko-KR"/>
              <a:t>YOLO v1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A85B5BE-9C6D-B2FC-60C6-BFBFD57C0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65" y="1320272"/>
            <a:ext cx="4051508" cy="2514729"/>
          </a:xfrm>
          <a:prstGeom prst="rect">
            <a:avLst/>
          </a:prstGeom>
        </p:spPr>
      </p:pic>
      <p:sp>
        <p:nvSpPr>
          <p:cNvPr id="13" name="내용 개체 틀 6">
            <a:extLst>
              <a:ext uri="{FF2B5EF4-FFF2-40B4-BE49-F238E27FC236}">
                <a16:creationId xmlns:a16="http://schemas.microsoft.com/office/drawing/2014/main" id="{CF933E1E-5993-27EB-C48C-5E0FA7F3BF47}"/>
              </a:ext>
            </a:extLst>
          </p:cNvPr>
          <p:cNvSpPr txBox="1">
            <a:spLocks/>
          </p:cNvSpPr>
          <p:nvPr/>
        </p:nvSpPr>
        <p:spPr>
          <a:xfrm>
            <a:off x="4780280" y="1320272"/>
            <a:ext cx="7411720" cy="4613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b="1" kern="1200">
                <a:solidFill>
                  <a:srgbClr val="0249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›"/>
              <a:defRPr sz="1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–"/>
              <a:defRPr sz="1400" kern="1200">
                <a:solidFill>
                  <a:srgbClr val="4591C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Real Time Networks </a:t>
            </a:r>
            <a:r>
              <a:rPr lang="ko-KR" altLang="en-US"/>
              <a:t>중에서 </a:t>
            </a:r>
            <a:r>
              <a:rPr lang="en-US" altLang="ko-KR"/>
              <a:t>63.4</a:t>
            </a:r>
            <a:r>
              <a:rPr lang="ko-KR" altLang="en-US"/>
              <a:t>라는 압도적인 결과</a:t>
            </a:r>
            <a:endParaRPr lang="en-US" altLang="ko-KR"/>
          </a:p>
          <a:p>
            <a:r>
              <a:rPr lang="en-US" altLang="ko-KR"/>
              <a:t>Real Time</a:t>
            </a:r>
            <a:r>
              <a:rPr lang="ko-KR" altLang="en-US"/>
              <a:t>이 아닌 </a:t>
            </a:r>
            <a:r>
              <a:rPr lang="en-US" altLang="ko-KR"/>
              <a:t>Network</a:t>
            </a:r>
            <a:r>
              <a:rPr lang="ko-KR" altLang="en-US"/>
              <a:t>들과 비교하였을 때 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    </a:t>
            </a:r>
            <a:r>
              <a:rPr lang="ko-KR" altLang="en-US"/>
              <a:t>속도가 매우 빠른 것을 확인 할 수 있다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YOLO v1</a:t>
            </a:r>
            <a:r>
              <a:rPr lang="ko-KR" altLang="en-US"/>
              <a:t>의 한계</a:t>
            </a:r>
            <a:endParaRPr lang="en-US" altLang="ko-KR"/>
          </a:p>
          <a:p>
            <a:r>
              <a:rPr lang="en-US" altLang="ko-KR"/>
              <a:t>Real</a:t>
            </a:r>
            <a:r>
              <a:rPr lang="ko-KR" altLang="en-US"/>
              <a:t> </a:t>
            </a:r>
            <a:r>
              <a:rPr lang="en-US" altLang="ko-KR"/>
              <a:t>Time</a:t>
            </a:r>
            <a:r>
              <a:rPr lang="ko-KR" altLang="en-US"/>
              <a:t>을 실현시켰다는 획기적인 성과가 있었지만</a:t>
            </a:r>
            <a:r>
              <a:rPr lang="en-US" altLang="ko-KR"/>
              <a:t>, </a:t>
            </a:r>
            <a:r>
              <a:rPr lang="ko-KR" altLang="en-US"/>
              <a:t>정확도</a:t>
            </a:r>
            <a:r>
              <a:rPr lang="en-US" altLang="ko-KR"/>
              <a:t>(mAP)</a:t>
            </a:r>
            <a:r>
              <a:rPr lang="ko-KR" altLang="en-US"/>
              <a:t> 측면에서는 </a:t>
            </a:r>
            <a:r>
              <a:rPr lang="en-US" altLang="ko-KR"/>
              <a:t>2 stage</a:t>
            </a:r>
            <a:r>
              <a:rPr lang="ko-KR" altLang="en-US"/>
              <a:t> </a:t>
            </a:r>
            <a:r>
              <a:rPr lang="en-US" altLang="ko-KR"/>
              <a:t>Detector</a:t>
            </a:r>
            <a:r>
              <a:rPr lang="ko-KR" altLang="en-US"/>
              <a:t>인 </a:t>
            </a:r>
            <a:r>
              <a:rPr lang="en-US" altLang="ko-KR"/>
              <a:t>Faster R-CNN</a:t>
            </a:r>
            <a:r>
              <a:rPr lang="ko-KR" altLang="en-US"/>
              <a:t>보다 낮게 나오는 문제가 있다</a:t>
            </a:r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8133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83A331F-4D0A-46CD-A821-E3926DE980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201391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B54E065-EB45-40B4-AE67-F71CD9793E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CVMIPLAB @ KNU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A1EA662-03FB-45DE-A93D-1F15F9FA2A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60867C-2874-4F3B-883F-4D3D0E35397C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9800C2F2-204B-44DE-9F4E-27C9194C2C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88971" y="2779835"/>
            <a:ext cx="5123384" cy="492961"/>
          </a:xfrm>
        </p:spPr>
        <p:txBody>
          <a:bodyPr>
            <a:noAutofit/>
          </a:bodyPr>
          <a:lstStyle/>
          <a:p>
            <a:r>
              <a:rPr lang="en-US" altLang="ko-KR" sz="2800"/>
              <a:t>Detection Architecture</a:t>
            </a:r>
            <a:endParaRPr lang="ko-KR" altLang="en-US" sz="280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BBA9069E-1023-482F-A31E-5487CB930A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88971" y="3385610"/>
            <a:ext cx="4611042" cy="492961"/>
          </a:xfrm>
        </p:spPr>
        <p:txBody>
          <a:bodyPr>
            <a:noAutofit/>
          </a:bodyPr>
          <a:lstStyle/>
          <a:p>
            <a:r>
              <a:rPr lang="en-US" altLang="ko-KR" sz="2800"/>
              <a:t>Faster R-CNN</a:t>
            </a:r>
            <a:endParaRPr lang="ko-KR" altLang="en-US" sz="280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91CE3FAC-3E27-41A6-BFB7-74A89E0B6A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88971" y="3999034"/>
            <a:ext cx="3815516" cy="492961"/>
          </a:xfrm>
        </p:spPr>
        <p:txBody>
          <a:bodyPr>
            <a:normAutofit/>
          </a:bodyPr>
          <a:lstStyle/>
          <a:p>
            <a:r>
              <a:rPr lang="en-US" altLang="ko-KR" sz="2800"/>
              <a:t>YOLO </a:t>
            </a:r>
            <a:r>
              <a:rPr lang="en-US" altLang="ko-KR" sz="2800" err="1"/>
              <a:t>v1</a:t>
            </a:r>
            <a:endParaRPr lang="ko-KR" altLang="en-US" sz="280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1E8FBD13-2936-4F3C-8B54-C2B188F0380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973597" y="2775638"/>
            <a:ext cx="407813" cy="492961"/>
          </a:xfrm>
        </p:spPr>
        <p:txBody>
          <a:bodyPr/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312329A3-28FE-478D-A90E-0D6D5C04248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973596" y="3385610"/>
            <a:ext cx="407813" cy="492961"/>
          </a:xfrm>
        </p:spPr>
        <p:txBody>
          <a:bodyPr/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4413A297-0A18-472D-BB81-14F6561A16F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973596" y="3999034"/>
            <a:ext cx="407813" cy="492961"/>
          </a:xfrm>
        </p:spPr>
        <p:txBody>
          <a:bodyPr/>
          <a:lstStyle/>
          <a:p>
            <a:r>
              <a:rPr lang="en-US" altLang="ko-KR"/>
              <a:t>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627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5B13D00-515C-498E-8C55-DABCFE02DC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CVMIPLAB @ KNU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5A1FF5-39ED-4689-9266-46393394B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60867C-2874-4F3B-883F-4D3D0E35397C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8B12825-4451-4615-9459-69C1F6F2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2" y="75029"/>
            <a:ext cx="11458372" cy="908721"/>
          </a:xfrm>
        </p:spPr>
        <p:txBody>
          <a:bodyPr/>
          <a:lstStyle/>
          <a:p>
            <a:r>
              <a:rPr lang="en-US" altLang="ko-KR"/>
              <a:t>Detection Architecture</a:t>
            </a:r>
            <a:endParaRPr lang="ko-KR" altLang="en-US"/>
          </a:p>
        </p:txBody>
      </p:sp>
      <p:sp>
        <p:nvSpPr>
          <p:cNvPr id="10" name="내용 개체 틀 6">
            <a:extLst>
              <a:ext uri="{FF2B5EF4-FFF2-40B4-BE49-F238E27FC236}">
                <a16:creationId xmlns:a16="http://schemas.microsoft.com/office/drawing/2014/main" id="{B57D2310-3000-5888-9336-311C90DD1E45}"/>
              </a:ext>
            </a:extLst>
          </p:cNvPr>
          <p:cNvSpPr txBox="1">
            <a:spLocks/>
          </p:cNvSpPr>
          <p:nvPr/>
        </p:nvSpPr>
        <p:spPr>
          <a:xfrm>
            <a:off x="74232" y="1178175"/>
            <a:ext cx="12039545" cy="519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b="1" kern="1200">
                <a:solidFill>
                  <a:srgbClr val="0249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›"/>
              <a:defRPr sz="1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–"/>
              <a:defRPr sz="1400" kern="1200">
                <a:solidFill>
                  <a:srgbClr val="4591C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i="1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5EFD526-2AE2-0048-AF42-C7BDC61EB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3" y="1178175"/>
            <a:ext cx="9891370" cy="495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986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026F240-FC2C-915C-4EE9-19B535120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96" y="1060698"/>
            <a:ext cx="12192000" cy="1733302"/>
          </a:xfrm>
          <a:prstGeom prst="rect">
            <a:avLst/>
          </a:prstGeom>
        </p:spPr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5B13D00-515C-498E-8C55-DABCFE02DC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CVMIPLAB @ KNU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5A1FF5-39ED-4689-9266-46393394B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60867C-2874-4F3B-883F-4D3D0E35397C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8B12825-4451-4615-9459-69C1F6F2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2" y="75029"/>
            <a:ext cx="12039544" cy="908721"/>
          </a:xfrm>
        </p:spPr>
        <p:txBody>
          <a:bodyPr>
            <a:noAutofit/>
          </a:bodyPr>
          <a:lstStyle/>
          <a:p>
            <a:r>
              <a:rPr lang="en-US" altLang="ko-KR"/>
              <a:t>R-CNN</a:t>
            </a:r>
            <a:endParaRPr lang="ko-KR" altLang="en-US"/>
          </a:p>
        </p:txBody>
      </p:sp>
      <p:sp>
        <p:nvSpPr>
          <p:cNvPr id="10" name="내용 개체 틀 6">
            <a:extLst>
              <a:ext uri="{FF2B5EF4-FFF2-40B4-BE49-F238E27FC236}">
                <a16:creationId xmlns:a16="http://schemas.microsoft.com/office/drawing/2014/main" id="{B57D2310-3000-5888-9336-311C90DD1E45}"/>
              </a:ext>
            </a:extLst>
          </p:cNvPr>
          <p:cNvSpPr txBox="1">
            <a:spLocks/>
          </p:cNvSpPr>
          <p:nvPr/>
        </p:nvSpPr>
        <p:spPr>
          <a:xfrm>
            <a:off x="74232" y="2941320"/>
            <a:ext cx="12039545" cy="3434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b="1" kern="1200">
                <a:solidFill>
                  <a:srgbClr val="0249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›"/>
              <a:defRPr sz="1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–"/>
              <a:defRPr sz="1400" kern="1200">
                <a:solidFill>
                  <a:srgbClr val="4591C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/>
              <a:t>1. Selective Search</a:t>
            </a:r>
            <a:r>
              <a:rPr lang="ko-KR" altLang="en-US"/>
              <a:t>알고리즘으로 </a:t>
            </a:r>
            <a:r>
              <a:rPr lang="en-US" altLang="ko-KR"/>
              <a:t>Region of Interest(</a:t>
            </a:r>
            <a:r>
              <a:rPr lang="en-US" altLang="ko-KR" err="1"/>
              <a:t>RoI</a:t>
            </a:r>
            <a:r>
              <a:rPr lang="en-US" altLang="ko-KR"/>
              <a:t>) </a:t>
            </a:r>
            <a:r>
              <a:rPr lang="ko-KR" altLang="en-US"/>
              <a:t>추출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2. </a:t>
            </a:r>
            <a:r>
              <a:rPr lang="ko-KR" altLang="en-US"/>
              <a:t>추출된 </a:t>
            </a:r>
            <a:r>
              <a:rPr lang="en-US" altLang="ko-KR" err="1"/>
              <a:t>RoI</a:t>
            </a:r>
            <a:r>
              <a:rPr lang="ko-KR" altLang="en-US"/>
              <a:t>를 </a:t>
            </a:r>
            <a:r>
              <a:rPr lang="en-US" altLang="ko-KR"/>
              <a:t>warp/Crop</a:t>
            </a:r>
            <a:r>
              <a:rPr lang="ko-KR" altLang="en-US"/>
              <a:t>하고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Pre-trained CNN</a:t>
            </a:r>
            <a:r>
              <a:rPr lang="ko-KR" altLang="en-US"/>
              <a:t> 입력으로 넣어 </a:t>
            </a:r>
            <a:r>
              <a:rPr lang="en-US" altLang="ko-KR" err="1"/>
              <a:t>RoI</a:t>
            </a:r>
            <a:r>
              <a:rPr lang="ko-KR" altLang="en-US"/>
              <a:t>의 특징 벡터 추출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3. </a:t>
            </a:r>
            <a:r>
              <a:rPr lang="ko-KR" altLang="en-US"/>
              <a:t>특징 벡터를 이용하여 </a:t>
            </a:r>
            <a:r>
              <a:rPr lang="en-US" altLang="ko-KR"/>
              <a:t>Classification, Bounding Box Regression </a:t>
            </a:r>
            <a:r>
              <a:rPr lang="ko-KR" altLang="en-US"/>
              <a:t>수행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한계</a:t>
            </a:r>
            <a:endParaRPr lang="en-US" altLang="ko-KR"/>
          </a:p>
          <a:p>
            <a:r>
              <a:rPr lang="ko-KR" altLang="en-US"/>
              <a:t>추출된 </a:t>
            </a:r>
            <a:r>
              <a:rPr lang="en-US" altLang="ko-KR" err="1"/>
              <a:t>RoI</a:t>
            </a:r>
            <a:r>
              <a:rPr lang="en-US" altLang="ko-KR"/>
              <a:t> 2000</a:t>
            </a:r>
            <a:r>
              <a:rPr lang="ko-KR" altLang="en-US"/>
              <a:t>여개를 모두 </a:t>
            </a:r>
            <a:r>
              <a:rPr lang="en-US" altLang="ko-KR"/>
              <a:t>CNN</a:t>
            </a:r>
            <a:r>
              <a:rPr lang="ko-KR" altLang="en-US"/>
              <a:t>모델에 넣기 때문에 </a:t>
            </a:r>
            <a:r>
              <a:rPr lang="en-US" altLang="ko-KR"/>
              <a:t>train, test </a:t>
            </a:r>
            <a:r>
              <a:rPr lang="ko-KR" altLang="en-US"/>
              <a:t>시간이 오래 걸림</a:t>
            </a:r>
            <a:endParaRPr lang="en-US" altLang="ko-KR"/>
          </a:p>
          <a:p>
            <a:r>
              <a:rPr lang="en-US" altLang="ko-KR"/>
              <a:t>CNN</a:t>
            </a:r>
            <a:r>
              <a:rPr lang="ko-KR" altLang="en-US"/>
              <a:t>의 입력으로 넣기 위해 </a:t>
            </a:r>
            <a:r>
              <a:rPr lang="en-US" altLang="ko-KR" err="1"/>
              <a:t>RoI</a:t>
            </a:r>
            <a:r>
              <a:rPr lang="ko-KR" altLang="en-US"/>
              <a:t>를 </a:t>
            </a:r>
            <a:r>
              <a:rPr lang="en-US" altLang="ko-KR"/>
              <a:t>Warp/Crop </a:t>
            </a:r>
            <a:r>
              <a:rPr lang="ko-KR" altLang="en-US"/>
              <a:t>과정에서 이미지 정보 손실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8872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A73F526-9561-4F68-B8A9-B42D5D31F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51" y="1074008"/>
            <a:ext cx="12192000" cy="1669192"/>
          </a:xfrm>
          <a:prstGeom prst="rect">
            <a:avLst/>
          </a:prstGeom>
        </p:spPr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5B13D00-515C-498E-8C55-DABCFE02DC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CVMIPLAB @ KNU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5A1FF5-39ED-4689-9266-46393394B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60867C-2874-4F3B-883F-4D3D0E35397C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8B12825-4451-4615-9459-69C1F6F2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2" y="75029"/>
            <a:ext cx="12039544" cy="908721"/>
          </a:xfrm>
        </p:spPr>
        <p:txBody>
          <a:bodyPr>
            <a:noAutofit/>
          </a:bodyPr>
          <a:lstStyle/>
          <a:p>
            <a:r>
              <a:rPr lang="en-US" altLang="ko-KR"/>
              <a:t>Fast R-CNN</a:t>
            </a:r>
            <a:endParaRPr lang="ko-KR" altLang="en-US"/>
          </a:p>
        </p:txBody>
      </p:sp>
      <p:sp>
        <p:nvSpPr>
          <p:cNvPr id="9" name="내용 개체 틀 6">
            <a:extLst>
              <a:ext uri="{FF2B5EF4-FFF2-40B4-BE49-F238E27FC236}">
                <a16:creationId xmlns:a16="http://schemas.microsoft.com/office/drawing/2014/main" id="{2E693357-5A8A-A12A-F0F8-F21EED46A4FE}"/>
              </a:ext>
            </a:extLst>
          </p:cNvPr>
          <p:cNvSpPr txBox="1">
            <a:spLocks/>
          </p:cNvSpPr>
          <p:nvPr/>
        </p:nvSpPr>
        <p:spPr>
          <a:xfrm>
            <a:off x="74232" y="1401695"/>
            <a:ext cx="12039545" cy="51972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b="1" kern="1200">
                <a:solidFill>
                  <a:srgbClr val="0249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›"/>
              <a:defRPr sz="1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–"/>
              <a:defRPr sz="1400" kern="1200">
                <a:solidFill>
                  <a:srgbClr val="4591C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1. Image</a:t>
            </a:r>
            <a:r>
              <a:rPr lang="ko-KR" altLang="en-US"/>
              <a:t>를 </a:t>
            </a:r>
            <a:r>
              <a:rPr lang="en-US" altLang="ko-KR"/>
              <a:t>Pre-trained CNN</a:t>
            </a:r>
            <a:r>
              <a:rPr lang="ko-KR" altLang="en-US"/>
              <a:t> 입력으로 넣어 </a:t>
            </a:r>
            <a:r>
              <a:rPr lang="en-US" altLang="ko-KR"/>
              <a:t>Feature map </a:t>
            </a:r>
            <a:r>
              <a:rPr lang="ko-KR" altLang="en-US"/>
              <a:t>추출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2. Selective Search</a:t>
            </a:r>
            <a:r>
              <a:rPr lang="ko-KR" altLang="en-US"/>
              <a:t>알고리즘으로 </a:t>
            </a:r>
            <a:r>
              <a:rPr lang="en-US" altLang="ko-KR" err="1"/>
              <a:t>RoI</a:t>
            </a:r>
            <a:r>
              <a:rPr lang="en-US" altLang="ko-KR"/>
              <a:t> </a:t>
            </a:r>
            <a:r>
              <a:rPr lang="ko-KR" altLang="en-US"/>
              <a:t>추출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3. </a:t>
            </a:r>
            <a:r>
              <a:rPr lang="ko-KR" altLang="en-US"/>
              <a:t>추출된 </a:t>
            </a:r>
            <a:r>
              <a:rPr lang="en-US" altLang="ko-KR" err="1"/>
              <a:t>RoI</a:t>
            </a:r>
            <a:r>
              <a:rPr lang="ko-KR" altLang="en-US"/>
              <a:t>를 </a:t>
            </a:r>
            <a:r>
              <a:rPr lang="en-US" altLang="ko-KR"/>
              <a:t>Feature map</a:t>
            </a:r>
            <a:r>
              <a:rPr lang="ko-KR" altLang="en-US"/>
              <a:t>에 </a:t>
            </a:r>
            <a:r>
              <a:rPr lang="en-US" altLang="ko-KR"/>
              <a:t>projection</a:t>
            </a:r>
          </a:p>
          <a:p>
            <a:pPr marL="0" indent="0">
              <a:buNone/>
            </a:pPr>
            <a:r>
              <a:rPr lang="en-US" altLang="ko-KR"/>
              <a:t>4. </a:t>
            </a:r>
            <a:r>
              <a:rPr lang="en-US" altLang="ko-KR" err="1"/>
              <a:t>RoI</a:t>
            </a:r>
            <a:r>
              <a:rPr lang="en-US" altLang="ko-KR"/>
              <a:t> pooling</a:t>
            </a:r>
            <a:r>
              <a:rPr lang="ko-KR" altLang="en-US"/>
              <a:t>을 이용하여 </a:t>
            </a:r>
            <a:r>
              <a:rPr lang="en-US" altLang="ko-KR"/>
              <a:t>Feature map</a:t>
            </a:r>
            <a:r>
              <a:rPr lang="ko-KR" altLang="en-US"/>
              <a:t>의 </a:t>
            </a:r>
            <a:r>
              <a:rPr lang="en-US" altLang="ko-KR" err="1"/>
              <a:t>RoI</a:t>
            </a:r>
            <a:r>
              <a:rPr lang="ko-KR" altLang="en-US"/>
              <a:t>로부터 특징 벡터 추출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5. </a:t>
            </a:r>
            <a:r>
              <a:rPr lang="ko-KR" altLang="en-US"/>
              <a:t>특징 벡터를 이용하여 </a:t>
            </a:r>
            <a:r>
              <a:rPr lang="en-US" altLang="ko-KR"/>
              <a:t>Classification, Bounding Box Regression </a:t>
            </a:r>
            <a:r>
              <a:rPr lang="ko-KR" altLang="en-US"/>
              <a:t>수행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한계</a:t>
            </a:r>
            <a:endParaRPr lang="en-US" altLang="ko-KR"/>
          </a:p>
          <a:p>
            <a:r>
              <a:rPr lang="en-US" altLang="ko-KR"/>
              <a:t>Selective Search </a:t>
            </a:r>
            <a:r>
              <a:rPr lang="ko-KR" altLang="en-US"/>
              <a:t>알고리즘은 </a:t>
            </a:r>
            <a:r>
              <a:rPr lang="en-US" altLang="ko-KR"/>
              <a:t>CPU</a:t>
            </a:r>
            <a:r>
              <a:rPr lang="ko-KR" altLang="en-US"/>
              <a:t>에서 연산을 수행하여 속도가 느림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94F4E4D-13D7-C06E-1E4D-459EC4EAF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1383" y="1346191"/>
            <a:ext cx="844593" cy="35561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4DDB09B-5B5A-1212-4CE7-2D66F42260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0880" y="2131684"/>
            <a:ext cx="1614778" cy="40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740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A668191-1B14-CD74-0437-F2B05DF02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0180"/>
            <a:ext cx="12192000" cy="1651387"/>
          </a:xfrm>
          <a:prstGeom prst="rect">
            <a:avLst/>
          </a:prstGeom>
        </p:spPr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5B13D00-515C-498E-8C55-DABCFE02DC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CVMIPLAB @ KNU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5A1FF5-39ED-4689-9266-46393394B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60867C-2874-4F3B-883F-4D3D0E35397C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8B12825-4451-4615-9459-69C1F6F2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2" y="75029"/>
            <a:ext cx="12039544" cy="908721"/>
          </a:xfrm>
        </p:spPr>
        <p:txBody>
          <a:bodyPr>
            <a:noAutofit/>
          </a:bodyPr>
          <a:lstStyle/>
          <a:p>
            <a:r>
              <a:rPr lang="en-US" altLang="ko-KR"/>
              <a:t>Faster R-CNN</a:t>
            </a:r>
            <a:endParaRPr lang="ko-KR" altLang="en-US"/>
          </a:p>
        </p:txBody>
      </p:sp>
      <p:sp>
        <p:nvSpPr>
          <p:cNvPr id="9" name="내용 개체 틀 6">
            <a:extLst>
              <a:ext uri="{FF2B5EF4-FFF2-40B4-BE49-F238E27FC236}">
                <a16:creationId xmlns:a16="http://schemas.microsoft.com/office/drawing/2014/main" id="{2E693357-5A8A-A12A-F0F8-F21EED46A4FE}"/>
              </a:ext>
            </a:extLst>
          </p:cNvPr>
          <p:cNvSpPr txBox="1">
            <a:spLocks/>
          </p:cNvSpPr>
          <p:nvPr/>
        </p:nvSpPr>
        <p:spPr>
          <a:xfrm>
            <a:off x="74232" y="3429000"/>
            <a:ext cx="12039545" cy="3672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b="1" kern="1200">
                <a:solidFill>
                  <a:srgbClr val="0249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›"/>
              <a:defRPr sz="1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–"/>
              <a:defRPr sz="1400" kern="1200">
                <a:solidFill>
                  <a:srgbClr val="4591C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/>
              <a:t>1. Image</a:t>
            </a:r>
            <a:r>
              <a:rPr lang="ko-KR" altLang="en-US"/>
              <a:t>를 </a:t>
            </a:r>
            <a:r>
              <a:rPr lang="en-US" altLang="ko-KR"/>
              <a:t>Pre-trained CNN </a:t>
            </a:r>
            <a:r>
              <a:rPr lang="ko-KR" altLang="en-US"/>
              <a:t>입력으로 넣어 </a:t>
            </a:r>
            <a:r>
              <a:rPr lang="en-US" altLang="ko-KR"/>
              <a:t>Feature map </a:t>
            </a:r>
            <a:r>
              <a:rPr lang="ko-KR" altLang="en-US"/>
              <a:t>추출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2. Feature</a:t>
            </a:r>
            <a:r>
              <a:rPr lang="ko-KR" altLang="en-US"/>
              <a:t> </a:t>
            </a:r>
            <a:r>
              <a:rPr lang="en-US" altLang="ko-KR"/>
              <a:t>map</a:t>
            </a:r>
            <a:r>
              <a:rPr lang="ko-KR" altLang="en-US"/>
              <a:t>을 </a:t>
            </a:r>
            <a:r>
              <a:rPr lang="en-US" altLang="ko-KR"/>
              <a:t>RPN</a:t>
            </a:r>
            <a:r>
              <a:rPr lang="ko-KR" altLang="en-US"/>
              <a:t> 입력으로 넣어 </a:t>
            </a:r>
            <a:r>
              <a:rPr lang="en-US" altLang="ko-KR" err="1"/>
              <a:t>RoI</a:t>
            </a:r>
            <a:r>
              <a:rPr lang="en-US" altLang="ko-KR"/>
              <a:t> </a:t>
            </a:r>
            <a:r>
              <a:rPr lang="ko-KR" altLang="en-US"/>
              <a:t>생성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3. </a:t>
            </a:r>
            <a:r>
              <a:rPr lang="ko-KR" altLang="en-US"/>
              <a:t>생성된 </a:t>
            </a:r>
            <a:r>
              <a:rPr lang="en-US" altLang="ko-KR"/>
              <a:t>RoI</a:t>
            </a:r>
            <a:r>
              <a:rPr lang="ko-KR" altLang="en-US"/>
              <a:t>중 </a:t>
            </a:r>
            <a:r>
              <a:rPr lang="en-US" altLang="ko-KR"/>
              <a:t>Object score</a:t>
            </a:r>
            <a:r>
              <a:rPr lang="ko-KR" altLang="en-US"/>
              <a:t> 상위 </a:t>
            </a:r>
            <a:r>
              <a:rPr lang="en-US" altLang="ko-KR"/>
              <a:t>N</a:t>
            </a:r>
            <a:r>
              <a:rPr lang="ko-KR" altLang="en-US"/>
              <a:t>개만 전달하는 </a:t>
            </a:r>
            <a:r>
              <a:rPr lang="en-US" altLang="ko-KR"/>
              <a:t>Non-Maximum suppression </a:t>
            </a:r>
            <a:r>
              <a:rPr lang="ko-KR" altLang="en-US"/>
              <a:t>적용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4. RPN</a:t>
            </a:r>
            <a:r>
              <a:rPr lang="ko-KR" altLang="en-US"/>
              <a:t>으로 부터 전달받은 </a:t>
            </a:r>
            <a:r>
              <a:rPr lang="en-US" altLang="ko-KR"/>
              <a:t>RoI</a:t>
            </a:r>
            <a:r>
              <a:rPr lang="ko-KR" altLang="en-US"/>
              <a:t>를 </a:t>
            </a:r>
            <a:r>
              <a:rPr lang="en-US" altLang="ko-KR"/>
              <a:t>Feature map</a:t>
            </a:r>
            <a:r>
              <a:rPr lang="ko-KR" altLang="en-US"/>
              <a:t>에 </a:t>
            </a:r>
            <a:r>
              <a:rPr lang="en-US" altLang="ko-KR"/>
              <a:t>projection</a:t>
            </a:r>
          </a:p>
          <a:p>
            <a:pPr marL="0" indent="0">
              <a:buNone/>
            </a:pPr>
            <a:r>
              <a:rPr lang="en-US" altLang="ko-KR"/>
              <a:t>5. </a:t>
            </a:r>
            <a:r>
              <a:rPr lang="en-US" altLang="ko-KR" err="1"/>
              <a:t>RoI</a:t>
            </a:r>
            <a:r>
              <a:rPr lang="en-US" altLang="ko-KR"/>
              <a:t> pooling</a:t>
            </a:r>
            <a:r>
              <a:rPr lang="ko-KR" altLang="en-US"/>
              <a:t>을 이용하여 </a:t>
            </a:r>
            <a:r>
              <a:rPr lang="en-US" altLang="ko-KR"/>
              <a:t>Feature map</a:t>
            </a:r>
            <a:r>
              <a:rPr lang="ko-KR" altLang="en-US"/>
              <a:t>의 </a:t>
            </a:r>
            <a:r>
              <a:rPr lang="en-US" altLang="ko-KR" err="1"/>
              <a:t>RoI</a:t>
            </a:r>
            <a:r>
              <a:rPr lang="ko-KR" altLang="en-US"/>
              <a:t>로부터 특징 벡터 추출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6. </a:t>
            </a:r>
            <a:r>
              <a:rPr lang="ko-KR" altLang="en-US"/>
              <a:t>특징 벡터를 이용하여 </a:t>
            </a:r>
            <a:r>
              <a:rPr lang="en-US" altLang="ko-KR"/>
              <a:t>Classification, Bounding Box Regression </a:t>
            </a:r>
            <a:r>
              <a:rPr lang="ko-KR" altLang="en-US"/>
              <a:t>수행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94F4E4D-13D7-C06E-1E4D-459EC4EAF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6303" y="1661169"/>
            <a:ext cx="844593" cy="35561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4DDB09B-5B5A-1212-4CE7-2D66F42260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5960" y="2472062"/>
            <a:ext cx="1614778" cy="40007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4682D08-53E4-FADA-EDD6-EDE758AA1938}"/>
              </a:ext>
            </a:extLst>
          </p:cNvPr>
          <p:cNvSpPr/>
          <p:nvPr/>
        </p:nvSpPr>
        <p:spPr>
          <a:xfrm>
            <a:off x="2228097" y="1564640"/>
            <a:ext cx="1493520" cy="492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>
                <a:solidFill>
                  <a:srgbClr val="111318"/>
                </a:solidFill>
              </a:rPr>
              <a:t>RPN</a:t>
            </a:r>
            <a:endParaRPr lang="ko-KR" altLang="en-US" sz="3000" b="1">
              <a:solidFill>
                <a:srgbClr val="111318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589F73-B71D-2B3B-3AFB-587CC1B2DF04}"/>
              </a:ext>
            </a:extLst>
          </p:cNvPr>
          <p:cNvSpPr txBox="1"/>
          <p:nvPr/>
        </p:nvSpPr>
        <p:spPr>
          <a:xfrm>
            <a:off x="4114799" y="1506238"/>
            <a:ext cx="1804435" cy="624840"/>
          </a:xfrm>
          <a:prstGeom prst="rect">
            <a:avLst/>
          </a:prstGeom>
          <a:solidFill>
            <a:schemeClr val="bg1"/>
          </a:solidFill>
          <a:ln w="19050">
            <a:solidFill>
              <a:srgbClr val="799B66"/>
            </a:solidFill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2000" b="1"/>
              <a:t>Non-Maximum Suppression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96141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5B13D00-515C-498E-8C55-DABCFE02DC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CVMIPLAB @ KNU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5A1FF5-39ED-4689-9266-46393394B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60867C-2874-4F3B-883F-4D3D0E35397C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8B12825-4451-4615-9459-69C1F6F2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2" y="75029"/>
            <a:ext cx="12039544" cy="908721"/>
          </a:xfrm>
        </p:spPr>
        <p:txBody>
          <a:bodyPr>
            <a:noAutofit/>
          </a:bodyPr>
          <a:lstStyle/>
          <a:p>
            <a:r>
              <a:rPr lang="en-US" altLang="ko-KR"/>
              <a:t>Region Proposal Networks(RPN)</a:t>
            </a:r>
            <a:endParaRPr lang="ko-KR" altLang="en-US"/>
          </a:p>
        </p:txBody>
      </p:sp>
      <p:sp>
        <p:nvSpPr>
          <p:cNvPr id="9" name="내용 개체 틀 6">
            <a:extLst>
              <a:ext uri="{FF2B5EF4-FFF2-40B4-BE49-F238E27FC236}">
                <a16:creationId xmlns:a16="http://schemas.microsoft.com/office/drawing/2014/main" id="{2E693357-5A8A-A12A-F0F8-F21EED46A4FE}"/>
              </a:ext>
            </a:extLst>
          </p:cNvPr>
          <p:cNvSpPr txBox="1">
            <a:spLocks/>
          </p:cNvSpPr>
          <p:nvPr/>
        </p:nvSpPr>
        <p:spPr>
          <a:xfrm>
            <a:off x="74232" y="4353560"/>
            <a:ext cx="12039545" cy="2245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b="1" kern="1200">
                <a:solidFill>
                  <a:srgbClr val="0249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›"/>
              <a:defRPr sz="1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–"/>
              <a:defRPr sz="1400" kern="1200">
                <a:solidFill>
                  <a:srgbClr val="4591C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/>
              <a:t>1. Anchor box </a:t>
            </a:r>
            <a:r>
              <a:rPr lang="ko-KR" altLang="en-US"/>
              <a:t>결정</a:t>
            </a:r>
            <a:r>
              <a:rPr lang="en-US" altLang="ko-KR"/>
              <a:t>, 3</a:t>
            </a:r>
            <a:r>
              <a:rPr lang="ko-KR" altLang="en-US"/>
              <a:t>개의 </a:t>
            </a:r>
            <a:r>
              <a:rPr lang="en-US" altLang="ko-KR"/>
              <a:t>scale(8,16,32)</a:t>
            </a:r>
            <a:r>
              <a:rPr lang="ko-KR" altLang="en-US"/>
              <a:t>과 </a:t>
            </a:r>
            <a:r>
              <a:rPr lang="en-US" altLang="ko-KR"/>
              <a:t>3</a:t>
            </a:r>
            <a:r>
              <a:rPr lang="ko-KR" altLang="en-US"/>
              <a:t>개의 </a:t>
            </a:r>
            <a:r>
              <a:rPr lang="en-US" altLang="ko-KR"/>
              <a:t>ratio(0.5,1,2)</a:t>
            </a:r>
            <a:r>
              <a:rPr lang="ko-KR" altLang="en-US"/>
              <a:t>를</a:t>
            </a:r>
            <a:r>
              <a:rPr lang="en-US" altLang="ko-KR"/>
              <a:t> </a:t>
            </a:r>
            <a:r>
              <a:rPr lang="ko-KR" altLang="en-US"/>
              <a:t>통해 </a:t>
            </a:r>
            <a:r>
              <a:rPr lang="en-US" altLang="ko-KR"/>
              <a:t>9</a:t>
            </a:r>
            <a:r>
              <a:rPr lang="ko-KR" altLang="en-US"/>
              <a:t>개 생성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2. Sliding window</a:t>
            </a:r>
            <a:r>
              <a:rPr lang="ko-KR" altLang="en-US"/>
              <a:t>에 </a:t>
            </a:r>
            <a:r>
              <a:rPr lang="en-US" altLang="ko-KR"/>
              <a:t>Anchor box </a:t>
            </a:r>
            <a:r>
              <a:rPr lang="ko-KR" altLang="en-US"/>
              <a:t>적용하여 </a:t>
            </a:r>
            <a:r>
              <a:rPr lang="en-US" altLang="ko-KR"/>
              <a:t>(Feature map x Anchor box)</a:t>
            </a:r>
            <a:r>
              <a:rPr lang="ko-KR" altLang="en-US"/>
              <a:t>개의 </a:t>
            </a:r>
            <a:r>
              <a:rPr lang="en-US" altLang="ko-KR"/>
              <a:t>Anchor box </a:t>
            </a:r>
            <a:r>
              <a:rPr lang="ko-KR" altLang="en-US"/>
              <a:t>생성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3. Anchor box</a:t>
            </a:r>
            <a:r>
              <a:rPr lang="ko-KR" altLang="en-US"/>
              <a:t>마다 </a:t>
            </a:r>
            <a:r>
              <a:rPr lang="en-US" altLang="ko-KR"/>
              <a:t>Object</a:t>
            </a:r>
            <a:r>
              <a:rPr lang="ko-KR" altLang="en-US"/>
              <a:t>가 있는지 없는지를 나타내는 </a:t>
            </a:r>
            <a:r>
              <a:rPr lang="en-US" altLang="ko-KR"/>
              <a:t>cls layer</a:t>
            </a:r>
            <a:r>
              <a:rPr lang="ko-KR" altLang="en-US"/>
              <a:t>와 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    </a:t>
            </a:r>
            <a:r>
              <a:rPr lang="en-US" altLang="ko-KR"/>
              <a:t>Object</a:t>
            </a:r>
            <a:r>
              <a:rPr lang="ko-KR" altLang="en-US"/>
              <a:t>위치를 나타내는 </a:t>
            </a:r>
            <a:r>
              <a:rPr lang="en-US" altLang="ko-KR"/>
              <a:t>reg</a:t>
            </a:r>
            <a:r>
              <a:rPr lang="ko-KR" altLang="en-US"/>
              <a:t> </a:t>
            </a:r>
            <a:r>
              <a:rPr lang="en-US" altLang="ko-KR"/>
              <a:t>layer</a:t>
            </a:r>
            <a:r>
              <a:rPr lang="ko-KR" altLang="en-US"/>
              <a:t>를 통해 </a:t>
            </a:r>
            <a:r>
              <a:rPr lang="en-US" altLang="ko-KR"/>
              <a:t>Class</a:t>
            </a:r>
            <a:r>
              <a:rPr lang="ko-KR" altLang="en-US"/>
              <a:t>와 </a:t>
            </a:r>
            <a:r>
              <a:rPr lang="en-US" altLang="ko-KR"/>
              <a:t>Bounding box</a:t>
            </a:r>
            <a:r>
              <a:rPr lang="ko-KR" altLang="en-US"/>
              <a:t>위치를 예측</a:t>
            </a:r>
            <a:endParaRPr lang="en-US" altLang="ko-KR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FAD2574-6073-14FD-9BB3-5CD42AAFE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92" y="1129415"/>
            <a:ext cx="5209900" cy="307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278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B3C7FA0-75C6-9BA4-48AA-B06F7941A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8" y="1083626"/>
            <a:ext cx="9153525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5B13D00-515C-498E-8C55-DABCFE02DC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CVMIPLAB @ KNU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5A1FF5-39ED-4689-9266-46393394B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60867C-2874-4F3B-883F-4D3D0E35397C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8B12825-4451-4615-9459-69C1F6F2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2" y="75029"/>
            <a:ext cx="12039544" cy="908721"/>
          </a:xfrm>
        </p:spPr>
        <p:txBody>
          <a:bodyPr>
            <a:noAutofit/>
          </a:bodyPr>
          <a:lstStyle/>
          <a:p>
            <a:r>
              <a:rPr lang="en-US" altLang="ko-KR"/>
              <a:t>RPN Loss</a:t>
            </a:r>
            <a:endParaRPr lang="ko-KR" altLang="en-US"/>
          </a:p>
        </p:txBody>
      </p:sp>
      <p:sp>
        <p:nvSpPr>
          <p:cNvPr id="9" name="내용 개체 틀 6">
            <a:extLst>
              <a:ext uri="{FF2B5EF4-FFF2-40B4-BE49-F238E27FC236}">
                <a16:creationId xmlns:a16="http://schemas.microsoft.com/office/drawing/2014/main" id="{2E693357-5A8A-A12A-F0F8-F21EED46A4FE}"/>
              </a:ext>
            </a:extLst>
          </p:cNvPr>
          <p:cNvSpPr txBox="1">
            <a:spLocks/>
          </p:cNvSpPr>
          <p:nvPr/>
        </p:nvSpPr>
        <p:spPr>
          <a:xfrm>
            <a:off x="0" y="3779520"/>
            <a:ext cx="12039545" cy="3357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b="1" kern="1200">
                <a:solidFill>
                  <a:srgbClr val="0249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›"/>
              <a:defRPr sz="1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–"/>
              <a:defRPr sz="1400" kern="1200">
                <a:solidFill>
                  <a:srgbClr val="4591C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Ground Truth Label</a:t>
            </a:r>
            <a:r>
              <a:rPr lang="ko-KR" altLang="en-US"/>
              <a:t>과 </a:t>
            </a:r>
            <a:r>
              <a:rPr lang="en-US" altLang="ko-KR"/>
              <a:t>cls layer, reg layer</a:t>
            </a:r>
            <a:r>
              <a:rPr lang="ko-KR" altLang="en-US"/>
              <a:t>값을 이용하는 </a:t>
            </a:r>
            <a:r>
              <a:rPr lang="en-US" altLang="ko-KR"/>
              <a:t>Multi Task Loss </a:t>
            </a:r>
            <a:r>
              <a:rPr lang="ko-KR" altLang="en-US"/>
              <a:t>정의</a:t>
            </a:r>
            <a:endParaRPr lang="en-US" altLang="ko-KR"/>
          </a:p>
          <a:p>
            <a:r>
              <a:rPr lang="en-US" altLang="ko-KR"/>
              <a:t>L_cls : classification</a:t>
            </a:r>
            <a:r>
              <a:rPr lang="ko-KR" altLang="en-US"/>
              <a:t>은 </a:t>
            </a:r>
            <a:r>
              <a:rPr lang="en-US" altLang="ko-KR"/>
              <a:t>Log Loss</a:t>
            </a:r>
            <a:r>
              <a:rPr lang="ko-KR" altLang="en-US"/>
              <a:t>를 사용</a:t>
            </a:r>
            <a:endParaRPr lang="en-US" altLang="ko-KR"/>
          </a:p>
          <a:p>
            <a:r>
              <a:rPr lang="en-US" altLang="ko-KR"/>
              <a:t>L_reg : Box Regression</a:t>
            </a:r>
            <a:r>
              <a:rPr lang="ko-KR" altLang="en-US"/>
              <a:t>은 </a:t>
            </a:r>
            <a:r>
              <a:rPr lang="en-US" altLang="ko-KR"/>
              <a:t>Smooth L1 Loss</a:t>
            </a:r>
            <a:r>
              <a:rPr lang="ko-KR" altLang="en-US"/>
              <a:t>를 사용</a:t>
            </a:r>
            <a:endParaRPr lang="en-US" altLang="ko-KR"/>
          </a:p>
          <a:p>
            <a:r>
              <a:rPr lang="en-US" altLang="ko-KR"/>
              <a:t>Ground Truth Label=0</a:t>
            </a:r>
            <a:r>
              <a:rPr lang="ko-KR" altLang="en-US"/>
              <a:t>이라면 </a:t>
            </a:r>
            <a:r>
              <a:rPr lang="en-US" altLang="ko-KR"/>
              <a:t>Box Regression</a:t>
            </a:r>
            <a:r>
              <a:rPr lang="ko-KR" altLang="en-US"/>
              <a:t> 무시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4380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5B13D00-515C-498E-8C55-DABCFE02DC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CVMIPLAB @ KNU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5A1FF5-39ED-4689-9266-46393394B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60867C-2874-4F3B-883F-4D3D0E35397C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8B12825-4451-4615-9459-69C1F6F2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2" y="75029"/>
            <a:ext cx="12039544" cy="908721"/>
          </a:xfrm>
        </p:spPr>
        <p:txBody>
          <a:bodyPr>
            <a:noAutofit/>
          </a:bodyPr>
          <a:lstStyle/>
          <a:p>
            <a:r>
              <a:rPr lang="en-US" altLang="ko-KR"/>
              <a:t>Faster R-CNN </a:t>
            </a:r>
            <a:r>
              <a:rPr lang="ko-KR" altLang="en-US"/>
              <a:t>학습과정</a:t>
            </a:r>
          </a:p>
        </p:txBody>
      </p:sp>
      <p:sp>
        <p:nvSpPr>
          <p:cNvPr id="9" name="내용 개체 틀 6">
            <a:extLst>
              <a:ext uri="{FF2B5EF4-FFF2-40B4-BE49-F238E27FC236}">
                <a16:creationId xmlns:a16="http://schemas.microsoft.com/office/drawing/2014/main" id="{2E693357-5A8A-A12A-F0F8-F21EED46A4FE}"/>
              </a:ext>
            </a:extLst>
          </p:cNvPr>
          <p:cNvSpPr txBox="1">
            <a:spLocks/>
          </p:cNvSpPr>
          <p:nvPr/>
        </p:nvSpPr>
        <p:spPr>
          <a:xfrm>
            <a:off x="74232" y="2897758"/>
            <a:ext cx="12039545" cy="3701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b="1" kern="1200">
                <a:solidFill>
                  <a:srgbClr val="0249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›"/>
              <a:defRPr sz="1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–"/>
              <a:defRPr sz="1400" kern="1200">
                <a:solidFill>
                  <a:srgbClr val="4591C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altLang="ko-KR"/>
              <a:t>ImageNet</a:t>
            </a:r>
            <a:r>
              <a:rPr lang="ko-KR" altLang="en-US"/>
              <a:t>으로 학습된 </a:t>
            </a:r>
            <a:r>
              <a:rPr lang="en-US" altLang="ko-KR"/>
              <a:t>CNN</a:t>
            </a:r>
            <a:r>
              <a:rPr lang="ko-KR" altLang="en-US"/>
              <a:t> </a:t>
            </a:r>
            <a:r>
              <a:rPr lang="en-US" altLang="ko-KR"/>
              <a:t>model</a:t>
            </a:r>
            <a:r>
              <a:rPr lang="ko-KR" altLang="en-US"/>
              <a:t>을 </a:t>
            </a:r>
            <a:r>
              <a:rPr lang="en-US" altLang="ko-KR"/>
              <a:t>RPN</a:t>
            </a:r>
            <a:r>
              <a:rPr lang="ko-KR" altLang="en-US"/>
              <a:t>과 연결하고 </a:t>
            </a:r>
            <a:r>
              <a:rPr lang="en-US" altLang="ko-KR"/>
              <a:t>ImageNet </a:t>
            </a:r>
            <a:r>
              <a:rPr lang="ko-KR" altLang="en-US"/>
              <a:t>데이터 학습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      ( CNN</a:t>
            </a:r>
            <a:r>
              <a:rPr lang="ko-KR" altLang="en-US"/>
              <a:t> </a:t>
            </a:r>
            <a:r>
              <a:rPr lang="en-US" altLang="ko-KR"/>
              <a:t>model, RPN</a:t>
            </a:r>
            <a:r>
              <a:rPr lang="ko-KR" altLang="en-US"/>
              <a:t> 업데이트 </a:t>
            </a:r>
            <a:r>
              <a:rPr lang="en-US" altLang="ko-KR"/>
              <a:t>)</a:t>
            </a:r>
          </a:p>
          <a:p>
            <a:pPr marL="0" indent="0">
              <a:buNone/>
            </a:pPr>
            <a:r>
              <a:rPr lang="en-US" altLang="ko-KR"/>
              <a:t>2. </a:t>
            </a:r>
            <a:r>
              <a:rPr lang="ko-KR" altLang="en-US"/>
              <a:t>학습된 </a:t>
            </a:r>
            <a:r>
              <a:rPr lang="en-US" altLang="ko-KR"/>
              <a:t>CNN</a:t>
            </a:r>
            <a:r>
              <a:rPr lang="ko-KR" altLang="en-US"/>
              <a:t> </a:t>
            </a:r>
            <a:r>
              <a:rPr lang="en-US" altLang="ko-KR"/>
              <a:t>model</a:t>
            </a:r>
            <a:r>
              <a:rPr lang="ko-KR" altLang="en-US"/>
              <a:t>과 학습된 </a:t>
            </a:r>
            <a:r>
              <a:rPr lang="en-US" altLang="ko-KR"/>
              <a:t>RPN</a:t>
            </a:r>
            <a:r>
              <a:rPr lang="ko-KR" altLang="en-US"/>
              <a:t>에서 추출한 </a:t>
            </a:r>
            <a:r>
              <a:rPr lang="en-US" altLang="ko-KR"/>
              <a:t>RoI</a:t>
            </a:r>
            <a:r>
              <a:rPr lang="ko-KR" altLang="en-US"/>
              <a:t>로 </a:t>
            </a:r>
            <a:r>
              <a:rPr lang="en-US" altLang="ko-KR"/>
              <a:t>Fast R-CNN </a:t>
            </a:r>
            <a:r>
              <a:rPr lang="ko-KR" altLang="en-US"/>
              <a:t>학습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      ( CNN model, Fast R-CNN </a:t>
            </a:r>
            <a:r>
              <a:rPr lang="ko-KR" altLang="en-US"/>
              <a:t>업데이트 </a:t>
            </a:r>
            <a:r>
              <a:rPr lang="en-US" altLang="ko-KR"/>
              <a:t>)</a:t>
            </a:r>
          </a:p>
          <a:p>
            <a:pPr marL="0" indent="0">
              <a:buNone/>
            </a:pPr>
            <a:r>
              <a:rPr lang="en-US" altLang="ko-KR"/>
              <a:t>3. </a:t>
            </a:r>
            <a:r>
              <a:rPr lang="ko-KR" altLang="en-US"/>
              <a:t>학습된 </a:t>
            </a:r>
            <a:r>
              <a:rPr lang="en-US" altLang="ko-KR"/>
              <a:t>Fast R-CNN</a:t>
            </a:r>
            <a:r>
              <a:rPr lang="ko-KR" altLang="en-US"/>
              <a:t>을 이용해 </a:t>
            </a:r>
            <a:r>
              <a:rPr lang="en-US" altLang="ko-KR"/>
              <a:t>RPN</a:t>
            </a:r>
            <a:r>
              <a:rPr lang="ko-KR" altLang="en-US"/>
              <a:t>을 재학습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      ( PRN </a:t>
            </a:r>
            <a:r>
              <a:rPr lang="ko-KR" altLang="en-US"/>
              <a:t>업데이트</a:t>
            </a:r>
            <a:r>
              <a:rPr lang="en-US" altLang="ko-KR"/>
              <a:t>, </a:t>
            </a:r>
            <a:r>
              <a:rPr lang="ko-KR" altLang="en-US"/>
              <a:t>이때부터 </a:t>
            </a:r>
            <a:r>
              <a:rPr lang="en-US" altLang="ko-KR"/>
              <a:t>RPN</a:t>
            </a:r>
            <a:r>
              <a:rPr lang="ko-KR" altLang="en-US"/>
              <a:t>과 </a:t>
            </a:r>
            <a:r>
              <a:rPr lang="en-US" altLang="ko-KR"/>
              <a:t>Fast R-CNN</a:t>
            </a:r>
            <a:r>
              <a:rPr lang="ko-KR" altLang="en-US"/>
              <a:t>이 </a:t>
            </a:r>
            <a:r>
              <a:rPr lang="en-US" altLang="ko-KR"/>
              <a:t>CNN model</a:t>
            </a:r>
            <a:r>
              <a:rPr lang="ko-KR" altLang="en-US"/>
              <a:t>을 공유하기 시작</a:t>
            </a:r>
            <a:r>
              <a:rPr lang="en-US" altLang="ko-KR"/>
              <a:t> )</a:t>
            </a:r>
          </a:p>
          <a:p>
            <a:pPr marL="0" indent="0">
              <a:buNone/>
            </a:pPr>
            <a:r>
              <a:rPr lang="en-US" altLang="ko-KR"/>
              <a:t>4. </a:t>
            </a:r>
            <a:r>
              <a:rPr lang="ko-KR" altLang="en-US"/>
              <a:t>재학습된 </a:t>
            </a:r>
            <a:r>
              <a:rPr lang="en-US" altLang="ko-KR"/>
              <a:t>RPN</a:t>
            </a:r>
            <a:r>
              <a:rPr lang="ko-KR" altLang="en-US"/>
              <a:t>에서 얻은 </a:t>
            </a:r>
            <a:r>
              <a:rPr lang="en-US" altLang="ko-KR"/>
              <a:t>RoI</a:t>
            </a:r>
            <a:r>
              <a:rPr lang="ko-KR" altLang="en-US"/>
              <a:t>로 </a:t>
            </a:r>
            <a:r>
              <a:rPr lang="en-US" altLang="ko-KR"/>
              <a:t>Fast R-CNN </a:t>
            </a:r>
            <a:r>
              <a:rPr lang="ko-KR" altLang="en-US"/>
              <a:t>재학습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      ( Fast R-CNN </a:t>
            </a:r>
            <a:r>
              <a:rPr lang="ko-KR" altLang="en-US"/>
              <a:t>업데이트 </a:t>
            </a:r>
            <a:r>
              <a:rPr lang="en-US" altLang="ko-KR"/>
              <a:t>) </a:t>
            </a:r>
          </a:p>
          <a:p>
            <a:pPr marL="0" indent="0">
              <a:buNone/>
            </a:pPr>
            <a:endParaRPr lang="en-US" altLang="ko-KR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422DF4-38C1-950F-06C8-A686009F9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5060"/>
            <a:ext cx="12192000" cy="16513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E5FAED8-87E1-6BAA-E827-BBF302584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6303" y="1336049"/>
            <a:ext cx="844593" cy="3556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748B4DC-1495-B5E4-62B0-FD2F65FB1B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5960" y="2146942"/>
            <a:ext cx="1614778" cy="40007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25C9B9B-C481-A866-F00E-FB9353FDA78C}"/>
              </a:ext>
            </a:extLst>
          </p:cNvPr>
          <p:cNvSpPr/>
          <p:nvPr/>
        </p:nvSpPr>
        <p:spPr>
          <a:xfrm>
            <a:off x="2228097" y="1239520"/>
            <a:ext cx="1493520" cy="492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>
                <a:solidFill>
                  <a:srgbClr val="111318"/>
                </a:solidFill>
              </a:rPr>
              <a:t>RPN</a:t>
            </a:r>
            <a:endParaRPr lang="ko-KR" altLang="en-US" sz="3000" b="1">
              <a:solidFill>
                <a:srgbClr val="111318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85854A-6468-7361-AC71-85D3F675CEA1}"/>
              </a:ext>
            </a:extLst>
          </p:cNvPr>
          <p:cNvSpPr txBox="1"/>
          <p:nvPr/>
        </p:nvSpPr>
        <p:spPr>
          <a:xfrm>
            <a:off x="4114799" y="1181118"/>
            <a:ext cx="1804435" cy="624840"/>
          </a:xfrm>
          <a:prstGeom prst="rect">
            <a:avLst/>
          </a:prstGeom>
          <a:solidFill>
            <a:schemeClr val="bg1"/>
          </a:solidFill>
          <a:ln w="19050">
            <a:solidFill>
              <a:srgbClr val="799B66"/>
            </a:solidFill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2000" b="1"/>
              <a:t>Non-Maximum Suppression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28651804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">
      <a:majorFont>
        <a:latin typeface="Arial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 fontScale="85000" lnSpcReduction="10000"/>
      </a:bodyPr>
      <a:lstStyle>
        <a:defPPr algn="r">
          <a:defRPr sz="3200" b="1" dirty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VMIPLAB-16by9.potx" id="{F98AB37B-FF0F-4A6F-9D13-515D0E19BA73}" vid="{470C9A6B-5BA8-4EDA-80C2-E0A9228F564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CVMIPLAB-16by9</Template>
  <TotalTime>7647</TotalTime>
  <Words>857</Words>
  <Application>Microsoft Office PowerPoint</Application>
  <PresentationFormat>와이드스크린</PresentationFormat>
  <Paragraphs>154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1_디자인 사용자 지정</vt:lpstr>
      <vt:lpstr>Object Detection</vt:lpstr>
      <vt:lpstr>PowerPoint 프레젠테이션</vt:lpstr>
      <vt:lpstr>Detection Architecture</vt:lpstr>
      <vt:lpstr>R-CNN</vt:lpstr>
      <vt:lpstr>Fast R-CNN</vt:lpstr>
      <vt:lpstr>Faster R-CNN</vt:lpstr>
      <vt:lpstr>Region Proposal Networks(RPN)</vt:lpstr>
      <vt:lpstr>RPN Loss</vt:lpstr>
      <vt:lpstr>Faster R-CNN 학습과정</vt:lpstr>
      <vt:lpstr>Faster R-CNN</vt:lpstr>
      <vt:lpstr>Detection Architecture</vt:lpstr>
      <vt:lpstr>YOLO v1 </vt:lpstr>
      <vt:lpstr>YOLO v1 </vt:lpstr>
      <vt:lpstr>YOLO v1 </vt:lpstr>
      <vt:lpstr>YOLO v1 Loss</vt:lpstr>
      <vt:lpstr>YOLO v1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>IPCVLab</dc:subject>
  <dc:creator>김도원</dc:creator>
  <cp:keywords>Docker</cp:keywords>
  <cp:lastModifiedBy>juhyun park</cp:lastModifiedBy>
  <cp:revision>525</cp:revision>
  <dcterms:created xsi:type="dcterms:W3CDTF">2021-07-06T01:21:43Z</dcterms:created>
  <dcterms:modified xsi:type="dcterms:W3CDTF">2023-08-14T03:43:15Z</dcterms:modified>
</cp:coreProperties>
</file>