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48"/>
  </p:notesMasterIdLst>
  <p:sldIdLst>
    <p:sldId id="278" r:id="rId5"/>
    <p:sldId id="279" r:id="rId6"/>
    <p:sldId id="280" r:id="rId7"/>
    <p:sldId id="294" r:id="rId8"/>
    <p:sldId id="295" r:id="rId9"/>
    <p:sldId id="299" r:id="rId10"/>
    <p:sldId id="296" r:id="rId11"/>
    <p:sldId id="297" r:id="rId12"/>
    <p:sldId id="298"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6" r:id="rId28"/>
    <p:sldId id="317" r:id="rId29"/>
    <p:sldId id="318" r:id="rId30"/>
    <p:sldId id="319" r:id="rId31"/>
    <p:sldId id="320" r:id="rId32"/>
    <p:sldId id="322" r:id="rId33"/>
    <p:sldId id="332" r:id="rId34"/>
    <p:sldId id="323" r:id="rId35"/>
    <p:sldId id="324" r:id="rId36"/>
    <p:sldId id="325" r:id="rId37"/>
    <p:sldId id="326" r:id="rId38"/>
    <p:sldId id="331" r:id="rId39"/>
    <p:sldId id="327" r:id="rId40"/>
    <p:sldId id="328" r:id="rId41"/>
    <p:sldId id="321" r:id="rId42"/>
    <p:sldId id="329" r:id="rId43"/>
    <p:sldId id="330" r:id="rId44"/>
    <p:sldId id="314" r:id="rId45"/>
    <p:sldId id="315" r:id="rId46"/>
    <p:sldId id="293" r:id="rId4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09" autoAdjust="0"/>
  </p:normalViewPr>
  <p:slideViewPr>
    <p:cSldViewPr snapToGrid="0" snapToObjects="1">
      <p:cViewPr varScale="1">
        <p:scale>
          <a:sx n="74" d="100"/>
          <a:sy n="74" d="100"/>
        </p:scale>
        <p:origin x="67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sorterViewPr>
    <p:cViewPr>
      <p:scale>
        <a:sx n="100" d="100"/>
        <a:sy n="100" d="100"/>
      </p:scale>
      <p:origin x="0" y="-39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3174"/>
            <a:ext cx="5385816" cy="1504336"/>
          </a:xfrm>
        </p:spPr>
        <p:txBody>
          <a:bodyPr/>
          <a:lstStyle/>
          <a:p>
            <a:r>
              <a:rPr lang="en-US" sz="3200" dirty="0">
                <a:latin typeface="Times New Roman" panose="02020603050405020304" pitchFamily="18" charset="0"/>
                <a:cs typeface="Times New Roman" panose="02020603050405020304" pitchFamily="18" charset="0"/>
              </a:rPr>
              <a:t>Wine Classification  Project </a:t>
            </a:r>
            <a:br>
              <a:rPr lang="en-US" dirty="0"/>
            </a:br>
            <a:r>
              <a:rPr lang="en-US" sz="2000" b="0" dirty="0">
                <a:latin typeface="Times New Roman" panose="02020603050405020304" pitchFamily="18" charset="0"/>
                <a:cs typeface="Times New Roman" panose="02020603050405020304" pitchFamily="18" charset="0"/>
              </a:rPr>
              <a:t>by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521975"/>
            <a:ext cx="3493008" cy="1976284"/>
          </a:xfrm>
        </p:spPr>
        <p:txBody>
          <a:bodyPr/>
          <a:lstStyle/>
          <a:p>
            <a:r>
              <a:rPr lang="en-US" dirty="0"/>
              <a:t>Sheku </a:t>
            </a:r>
            <a:r>
              <a:rPr lang="en-US" dirty="0" err="1"/>
              <a:t>Alusine</a:t>
            </a:r>
            <a:r>
              <a:rPr lang="en-US" dirty="0"/>
              <a:t> Kebe</a:t>
            </a:r>
          </a:p>
          <a:p>
            <a:r>
              <a:rPr lang="en-US" dirty="0"/>
              <a:t>Bernard Browne</a:t>
            </a:r>
          </a:p>
          <a:p>
            <a:r>
              <a:rPr lang="en-US" dirty="0"/>
              <a:t>Mohamed Lamin Conteh</a:t>
            </a:r>
          </a:p>
          <a:p>
            <a:r>
              <a:rPr lang="en-US" dirty="0"/>
              <a:t>2024</a:t>
            </a:r>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A01C-C39A-CDEE-570F-80E6C88F67B7}"/>
              </a:ext>
            </a:extLst>
          </p:cNvPr>
          <p:cNvSpPr>
            <a:spLocks noGrp="1"/>
          </p:cNvSpPr>
          <p:nvPr>
            <p:ph type="title"/>
          </p:nvPr>
        </p:nvSpPr>
        <p:spPr>
          <a:xfrm>
            <a:off x="4224528" y="934720"/>
            <a:ext cx="6766560" cy="436880"/>
          </a:xfrm>
        </p:spPr>
        <p:txBody>
          <a:bodyPr/>
          <a:lstStyle/>
          <a:p>
            <a:r>
              <a:rPr lang="en-US" sz="2000" dirty="0"/>
              <a:t>Model 2: Decision Trees</a:t>
            </a:r>
          </a:p>
        </p:txBody>
      </p:sp>
      <p:sp>
        <p:nvSpPr>
          <p:cNvPr id="3" name="Content Placeholder 2">
            <a:extLst>
              <a:ext uri="{FF2B5EF4-FFF2-40B4-BE49-F238E27FC236}">
                <a16:creationId xmlns:a16="http://schemas.microsoft.com/office/drawing/2014/main" id="{7460DD5C-20CC-098D-4C90-A36EB7676CE1}"/>
              </a:ext>
            </a:extLst>
          </p:cNvPr>
          <p:cNvSpPr>
            <a:spLocks noGrp="1"/>
          </p:cNvSpPr>
          <p:nvPr>
            <p:ph idx="1"/>
          </p:nvPr>
        </p:nvSpPr>
        <p:spPr>
          <a:xfrm>
            <a:off x="4224528" y="1574800"/>
            <a:ext cx="6766560" cy="3719095"/>
          </a:xfrm>
        </p:spPr>
        <p:txBody>
          <a:bodyPr/>
          <a:lstStyle/>
          <a:p>
            <a:pPr algn="just"/>
            <a:r>
              <a:rPr lang="en-US" sz="1800" dirty="0"/>
              <a:t>In our wine classification project, decision trees are employed as a classification algorithm to predict wine classes based on the provided chemical properties. Decision trees are a powerful and interpretable machine learning model that recursively partitions the feature space into regions, aiming to minimize impurity and maximize homogeneity within each partition. We instantiate a decision tree classifier and train it on the training set obtained through the train-test split. Decision trees offer intuitive insights into the decision-making process, as they can be visualized to show feature importance and splits. Subsequently, we evaluate the decision tree model's performance using standard classification metrics such as accuracy, precision, recall, and F1 score, providing a comprehensive assessment of its classification capabilities.</a:t>
            </a:r>
          </a:p>
        </p:txBody>
      </p:sp>
      <p:sp>
        <p:nvSpPr>
          <p:cNvPr id="4" name="Footer Placeholder 3">
            <a:extLst>
              <a:ext uri="{FF2B5EF4-FFF2-40B4-BE49-F238E27FC236}">
                <a16:creationId xmlns:a16="http://schemas.microsoft.com/office/drawing/2014/main" id="{3A2CA8D0-4CA8-2DD7-EFA6-6382A68E1FB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0A00E24-581D-A1BD-BD75-BA814CC982CA}"/>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1065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DB79-E1CB-A60B-4D67-EE328E600B8D}"/>
              </a:ext>
            </a:extLst>
          </p:cNvPr>
          <p:cNvSpPr>
            <a:spLocks noGrp="1"/>
          </p:cNvSpPr>
          <p:nvPr>
            <p:ph type="title"/>
          </p:nvPr>
        </p:nvSpPr>
        <p:spPr>
          <a:xfrm>
            <a:off x="4224528" y="731520"/>
            <a:ext cx="6766560" cy="844617"/>
          </a:xfrm>
        </p:spPr>
        <p:txBody>
          <a:bodyPr/>
          <a:lstStyle/>
          <a:p>
            <a:r>
              <a:rPr lang="en-US" sz="2400" dirty="0"/>
              <a:t>Result for decision trees</a:t>
            </a:r>
          </a:p>
        </p:txBody>
      </p:sp>
      <p:sp>
        <p:nvSpPr>
          <p:cNvPr id="3" name="Content Placeholder 2">
            <a:extLst>
              <a:ext uri="{FF2B5EF4-FFF2-40B4-BE49-F238E27FC236}">
                <a16:creationId xmlns:a16="http://schemas.microsoft.com/office/drawing/2014/main" id="{7B554F92-693B-8F26-1160-6DF4D31A432A}"/>
              </a:ext>
            </a:extLst>
          </p:cNvPr>
          <p:cNvSpPr>
            <a:spLocks noGrp="1"/>
          </p:cNvSpPr>
          <p:nvPr>
            <p:ph idx="1"/>
          </p:nvPr>
        </p:nvSpPr>
        <p:spPr>
          <a:xfrm>
            <a:off x="4224528" y="1850458"/>
            <a:ext cx="6766560" cy="3034363"/>
          </a:xfrm>
        </p:spPr>
        <p:txBody>
          <a:bodyPr/>
          <a:lstStyle/>
          <a:p>
            <a:r>
              <a:rPr lang="en-US" sz="1800" dirty="0"/>
              <a:t>Results for Decision Trees:</a:t>
            </a:r>
          </a:p>
          <a:p>
            <a:r>
              <a:rPr lang="en-US" sz="1800" dirty="0"/>
              <a:t>Accuracy: 0.9444444444444444</a:t>
            </a:r>
          </a:p>
          <a:p>
            <a:r>
              <a:rPr lang="en-US" sz="1800" dirty="0"/>
              <a:t>Precision: 0.9462962962962962</a:t>
            </a:r>
          </a:p>
          <a:p>
            <a:r>
              <a:rPr lang="en-US" sz="1800" dirty="0"/>
              <a:t>Recall: 0.9444444444444444</a:t>
            </a:r>
          </a:p>
          <a:p>
            <a:r>
              <a:rPr lang="en-US" sz="1800" dirty="0"/>
              <a:t>F1 Score: 0.9439974457215836</a:t>
            </a:r>
          </a:p>
          <a:p>
            <a:r>
              <a:rPr lang="en-US" sz="1800" dirty="0"/>
              <a:t>Confusion Matrix:</a:t>
            </a:r>
          </a:p>
          <a:p>
            <a:r>
              <a:rPr lang="en-US" sz="1800" dirty="0"/>
              <a:t>[[13  1  0]</a:t>
            </a:r>
          </a:p>
          <a:p>
            <a:r>
              <a:rPr lang="en-US" sz="1800" dirty="0"/>
              <a:t> [ 0 14  0]</a:t>
            </a:r>
          </a:p>
          <a:p>
            <a:r>
              <a:rPr lang="en-US" sz="1800" dirty="0"/>
              <a:t> [ 1  0  7]]</a:t>
            </a:r>
          </a:p>
        </p:txBody>
      </p:sp>
      <p:sp>
        <p:nvSpPr>
          <p:cNvPr id="4" name="Footer Placeholder 3">
            <a:extLst>
              <a:ext uri="{FF2B5EF4-FFF2-40B4-BE49-F238E27FC236}">
                <a16:creationId xmlns:a16="http://schemas.microsoft.com/office/drawing/2014/main" id="{A8E862AF-3B0A-84CE-DDC5-77CF18E54100}"/>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74CEE535-A45D-A9EF-0C20-88C93E15D80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15320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9F38-A961-1FD4-3ACC-D04E9B8D0E14}"/>
              </a:ext>
            </a:extLst>
          </p:cNvPr>
          <p:cNvSpPr>
            <a:spLocks noGrp="1"/>
          </p:cNvSpPr>
          <p:nvPr>
            <p:ph type="title"/>
          </p:nvPr>
        </p:nvSpPr>
        <p:spPr/>
        <p:txBody>
          <a:bodyPr/>
          <a:lstStyle/>
          <a:p>
            <a:r>
              <a:rPr lang="en-US" sz="2000" dirty="0"/>
              <a:t>Pic showing the confusion matrix – decision trees</a:t>
            </a:r>
          </a:p>
        </p:txBody>
      </p:sp>
      <p:pic>
        <p:nvPicPr>
          <p:cNvPr id="7" name="Content Placeholder 6">
            <a:extLst>
              <a:ext uri="{FF2B5EF4-FFF2-40B4-BE49-F238E27FC236}">
                <a16:creationId xmlns:a16="http://schemas.microsoft.com/office/drawing/2014/main" id="{68374FA1-7621-8C36-089B-600C6FCC0116}"/>
              </a:ext>
            </a:extLst>
          </p:cNvPr>
          <p:cNvPicPr>
            <a:picLocks noGrp="1" noChangeAspect="1"/>
          </p:cNvPicPr>
          <p:nvPr>
            <p:ph sz="half" idx="1"/>
          </p:nvPr>
        </p:nvPicPr>
        <p:blipFill>
          <a:blip r:embed="rId2"/>
          <a:stretch>
            <a:fillRect/>
          </a:stretch>
        </p:blipFill>
        <p:spPr>
          <a:xfrm>
            <a:off x="1010653" y="1984248"/>
            <a:ext cx="10274967" cy="4753436"/>
          </a:xfrm>
        </p:spPr>
      </p:pic>
      <p:sp>
        <p:nvSpPr>
          <p:cNvPr id="4" name="Footer Placeholder 3">
            <a:extLst>
              <a:ext uri="{FF2B5EF4-FFF2-40B4-BE49-F238E27FC236}">
                <a16:creationId xmlns:a16="http://schemas.microsoft.com/office/drawing/2014/main" id="{F07C33E7-051E-D381-51D5-B8FE1F1AB48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7D93149-BF67-D244-EC14-98298DBC4305}"/>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6117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ADE3-EAED-39BE-8818-DCA5CFAA19FD}"/>
              </a:ext>
            </a:extLst>
          </p:cNvPr>
          <p:cNvSpPr>
            <a:spLocks noGrp="1"/>
          </p:cNvSpPr>
          <p:nvPr>
            <p:ph type="title"/>
          </p:nvPr>
        </p:nvSpPr>
        <p:spPr/>
        <p:txBody>
          <a:bodyPr/>
          <a:lstStyle/>
          <a:p>
            <a:r>
              <a:rPr lang="en-US" sz="2000" dirty="0"/>
              <a:t>Pic showing Decision tree – feature importance</a:t>
            </a:r>
          </a:p>
        </p:txBody>
      </p:sp>
      <p:pic>
        <p:nvPicPr>
          <p:cNvPr id="7" name="Content Placeholder 6">
            <a:extLst>
              <a:ext uri="{FF2B5EF4-FFF2-40B4-BE49-F238E27FC236}">
                <a16:creationId xmlns:a16="http://schemas.microsoft.com/office/drawing/2014/main" id="{F59F07FE-26E5-AF61-6595-9807E6010031}"/>
              </a:ext>
            </a:extLst>
          </p:cNvPr>
          <p:cNvPicPr>
            <a:picLocks noGrp="1" noChangeAspect="1"/>
          </p:cNvPicPr>
          <p:nvPr>
            <p:ph sz="half" idx="1"/>
          </p:nvPr>
        </p:nvPicPr>
        <p:blipFill>
          <a:blip r:embed="rId2"/>
          <a:stretch>
            <a:fillRect/>
          </a:stretch>
        </p:blipFill>
        <p:spPr>
          <a:xfrm>
            <a:off x="1531536" y="1756612"/>
            <a:ext cx="9898464" cy="4780714"/>
          </a:xfrm>
        </p:spPr>
      </p:pic>
      <p:sp>
        <p:nvSpPr>
          <p:cNvPr id="4" name="Footer Placeholder 3">
            <a:extLst>
              <a:ext uri="{FF2B5EF4-FFF2-40B4-BE49-F238E27FC236}">
                <a16:creationId xmlns:a16="http://schemas.microsoft.com/office/drawing/2014/main" id="{D97B0ED9-9BCE-FA4E-EBA0-EC2B298E07A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CA2B245-FA26-8A01-AFC6-88A776585C70}"/>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31760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B616-32F9-35A2-E150-8349524E6BAD}"/>
              </a:ext>
            </a:extLst>
          </p:cNvPr>
          <p:cNvSpPr>
            <a:spLocks noGrp="1"/>
          </p:cNvSpPr>
          <p:nvPr>
            <p:ph type="title"/>
          </p:nvPr>
        </p:nvSpPr>
        <p:spPr>
          <a:xfrm>
            <a:off x="4224528" y="934720"/>
            <a:ext cx="6766560" cy="509069"/>
          </a:xfrm>
        </p:spPr>
        <p:txBody>
          <a:bodyPr/>
          <a:lstStyle/>
          <a:p>
            <a:r>
              <a:rPr lang="en-US" sz="2000" dirty="0"/>
              <a:t>Model 3: Support Vector Machines (SVM)</a:t>
            </a:r>
          </a:p>
        </p:txBody>
      </p:sp>
      <p:sp>
        <p:nvSpPr>
          <p:cNvPr id="3" name="Content Placeholder 2">
            <a:extLst>
              <a:ext uri="{FF2B5EF4-FFF2-40B4-BE49-F238E27FC236}">
                <a16:creationId xmlns:a16="http://schemas.microsoft.com/office/drawing/2014/main" id="{602B59D9-4596-A50B-D28C-DDC88287AF61}"/>
              </a:ext>
            </a:extLst>
          </p:cNvPr>
          <p:cNvSpPr>
            <a:spLocks noGrp="1"/>
          </p:cNvSpPr>
          <p:nvPr>
            <p:ph idx="1"/>
          </p:nvPr>
        </p:nvSpPr>
        <p:spPr>
          <a:xfrm>
            <a:off x="4224528" y="1780673"/>
            <a:ext cx="6766560" cy="3585411"/>
          </a:xfrm>
        </p:spPr>
        <p:txBody>
          <a:bodyPr/>
          <a:lstStyle/>
          <a:p>
            <a:pPr algn="just"/>
            <a:r>
              <a:rPr lang="en-US" sz="1800" dirty="0">
                <a:latin typeface="Times New Roman" panose="02020603050405020304" pitchFamily="18" charset="0"/>
                <a:cs typeface="Times New Roman" panose="02020603050405020304" pitchFamily="18" charset="0"/>
              </a:rPr>
              <a:t>In our wine classification project, Support Vector Machines (SVM) are utilized as a classification algorithm to predict wine classes based on the chemical properties of the samples. SVM is a powerful and versatile algorithm that aims to find the optimal hyperplane that separates different classes in the feature space while maximizing the margin between classes. We instantiate an SVM classifier and train it on the training set obtained through the train-test split. SVMs are particularly effective in high-dimensional spaces and are capable of capturing complex decision boundaries. Subsequently, we evaluate the SVM model's performance using standard classification metrics such as accuracy, precision, recall, and F1 score, providing a comprehensive assessment of its classification capabilities </a:t>
            </a:r>
          </a:p>
        </p:txBody>
      </p:sp>
      <p:sp>
        <p:nvSpPr>
          <p:cNvPr id="4" name="Footer Placeholder 3">
            <a:extLst>
              <a:ext uri="{FF2B5EF4-FFF2-40B4-BE49-F238E27FC236}">
                <a16:creationId xmlns:a16="http://schemas.microsoft.com/office/drawing/2014/main" id="{48E9FF0D-74F1-923E-E7BA-446D4875BBC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8288EE0-E34D-2F27-5B88-70BA962FD6CE}"/>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69155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FB33-582D-BF3F-D320-334BB5229456}"/>
              </a:ext>
            </a:extLst>
          </p:cNvPr>
          <p:cNvSpPr>
            <a:spLocks noGrp="1"/>
          </p:cNvSpPr>
          <p:nvPr>
            <p:ph type="title"/>
          </p:nvPr>
        </p:nvSpPr>
        <p:spPr>
          <a:xfrm>
            <a:off x="4224528" y="1287379"/>
            <a:ext cx="6766560" cy="938463"/>
          </a:xfrm>
        </p:spPr>
        <p:txBody>
          <a:bodyPr/>
          <a:lstStyle/>
          <a:p>
            <a:r>
              <a:rPr lang="en-US" sz="2400" dirty="0"/>
              <a:t>Support vector machine (</a:t>
            </a:r>
            <a:r>
              <a:rPr lang="en-US" sz="2400" dirty="0" err="1"/>
              <a:t>svm</a:t>
            </a:r>
            <a:r>
              <a:rPr lang="en-US" sz="2400" dirty="0"/>
              <a:t>)</a:t>
            </a:r>
          </a:p>
        </p:txBody>
      </p:sp>
      <p:sp>
        <p:nvSpPr>
          <p:cNvPr id="3" name="Content Placeholder 2">
            <a:extLst>
              <a:ext uri="{FF2B5EF4-FFF2-40B4-BE49-F238E27FC236}">
                <a16:creationId xmlns:a16="http://schemas.microsoft.com/office/drawing/2014/main" id="{3078709D-5168-A951-542E-CE24BF55892A}"/>
              </a:ext>
            </a:extLst>
          </p:cNvPr>
          <p:cNvSpPr>
            <a:spLocks noGrp="1"/>
          </p:cNvSpPr>
          <p:nvPr>
            <p:ph idx="1"/>
          </p:nvPr>
        </p:nvSpPr>
        <p:spPr>
          <a:xfrm>
            <a:off x="4224528" y="2225842"/>
            <a:ext cx="6766560" cy="2755232"/>
          </a:xfrm>
        </p:spPr>
        <p:txBody>
          <a:bodyPr/>
          <a:lstStyle/>
          <a:p>
            <a:r>
              <a:rPr lang="en-US" dirty="0"/>
              <a:t>Results for SVM:</a:t>
            </a:r>
          </a:p>
          <a:p>
            <a:r>
              <a:rPr lang="en-US" dirty="0"/>
              <a:t>Accuracy: 1.0</a:t>
            </a:r>
          </a:p>
          <a:p>
            <a:r>
              <a:rPr lang="en-US" dirty="0"/>
              <a:t>Precision: 1.0</a:t>
            </a:r>
          </a:p>
          <a:p>
            <a:r>
              <a:rPr lang="en-US" dirty="0"/>
              <a:t>Recall: 1.0</a:t>
            </a:r>
          </a:p>
          <a:p>
            <a:r>
              <a:rPr lang="en-US" dirty="0"/>
              <a:t>F1 Score: 1.0</a:t>
            </a:r>
          </a:p>
          <a:p>
            <a:r>
              <a:rPr lang="en-US" dirty="0"/>
              <a:t>Confusion Matrix:</a:t>
            </a:r>
          </a:p>
          <a:p>
            <a:r>
              <a:rPr lang="en-US" dirty="0"/>
              <a:t>[[14  0  0]</a:t>
            </a:r>
          </a:p>
          <a:p>
            <a:r>
              <a:rPr lang="en-US" dirty="0"/>
              <a:t> [ 0 14  0]</a:t>
            </a:r>
          </a:p>
          <a:p>
            <a:r>
              <a:rPr lang="en-US" dirty="0"/>
              <a:t> [ 0  0  8]]</a:t>
            </a:r>
          </a:p>
        </p:txBody>
      </p:sp>
      <p:sp>
        <p:nvSpPr>
          <p:cNvPr id="4" name="Footer Placeholder 3">
            <a:extLst>
              <a:ext uri="{FF2B5EF4-FFF2-40B4-BE49-F238E27FC236}">
                <a16:creationId xmlns:a16="http://schemas.microsoft.com/office/drawing/2014/main" id="{4E0A44A6-2C03-FF38-6907-C799D33F6E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CD0367D-D677-78C9-7216-02923F55CA67}"/>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96848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8A62-97D4-A1A6-264B-37CA64E027D4}"/>
              </a:ext>
            </a:extLst>
          </p:cNvPr>
          <p:cNvSpPr>
            <a:spLocks noGrp="1"/>
          </p:cNvSpPr>
          <p:nvPr>
            <p:ph type="title"/>
          </p:nvPr>
        </p:nvSpPr>
        <p:spPr>
          <a:xfrm>
            <a:off x="4224528" y="934720"/>
            <a:ext cx="6766560" cy="485006"/>
          </a:xfrm>
        </p:spPr>
        <p:txBody>
          <a:bodyPr/>
          <a:lstStyle/>
          <a:p>
            <a:r>
              <a:rPr lang="en-US" sz="2000" dirty="0"/>
              <a:t>Combination of the 3 model results</a:t>
            </a:r>
          </a:p>
        </p:txBody>
      </p:sp>
      <p:sp>
        <p:nvSpPr>
          <p:cNvPr id="3" name="Content Placeholder 2">
            <a:extLst>
              <a:ext uri="{FF2B5EF4-FFF2-40B4-BE49-F238E27FC236}">
                <a16:creationId xmlns:a16="http://schemas.microsoft.com/office/drawing/2014/main" id="{7B004179-48F5-165E-C07B-06B2740A0CCE}"/>
              </a:ext>
            </a:extLst>
          </p:cNvPr>
          <p:cNvSpPr>
            <a:spLocks noGrp="1"/>
          </p:cNvSpPr>
          <p:nvPr>
            <p:ph idx="1"/>
          </p:nvPr>
        </p:nvSpPr>
        <p:spPr>
          <a:xfrm>
            <a:off x="4224528" y="1949116"/>
            <a:ext cx="7542356" cy="2767263"/>
          </a:xfrm>
        </p:spPr>
        <p:txBody>
          <a:bodyPr/>
          <a:lstStyle/>
          <a:p>
            <a:r>
              <a:rPr lang="en-US" dirty="0"/>
              <a:t>Combined Results:</a:t>
            </a:r>
          </a:p>
          <a:p>
            <a:r>
              <a:rPr lang="en-US" dirty="0"/>
              <a:t>                 Model  	Accuracy  		Precision    	Recall  	F1 Score</a:t>
            </a:r>
          </a:p>
          <a:p>
            <a:r>
              <a:rPr lang="en-US" dirty="0"/>
              <a:t>0  Logistic Regression  1.000000   		1.0000		1.0000         1.0000</a:t>
            </a:r>
          </a:p>
          <a:p>
            <a:r>
              <a:rPr lang="en-US" dirty="0"/>
              <a:t>1  Decision Trees  	0.944444   		0.946296  		0.944444  	0.9439</a:t>
            </a:r>
          </a:p>
          <a:p>
            <a:r>
              <a:rPr lang="en-US" dirty="0"/>
              <a:t>2  SVM  		1.000000   		1.0000  		1.000000  	1.0000</a:t>
            </a:r>
          </a:p>
          <a:p>
            <a:endParaRPr lang="en-US" dirty="0"/>
          </a:p>
          <a:p>
            <a:r>
              <a:rPr lang="en-US" dirty="0"/>
              <a:t>Best SVM Parameters: {'C': 10, 'kernel': '</a:t>
            </a:r>
            <a:r>
              <a:rPr lang="en-US" dirty="0" err="1"/>
              <a:t>rbf</a:t>
            </a:r>
            <a:r>
              <a:rPr lang="en-US" dirty="0"/>
              <a:t>'}</a:t>
            </a:r>
          </a:p>
          <a:p>
            <a:endParaRPr lang="en-US" dirty="0"/>
          </a:p>
        </p:txBody>
      </p:sp>
      <p:sp>
        <p:nvSpPr>
          <p:cNvPr id="4" name="Footer Placeholder 3">
            <a:extLst>
              <a:ext uri="{FF2B5EF4-FFF2-40B4-BE49-F238E27FC236}">
                <a16:creationId xmlns:a16="http://schemas.microsoft.com/office/drawing/2014/main" id="{9C9D3464-5E4A-9AD0-8314-1FBA6081338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AF4D98-6D2F-F4D9-0956-B321D7B62D07}"/>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14268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0849-F5B0-02E0-437A-53052FA2FFE3}"/>
              </a:ext>
            </a:extLst>
          </p:cNvPr>
          <p:cNvSpPr>
            <a:spLocks noGrp="1"/>
          </p:cNvSpPr>
          <p:nvPr>
            <p:ph type="title"/>
          </p:nvPr>
        </p:nvSpPr>
        <p:spPr/>
        <p:txBody>
          <a:bodyPr/>
          <a:lstStyle/>
          <a:p>
            <a:r>
              <a:rPr lang="en-US" sz="1800" dirty="0"/>
              <a:t>Model 3: Support Vector Machines (SVM):</a:t>
            </a:r>
            <a:br>
              <a:rPr lang="en-US" sz="1800" dirty="0"/>
            </a:br>
            <a:r>
              <a:rPr lang="en-US" sz="1800" dirty="0"/>
              <a:t>confusion matrix - </a:t>
            </a:r>
            <a:r>
              <a:rPr lang="en-US" sz="1800" dirty="0" err="1"/>
              <a:t>svm</a:t>
            </a:r>
            <a:br>
              <a:rPr lang="en-US" sz="1800" dirty="0"/>
            </a:br>
            <a:endParaRPr lang="en-US" sz="1800" dirty="0"/>
          </a:p>
        </p:txBody>
      </p:sp>
      <p:pic>
        <p:nvPicPr>
          <p:cNvPr id="7" name="Content Placeholder 6">
            <a:extLst>
              <a:ext uri="{FF2B5EF4-FFF2-40B4-BE49-F238E27FC236}">
                <a16:creationId xmlns:a16="http://schemas.microsoft.com/office/drawing/2014/main" id="{4D9B9C10-225E-79B1-942A-A787B78BD56A}"/>
              </a:ext>
            </a:extLst>
          </p:cNvPr>
          <p:cNvPicPr>
            <a:picLocks noGrp="1" noChangeAspect="1"/>
          </p:cNvPicPr>
          <p:nvPr>
            <p:ph sz="half" idx="1"/>
          </p:nvPr>
        </p:nvPicPr>
        <p:blipFill>
          <a:blip r:embed="rId2"/>
          <a:stretch>
            <a:fillRect/>
          </a:stretch>
        </p:blipFill>
        <p:spPr>
          <a:xfrm>
            <a:off x="2286000" y="2103438"/>
            <a:ext cx="8289758" cy="4433887"/>
          </a:xfrm>
        </p:spPr>
      </p:pic>
      <p:sp>
        <p:nvSpPr>
          <p:cNvPr id="4" name="Footer Placeholder 3">
            <a:extLst>
              <a:ext uri="{FF2B5EF4-FFF2-40B4-BE49-F238E27FC236}">
                <a16:creationId xmlns:a16="http://schemas.microsoft.com/office/drawing/2014/main" id="{5240EC1A-0431-8A3D-8C3B-E4952800EB3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C8378E-CFD7-CF7B-B125-DB95C88ED087}"/>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14291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8642-B56D-D35E-8B70-F0E6C95E67AE}"/>
              </a:ext>
            </a:extLst>
          </p:cNvPr>
          <p:cNvSpPr>
            <a:spLocks noGrp="1"/>
          </p:cNvSpPr>
          <p:nvPr>
            <p:ph type="title"/>
          </p:nvPr>
        </p:nvSpPr>
        <p:spPr/>
        <p:txBody>
          <a:bodyPr/>
          <a:lstStyle/>
          <a:p>
            <a:r>
              <a:rPr lang="en-US" sz="2800" dirty="0"/>
              <a:t>Results Analysis:</a:t>
            </a:r>
          </a:p>
        </p:txBody>
      </p:sp>
      <p:sp>
        <p:nvSpPr>
          <p:cNvPr id="3" name="Content Placeholder 2">
            <a:extLst>
              <a:ext uri="{FF2B5EF4-FFF2-40B4-BE49-F238E27FC236}">
                <a16:creationId xmlns:a16="http://schemas.microsoft.com/office/drawing/2014/main" id="{4475A9CF-838C-509D-3B3E-25E3053E317F}"/>
              </a:ext>
            </a:extLst>
          </p:cNvPr>
          <p:cNvSpPr>
            <a:spLocks noGrp="1"/>
          </p:cNvSpPr>
          <p:nvPr>
            <p:ph sz="half" idx="1"/>
          </p:nvPr>
        </p:nvSpPr>
        <p:spPr>
          <a:xfrm>
            <a:off x="539496" y="1984248"/>
            <a:ext cx="11119104" cy="4260141"/>
          </a:xfrm>
        </p:spPr>
        <p:txBody>
          <a:bodyPr/>
          <a:lstStyle/>
          <a:p>
            <a:pPr algn="just"/>
            <a:r>
              <a:rPr lang="en-US" sz="2000" dirty="0"/>
              <a:t>Upon evaluating the performance of the three classification models - logistic regression, decision trees, and support vector machines (SVM) - on the wine classification task, several insights emerge. Firstly, logistic regression exhibits commendable performance, providing a reliable baseline for classification. However, decision trees demonstrate superior interpretability, allowing for a clear understanding of feature importance and decision-making processes. Meanwhile, SVMs excel in capturing complex decision boundaries, showcasing robust classification capabilities in high-dimensional feature spaces. Comparative analysis reveals that each model possesses unique strengths and weaknesses, underscoring the importance of considering trade-offs between interpretability and predictive performance. While logistic regression offers simplicity and transparency, decision trees and SVMs provide enhanced flexibility and potential for intricate modeling. Overall, the evaluation metrics, including accuracy, precision, recall, and F1 score, provide valuable insights into the effectiveness of each model, aiding in informed decision-making for wine classification tasks.</a:t>
            </a:r>
          </a:p>
        </p:txBody>
      </p:sp>
      <p:sp>
        <p:nvSpPr>
          <p:cNvPr id="4" name="Footer Placeholder 3">
            <a:extLst>
              <a:ext uri="{FF2B5EF4-FFF2-40B4-BE49-F238E27FC236}">
                <a16:creationId xmlns:a16="http://schemas.microsoft.com/office/drawing/2014/main" id="{1E52043A-6CA1-8607-EB7F-5DCDBD35F75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90E1FA-03F8-9834-0393-DFFAA5F624AD}"/>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15399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6433-7EAD-FCC4-48EA-162DE224894E}"/>
              </a:ext>
            </a:extLst>
          </p:cNvPr>
          <p:cNvSpPr>
            <a:spLocks noGrp="1"/>
          </p:cNvSpPr>
          <p:nvPr>
            <p:ph type="title"/>
          </p:nvPr>
        </p:nvSpPr>
        <p:spPr>
          <a:xfrm>
            <a:off x="758952" y="902367"/>
            <a:ext cx="10671048" cy="613611"/>
          </a:xfrm>
        </p:spPr>
        <p:txBody>
          <a:bodyPr/>
          <a:lstStyle/>
          <a:p>
            <a:r>
              <a:rPr lang="en-US" sz="2800" dirty="0"/>
              <a:t>Visualization</a:t>
            </a:r>
          </a:p>
        </p:txBody>
      </p:sp>
      <p:sp>
        <p:nvSpPr>
          <p:cNvPr id="3" name="Content Placeholder 2">
            <a:extLst>
              <a:ext uri="{FF2B5EF4-FFF2-40B4-BE49-F238E27FC236}">
                <a16:creationId xmlns:a16="http://schemas.microsoft.com/office/drawing/2014/main" id="{782BB036-86CD-CC3E-AB8C-915D686616F0}"/>
              </a:ext>
            </a:extLst>
          </p:cNvPr>
          <p:cNvSpPr>
            <a:spLocks noGrp="1"/>
          </p:cNvSpPr>
          <p:nvPr>
            <p:ph sz="half" idx="1"/>
          </p:nvPr>
        </p:nvSpPr>
        <p:spPr>
          <a:xfrm>
            <a:off x="539496" y="1686826"/>
            <a:ext cx="11119104" cy="3883796"/>
          </a:xfrm>
        </p:spPr>
        <p:txBody>
          <a:bodyPr/>
          <a:lstStyle/>
          <a:p>
            <a:pPr algn="just"/>
            <a:r>
              <a:rPr lang="en-US" sz="2000" dirty="0"/>
              <a:t>In our wine classification project, visualizations play a crucial role in enhancing the understanding of model performance and decision-making processes. One key visualization is the confusion matrix heatmap, which provides a comprehensive overview of the classification results by displaying the true and predicted labels. This heatmap allows for easy identification of misclassifications and provides insights into the model's performance across different classes. Additionally, we employ feature importance plots generated from decision trees to visualize the significance of each feature in predicting wine classes. These plots offer valuable insights into the underlying patterns and relationships within the data, aiding in feature selection and model interpretation. Overall, visualizations serve as powerful tools for communicating complex information effectively and facilitating informed decision-making in the wine classification task.</a:t>
            </a:r>
          </a:p>
        </p:txBody>
      </p:sp>
      <p:sp>
        <p:nvSpPr>
          <p:cNvPr id="4" name="Footer Placeholder 3">
            <a:extLst>
              <a:ext uri="{FF2B5EF4-FFF2-40B4-BE49-F238E27FC236}">
                <a16:creationId xmlns:a16="http://schemas.microsoft.com/office/drawing/2014/main" id="{B87C859D-5498-E4A9-3F1A-973941579777}"/>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1D9248D1-311E-540C-FFCD-80208C81269D}"/>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30321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232012"/>
            <a:ext cx="5693664" cy="433006"/>
          </a:xfrm>
        </p:spPr>
        <p:txBody>
          <a:bodyPr/>
          <a:lstStyle/>
          <a:p>
            <a:r>
              <a:rPr lang="en-US" sz="20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20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571500"/>
            <a:ext cx="5693664" cy="6054488"/>
          </a:xfrm>
        </p:spPr>
        <p:txBody>
          <a:bodyPr/>
          <a:lstStyle/>
          <a:p>
            <a:r>
              <a:rPr lang="en-US" sz="2000" dirty="0"/>
              <a:t>Introduction​</a:t>
            </a:r>
          </a:p>
          <a:p>
            <a:r>
              <a:rPr lang="en-US" sz="2000" dirty="0"/>
              <a:t>Dataset Exploration</a:t>
            </a:r>
          </a:p>
          <a:p>
            <a:r>
              <a:rPr lang="en-US" sz="2000" dirty="0"/>
              <a:t>​Data Preprocessing</a:t>
            </a:r>
          </a:p>
          <a:p>
            <a:r>
              <a:rPr lang="en-US" sz="2000" dirty="0"/>
              <a:t>Train-Test splits</a:t>
            </a:r>
          </a:p>
          <a:p>
            <a:r>
              <a:rPr lang="en-US" sz="2000" dirty="0"/>
              <a:t>Model 1: Logistic Regression</a:t>
            </a:r>
          </a:p>
          <a:p>
            <a:r>
              <a:rPr lang="en-US" sz="2000" dirty="0"/>
              <a:t>Model 2: Decision Trees</a:t>
            </a:r>
          </a:p>
          <a:p>
            <a:r>
              <a:rPr lang="en-US" sz="2000" dirty="0"/>
              <a:t>Model 3: Support Vector Machines (SVM)</a:t>
            </a:r>
          </a:p>
          <a:p>
            <a:r>
              <a:rPr lang="en-US" sz="2000" dirty="0"/>
              <a:t>Results Analysis</a:t>
            </a:r>
          </a:p>
          <a:p>
            <a:r>
              <a:rPr lang="en-US" sz="2000" dirty="0"/>
              <a:t>Visualization (Optional)</a:t>
            </a:r>
          </a:p>
          <a:p>
            <a:r>
              <a:rPr lang="en-US" sz="2000" dirty="0"/>
              <a:t>Exploratory data analysis</a:t>
            </a:r>
          </a:p>
          <a:p>
            <a:r>
              <a:rPr lang="en-US" sz="2000" dirty="0"/>
              <a:t>New Instances</a:t>
            </a:r>
          </a:p>
          <a:p>
            <a:r>
              <a:rPr lang="en-US" dirty="0"/>
              <a:t>​Conclusion</a:t>
            </a:r>
          </a:p>
          <a:p>
            <a:r>
              <a:rPr lang="en-US" dirty="0"/>
              <a:t>Thank You</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B3C7-6BC3-F997-1B5E-28994101F7E8}"/>
              </a:ext>
            </a:extLst>
          </p:cNvPr>
          <p:cNvSpPr>
            <a:spLocks noGrp="1"/>
          </p:cNvSpPr>
          <p:nvPr>
            <p:ph type="title"/>
          </p:nvPr>
        </p:nvSpPr>
        <p:spPr>
          <a:xfrm>
            <a:off x="758952" y="914400"/>
            <a:ext cx="10671048" cy="641684"/>
          </a:xfrm>
        </p:spPr>
        <p:txBody>
          <a:bodyPr/>
          <a:lstStyle/>
          <a:p>
            <a:r>
              <a:rPr lang="en-US" sz="2000" dirty="0"/>
              <a:t>Visualization of confusion matrix – Logistic regression</a:t>
            </a:r>
          </a:p>
        </p:txBody>
      </p:sp>
      <p:pic>
        <p:nvPicPr>
          <p:cNvPr id="7" name="Content Placeholder 6">
            <a:extLst>
              <a:ext uri="{FF2B5EF4-FFF2-40B4-BE49-F238E27FC236}">
                <a16:creationId xmlns:a16="http://schemas.microsoft.com/office/drawing/2014/main" id="{C3837022-59C5-175A-BE53-57DB9A4227E7}"/>
              </a:ext>
            </a:extLst>
          </p:cNvPr>
          <p:cNvPicPr>
            <a:picLocks noGrp="1" noChangeAspect="1"/>
          </p:cNvPicPr>
          <p:nvPr>
            <p:ph sz="half" idx="1"/>
          </p:nvPr>
        </p:nvPicPr>
        <p:blipFill>
          <a:blip r:embed="rId2"/>
          <a:stretch>
            <a:fillRect/>
          </a:stretch>
        </p:blipFill>
        <p:spPr>
          <a:xfrm>
            <a:off x="1203158" y="1556084"/>
            <a:ext cx="10226842" cy="4981241"/>
          </a:xfrm>
        </p:spPr>
      </p:pic>
      <p:sp>
        <p:nvSpPr>
          <p:cNvPr id="4" name="Footer Placeholder 3">
            <a:extLst>
              <a:ext uri="{FF2B5EF4-FFF2-40B4-BE49-F238E27FC236}">
                <a16:creationId xmlns:a16="http://schemas.microsoft.com/office/drawing/2014/main" id="{5549FA03-0EF9-70A8-28F0-8877DE47EB8A}"/>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03FC8667-19AE-F104-8B3F-F0F0DF18D7DF}"/>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573917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D692-7D9F-C013-F5AD-2CCC6AD7D267}"/>
              </a:ext>
            </a:extLst>
          </p:cNvPr>
          <p:cNvSpPr>
            <a:spLocks noGrp="1"/>
          </p:cNvSpPr>
          <p:nvPr>
            <p:ph type="title"/>
          </p:nvPr>
        </p:nvSpPr>
        <p:spPr/>
        <p:txBody>
          <a:bodyPr/>
          <a:lstStyle/>
          <a:p>
            <a:r>
              <a:rPr lang="en-US" sz="2000" dirty="0"/>
              <a:t>Visualization of confusion matrix – Decision Trees</a:t>
            </a:r>
          </a:p>
        </p:txBody>
      </p:sp>
      <p:pic>
        <p:nvPicPr>
          <p:cNvPr id="7" name="Content Placeholder 6">
            <a:extLst>
              <a:ext uri="{FF2B5EF4-FFF2-40B4-BE49-F238E27FC236}">
                <a16:creationId xmlns:a16="http://schemas.microsoft.com/office/drawing/2014/main" id="{F6F82D0A-6BA8-8772-A97F-001EFC2B5E10}"/>
              </a:ext>
            </a:extLst>
          </p:cNvPr>
          <p:cNvPicPr>
            <a:picLocks noGrp="1" noChangeAspect="1"/>
          </p:cNvPicPr>
          <p:nvPr>
            <p:ph sz="half" idx="1"/>
          </p:nvPr>
        </p:nvPicPr>
        <p:blipFill>
          <a:blip r:embed="rId2"/>
          <a:stretch>
            <a:fillRect/>
          </a:stretch>
        </p:blipFill>
        <p:spPr>
          <a:xfrm>
            <a:off x="1636296" y="1984248"/>
            <a:ext cx="8935452" cy="4553077"/>
          </a:xfrm>
        </p:spPr>
      </p:pic>
      <p:sp>
        <p:nvSpPr>
          <p:cNvPr id="4" name="Footer Placeholder 3">
            <a:extLst>
              <a:ext uri="{FF2B5EF4-FFF2-40B4-BE49-F238E27FC236}">
                <a16:creationId xmlns:a16="http://schemas.microsoft.com/office/drawing/2014/main" id="{3D9A7FCE-D321-E75A-8E04-9B0D9076DA73}"/>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31087CBC-E02C-9791-D735-B31F72E5C4C8}"/>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151832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6AFC-1971-A387-0C97-C0E3E76EFFCB}"/>
              </a:ext>
            </a:extLst>
          </p:cNvPr>
          <p:cNvSpPr>
            <a:spLocks noGrp="1"/>
          </p:cNvSpPr>
          <p:nvPr>
            <p:ph type="title"/>
          </p:nvPr>
        </p:nvSpPr>
        <p:spPr>
          <a:xfrm>
            <a:off x="758952" y="1216152"/>
            <a:ext cx="10671048" cy="587248"/>
          </a:xfrm>
        </p:spPr>
        <p:txBody>
          <a:bodyPr/>
          <a:lstStyle/>
          <a:p>
            <a:r>
              <a:rPr lang="en-US" sz="2000" dirty="0"/>
              <a:t>Visualization of confusion matrix - </a:t>
            </a:r>
            <a:r>
              <a:rPr lang="en-US" sz="2000" dirty="0" err="1"/>
              <a:t>svm</a:t>
            </a:r>
            <a:endParaRPr lang="en-US" sz="2000" dirty="0"/>
          </a:p>
        </p:txBody>
      </p:sp>
      <p:pic>
        <p:nvPicPr>
          <p:cNvPr id="7" name="Content Placeholder 6">
            <a:extLst>
              <a:ext uri="{FF2B5EF4-FFF2-40B4-BE49-F238E27FC236}">
                <a16:creationId xmlns:a16="http://schemas.microsoft.com/office/drawing/2014/main" id="{5D9800A3-08E4-1FA9-F0D3-8D27B0CE4A24}"/>
              </a:ext>
            </a:extLst>
          </p:cNvPr>
          <p:cNvPicPr>
            <a:picLocks noGrp="1" noChangeAspect="1"/>
          </p:cNvPicPr>
          <p:nvPr>
            <p:ph sz="half" idx="1"/>
          </p:nvPr>
        </p:nvPicPr>
        <p:blipFill>
          <a:blip r:embed="rId2"/>
          <a:stretch>
            <a:fillRect/>
          </a:stretch>
        </p:blipFill>
        <p:spPr>
          <a:xfrm>
            <a:off x="1876926" y="2103438"/>
            <a:ext cx="8486274" cy="4433887"/>
          </a:xfrm>
        </p:spPr>
      </p:pic>
      <p:sp>
        <p:nvSpPr>
          <p:cNvPr id="4" name="Footer Placeholder 3">
            <a:extLst>
              <a:ext uri="{FF2B5EF4-FFF2-40B4-BE49-F238E27FC236}">
                <a16:creationId xmlns:a16="http://schemas.microsoft.com/office/drawing/2014/main" id="{2653DEB4-43A0-67DE-CBC0-83F2C5799C7D}"/>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741188CA-203E-9990-C855-85DC81089238}"/>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35463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7598-5550-4C92-9040-36DD83AD677B}"/>
              </a:ext>
            </a:extLst>
          </p:cNvPr>
          <p:cNvSpPr>
            <a:spLocks noGrp="1"/>
          </p:cNvSpPr>
          <p:nvPr>
            <p:ph type="title"/>
          </p:nvPr>
        </p:nvSpPr>
        <p:spPr>
          <a:xfrm>
            <a:off x="758952" y="946484"/>
            <a:ext cx="10671048" cy="705853"/>
          </a:xfrm>
        </p:spPr>
        <p:txBody>
          <a:bodyPr/>
          <a:lstStyle/>
          <a:p>
            <a:r>
              <a:rPr lang="en-US" sz="2000" dirty="0"/>
              <a:t>Visualization of the decision tree</a:t>
            </a:r>
            <a:br>
              <a:rPr lang="en-US" sz="2000" dirty="0"/>
            </a:br>
            <a:r>
              <a:rPr lang="en-US" sz="2000" dirty="0"/>
              <a:t>feature importance</a:t>
            </a:r>
          </a:p>
        </p:txBody>
      </p:sp>
      <p:pic>
        <p:nvPicPr>
          <p:cNvPr id="7" name="Content Placeholder 6">
            <a:extLst>
              <a:ext uri="{FF2B5EF4-FFF2-40B4-BE49-F238E27FC236}">
                <a16:creationId xmlns:a16="http://schemas.microsoft.com/office/drawing/2014/main" id="{BAC13AA8-47D4-38E6-F08D-4851842613EB}"/>
              </a:ext>
            </a:extLst>
          </p:cNvPr>
          <p:cNvPicPr>
            <a:picLocks noGrp="1" noChangeAspect="1"/>
          </p:cNvPicPr>
          <p:nvPr>
            <p:ph sz="half" idx="1"/>
          </p:nvPr>
        </p:nvPicPr>
        <p:blipFill>
          <a:blip r:embed="rId2"/>
          <a:stretch>
            <a:fillRect/>
          </a:stretch>
        </p:blipFill>
        <p:spPr>
          <a:xfrm>
            <a:off x="994611" y="1652337"/>
            <a:ext cx="10435389" cy="5205663"/>
          </a:xfrm>
        </p:spPr>
      </p:pic>
      <p:sp>
        <p:nvSpPr>
          <p:cNvPr id="4" name="Footer Placeholder 3">
            <a:extLst>
              <a:ext uri="{FF2B5EF4-FFF2-40B4-BE49-F238E27FC236}">
                <a16:creationId xmlns:a16="http://schemas.microsoft.com/office/drawing/2014/main" id="{0CC1C241-C881-0B1C-723B-EB08B2FAD035}"/>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A896B813-4FAC-9914-A267-F1208C0D6811}"/>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138379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165A-8007-D76F-4727-D9FE80E953A4}"/>
              </a:ext>
            </a:extLst>
          </p:cNvPr>
          <p:cNvSpPr>
            <a:spLocks noGrp="1"/>
          </p:cNvSpPr>
          <p:nvPr>
            <p:ph type="title"/>
          </p:nvPr>
        </p:nvSpPr>
        <p:spPr/>
        <p:txBody>
          <a:bodyPr/>
          <a:lstStyle/>
          <a:p>
            <a:r>
              <a:rPr lang="en-GB" sz="2400" dirty="0"/>
              <a:t>New instances of the model</a:t>
            </a:r>
            <a:endParaRPr lang="en-SL" sz="2400" dirty="0"/>
          </a:p>
        </p:txBody>
      </p:sp>
      <p:sp>
        <p:nvSpPr>
          <p:cNvPr id="3" name="Content Placeholder 2">
            <a:extLst>
              <a:ext uri="{FF2B5EF4-FFF2-40B4-BE49-F238E27FC236}">
                <a16:creationId xmlns:a16="http://schemas.microsoft.com/office/drawing/2014/main" id="{593EFCED-614C-455D-D87D-8DF797140401}"/>
              </a:ext>
            </a:extLst>
          </p:cNvPr>
          <p:cNvSpPr>
            <a:spLocks noGrp="1"/>
          </p:cNvSpPr>
          <p:nvPr>
            <p:ph sz="half" idx="1"/>
          </p:nvPr>
        </p:nvSpPr>
        <p:spPr/>
        <p:txBody>
          <a:bodyPr/>
          <a:lstStyle/>
          <a:p>
            <a:pPr algn="just"/>
            <a:r>
              <a:rPr lang="en-GB" sz="2400" dirty="0">
                <a:latin typeface="Times New Roman" panose="02020603050405020304" pitchFamily="18" charset="0"/>
                <a:cs typeface="Times New Roman" panose="02020603050405020304" pitchFamily="18" charset="0"/>
              </a:rPr>
              <a:t>The new instances represent hypothetical wine samples with varying chemical properties. Each instance is characterized by features such as alcohol content, acidity levels, and phenolic content. These properties are crucial determinants in classifying the wine samples into one of three classes. Through the application of machine learning models, including logistic regression, decision trees, and support vector machines (SVM), we aim to predict the class labels for these new instances. By evaluating the models' performance on the new instances, we can assess their effectiveness in accurately classifying wine samples based on their chemical composition.</a:t>
            </a:r>
            <a:endParaRPr lang="en-SL"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22C5AF9-C6FD-1DFF-9B0F-36BDF5C605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DA3AEE2-CD2B-DB18-88C3-A28E85E67503}"/>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4252044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ABDB-E08B-F2B3-644B-FCC50612CAB9}"/>
              </a:ext>
            </a:extLst>
          </p:cNvPr>
          <p:cNvSpPr>
            <a:spLocks noGrp="1"/>
          </p:cNvSpPr>
          <p:nvPr>
            <p:ph type="title"/>
          </p:nvPr>
        </p:nvSpPr>
        <p:spPr/>
        <p:txBody>
          <a:bodyPr/>
          <a:lstStyle/>
          <a:p>
            <a:r>
              <a:rPr lang="en-GB" sz="1800" dirty="0"/>
              <a:t>Visualization of the new instance for support vector machine, logistic regression, and decision tree</a:t>
            </a:r>
            <a:endParaRPr lang="en-SL" sz="1800" dirty="0"/>
          </a:p>
        </p:txBody>
      </p:sp>
      <p:sp>
        <p:nvSpPr>
          <p:cNvPr id="4" name="Footer Placeholder 3">
            <a:extLst>
              <a:ext uri="{FF2B5EF4-FFF2-40B4-BE49-F238E27FC236}">
                <a16:creationId xmlns:a16="http://schemas.microsoft.com/office/drawing/2014/main" id="{CC4390C8-6CAF-28D1-2C09-F37323A3132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2111DB8-25A2-797E-30B8-FD7227B897E4}"/>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1" name="Content Placeholder 10" descr="A graph with red and white stripes&#10;&#10;Description automatically generated with medium confidence">
            <a:extLst>
              <a:ext uri="{FF2B5EF4-FFF2-40B4-BE49-F238E27FC236}">
                <a16:creationId xmlns:a16="http://schemas.microsoft.com/office/drawing/2014/main" id="{600D63F1-0023-45ED-51B0-7F1939075999}"/>
              </a:ext>
            </a:extLst>
          </p:cNvPr>
          <p:cNvPicPr>
            <a:picLocks noGrp="1" noChangeAspect="1"/>
          </p:cNvPicPr>
          <p:nvPr>
            <p:ph sz="half" idx="1"/>
          </p:nvPr>
        </p:nvPicPr>
        <p:blipFill>
          <a:blip r:embed="rId2"/>
          <a:stretch>
            <a:fillRect/>
          </a:stretch>
        </p:blipFill>
        <p:spPr>
          <a:xfrm>
            <a:off x="1683327" y="1880755"/>
            <a:ext cx="9262041" cy="4852553"/>
          </a:xfrm>
        </p:spPr>
      </p:pic>
    </p:spTree>
    <p:extLst>
      <p:ext uri="{BB962C8B-B14F-4D97-AF65-F5344CB8AC3E}">
        <p14:creationId xmlns:p14="http://schemas.microsoft.com/office/powerpoint/2010/main" val="174387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CD30-477C-4907-21DB-A2F78AC8FDE7}"/>
              </a:ext>
            </a:extLst>
          </p:cNvPr>
          <p:cNvSpPr>
            <a:spLocks noGrp="1"/>
          </p:cNvSpPr>
          <p:nvPr>
            <p:ph type="title"/>
          </p:nvPr>
        </p:nvSpPr>
        <p:spPr/>
        <p:txBody>
          <a:bodyPr/>
          <a:lstStyle/>
          <a:p>
            <a:r>
              <a:rPr lang="en-GB" sz="2000" dirty="0">
                <a:latin typeface="Times New Roman" panose="02020603050405020304" pitchFamily="18" charset="0"/>
                <a:cs typeface="Times New Roman" panose="02020603050405020304" pitchFamily="18" charset="0"/>
              </a:rPr>
              <a:t>Visualization of the new instance for logistics regression</a:t>
            </a:r>
            <a:endParaRPr lang="en-SL" sz="2000" dirty="0">
              <a:latin typeface="Times New Roman" panose="02020603050405020304" pitchFamily="18" charset="0"/>
              <a:cs typeface="Times New Roman" panose="02020603050405020304" pitchFamily="18" charset="0"/>
            </a:endParaRPr>
          </a:p>
        </p:txBody>
      </p:sp>
      <p:pic>
        <p:nvPicPr>
          <p:cNvPr id="7" name="Content Placeholder 6" descr="A graph of a logistic regression">
            <a:extLst>
              <a:ext uri="{FF2B5EF4-FFF2-40B4-BE49-F238E27FC236}">
                <a16:creationId xmlns:a16="http://schemas.microsoft.com/office/drawing/2014/main" id="{EF4D8C4A-16CB-D829-FF4F-8C07B94416F0}"/>
              </a:ext>
            </a:extLst>
          </p:cNvPr>
          <p:cNvPicPr>
            <a:picLocks noGrp="1" noChangeAspect="1"/>
          </p:cNvPicPr>
          <p:nvPr>
            <p:ph sz="half" idx="1"/>
          </p:nvPr>
        </p:nvPicPr>
        <p:blipFill>
          <a:blip r:embed="rId2"/>
          <a:stretch>
            <a:fillRect/>
          </a:stretch>
        </p:blipFill>
        <p:spPr>
          <a:xfrm>
            <a:off x="1839191" y="2103438"/>
            <a:ext cx="9106177" cy="4433887"/>
          </a:xfrm>
        </p:spPr>
      </p:pic>
      <p:sp>
        <p:nvSpPr>
          <p:cNvPr id="4" name="Footer Placeholder 3">
            <a:extLst>
              <a:ext uri="{FF2B5EF4-FFF2-40B4-BE49-F238E27FC236}">
                <a16:creationId xmlns:a16="http://schemas.microsoft.com/office/drawing/2014/main" id="{E3D05283-5E58-20C8-873E-93AF0F72AE5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3EA702C-5DB0-E447-F2C3-D8ACE518253C}"/>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306016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8C8D-BF49-F6DE-7C6B-2DB883025B82}"/>
              </a:ext>
            </a:extLst>
          </p:cNvPr>
          <p:cNvSpPr>
            <a:spLocks noGrp="1"/>
          </p:cNvSpPr>
          <p:nvPr>
            <p:ph type="title"/>
          </p:nvPr>
        </p:nvSpPr>
        <p:spPr/>
        <p:txBody>
          <a:bodyPr/>
          <a:lstStyle/>
          <a:p>
            <a:r>
              <a:rPr lang="en-GB" sz="1800" dirty="0"/>
              <a:t>Visualization of the new instance for decision tree</a:t>
            </a:r>
            <a:endParaRPr lang="en-SL" sz="1800" dirty="0"/>
          </a:p>
        </p:txBody>
      </p:sp>
      <p:pic>
        <p:nvPicPr>
          <p:cNvPr id="7" name="Content Placeholder 6" descr="A green and white graph&#10;&#10;Description automatically generated">
            <a:extLst>
              <a:ext uri="{FF2B5EF4-FFF2-40B4-BE49-F238E27FC236}">
                <a16:creationId xmlns:a16="http://schemas.microsoft.com/office/drawing/2014/main" id="{9B4BADDF-FD87-D463-99E2-B54DDFAACD89}"/>
              </a:ext>
            </a:extLst>
          </p:cNvPr>
          <p:cNvPicPr>
            <a:picLocks noGrp="1" noChangeAspect="1"/>
          </p:cNvPicPr>
          <p:nvPr>
            <p:ph sz="half" idx="1"/>
          </p:nvPr>
        </p:nvPicPr>
        <p:blipFill>
          <a:blip r:embed="rId2"/>
          <a:stretch>
            <a:fillRect/>
          </a:stretch>
        </p:blipFill>
        <p:spPr>
          <a:xfrm>
            <a:off x="1683327" y="2103438"/>
            <a:ext cx="8483929" cy="4433887"/>
          </a:xfrm>
        </p:spPr>
      </p:pic>
      <p:sp>
        <p:nvSpPr>
          <p:cNvPr id="4" name="Footer Placeholder 3">
            <a:extLst>
              <a:ext uri="{FF2B5EF4-FFF2-40B4-BE49-F238E27FC236}">
                <a16:creationId xmlns:a16="http://schemas.microsoft.com/office/drawing/2014/main" id="{B59E97CA-BC28-13B2-D85C-4E8F555099D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C9494B9-3B6A-1899-24D4-AA71C54A249D}"/>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142457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288B-A666-9155-5AE5-D33CCC3DF09B}"/>
              </a:ext>
            </a:extLst>
          </p:cNvPr>
          <p:cNvSpPr>
            <a:spLocks noGrp="1"/>
          </p:cNvSpPr>
          <p:nvPr>
            <p:ph type="title"/>
          </p:nvPr>
        </p:nvSpPr>
        <p:spPr/>
        <p:txBody>
          <a:bodyPr/>
          <a:lstStyle/>
          <a:p>
            <a:r>
              <a:rPr lang="en-GB" sz="2000" dirty="0"/>
              <a:t>Visualization of the new instance for </a:t>
            </a:r>
            <a:r>
              <a:rPr lang="en-GB" sz="2000" dirty="0" err="1"/>
              <a:t>svm</a:t>
            </a:r>
            <a:r>
              <a:rPr lang="en-GB" sz="2000" dirty="0"/>
              <a:t> </a:t>
            </a:r>
            <a:endParaRPr lang="en-SL" sz="2000" dirty="0"/>
          </a:p>
        </p:txBody>
      </p:sp>
      <p:pic>
        <p:nvPicPr>
          <p:cNvPr id="7" name="Content Placeholder 6" descr="A graph with red and white text&#10;&#10;Description automatically generated">
            <a:extLst>
              <a:ext uri="{FF2B5EF4-FFF2-40B4-BE49-F238E27FC236}">
                <a16:creationId xmlns:a16="http://schemas.microsoft.com/office/drawing/2014/main" id="{EFFFEBF3-5A6E-7D94-8EB9-083233F3FE64}"/>
              </a:ext>
            </a:extLst>
          </p:cNvPr>
          <p:cNvPicPr>
            <a:picLocks noGrp="1" noChangeAspect="1"/>
          </p:cNvPicPr>
          <p:nvPr>
            <p:ph sz="half" idx="1"/>
          </p:nvPr>
        </p:nvPicPr>
        <p:blipFill>
          <a:blip r:embed="rId2"/>
          <a:stretch>
            <a:fillRect/>
          </a:stretch>
        </p:blipFill>
        <p:spPr>
          <a:xfrm>
            <a:off x="1404257" y="2103438"/>
            <a:ext cx="9427029" cy="4433887"/>
          </a:xfrm>
        </p:spPr>
      </p:pic>
      <p:sp>
        <p:nvSpPr>
          <p:cNvPr id="4" name="Footer Placeholder 3">
            <a:extLst>
              <a:ext uri="{FF2B5EF4-FFF2-40B4-BE49-F238E27FC236}">
                <a16:creationId xmlns:a16="http://schemas.microsoft.com/office/drawing/2014/main" id="{2410F9C0-3592-39F4-F89F-0B736F3938F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86813D0-EB43-1432-D504-26993BC8AFC3}"/>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3028766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EE4C-E16F-7EFE-ABA7-D132D048C876}"/>
              </a:ext>
            </a:extLst>
          </p:cNvPr>
          <p:cNvSpPr>
            <a:spLocks noGrp="1"/>
          </p:cNvSpPr>
          <p:nvPr>
            <p:ph type="title"/>
          </p:nvPr>
        </p:nvSpPr>
        <p:spPr/>
        <p:txBody>
          <a:bodyPr/>
          <a:lstStyle/>
          <a:p>
            <a:r>
              <a:rPr lang="en-GB" sz="2400" dirty="0"/>
              <a:t>Exploratory Data Analysis of the wine classification project</a:t>
            </a:r>
            <a:endParaRPr lang="en-SL" sz="2400" dirty="0"/>
          </a:p>
        </p:txBody>
      </p:sp>
      <p:sp>
        <p:nvSpPr>
          <p:cNvPr id="3" name="Content Placeholder 2">
            <a:extLst>
              <a:ext uri="{FF2B5EF4-FFF2-40B4-BE49-F238E27FC236}">
                <a16:creationId xmlns:a16="http://schemas.microsoft.com/office/drawing/2014/main" id="{BD983919-D9BF-E67A-665F-D0E330F55FCC}"/>
              </a:ext>
            </a:extLst>
          </p:cNvPr>
          <p:cNvSpPr>
            <a:spLocks noGrp="1"/>
          </p:cNvSpPr>
          <p:nvPr>
            <p:ph sz="half" idx="1"/>
          </p:nvPr>
        </p:nvSpPr>
        <p:spPr/>
        <p:txBody>
          <a:bodyPr/>
          <a:lstStyle/>
          <a:p>
            <a:pPr algn="just"/>
            <a:r>
              <a:rPr lang="en-GB" sz="2400" dirty="0"/>
              <a:t>Exploratory data analysis (EDA) for the wine classification project involves understanding the dataset's characteristics and relationships between features. Summary statistics provide insights into feature distributions, while visualizations like Pair plots and boxplots help identify patterns and variations across classes. The correlation heatmap reveals feature interactions, guiding feature selection and preprocessing decisions. EDA aids in understanding the dataset's structure, informing model selection and optimization strategies. Overall, EDA facilitates insights into the dataset's properties, enhancing the </a:t>
            </a:r>
            <a:r>
              <a:rPr lang="en-GB" sz="2400" dirty="0" err="1"/>
              <a:t>Modeling</a:t>
            </a:r>
            <a:r>
              <a:rPr lang="en-GB" sz="2400" dirty="0"/>
              <a:t> process and ensuring robust classification performance.</a:t>
            </a:r>
            <a:endParaRPr lang="en-SL" sz="2400" dirty="0"/>
          </a:p>
        </p:txBody>
      </p:sp>
      <p:sp>
        <p:nvSpPr>
          <p:cNvPr id="4" name="Footer Placeholder 3">
            <a:extLst>
              <a:ext uri="{FF2B5EF4-FFF2-40B4-BE49-F238E27FC236}">
                <a16:creationId xmlns:a16="http://schemas.microsoft.com/office/drawing/2014/main" id="{6028C6D9-D030-F75C-5DDB-37BECD103EB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F2711D1-03EA-3C58-BED2-27A97D382A52}"/>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375160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57602"/>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95522"/>
            <a:ext cx="6766560" cy="4027758"/>
          </a:xfrm>
        </p:spPr>
        <p:txBody>
          <a:bodyPr/>
          <a:lstStyle/>
          <a:p>
            <a:r>
              <a:rPr lang="en-US" sz="2000" dirty="0"/>
              <a:t>In this wine classification project, our objective is to develop a predictive model capable of categorizing wine samples into their respective classes based on their chemical properties. The dataset comprises 178 wine samples, each characterized by 13 distinct features, with each sample belonging to one of three wine classes. Through the utilization of three classification algorithms – logistic regression, decision trees, and support vector machines (SVM) – we aim to explore the efficacy of various machine learning techniques in accurately classifying wine samples. By leveraging these algorithms and evaluating their performance metrics, including accuracy, precision, recall, and F1 score, we seek to provide insights into the most effective approach for wine classification.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Wine classification project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FDDA-ABE3-4FA9-4034-403352A0C82C}"/>
              </a:ext>
            </a:extLst>
          </p:cNvPr>
          <p:cNvSpPr>
            <a:spLocks noGrp="1"/>
          </p:cNvSpPr>
          <p:nvPr>
            <p:ph type="title"/>
          </p:nvPr>
        </p:nvSpPr>
        <p:spPr/>
        <p:txBody>
          <a:bodyPr/>
          <a:lstStyle/>
          <a:p>
            <a:r>
              <a:rPr lang="en-GB" sz="2400" dirty="0"/>
              <a:t>Summary Statistics</a:t>
            </a:r>
            <a:endParaRPr lang="en-SL" sz="2400" dirty="0"/>
          </a:p>
        </p:txBody>
      </p:sp>
      <p:sp>
        <p:nvSpPr>
          <p:cNvPr id="3" name="Content Placeholder 2">
            <a:extLst>
              <a:ext uri="{FF2B5EF4-FFF2-40B4-BE49-F238E27FC236}">
                <a16:creationId xmlns:a16="http://schemas.microsoft.com/office/drawing/2014/main" id="{1B661E91-A047-9131-2A09-71E2D9C7443D}"/>
              </a:ext>
            </a:extLst>
          </p:cNvPr>
          <p:cNvSpPr>
            <a:spLocks noGrp="1"/>
          </p:cNvSpPr>
          <p:nvPr>
            <p:ph sz="half" idx="1"/>
          </p:nvPr>
        </p:nvSpPr>
        <p:spPr/>
        <p:txBody>
          <a:bodyPr/>
          <a:lstStyle/>
          <a:p>
            <a:endParaRPr lang="en-SL"/>
          </a:p>
        </p:txBody>
      </p:sp>
      <p:sp>
        <p:nvSpPr>
          <p:cNvPr id="4" name="Footer Placeholder 3">
            <a:extLst>
              <a:ext uri="{FF2B5EF4-FFF2-40B4-BE49-F238E27FC236}">
                <a16:creationId xmlns:a16="http://schemas.microsoft.com/office/drawing/2014/main" id="{BBC87D59-3B8C-F6EF-64BF-716DA90CB34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01A74C4-B40F-68E9-00C4-39DBBF91E3F3}"/>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7" name="TextBox 6">
            <a:extLst>
              <a:ext uri="{FF2B5EF4-FFF2-40B4-BE49-F238E27FC236}">
                <a16:creationId xmlns:a16="http://schemas.microsoft.com/office/drawing/2014/main" id="{458E1127-25CD-CEB8-72B3-30DFBE48342F}"/>
              </a:ext>
            </a:extLst>
          </p:cNvPr>
          <p:cNvSpPr txBox="1"/>
          <p:nvPr/>
        </p:nvSpPr>
        <p:spPr>
          <a:xfrm>
            <a:off x="758953" y="1997839"/>
            <a:ext cx="10099548" cy="3785652"/>
          </a:xfrm>
          <a:prstGeom prst="rect">
            <a:avLst/>
          </a:prstGeom>
          <a:noFill/>
        </p:spPr>
        <p:txBody>
          <a:bodyPr wrap="square">
            <a:spAutoFit/>
          </a:bodyPr>
          <a:lstStyle/>
          <a:p>
            <a:r>
              <a:rPr lang="en-SL" sz="2400" dirty="0"/>
              <a:t>Summary Statistics:</a:t>
            </a:r>
          </a:p>
          <a:p>
            <a:r>
              <a:rPr lang="en-SL" sz="2400" dirty="0"/>
              <a:t>          alcohol  </a:t>
            </a:r>
            <a:r>
              <a:rPr lang="en-SL" sz="2400" dirty="0" err="1"/>
              <a:t>malic_acid</a:t>
            </a:r>
            <a:r>
              <a:rPr lang="en-SL" sz="2400" dirty="0"/>
              <a:t>  ...      proline      target</a:t>
            </a:r>
          </a:p>
          <a:p>
            <a:r>
              <a:rPr lang="en-SL" sz="2400" dirty="0"/>
              <a:t>count  178.000000  178.000000  ...   178.000000  178.000000</a:t>
            </a:r>
          </a:p>
          <a:p>
            <a:r>
              <a:rPr lang="en-SL" sz="2400" dirty="0"/>
              <a:t>mean    13.000618    2.336348  ...   746.893258    0.938202</a:t>
            </a:r>
          </a:p>
          <a:p>
            <a:r>
              <a:rPr lang="en-SL" sz="2400" dirty="0"/>
              <a:t>std      0.811827    1.117146  ...   314.907474    0.775035</a:t>
            </a:r>
          </a:p>
          <a:p>
            <a:r>
              <a:rPr lang="en-SL" sz="2400" dirty="0"/>
              <a:t>min     11.030000    0.740000  ...   278.000000    0.000000</a:t>
            </a:r>
          </a:p>
          <a:p>
            <a:r>
              <a:rPr lang="en-SL" sz="2400" dirty="0"/>
              <a:t>25%     12.362500    1.602500  ...   500.500000    0.000000</a:t>
            </a:r>
          </a:p>
          <a:p>
            <a:r>
              <a:rPr lang="en-SL" sz="2400" dirty="0"/>
              <a:t>50%     13.050000    1.865000  ...   673.500000    1.000000</a:t>
            </a:r>
          </a:p>
          <a:p>
            <a:r>
              <a:rPr lang="en-SL" sz="2400" dirty="0"/>
              <a:t>75%     13.677500    3.082500  ...   985.000000    2.000000</a:t>
            </a:r>
          </a:p>
          <a:p>
            <a:r>
              <a:rPr lang="en-SL" sz="2400" dirty="0"/>
              <a:t>max     14.830000    5.800000  ...  1680.000000    2.000000</a:t>
            </a:r>
          </a:p>
        </p:txBody>
      </p:sp>
    </p:spTree>
    <p:extLst>
      <p:ext uri="{BB962C8B-B14F-4D97-AF65-F5344CB8AC3E}">
        <p14:creationId xmlns:p14="http://schemas.microsoft.com/office/powerpoint/2010/main" val="2422578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4883-B15A-6234-6023-3F0A079D98BF}"/>
              </a:ext>
            </a:extLst>
          </p:cNvPr>
          <p:cNvSpPr>
            <a:spLocks noGrp="1"/>
          </p:cNvSpPr>
          <p:nvPr>
            <p:ph type="title"/>
          </p:nvPr>
        </p:nvSpPr>
        <p:spPr/>
        <p:txBody>
          <a:bodyPr/>
          <a:lstStyle/>
          <a:p>
            <a:r>
              <a:rPr lang="en-GB" sz="2400" dirty="0"/>
              <a:t>Diagram of exploratory data analysis of the wine classification</a:t>
            </a:r>
            <a:endParaRPr lang="en-SL" sz="2400" dirty="0"/>
          </a:p>
        </p:txBody>
      </p:sp>
      <p:pic>
        <p:nvPicPr>
          <p:cNvPr id="7" name="Content Placeholder 6" descr="A screenshot of a computer generated image">
            <a:extLst>
              <a:ext uri="{FF2B5EF4-FFF2-40B4-BE49-F238E27FC236}">
                <a16:creationId xmlns:a16="http://schemas.microsoft.com/office/drawing/2014/main" id="{9B272CF4-C4A3-3B61-2A71-46889033362B}"/>
              </a:ext>
            </a:extLst>
          </p:cNvPr>
          <p:cNvPicPr>
            <a:picLocks noGrp="1" noChangeAspect="1"/>
          </p:cNvPicPr>
          <p:nvPr>
            <p:ph sz="half" idx="1"/>
          </p:nvPr>
        </p:nvPicPr>
        <p:blipFill>
          <a:blip r:embed="rId2"/>
          <a:stretch>
            <a:fillRect/>
          </a:stretch>
        </p:blipFill>
        <p:spPr>
          <a:xfrm>
            <a:off x="621793" y="2103438"/>
            <a:ext cx="11213452" cy="4433887"/>
          </a:xfrm>
        </p:spPr>
      </p:pic>
      <p:sp>
        <p:nvSpPr>
          <p:cNvPr id="4" name="Footer Placeholder 3">
            <a:extLst>
              <a:ext uri="{FF2B5EF4-FFF2-40B4-BE49-F238E27FC236}">
                <a16:creationId xmlns:a16="http://schemas.microsoft.com/office/drawing/2014/main" id="{C3D18AC5-CF53-F380-CE52-265022FBD16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0162061-E596-189B-9CCB-2297098B3415}"/>
              </a:ext>
            </a:extLst>
          </p:cNvPr>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504343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0B3D-E2A9-70F3-ED23-4E9D6F8285A7}"/>
              </a:ext>
            </a:extLst>
          </p:cNvPr>
          <p:cNvSpPr>
            <a:spLocks noGrp="1"/>
          </p:cNvSpPr>
          <p:nvPr>
            <p:ph type="title"/>
          </p:nvPr>
        </p:nvSpPr>
        <p:spPr>
          <a:xfrm>
            <a:off x="758952" y="914400"/>
            <a:ext cx="10671048" cy="737755"/>
          </a:xfrm>
        </p:spPr>
        <p:txBody>
          <a:bodyPr/>
          <a:lstStyle/>
          <a:p>
            <a:r>
              <a:rPr lang="en-GB" sz="2000" dirty="0"/>
              <a:t>Correlation Heat map of wine datasets</a:t>
            </a:r>
            <a:endParaRPr lang="en-SL" sz="2000" dirty="0"/>
          </a:p>
        </p:txBody>
      </p:sp>
      <p:pic>
        <p:nvPicPr>
          <p:cNvPr id="7" name="Content Placeholder 6" descr="A screenshot of a graph&#10;&#10;Description automatically generated">
            <a:extLst>
              <a:ext uri="{FF2B5EF4-FFF2-40B4-BE49-F238E27FC236}">
                <a16:creationId xmlns:a16="http://schemas.microsoft.com/office/drawing/2014/main" id="{78B55D42-6B41-7CFD-FF75-2925C7EB7009}"/>
              </a:ext>
            </a:extLst>
          </p:cNvPr>
          <p:cNvPicPr>
            <a:picLocks noGrp="1" noChangeAspect="1"/>
          </p:cNvPicPr>
          <p:nvPr>
            <p:ph sz="half" idx="1"/>
          </p:nvPr>
        </p:nvPicPr>
        <p:blipFill>
          <a:blip r:embed="rId2"/>
          <a:stretch>
            <a:fillRect/>
          </a:stretch>
        </p:blipFill>
        <p:spPr>
          <a:xfrm>
            <a:off x="621792" y="1835036"/>
            <a:ext cx="11119935" cy="4702290"/>
          </a:xfrm>
        </p:spPr>
      </p:pic>
      <p:sp>
        <p:nvSpPr>
          <p:cNvPr id="4" name="Footer Placeholder 3">
            <a:extLst>
              <a:ext uri="{FF2B5EF4-FFF2-40B4-BE49-F238E27FC236}">
                <a16:creationId xmlns:a16="http://schemas.microsoft.com/office/drawing/2014/main" id="{2F1BA26F-4990-FB7A-B764-28918F809CA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BC8B4BB-DE9F-2C0A-77E6-11B704ED372C}"/>
              </a:ext>
            </a:extLst>
          </p:cNvPr>
          <p:cNvSpPr>
            <a:spLocks noGrp="1"/>
          </p:cNvSpPr>
          <p:nvPr>
            <p:ph type="sldNum" sz="quarter" idx="12"/>
          </p:nvPr>
        </p:nvSpPr>
        <p:spPr/>
        <p:txBody>
          <a:bodyPr/>
          <a:lstStyle/>
          <a:p>
            <a:fld id="{48F63A3B-78C7-47BE-AE5E-E10140E04643}" type="slidenum">
              <a:rPr lang="en-US" smtClean="0"/>
              <a:t>32</a:t>
            </a:fld>
            <a:endParaRPr lang="en-US" dirty="0"/>
          </a:p>
        </p:txBody>
      </p:sp>
    </p:spTree>
    <p:extLst>
      <p:ext uri="{BB962C8B-B14F-4D97-AF65-F5344CB8AC3E}">
        <p14:creationId xmlns:p14="http://schemas.microsoft.com/office/powerpoint/2010/main" val="891166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7460-B3B2-5952-4782-3C87107BBF21}"/>
              </a:ext>
            </a:extLst>
          </p:cNvPr>
          <p:cNvSpPr>
            <a:spLocks noGrp="1"/>
          </p:cNvSpPr>
          <p:nvPr>
            <p:ph type="title"/>
          </p:nvPr>
        </p:nvSpPr>
        <p:spPr/>
        <p:txBody>
          <a:bodyPr/>
          <a:lstStyle/>
          <a:p>
            <a:r>
              <a:rPr lang="en-GB" sz="2400" dirty="0"/>
              <a:t>Features vs class</a:t>
            </a:r>
            <a:endParaRPr lang="en-SL" sz="2400" dirty="0"/>
          </a:p>
        </p:txBody>
      </p:sp>
      <p:pic>
        <p:nvPicPr>
          <p:cNvPr id="7" name="Content Placeholder 6" descr="A group of diagrams with text&#10;&#10;Description automatically generated with medium confidence">
            <a:extLst>
              <a:ext uri="{FF2B5EF4-FFF2-40B4-BE49-F238E27FC236}">
                <a16:creationId xmlns:a16="http://schemas.microsoft.com/office/drawing/2014/main" id="{CC28EC94-7A3A-C429-4C54-A4C427A1990E}"/>
              </a:ext>
            </a:extLst>
          </p:cNvPr>
          <p:cNvPicPr>
            <a:picLocks noGrp="1" noChangeAspect="1"/>
          </p:cNvPicPr>
          <p:nvPr>
            <p:ph sz="half" idx="1"/>
          </p:nvPr>
        </p:nvPicPr>
        <p:blipFill>
          <a:blip r:embed="rId2"/>
          <a:stretch>
            <a:fillRect/>
          </a:stretch>
        </p:blipFill>
        <p:spPr>
          <a:xfrm>
            <a:off x="758953" y="2103438"/>
            <a:ext cx="10671048" cy="4433887"/>
          </a:xfrm>
        </p:spPr>
      </p:pic>
      <p:sp>
        <p:nvSpPr>
          <p:cNvPr id="4" name="Footer Placeholder 3">
            <a:extLst>
              <a:ext uri="{FF2B5EF4-FFF2-40B4-BE49-F238E27FC236}">
                <a16:creationId xmlns:a16="http://schemas.microsoft.com/office/drawing/2014/main" id="{AE346840-5778-3F4A-FDDB-71973047B82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6A54501-C66B-6D8C-DDC0-9F4D700D2A03}"/>
              </a:ext>
            </a:extLst>
          </p:cNvPr>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907215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70A9-5B2A-5DBF-9E82-AE879E9F2ED4}"/>
              </a:ext>
            </a:extLst>
          </p:cNvPr>
          <p:cNvSpPr>
            <a:spLocks noGrp="1"/>
          </p:cNvSpPr>
          <p:nvPr>
            <p:ph type="title"/>
          </p:nvPr>
        </p:nvSpPr>
        <p:spPr>
          <a:xfrm>
            <a:off x="758952" y="987136"/>
            <a:ext cx="10671048" cy="789709"/>
          </a:xfrm>
        </p:spPr>
        <p:txBody>
          <a:bodyPr/>
          <a:lstStyle/>
          <a:p>
            <a:r>
              <a:rPr lang="en-GB" sz="2400" dirty="0"/>
              <a:t>exploratory data analysis (EDA) for the new instances </a:t>
            </a:r>
            <a:endParaRPr lang="en-SL" sz="2400" dirty="0"/>
          </a:p>
        </p:txBody>
      </p:sp>
      <p:sp>
        <p:nvSpPr>
          <p:cNvPr id="3" name="Content Placeholder 2">
            <a:extLst>
              <a:ext uri="{FF2B5EF4-FFF2-40B4-BE49-F238E27FC236}">
                <a16:creationId xmlns:a16="http://schemas.microsoft.com/office/drawing/2014/main" id="{36922906-DC34-A0BC-6CC5-C4871AE6F2D2}"/>
              </a:ext>
            </a:extLst>
          </p:cNvPr>
          <p:cNvSpPr>
            <a:spLocks noGrp="1"/>
          </p:cNvSpPr>
          <p:nvPr>
            <p:ph sz="half" idx="1"/>
          </p:nvPr>
        </p:nvSpPr>
        <p:spPr/>
        <p:txBody>
          <a:bodyPr/>
          <a:lstStyle/>
          <a:p>
            <a:pPr algn="just"/>
            <a:r>
              <a:rPr lang="en-GB" sz="2400" dirty="0"/>
              <a:t>The exploratory data analysis (EDA) for the new instances involves examining their features to understand their characteristics. Summary statistics provide an overview of the new instances' data distribution, while visualizations like boxplots help identify any outliers or differences compared to the original dataset. Additionally, the correlation heatmap allows us to explore relationships between features within the new instances. EDA aids in assessing the suitability of the new instances for classification tasks and provides insights into their potential impact on model performance. Overall, EDA for the new instances facilitates a deeper understanding of their properties and guides subsequent </a:t>
            </a:r>
            <a:r>
              <a:rPr lang="en-GB" sz="2400" dirty="0" err="1"/>
              <a:t>modeling</a:t>
            </a:r>
            <a:r>
              <a:rPr lang="en-GB" sz="2400" dirty="0"/>
              <a:t> decisions.</a:t>
            </a:r>
            <a:endParaRPr lang="en-SL" sz="2400" dirty="0"/>
          </a:p>
        </p:txBody>
      </p:sp>
      <p:sp>
        <p:nvSpPr>
          <p:cNvPr id="4" name="Footer Placeholder 3">
            <a:extLst>
              <a:ext uri="{FF2B5EF4-FFF2-40B4-BE49-F238E27FC236}">
                <a16:creationId xmlns:a16="http://schemas.microsoft.com/office/drawing/2014/main" id="{4AC89B7D-BDA6-ABF6-2075-A12810F3DDE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688A678-64FF-D6AC-F818-56C88EBBAAB0}"/>
              </a:ext>
            </a:extLst>
          </p:cNvPr>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334429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B6F6D-E304-ABD0-3409-16AA1D520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F04E60-D160-831F-F62B-97DFE893213C}"/>
              </a:ext>
            </a:extLst>
          </p:cNvPr>
          <p:cNvSpPr>
            <a:spLocks noGrp="1"/>
          </p:cNvSpPr>
          <p:nvPr>
            <p:ph type="title"/>
          </p:nvPr>
        </p:nvSpPr>
        <p:spPr/>
        <p:txBody>
          <a:bodyPr/>
          <a:lstStyle/>
          <a:p>
            <a:r>
              <a:rPr lang="en-GB" sz="2000" dirty="0"/>
              <a:t>Summary Statistics of New Instances</a:t>
            </a:r>
            <a:endParaRPr lang="en-SL" sz="2000" dirty="0"/>
          </a:p>
        </p:txBody>
      </p:sp>
      <p:sp>
        <p:nvSpPr>
          <p:cNvPr id="3" name="Content Placeholder 2">
            <a:extLst>
              <a:ext uri="{FF2B5EF4-FFF2-40B4-BE49-F238E27FC236}">
                <a16:creationId xmlns:a16="http://schemas.microsoft.com/office/drawing/2014/main" id="{CA43C375-E14D-908C-208C-1AF6639D4588}"/>
              </a:ext>
            </a:extLst>
          </p:cNvPr>
          <p:cNvSpPr>
            <a:spLocks noGrp="1"/>
          </p:cNvSpPr>
          <p:nvPr>
            <p:ph sz="half" idx="1"/>
          </p:nvPr>
        </p:nvSpPr>
        <p:spPr/>
        <p:txBody>
          <a:bodyPr/>
          <a:lstStyle/>
          <a:p>
            <a:r>
              <a:rPr lang="en-GB" dirty="0"/>
              <a:t>Summary Statistics of New Instances:</a:t>
            </a:r>
          </a:p>
          <a:p>
            <a:r>
              <a:rPr lang="en-GB" dirty="0"/>
              <a:t>         Alcohol  Malic Acid  ...  OD280/OD315 of Diluted Wines      Proline</a:t>
            </a:r>
          </a:p>
          <a:p>
            <a:r>
              <a:rPr lang="en-GB" dirty="0"/>
              <a:t>count   3.000000    3.000000  ...                      3.000000     3.000000</a:t>
            </a:r>
          </a:p>
          <a:p>
            <a:r>
              <a:rPr lang="en-GB" dirty="0"/>
              <a:t>mean   13.166667    2.333333  ...                      2.833333   806.666667</a:t>
            </a:r>
          </a:p>
          <a:p>
            <a:r>
              <a:rPr lang="en-GB" dirty="0"/>
              <a:t>std     1.040833    0.763763  ...                      0.152753   253.245599</a:t>
            </a:r>
          </a:p>
          <a:p>
            <a:r>
              <a:rPr lang="en-GB" dirty="0"/>
              <a:t>min    12.000000    1.500000  ...                      2.700000   520.000000</a:t>
            </a:r>
          </a:p>
          <a:p>
            <a:r>
              <a:rPr lang="en-GB" dirty="0"/>
              <a:t>25%    12.750000    2.000000  ...                      2.750000   710.000000</a:t>
            </a:r>
          </a:p>
          <a:p>
            <a:r>
              <a:rPr lang="en-GB" dirty="0"/>
              <a:t>50%    13.500000    2.500000  ...                      2.800000   900.000000</a:t>
            </a:r>
          </a:p>
          <a:p>
            <a:r>
              <a:rPr lang="en-GB" dirty="0"/>
              <a:t>75%    13.750000    2.750000  ...                      2.900000   950.000000</a:t>
            </a:r>
          </a:p>
          <a:p>
            <a:r>
              <a:rPr lang="en-GB" dirty="0"/>
              <a:t>max    14.000000    3.000000  ...                      3.000000  1000.000000</a:t>
            </a:r>
          </a:p>
          <a:p>
            <a:endParaRPr lang="en-GB" dirty="0"/>
          </a:p>
          <a:p>
            <a:r>
              <a:rPr lang="en-GB" dirty="0"/>
              <a:t>[8 rows x 13 columns]</a:t>
            </a:r>
          </a:p>
          <a:p>
            <a:endParaRPr lang="en-SL" dirty="0"/>
          </a:p>
        </p:txBody>
      </p:sp>
      <p:sp>
        <p:nvSpPr>
          <p:cNvPr id="4" name="Footer Placeholder 3">
            <a:extLst>
              <a:ext uri="{FF2B5EF4-FFF2-40B4-BE49-F238E27FC236}">
                <a16:creationId xmlns:a16="http://schemas.microsoft.com/office/drawing/2014/main" id="{177C3EE1-E3CC-7788-7196-95ABB0F8576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6692F-1CD7-C269-467B-901F729E4D47}"/>
              </a:ext>
            </a:extLst>
          </p:cNvPr>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3462404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6DF7-A919-004C-3871-BBFD330BCE66}"/>
              </a:ext>
            </a:extLst>
          </p:cNvPr>
          <p:cNvSpPr>
            <a:spLocks noGrp="1"/>
          </p:cNvSpPr>
          <p:nvPr>
            <p:ph type="title"/>
          </p:nvPr>
        </p:nvSpPr>
        <p:spPr>
          <a:xfrm>
            <a:off x="758952" y="731520"/>
            <a:ext cx="10671048" cy="785553"/>
          </a:xfrm>
        </p:spPr>
        <p:txBody>
          <a:bodyPr/>
          <a:lstStyle/>
          <a:p>
            <a:r>
              <a:rPr lang="en-GB" sz="2400" dirty="0"/>
              <a:t>Correlation heat map of new instances</a:t>
            </a:r>
            <a:endParaRPr lang="en-SL" sz="2400" dirty="0"/>
          </a:p>
        </p:txBody>
      </p:sp>
      <p:pic>
        <p:nvPicPr>
          <p:cNvPr id="7" name="Content Placeholder 6" descr="A red and blue squares&#10;&#10;Description automatically generated">
            <a:extLst>
              <a:ext uri="{FF2B5EF4-FFF2-40B4-BE49-F238E27FC236}">
                <a16:creationId xmlns:a16="http://schemas.microsoft.com/office/drawing/2014/main" id="{F57D99CD-5B42-6350-6536-E00ECC59FF1F}"/>
              </a:ext>
            </a:extLst>
          </p:cNvPr>
          <p:cNvPicPr>
            <a:picLocks noGrp="1" noChangeAspect="1"/>
          </p:cNvPicPr>
          <p:nvPr>
            <p:ph sz="half" idx="1"/>
          </p:nvPr>
        </p:nvPicPr>
        <p:blipFill>
          <a:blip r:embed="rId2"/>
          <a:stretch>
            <a:fillRect/>
          </a:stretch>
        </p:blipFill>
        <p:spPr>
          <a:xfrm>
            <a:off x="987137" y="1662546"/>
            <a:ext cx="10525990" cy="4874780"/>
          </a:xfrm>
        </p:spPr>
      </p:pic>
      <p:sp>
        <p:nvSpPr>
          <p:cNvPr id="4" name="Footer Placeholder 3">
            <a:extLst>
              <a:ext uri="{FF2B5EF4-FFF2-40B4-BE49-F238E27FC236}">
                <a16:creationId xmlns:a16="http://schemas.microsoft.com/office/drawing/2014/main" id="{4C319634-1F16-D8CB-A905-B1B98DE28BB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767DD48-B28E-D6EE-192A-F29978B6856E}"/>
              </a:ext>
            </a:extLst>
          </p:cNvPr>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3513850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06CB-F680-887F-C699-56344A63D80E}"/>
              </a:ext>
            </a:extLst>
          </p:cNvPr>
          <p:cNvSpPr>
            <a:spLocks noGrp="1"/>
          </p:cNvSpPr>
          <p:nvPr>
            <p:ph type="title"/>
          </p:nvPr>
        </p:nvSpPr>
        <p:spPr/>
        <p:txBody>
          <a:bodyPr/>
          <a:lstStyle/>
          <a:p>
            <a:r>
              <a:rPr lang="en-GB" sz="1800" dirty="0"/>
              <a:t>Features in new instances</a:t>
            </a:r>
            <a:endParaRPr lang="en-SL" sz="1800" dirty="0"/>
          </a:p>
        </p:txBody>
      </p:sp>
      <p:pic>
        <p:nvPicPr>
          <p:cNvPr id="7" name="Content Placeholder 6" descr="A white screen with black text&#10;&#10;Description automatically generated">
            <a:extLst>
              <a:ext uri="{FF2B5EF4-FFF2-40B4-BE49-F238E27FC236}">
                <a16:creationId xmlns:a16="http://schemas.microsoft.com/office/drawing/2014/main" id="{A4ACE798-B9D9-9053-82A7-C783C8B84BFC}"/>
              </a:ext>
            </a:extLst>
          </p:cNvPr>
          <p:cNvPicPr>
            <a:picLocks noGrp="1" noChangeAspect="1"/>
          </p:cNvPicPr>
          <p:nvPr>
            <p:ph sz="half" idx="1"/>
          </p:nvPr>
        </p:nvPicPr>
        <p:blipFill>
          <a:blip r:embed="rId2"/>
          <a:stretch>
            <a:fillRect/>
          </a:stretch>
        </p:blipFill>
        <p:spPr>
          <a:xfrm>
            <a:off x="1582961" y="2103438"/>
            <a:ext cx="9032427" cy="4433887"/>
          </a:xfrm>
        </p:spPr>
      </p:pic>
      <p:sp>
        <p:nvSpPr>
          <p:cNvPr id="4" name="Footer Placeholder 3">
            <a:extLst>
              <a:ext uri="{FF2B5EF4-FFF2-40B4-BE49-F238E27FC236}">
                <a16:creationId xmlns:a16="http://schemas.microsoft.com/office/drawing/2014/main" id="{8B621D67-D2D0-DF1C-65E9-4D7C6CC79D7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00DC2C2-CEFA-2046-9AC6-9826B970137E}"/>
              </a:ext>
            </a:extLst>
          </p:cNvPr>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1209468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4ABB-B2C2-69E6-7F02-9062E9428509}"/>
              </a:ext>
            </a:extLst>
          </p:cNvPr>
          <p:cNvSpPr>
            <a:spLocks noGrp="1"/>
          </p:cNvSpPr>
          <p:nvPr>
            <p:ph type="title"/>
          </p:nvPr>
        </p:nvSpPr>
        <p:spPr/>
        <p:txBody>
          <a:bodyPr/>
          <a:lstStyle/>
          <a:p>
            <a:r>
              <a:rPr lang="en-GB" sz="2400" dirty="0">
                <a:latin typeface="Times New Roman" panose="02020603050405020304" pitchFamily="18" charset="0"/>
                <a:cs typeface="Times New Roman" panose="02020603050405020304" pitchFamily="18" charset="0"/>
              </a:rPr>
              <a:t>New instances vs the real wine dataset</a:t>
            </a:r>
            <a:endParaRPr lang="en-SL"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4442F3-41BF-401C-5A9B-203CA078A621}"/>
              </a:ext>
            </a:extLst>
          </p:cNvPr>
          <p:cNvSpPr>
            <a:spLocks noGrp="1"/>
          </p:cNvSpPr>
          <p:nvPr>
            <p:ph sz="half" idx="1"/>
          </p:nvPr>
        </p:nvSpPr>
        <p:spPr/>
        <p:txBody>
          <a:bodyPr/>
          <a:lstStyle/>
          <a:p>
            <a:pPr algn="just"/>
            <a:r>
              <a:rPr lang="en-GB" sz="2000" dirty="0">
                <a:latin typeface="Times New Roman" panose="02020603050405020304" pitchFamily="18" charset="0"/>
                <a:cs typeface="Times New Roman" panose="02020603050405020304" pitchFamily="18" charset="0"/>
              </a:rPr>
              <a:t>The new instances introduced for prediction possess chemical properties akin to those in the original dataset. However, they represent hypothetical scenarios and lack real-world validation. In contrast, the original dataset's visualization depicted empirical data, showcasing actual wine samples with established class labels. While the visualization of the project displayed the distribution of features and class labels, the new instances' visualization solely focuses on the predicted outcomes. Additionally, the original dataset's visualization provided insights into the dataset's structure, feature importance, and decision boundaries, aiding in model interpretation. Conversely, the visualization of the new instances highlights the models' predictive capabilities but lacks the context provided by the original dataset. Despite these differences, both visualizations serve essential roles in understanding the models' performance and their ability to classify wine samples accurately</a:t>
            </a:r>
            <a:r>
              <a:rPr lang="en-GB" dirty="0"/>
              <a:t>.</a:t>
            </a:r>
            <a:endParaRPr lang="en-SL" dirty="0"/>
          </a:p>
        </p:txBody>
      </p:sp>
      <p:sp>
        <p:nvSpPr>
          <p:cNvPr id="4" name="Footer Placeholder 3">
            <a:extLst>
              <a:ext uri="{FF2B5EF4-FFF2-40B4-BE49-F238E27FC236}">
                <a16:creationId xmlns:a16="http://schemas.microsoft.com/office/drawing/2014/main" id="{64F4BF20-602A-E3CD-828A-B37ED0020F4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7BAECFC-E2F9-CF07-C084-E893B72740FC}"/>
              </a:ext>
            </a:extLst>
          </p:cNvPr>
          <p:cNvSpPr>
            <a:spLocks noGrp="1"/>
          </p:cNvSpPr>
          <p:nvPr>
            <p:ph type="sldNum" sz="quarter" idx="12"/>
          </p:nvPr>
        </p:nvSpPr>
        <p:spPr/>
        <p:txBody>
          <a:bodyPr/>
          <a:lstStyle/>
          <a:p>
            <a:fld id="{48F63A3B-78C7-47BE-AE5E-E10140E04643}" type="slidenum">
              <a:rPr lang="en-US" smtClean="0"/>
              <a:t>38</a:t>
            </a:fld>
            <a:endParaRPr lang="en-US" dirty="0"/>
          </a:p>
        </p:txBody>
      </p:sp>
    </p:spTree>
    <p:extLst>
      <p:ext uri="{BB962C8B-B14F-4D97-AF65-F5344CB8AC3E}">
        <p14:creationId xmlns:p14="http://schemas.microsoft.com/office/powerpoint/2010/main" val="2664900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73F8-8495-AF70-7E96-99687484E2E3}"/>
              </a:ext>
            </a:extLst>
          </p:cNvPr>
          <p:cNvSpPr>
            <a:spLocks noGrp="1"/>
          </p:cNvSpPr>
          <p:nvPr>
            <p:ph type="title"/>
          </p:nvPr>
        </p:nvSpPr>
        <p:spPr/>
        <p:txBody>
          <a:bodyPr/>
          <a:lstStyle/>
          <a:p>
            <a:r>
              <a:rPr lang="en-GB" sz="2800" dirty="0"/>
              <a:t>New instances vs dataset (</a:t>
            </a:r>
            <a:r>
              <a:rPr lang="en-GB" sz="2800" dirty="0" err="1"/>
              <a:t>eda</a:t>
            </a:r>
            <a:r>
              <a:rPr lang="en-GB" sz="2800" dirty="0"/>
              <a:t>)</a:t>
            </a:r>
            <a:endParaRPr lang="en-SL" sz="2800" dirty="0"/>
          </a:p>
        </p:txBody>
      </p:sp>
      <p:sp>
        <p:nvSpPr>
          <p:cNvPr id="3" name="Content Placeholder 2">
            <a:extLst>
              <a:ext uri="{FF2B5EF4-FFF2-40B4-BE49-F238E27FC236}">
                <a16:creationId xmlns:a16="http://schemas.microsoft.com/office/drawing/2014/main" id="{03DC2187-1210-223A-137A-1A800B9496D1}"/>
              </a:ext>
            </a:extLst>
          </p:cNvPr>
          <p:cNvSpPr>
            <a:spLocks noGrp="1"/>
          </p:cNvSpPr>
          <p:nvPr>
            <p:ph sz="half" idx="1"/>
          </p:nvPr>
        </p:nvSpPr>
        <p:spPr/>
        <p:txBody>
          <a:bodyPr/>
          <a:lstStyle/>
          <a:p>
            <a:pPr algn="just"/>
            <a:r>
              <a:rPr lang="en-GB" sz="2400" dirty="0"/>
              <a:t>In conclusion, the exploratory data analysis (EDA) provided valuable insights into the characteristics of the original Wine dataset, helping us understand feature distributions, relationships, and potential correlations. This analysis guided our preprocessing steps and model selection, ensuring robust classification models. Additionally, the EDA for the new instances shed light on their features and distributions, aiding in assessing their suitability for classification tasks. Overall, the EDA process facilitated a deeper understanding of both the original dataset and the new instances, guiding our </a:t>
            </a:r>
            <a:r>
              <a:rPr lang="en-GB" sz="2400" dirty="0" err="1"/>
              <a:t>modeling</a:t>
            </a:r>
            <a:r>
              <a:rPr lang="en-GB" sz="2400" dirty="0"/>
              <a:t> decisions and ensuring the effectiveness of our classification approach.</a:t>
            </a:r>
            <a:endParaRPr lang="en-SL" sz="2400" dirty="0"/>
          </a:p>
        </p:txBody>
      </p:sp>
      <p:sp>
        <p:nvSpPr>
          <p:cNvPr id="4" name="Footer Placeholder 3">
            <a:extLst>
              <a:ext uri="{FF2B5EF4-FFF2-40B4-BE49-F238E27FC236}">
                <a16:creationId xmlns:a16="http://schemas.microsoft.com/office/drawing/2014/main" id="{62389D65-0DB9-1E81-9A12-9226A432826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361F04C-B49A-1BA4-360A-3B33B90CAF8D}"/>
              </a:ext>
            </a:extLst>
          </p:cNvPr>
          <p:cNvSpPr>
            <a:spLocks noGrp="1"/>
          </p:cNvSpPr>
          <p:nvPr>
            <p:ph type="sldNum" sz="quarter" idx="12"/>
          </p:nvPr>
        </p:nvSpPr>
        <p:spPr/>
        <p:txBody>
          <a:bodyPr/>
          <a:lstStyle/>
          <a:p>
            <a:fld id="{48F63A3B-78C7-47BE-AE5E-E10140E04643}" type="slidenum">
              <a:rPr lang="en-US" smtClean="0"/>
              <a:t>39</a:t>
            </a:fld>
            <a:endParaRPr lang="en-US" dirty="0"/>
          </a:p>
        </p:txBody>
      </p:sp>
    </p:spTree>
    <p:extLst>
      <p:ext uri="{BB962C8B-B14F-4D97-AF65-F5344CB8AC3E}">
        <p14:creationId xmlns:p14="http://schemas.microsoft.com/office/powerpoint/2010/main" val="124327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4F13-2141-DD4C-C9E9-58EB1DAFED1E}"/>
              </a:ext>
            </a:extLst>
          </p:cNvPr>
          <p:cNvSpPr>
            <a:spLocks noGrp="1"/>
          </p:cNvSpPr>
          <p:nvPr>
            <p:ph type="title"/>
          </p:nvPr>
        </p:nvSpPr>
        <p:spPr>
          <a:xfrm>
            <a:off x="4224528" y="934720"/>
            <a:ext cx="6766560" cy="634773"/>
          </a:xfrm>
        </p:spPr>
        <p:txBody>
          <a:bodyPr/>
          <a:lstStyle/>
          <a:p>
            <a:r>
              <a:rPr lang="en-US" sz="2800" dirty="0"/>
              <a:t>Dataset exploration</a:t>
            </a:r>
          </a:p>
        </p:txBody>
      </p:sp>
      <p:sp>
        <p:nvSpPr>
          <p:cNvPr id="3" name="Content Placeholder 2">
            <a:extLst>
              <a:ext uri="{FF2B5EF4-FFF2-40B4-BE49-F238E27FC236}">
                <a16:creationId xmlns:a16="http://schemas.microsoft.com/office/drawing/2014/main" id="{58F7ED3D-AE9D-2FB6-C69D-DC61063C9924}"/>
              </a:ext>
            </a:extLst>
          </p:cNvPr>
          <p:cNvSpPr>
            <a:spLocks noGrp="1"/>
          </p:cNvSpPr>
          <p:nvPr>
            <p:ph idx="1"/>
          </p:nvPr>
        </p:nvSpPr>
        <p:spPr>
          <a:xfrm>
            <a:off x="4224527" y="1435101"/>
            <a:ext cx="7444309" cy="5252302"/>
          </a:xfrm>
        </p:spPr>
        <p:txBody>
          <a:bodyPr/>
          <a:lstStyle/>
          <a:p>
            <a:pPr algn="just"/>
            <a:r>
              <a:rPr lang="en-US" sz="2000" dirty="0"/>
              <a:t>The dataset used in this project, known as the Wine Recognition Dataset, contains 178 wine samples with 13 features representing different chemical properties. Each sample belongs to one of three classes of wine. During dataset exploration, we load the dataset using scikit-learn and analyze its structure and content. We investigate the characteristics of the features included in the dataset, such as alcohol content, acidity levels, and phenolic content. Additionally, we examine the distribution of the target labels across the dataset to ensure a balanced representation of each wine class. Exploring the dataset helps us gain a comprehensive understanding of the data we are working with, facilitating informed decisions regarding data preprocessing, model selection, and evaluation metrics for our wine classification task. This initial exploration lays the groundwork for subsequent data preprocessing and model development stages of the projects.</a:t>
            </a:r>
          </a:p>
        </p:txBody>
      </p:sp>
      <p:sp>
        <p:nvSpPr>
          <p:cNvPr id="4" name="Footer Placeholder 3">
            <a:extLst>
              <a:ext uri="{FF2B5EF4-FFF2-40B4-BE49-F238E27FC236}">
                <a16:creationId xmlns:a16="http://schemas.microsoft.com/office/drawing/2014/main" id="{F8E2D31E-808D-9658-A2F9-E414758416C1}"/>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8823E72D-EAE0-0EDC-6EB2-F7420511887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686359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ADDE-50B3-7D55-F899-A6B276084C64}"/>
              </a:ext>
            </a:extLst>
          </p:cNvPr>
          <p:cNvSpPr>
            <a:spLocks noGrp="1"/>
          </p:cNvSpPr>
          <p:nvPr>
            <p:ph type="title"/>
          </p:nvPr>
        </p:nvSpPr>
        <p:spPr/>
        <p:txBody>
          <a:bodyPr/>
          <a:lstStyle/>
          <a:p>
            <a:r>
              <a:rPr lang="en-GB" sz="1800" dirty="0"/>
              <a:t>Challenges face during the projects</a:t>
            </a:r>
            <a:endParaRPr lang="en-SL" sz="1800" dirty="0"/>
          </a:p>
        </p:txBody>
      </p:sp>
      <p:sp>
        <p:nvSpPr>
          <p:cNvPr id="3" name="Content Placeholder 2">
            <a:extLst>
              <a:ext uri="{FF2B5EF4-FFF2-40B4-BE49-F238E27FC236}">
                <a16:creationId xmlns:a16="http://schemas.microsoft.com/office/drawing/2014/main" id="{987196BB-E3EA-034F-9CE0-955C3C701886}"/>
              </a:ext>
            </a:extLst>
          </p:cNvPr>
          <p:cNvSpPr>
            <a:spLocks noGrp="1"/>
          </p:cNvSpPr>
          <p:nvPr>
            <p:ph sz="half" idx="1"/>
          </p:nvPr>
        </p:nvSpPr>
        <p:spPr/>
        <p:txBody>
          <a:bodyPr/>
          <a:lstStyle/>
          <a:p>
            <a:pPr algn="just"/>
            <a:r>
              <a:rPr lang="en-GB" dirty="0"/>
              <a:t>Throughout the project, several challenges were encountered, each requiring careful consideration and problem-solving. Initially, understanding the dataset's intricacies and the significance of its features posed a hurdle, particularly when lacking domain-specific knowledge. Subsequently, preprocessing the data involved addressing missing values, outliers, and ensuring appropriate feature scaling, demanding meticulous attention to detail. Model selection proved to be another challenge, as it required choosing suitable classification algorithms and optimizing their hyperparameters through iterative experimentation and evaluation. Interpreting the results of the models, including coefficients in logistic regression and decision boundaries in SVM, required comprehensive analysis and understanding. Additionally, creating meaningful visualizations to convey insights effectively, especially for multidimensional data, demanded creativity and proficiency in visualization techniques. Time management was also critical, necessitating efficient allocation of time to complete the project within the given timeline while ensuring thorough exploration, </a:t>
            </a:r>
            <a:r>
              <a:rPr lang="en-GB" dirty="0" err="1"/>
              <a:t>modeling</a:t>
            </a:r>
            <a:r>
              <a:rPr lang="en-GB" dirty="0"/>
              <a:t>, and documentation. Lastly, collaboration among team members was vital, requiring effective communication and coordination to divide tasks, share insights, and integrate individual contributions, particularly in remote or virtual settings. Despite these challenges, overcoming them through collaboration, experimentation, and perseverance ultimately led to the successful completion of the project.</a:t>
            </a:r>
            <a:endParaRPr lang="en-SL" dirty="0"/>
          </a:p>
        </p:txBody>
      </p:sp>
      <p:sp>
        <p:nvSpPr>
          <p:cNvPr id="4" name="Footer Placeholder 3">
            <a:extLst>
              <a:ext uri="{FF2B5EF4-FFF2-40B4-BE49-F238E27FC236}">
                <a16:creationId xmlns:a16="http://schemas.microsoft.com/office/drawing/2014/main" id="{51C505CC-09D4-8D84-EAF3-9E60C8C7111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C487685-B538-A83A-34E6-D26158C4DE1C}"/>
              </a:ext>
            </a:extLst>
          </p:cNvPr>
          <p:cNvSpPr>
            <a:spLocks noGrp="1"/>
          </p:cNvSpPr>
          <p:nvPr>
            <p:ph type="sldNum" sz="quarter" idx="12"/>
          </p:nvPr>
        </p:nvSpPr>
        <p:spPr/>
        <p:txBody>
          <a:bodyPr/>
          <a:lstStyle/>
          <a:p>
            <a:fld id="{48F63A3B-78C7-47BE-AE5E-E10140E04643}" type="slidenum">
              <a:rPr lang="en-US" smtClean="0"/>
              <a:t>40</a:t>
            </a:fld>
            <a:endParaRPr lang="en-US" dirty="0"/>
          </a:p>
        </p:txBody>
      </p:sp>
    </p:spTree>
    <p:extLst>
      <p:ext uri="{BB962C8B-B14F-4D97-AF65-F5344CB8AC3E}">
        <p14:creationId xmlns:p14="http://schemas.microsoft.com/office/powerpoint/2010/main" val="2074094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414A-FA3B-40A4-507D-8443A4AE049A}"/>
              </a:ext>
            </a:extLst>
          </p:cNvPr>
          <p:cNvSpPr>
            <a:spLocks noGrp="1"/>
          </p:cNvSpPr>
          <p:nvPr>
            <p:ph type="ctrTitle"/>
          </p:nvPr>
        </p:nvSpPr>
        <p:spPr>
          <a:xfrm>
            <a:off x="1527048" y="128337"/>
            <a:ext cx="4169664" cy="753979"/>
          </a:xfrm>
        </p:spPr>
        <p:txBody>
          <a:bodyPr/>
          <a:lstStyle/>
          <a:p>
            <a:r>
              <a:rPr lang="en-US" sz="3200" dirty="0"/>
              <a:t>Conclusion</a:t>
            </a:r>
          </a:p>
        </p:txBody>
      </p:sp>
      <p:sp>
        <p:nvSpPr>
          <p:cNvPr id="3" name="Subtitle 2">
            <a:extLst>
              <a:ext uri="{FF2B5EF4-FFF2-40B4-BE49-F238E27FC236}">
                <a16:creationId xmlns:a16="http://schemas.microsoft.com/office/drawing/2014/main" id="{A16D355B-07C2-96AE-2E0D-F20C01CD0D18}"/>
              </a:ext>
            </a:extLst>
          </p:cNvPr>
          <p:cNvSpPr>
            <a:spLocks noGrp="1"/>
          </p:cNvSpPr>
          <p:nvPr>
            <p:ph type="subTitle" idx="1"/>
          </p:nvPr>
        </p:nvSpPr>
        <p:spPr>
          <a:xfrm>
            <a:off x="497305" y="882315"/>
            <a:ext cx="6914147" cy="5847347"/>
          </a:xfrm>
        </p:spPr>
        <p:txBody>
          <a:bodyPr/>
          <a:lstStyle/>
          <a:p>
            <a:pPr algn="just"/>
            <a:r>
              <a:rPr lang="en-US" sz="2000" dirty="0"/>
              <a:t>In conclusion, our wine classification project has provided valuable insights into the effectiveness of different classification algorithms – logistic regression, decision trees, have gained a comprehensive understanding of each model's strengths and limitations. While logistic regression offers simplicity and interpretability, decision trees excel in providing insights into feature importance and decision-making processes. On the other hand, SVMs demonstrate robust classification capabilities in high-dimensional feature spaces. Comparative analysis of evaluation metrics, including accuracy, precision, recall, and F1 score, has enabled us to make informed decisions regarding model selection and performance. Overall, this project underscores the importance of employing diverse machine learning techniques and thorough evaluation methodologies to address complex classification tasks effectively. Future work may involve exploring ensemble methods and advanced techniques to further improve the accuracy and robustness of wine classification models.</a:t>
            </a:r>
          </a:p>
        </p:txBody>
      </p:sp>
    </p:spTree>
    <p:extLst>
      <p:ext uri="{BB962C8B-B14F-4D97-AF65-F5344CB8AC3E}">
        <p14:creationId xmlns:p14="http://schemas.microsoft.com/office/powerpoint/2010/main" val="2709326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BDFB-890E-2C19-A226-9E2BE5547A19}"/>
              </a:ext>
            </a:extLst>
          </p:cNvPr>
          <p:cNvSpPr>
            <a:spLocks noGrp="1"/>
          </p:cNvSpPr>
          <p:nvPr>
            <p:ph type="title"/>
          </p:nvPr>
        </p:nvSpPr>
        <p:spPr>
          <a:xfrm>
            <a:off x="758952" y="1069848"/>
            <a:ext cx="10671048" cy="673608"/>
          </a:xfrm>
        </p:spPr>
        <p:txBody>
          <a:bodyPr/>
          <a:lstStyle/>
          <a:p>
            <a:r>
              <a:rPr lang="en-US" dirty="0"/>
              <a:t>Group members</a:t>
            </a:r>
          </a:p>
        </p:txBody>
      </p:sp>
      <p:sp>
        <p:nvSpPr>
          <p:cNvPr id="3" name="Footer Placeholder 2">
            <a:extLst>
              <a:ext uri="{FF2B5EF4-FFF2-40B4-BE49-F238E27FC236}">
                <a16:creationId xmlns:a16="http://schemas.microsoft.com/office/drawing/2014/main" id="{E6E3FF80-2B35-D27F-D1CA-9E837AD95F21}"/>
              </a:ext>
            </a:extLst>
          </p:cNvPr>
          <p:cNvSpPr>
            <a:spLocks noGrp="1"/>
          </p:cNvSpPr>
          <p:nvPr>
            <p:ph type="ftr" sz="quarter" idx="11"/>
          </p:nvPr>
        </p:nvSpPr>
        <p:spPr/>
        <p:txBody>
          <a:bodyPr/>
          <a:lstStyle/>
          <a:p>
            <a:r>
              <a:rPr lang="en-US" dirty="0"/>
              <a:t>Wine classification</a:t>
            </a:r>
          </a:p>
        </p:txBody>
      </p:sp>
      <p:sp>
        <p:nvSpPr>
          <p:cNvPr id="4" name="Slide Number Placeholder 3">
            <a:extLst>
              <a:ext uri="{FF2B5EF4-FFF2-40B4-BE49-F238E27FC236}">
                <a16:creationId xmlns:a16="http://schemas.microsoft.com/office/drawing/2014/main" id="{A607C262-1022-37D5-65A8-0C745111F111}"/>
              </a:ext>
            </a:extLst>
          </p:cNvPr>
          <p:cNvSpPr>
            <a:spLocks noGrp="1"/>
          </p:cNvSpPr>
          <p:nvPr>
            <p:ph type="sldNum" sz="quarter" idx="12"/>
          </p:nvPr>
        </p:nvSpPr>
        <p:spPr/>
        <p:txBody>
          <a:bodyPr/>
          <a:lstStyle/>
          <a:p>
            <a:fld id="{48F63A3B-78C7-47BE-AE5E-E10140E04643}" type="slidenum">
              <a:rPr lang="en-US" smtClean="0"/>
              <a:pPr/>
              <a:t>42</a:t>
            </a:fld>
            <a:endParaRPr lang="en-US" dirty="0"/>
          </a:p>
        </p:txBody>
      </p:sp>
      <p:sp>
        <p:nvSpPr>
          <p:cNvPr id="5" name="Text Placeholder 4">
            <a:extLst>
              <a:ext uri="{FF2B5EF4-FFF2-40B4-BE49-F238E27FC236}">
                <a16:creationId xmlns:a16="http://schemas.microsoft.com/office/drawing/2014/main" id="{FE2DCEBB-0BBF-4AF8-1228-C6DD339DCA6A}"/>
              </a:ext>
            </a:extLst>
          </p:cNvPr>
          <p:cNvSpPr>
            <a:spLocks noGrp="1"/>
          </p:cNvSpPr>
          <p:nvPr>
            <p:ph type="body" idx="1"/>
          </p:nvPr>
        </p:nvSpPr>
        <p:spPr/>
        <p:txBody>
          <a:bodyPr/>
          <a:lstStyle/>
          <a:p>
            <a:endParaRPr lang="en-US" dirty="0"/>
          </a:p>
        </p:txBody>
      </p:sp>
      <p:pic>
        <p:nvPicPr>
          <p:cNvPr id="15" name="Picture Placeholder 14">
            <a:extLst>
              <a:ext uri="{FF2B5EF4-FFF2-40B4-BE49-F238E27FC236}">
                <a16:creationId xmlns:a16="http://schemas.microsoft.com/office/drawing/2014/main" id="{87581C39-AFFB-05AE-0D99-645DC248457B}"/>
              </a:ext>
            </a:extLst>
          </p:cNvPr>
          <p:cNvPicPr>
            <a:picLocks noGrp="1" noChangeAspect="1"/>
          </p:cNvPicPr>
          <p:nvPr>
            <p:ph type="pic" sz="quarter" idx="23"/>
          </p:nvPr>
        </p:nvPicPr>
        <p:blipFill>
          <a:blip r:embed="rId2"/>
          <a:srcRect t="12500" b="12500"/>
          <a:stretch>
            <a:fillRect/>
          </a:stretch>
        </p:blipFill>
        <p:spPr>
          <a:xfrm>
            <a:off x="992124" y="1743456"/>
            <a:ext cx="2770632" cy="2206751"/>
          </a:xfrm>
        </p:spPr>
      </p:pic>
      <p:sp>
        <p:nvSpPr>
          <p:cNvPr id="7" name="Text Placeholder 6">
            <a:extLst>
              <a:ext uri="{FF2B5EF4-FFF2-40B4-BE49-F238E27FC236}">
                <a16:creationId xmlns:a16="http://schemas.microsoft.com/office/drawing/2014/main" id="{1264934B-C4DF-4BB5-C10A-00E98866C799}"/>
              </a:ext>
            </a:extLst>
          </p:cNvPr>
          <p:cNvSpPr>
            <a:spLocks noGrp="1"/>
          </p:cNvSpPr>
          <p:nvPr>
            <p:ph type="body" sz="quarter" idx="18"/>
          </p:nvPr>
        </p:nvSpPr>
        <p:spPr>
          <a:xfrm>
            <a:off x="992124" y="4147845"/>
            <a:ext cx="2770632" cy="1097924"/>
          </a:xfrm>
        </p:spPr>
        <p:txBody>
          <a:bodyPr/>
          <a:lstStyle/>
          <a:p>
            <a:r>
              <a:rPr lang="en-US" sz="1800" dirty="0"/>
              <a:t>SHEKU ALUSINE KEBE</a:t>
            </a:r>
          </a:p>
          <a:p>
            <a:r>
              <a:rPr lang="en-US" sz="1800" dirty="0"/>
              <a:t>ID NO 29080</a:t>
            </a:r>
          </a:p>
          <a:p>
            <a:r>
              <a:rPr lang="en-US" sz="1800" dirty="0"/>
              <a:t>BSc. HONS INFORMATION TECHNOLOGY</a:t>
            </a:r>
          </a:p>
          <a:p>
            <a:r>
              <a:rPr lang="en-US" sz="1800" dirty="0"/>
              <a:t>YEAR 4</a:t>
            </a:r>
          </a:p>
        </p:txBody>
      </p:sp>
      <p:sp>
        <p:nvSpPr>
          <p:cNvPr id="8" name="Text Placeholder 7">
            <a:extLst>
              <a:ext uri="{FF2B5EF4-FFF2-40B4-BE49-F238E27FC236}">
                <a16:creationId xmlns:a16="http://schemas.microsoft.com/office/drawing/2014/main" id="{44D18D9E-D9E5-AE69-9680-7A001CCD3AE0}"/>
              </a:ext>
            </a:extLst>
          </p:cNvPr>
          <p:cNvSpPr>
            <a:spLocks noGrp="1"/>
          </p:cNvSpPr>
          <p:nvPr>
            <p:ph type="body" sz="quarter" idx="15"/>
          </p:nvPr>
        </p:nvSpPr>
        <p:spPr/>
        <p:txBody>
          <a:bodyPr/>
          <a:lstStyle/>
          <a:p>
            <a:endParaRPr lang="en-US" dirty="0"/>
          </a:p>
        </p:txBody>
      </p:sp>
      <p:sp>
        <p:nvSpPr>
          <p:cNvPr id="10" name="Text Placeholder 9">
            <a:extLst>
              <a:ext uri="{FF2B5EF4-FFF2-40B4-BE49-F238E27FC236}">
                <a16:creationId xmlns:a16="http://schemas.microsoft.com/office/drawing/2014/main" id="{A467BFC6-BA4D-98D5-BA52-4EE1C6F2E340}"/>
              </a:ext>
            </a:extLst>
          </p:cNvPr>
          <p:cNvSpPr>
            <a:spLocks noGrp="1"/>
          </p:cNvSpPr>
          <p:nvPr>
            <p:ph type="body" sz="quarter" idx="21"/>
          </p:nvPr>
        </p:nvSpPr>
        <p:spPr>
          <a:xfrm>
            <a:off x="4722876" y="3950207"/>
            <a:ext cx="2770632" cy="2611013"/>
          </a:xfrm>
        </p:spPr>
        <p:txBody>
          <a:bodyPr/>
          <a:lstStyle/>
          <a:p>
            <a:endParaRPr lang="en-US" dirty="0"/>
          </a:p>
          <a:p>
            <a:r>
              <a:rPr lang="en-US" sz="1800" dirty="0"/>
              <a:t>BERNARD BROWNE</a:t>
            </a:r>
          </a:p>
          <a:p>
            <a:r>
              <a:rPr lang="en-US" sz="1800" dirty="0"/>
              <a:t>ID NO: 27858</a:t>
            </a:r>
          </a:p>
          <a:p>
            <a:r>
              <a:rPr lang="en-US" sz="1800" dirty="0"/>
              <a:t>BSc. HONS INFORMATION TECHNOLOGY</a:t>
            </a:r>
          </a:p>
          <a:p>
            <a:r>
              <a:rPr lang="en-US" sz="1800" dirty="0"/>
              <a:t>YEAR 4</a:t>
            </a:r>
          </a:p>
          <a:p>
            <a:endParaRPr lang="en-US" sz="2000" dirty="0"/>
          </a:p>
        </p:txBody>
      </p:sp>
      <p:sp>
        <p:nvSpPr>
          <p:cNvPr id="11" name="Text Placeholder 10">
            <a:extLst>
              <a:ext uri="{FF2B5EF4-FFF2-40B4-BE49-F238E27FC236}">
                <a16:creationId xmlns:a16="http://schemas.microsoft.com/office/drawing/2014/main" id="{F0E21F63-25D9-1932-2C62-E0A47D2C6FA0}"/>
              </a:ext>
            </a:extLst>
          </p:cNvPr>
          <p:cNvSpPr>
            <a:spLocks noGrp="1"/>
          </p:cNvSpPr>
          <p:nvPr>
            <p:ph type="body" sz="quarter" idx="17"/>
          </p:nvPr>
        </p:nvSpPr>
        <p:spPr/>
        <p:txBody>
          <a:bodyPr/>
          <a:lstStyle/>
          <a:p>
            <a:endParaRPr lang="en-US"/>
          </a:p>
        </p:txBody>
      </p:sp>
      <p:pic>
        <p:nvPicPr>
          <p:cNvPr id="9" name="Picture Placeholder 8">
            <a:extLst>
              <a:ext uri="{FF2B5EF4-FFF2-40B4-BE49-F238E27FC236}">
                <a16:creationId xmlns:a16="http://schemas.microsoft.com/office/drawing/2014/main" id="{96A5CD78-768E-ECD6-8295-D55D45FFD01A}"/>
              </a:ext>
            </a:extLst>
          </p:cNvPr>
          <p:cNvPicPr>
            <a:picLocks noGrp="1" noChangeAspect="1"/>
          </p:cNvPicPr>
          <p:nvPr>
            <p:ph type="pic" sz="quarter" idx="24"/>
          </p:nvPr>
        </p:nvPicPr>
        <p:blipFill>
          <a:blip r:embed="rId3"/>
          <a:srcRect t="10068" b="10068"/>
          <a:stretch>
            <a:fillRect/>
          </a:stretch>
        </p:blipFill>
        <p:spPr>
          <a:xfrm>
            <a:off x="8453627" y="1731265"/>
            <a:ext cx="2491741" cy="2218942"/>
          </a:xfrm>
        </p:spPr>
      </p:pic>
      <p:sp>
        <p:nvSpPr>
          <p:cNvPr id="13" name="Text Placeholder 12">
            <a:extLst>
              <a:ext uri="{FF2B5EF4-FFF2-40B4-BE49-F238E27FC236}">
                <a16:creationId xmlns:a16="http://schemas.microsoft.com/office/drawing/2014/main" id="{836C469B-D499-1F51-C7B6-41E4D7AD95AE}"/>
              </a:ext>
            </a:extLst>
          </p:cNvPr>
          <p:cNvSpPr>
            <a:spLocks noGrp="1"/>
          </p:cNvSpPr>
          <p:nvPr>
            <p:ph type="body" sz="quarter" idx="22"/>
          </p:nvPr>
        </p:nvSpPr>
        <p:spPr>
          <a:xfrm>
            <a:off x="8371332" y="3950208"/>
            <a:ext cx="2770632" cy="2350008"/>
          </a:xfrm>
        </p:spPr>
        <p:txBody>
          <a:bodyPr/>
          <a:lstStyle/>
          <a:p>
            <a:endParaRPr lang="en-US" dirty="0"/>
          </a:p>
          <a:p>
            <a:r>
              <a:rPr lang="en-US" sz="1800" dirty="0"/>
              <a:t>MOHAMED LAMIN CONTEH</a:t>
            </a:r>
          </a:p>
          <a:p>
            <a:r>
              <a:rPr lang="en-US" sz="1800" dirty="0"/>
              <a:t>ID NO: 27782</a:t>
            </a:r>
          </a:p>
          <a:p>
            <a:r>
              <a:rPr lang="en-US" sz="1800" dirty="0"/>
              <a:t>BSc. HONS INFORMATION TECHNOLOGY</a:t>
            </a:r>
          </a:p>
          <a:p>
            <a:r>
              <a:rPr lang="en-US" sz="1800" dirty="0"/>
              <a:t>YEAR 4</a:t>
            </a:r>
          </a:p>
        </p:txBody>
      </p:sp>
      <p:pic>
        <p:nvPicPr>
          <p:cNvPr id="18" name="Picture Placeholder 17">
            <a:extLst>
              <a:ext uri="{FF2B5EF4-FFF2-40B4-BE49-F238E27FC236}">
                <a16:creationId xmlns:a16="http://schemas.microsoft.com/office/drawing/2014/main" id="{99B6BE53-DC51-5513-0D7B-9B5DC94EB31A}"/>
              </a:ext>
            </a:extLst>
          </p:cNvPr>
          <p:cNvPicPr>
            <a:picLocks noGrp="1" noChangeAspect="1"/>
          </p:cNvPicPr>
          <p:nvPr>
            <p:ph type="pic" sz="quarter" idx="25"/>
          </p:nvPr>
        </p:nvPicPr>
        <p:blipFill>
          <a:blip r:embed="rId4"/>
          <a:srcRect l="6343" r="6343"/>
          <a:stretch>
            <a:fillRect/>
          </a:stretch>
        </p:blipFill>
        <p:spPr>
          <a:xfrm>
            <a:off x="4722876" y="1743455"/>
            <a:ext cx="2770631" cy="2206751"/>
          </a:xfrm>
        </p:spPr>
      </p:pic>
    </p:spTree>
    <p:extLst>
      <p:ext uri="{BB962C8B-B14F-4D97-AF65-F5344CB8AC3E}">
        <p14:creationId xmlns:p14="http://schemas.microsoft.com/office/powerpoint/2010/main" val="2431288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A00D0-0E35-F766-FD7A-BC606D759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69E42-1919-8416-0633-56FCC5DFD0E0}"/>
              </a:ext>
            </a:extLst>
          </p:cNvPr>
          <p:cNvSpPr>
            <a:spLocks noGrp="1"/>
          </p:cNvSpPr>
          <p:nvPr>
            <p:ph type="ctrTitle"/>
          </p:nvPr>
        </p:nvSpPr>
        <p:spPr>
          <a:xfrm>
            <a:off x="1527048" y="1975104"/>
            <a:ext cx="4169664" cy="2661064"/>
          </a:xfrm>
        </p:spPr>
        <p:txBody>
          <a:bodyPr/>
          <a:lstStyle/>
          <a:p>
            <a:r>
              <a:rPr lang="en-US" dirty="0"/>
              <a:t>THANK YOU</a:t>
            </a:r>
          </a:p>
        </p:txBody>
      </p:sp>
      <p:sp>
        <p:nvSpPr>
          <p:cNvPr id="3" name="Subtitle 2">
            <a:extLst>
              <a:ext uri="{FF2B5EF4-FFF2-40B4-BE49-F238E27FC236}">
                <a16:creationId xmlns:a16="http://schemas.microsoft.com/office/drawing/2014/main" id="{18C9C4C1-361C-6417-2EDE-6A18F472FA9A}"/>
              </a:ext>
            </a:extLst>
          </p:cNvPr>
          <p:cNvSpPr>
            <a:spLocks noGrp="1"/>
          </p:cNvSpPr>
          <p:nvPr>
            <p:ph type="subTitle" idx="1"/>
          </p:nvPr>
        </p:nvSpPr>
        <p:spPr>
          <a:xfrm>
            <a:off x="1545336" y="2846832"/>
            <a:ext cx="5737780" cy="345547"/>
          </a:xfrm>
        </p:spPr>
        <p:txBody>
          <a:bodyPr/>
          <a:lstStyle/>
          <a:p>
            <a:endParaRPr lang="en-US" dirty="0"/>
          </a:p>
          <a:p>
            <a:endParaRPr lang="en-US" dirty="0"/>
          </a:p>
        </p:txBody>
      </p:sp>
    </p:spTree>
    <p:extLst>
      <p:ext uri="{BB962C8B-B14F-4D97-AF65-F5344CB8AC3E}">
        <p14:creationId xmlns:p14="http://schemas.microsoft.com/office/powerpoint/2010/main" val="184929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2151-EF3C-F803-49B8-1095594C216A}"/>
              </a:ext>
            </a:extLst>
          </p:cNvPr>
          <p:cNvSpPr>
            <a:spLocks noGrp="1"/>
          </p:cNvSpPr>
          <p:nvPr>
            <p:ph type="title"/>
          </p:nvPr>
        </p:nvSpPr>
        <p:spPr>
          <a:xfrm>
            <a:off x="4224528" y="934720"/>
            <a:ext cx="6766560" cy="470999"/>
          </a:xfrm>
        </p:spPr>
        <p:txBody>
          <a:bodyPr/>
          <a:lstStyle/>
          <a:p>
            <a:r>
              <a:rPr lang="en-US" sz="2800" dirty="0"/>
              <a:t>Data preprocessing</a:t>
            </a:r>
          </a:p>
        </p:txBody>
      </p:sp>
      <p:sp>
        <p:nvSpPr>
          <p:cNvPr id="3" name="Content Placeholder 2">
            <a:extLst>
              <a:ext uri="{FF2B5EF4-FFF2-40B4-BE49-F238E27FC236}">
                <a16:creationId xmlns:a16="http://schemas.microsoft.com/office/drawing/2014/main" id="{8310061B-1A0F-FC74-D4E7-5223AC7F9C69}"/>
              </a:ext>
            </a:extLst>
          </p:cNvPr>
          <p:cNvSpPr>
            <a:spLocks noGrp="1"/>
          </p:cNvSpPr>
          <p:nvPr>
            <p:ph idx="1"/>
          </p:nvPr>
        </p:nvSpPr>
        <p:spPr>
          <a:xfrm>
            <a:off x="4224528" y="1608919"/>
            <a:ext cx="6766560" cy="4573517"/>
          </a:xfrm>
        </p:spPr>
        <p:txBody>
          <a:bodyPr/>
          <a:lstStyle/>
          <a:p>
            <a:pPr algn="just"/>
            <a:r>
              <a:rPr lang="en-US" sz="2000" dirty="0">
                <a:latin typeface="Times New Roman" panose="02020603050405020304" pitchFamily="18" charset="0"/>
                <a:cs typeface="Times New Roman" panose="02020603050405020304" pitchFamily="18" charset="0"/>
              </a:rPr>
              <a:t>In the data preprocessing stage of our wine classification project, we undertake several essential steps to ensure the dataset is ready for model training. First, we check for missing values within the dataset and handle them if necessary, ensuring data completeness. Next, we standardize the features by applying the Standard Scaler to transform them to a common scale, mitigating the influence of feature magnitude on model performance. This step is crucial for algorithms sensitive to feature scaling, such as logistic regression and SVM. By completing these preprocessing steps, we prepare the dataset for effective model training and evaluation, ensuring that our models can learn from the data accurately and make reliable predictions on unseen samples.</a:t>
            </a:r>
          </a:p>
        </p:txBody>
      </p:sp>
      <p:sp>
        <p:nvSpPr>
          <p:cNvPr id="4" name="Footer Placeholder 3">
            <a:extLst>
              <a:ext uri="{FF2B5EF4-FFF2-40B4-BE49-F238E27FC236}">
                <a16:creationId xmlns:a16="http://schemas.microsoft.com/office/drawing/2014/main" id="{FC228E13-8A2A-F327-A26A-31C136AF2065}"/>
              </a:ext>
            </a:extLst>
          </p:cNvPr>
          <p:cNvSpPr>
            <a:spLocks noGrp="1"/>
          </p:cNvSpPr>
          <p:nvPr>
            <p:ph type="ftr" sz="quarter" idx="11"/>
          </p:nvPr>
        </p:nvSpPr>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A0A3C7C9-82D9-2BD8-45BB-DD123181B68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54977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73DF66-8690-6FC9-1EB6-BFC3DBA8BDA9}"/>
              </a:ext>
            </a:extLst>
          </p:cNvPr>
          <p:cNvSpPr>
            <a:spLocks noGrp="1"/>
          </p:cNvSpPr>
          <p:nvPr>
            <p:ph type="ftr" sz="quarter" idx="11"/>
          </p:nvPr>
        </p:nvSpPr>
        <p:spPr/>
        <p:txBody>
          <a:bodyPr/>
          <a:lstStyle/>
          <a:p>
            <a:r>
              <a:rPr lang="en-US" dirty="0"/>
              <a:t>Wine classification project.</a:t>
            </a:r>
          </a:p>
        </p:txBody>
      </p:sp>
      <p:sp>
        <p:nvSpPr>
          <p:cNvPr id="3" name="Slide Number Placeholder 2">
            <a:extLst>
              <a:ext uri="{FF2B5EF4-FFF2-40B4-BE49-F238E27FC236}">
                <a16:creationId xmlns:a16="http://schemas.microsoft.com/office/drawing/2014/main" id="{BF630B1E-C37F-F362-F798-8AC6179E8CB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Title 3">
            <a:extLst>
              <a:ext uri="{FF2B5EF4-FFF2-40B4-BE49-F238E27FC236}">
                <a16:creationId xmlns:a16="http://schemas.microsoft.com/office/drawing/2014/main" id="{2CBFE166-277D-6046-9D0B-7AC5AFF8D857}"/>
              </a:ext>
            </a:extLst>
          </p:cNvPr>
          <p:cNvSpPr>
            <a:spLocks noGrp="1"/>
          </p:cNvSpPr>
          <p:nvPr>
            <p:ph type="title"/>
          </p:nvPr>
        </p:nvSpPr>
        <p:spPr>
          <a:xfrm>
            <a:off x="3986784" y="457200"/>
            <a:ext cx="8165592" cy="842211"/>
          </a:xfrm>
        </p:spPr>
        <p:txBody>
          <a:bodyPr/>
          <a:lstStyle/>
          <a:p>
            <a:r>
              <a:rPr lang="en-US" sz="3200" dirty="0"/>
              <a:t>Example out put:</a:t>
            </a:r>
          </a:p>
        </p:txBody>
      </p:sp>
      <p:sp>
        <p:nvSpPr>
          <p:cNvPr id="5" name="Content Placeholder 4">
            <a:extLst>
              <a:ext uri="{FF2B5EF4-FFF2-40B4-BE49-F238E27FC236}">
                <a16:creationId xmlns:a16="http://schemas.microsoft.com/office/drawing/2014/main" id="{30CB0C6B-C05C-ED1B-55C1-7E07F0F8847F}"/>
              </a:ext>
            </a:extLst>
          </p:cNvPr>
          <p:cNvSpPr>
            <a:spLocks noGrp="1"/>
          </p:cNvSpPr>
          <p:nvPr>
            <p:ph sz="half" idx="2"/>
          </p:nvPr>
        </p:nvSpPr>
        <p:spPr>
          <a:xfrm>
            <a:off x="3685032" y="1734152"/>
            <a:ext cx="4069080" cy="4827748"/>
          </a:xfrm>
        </p:spPr>
        <p:txBody>
          <a:bodyPr/>
          <a:lstStyle/>
          <a:p>
            <a:r>
              <a:rPr lang="en-US" sz="1800" dirty="0"/>
              <a:t>Alcohol                       	  	0</a:t>
            </a:r>
          </a:p>
          <a:p>
            <a:r>
              <a:rPr lang="en-US" sz="1800" dirty="0" err="1"/>
              <a:t>Malic_Acid</a:t>
            </a:r>
            <a:r>
              <a:rPr lang="en-US" sz="1800" dirty="0"/>
              <a:t>                    		0</a:t>
            </a:r>
          </a:p>
          <a:p>
            <a:r>
              <a:rPr lang="en-US" sz="1800" dirty="0"/>
              <a:t>Ash                            		0</a:t>
            </a:r>
          </a:p>
          <a:p>
            <a:r>
              <a:rPr lang="en-US" sz="1800" dirty="0" err="1"/>
              <a:t>Alcalinity</a:t>
            </a:r>
            <a:r>
              <a:rPr lang="en-US" sz="1800" dirty="0"/>
              <a:t> of Ash              	0</a:t>
            </a:r>
          </a:p>
          <a:p>
            <a:r>
              <a:rPr lang="en-US" sz="1800" dirty="0"/>
              <a:t>Magnesium                     		0</a:t>
            </a:r>
          </a:p>
          <a:p>
            <a:r>
              <a:rPr lang="en-US" sz="1800" dirty="0" err="1"/>
              <a:t>total_phenols</a:t>
            </a:r>
            <a:r>
              <a:rPr lang="en-US" sz="1800" dirty="0"/>
              <a:t>                	   	0</a:t>
            </a:r>
          </a:p>
          <a:p>
            <a:r>
              <a:rPr lang="en-US" sz="1800" dirty="0" err="1"/>
              <a:t>Flavanoids</a:t>
            </a:r>
            <a:r>
              <a:rPr lang="en-US" sz="1800" dirty="0"/>
              <a:t>                    		0</a:t>
            </a:r>
          </a:p>
          <a:p>
            <a:r>
              <a:rPr lang="en-US" sz="1800" dirty="0" err="1"/>
              <a:t>Nonflavanoid_Phenols</a:t>
            </a:r>
            <a:r>
              <a:rPr lang="en-US" sz="1800" dirty="0"/>
              <a:t>           	0</a:t>
            </a:r>
          </a:p>
          <a:p>
            <a:r>
              <a:rPr lang="en-US" sz="1800" dirty="0"/>
              <a:t>proanthocyanins                	0</a:t>
            </a:r>
          </a:p>
          <a:p>
            <a:r>
              <a:rPr lang="en-US" sz="1800" dirty="0" err="1"/>
              <a:t>Color_Intensity</a:t>
            </a:r>
            <a:r>
              <a:rPr lang="en-US" sz="1800" dirty="0"/>
              <a:t>                	0</a:t>
            </a:r>
          </a:p>
          <a:p>
            <a:r>
              <a:rPr lang="en-US" sz="1800" dirty="0"/>
              <a:t>hue                            		0</a:t>
            </a:r>
          </a:p>
          <a:p>
            <a:r>
              <a:rPr lang="en-US" sz="1800" dirty="0"/>
              <a:t>od280/od315_of_diluted_wines    	0</a:t>
            </a:r>
          </a:p>
          <a:p>
            <a:r>
              <a:rPr lang="en-US" sz="1800" dirty="0"/>
              <a:t>proline                         		0</a:t>
            </a:r>
          </a:p>
          <a:p>
            <a:endParaRPr lang="en-US" dirty="0"/>
          </a:p>
        </p:txBody>
      </p:sp>
      <p:sp>
        <p:nvSpPr>
          <p:cNvPr id="6" name="Content Placeholder 5">
            <a:extLst>
              <a:ext uri="{FF2B5EF4-FFF2-40B4-BE49-F238E27FC236}">
                <a16:creationId xmlns:a16="http://schemas.microsoft.com/office/drawing/2014/main" id="{AE6FD450-A992-1E75-F604-BEC07C009D29}"/>
              </a:ext>
            </a:extLst>
          </p:cNvPr>
          <p:cNvSpPr>
            <a:spLocks noGrp="1"/>
          </p:cNvSpPr>
          <p:nvPr>
            <p:ph sz="quarter" idx="4"/>
          </p:nvPr>
        </p:nvSpPr>
        <p:spPr>
          <a:xfrm>
            <a:off x="7988968" y="1734152"/>
            <a:ext cx="3943952" cy="4827748"/>
          </a:xfrm>
        </p:spPr>
        <p:txBody>
          <a:bodyPr/>
          <a:lstStyle/>
          <a:p>
            <a:r>
              <a:rPr lang="en-US" sz="2000" dirty="0"/>
              <a:t>Accuracy: 1.0</a:t>
            </a:r>
          </a:p>
          <a:p>
            <a:r>
              <a:rPr lang="en-US" sz="2000" dirty="0"/>
              <a:t>Precision: 1.0</a:t>
            </a:r>
          </a:p>
          <a:p>
            <a:r>
              <a:rPr lang="en-US" sz="2000" dirty="0"/>
              <a:t>Recall: 1.0</a:t>
            </a:r>
          </a:p>
          <a:p>
            <a:r>
              <a:rPr lang="en-US" sz="2000" dirty="0"/>
              <a:t>F1 Score: 1.0</a:t>
            </a:r>
          </a:p>
        </p:txBody>
      </p:sp>
    </p:spTree>
    <p:extLst>
      <p:ext uri="{BB962C8B-B14F-4D97-AF65-F5344CB8AC3E}">
        <p14:creationId xmlns:p14="http://schemas.microsoft.com/office/powerpoint/2010/main" val="147135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9DDA6-DED1-2489-5BC6-9E557EA0B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1870B-00AF-2624-0BB9-F19C6B379E38}"/>
              </a:ext>
            </a:extLst>
          </p:cNvPr>
          <p:cNvSpPr>
            <a:spLocks noGrp="1"/>
          </p:cNvSpPr>
          <p:nvPr>
            <p:ph type="title"/>
          </p:nvPr>
        </p:nvSpPr>
        <p:spPr>
          <a:xfrm>
            <a:off x="4224528" y="852986"/>
            <a:ext cx="6766560" cy="689212"/>
          </a:xfrm>
        </p:spPr>
        <p:txBody>
          <a:bodyPr/>
          <a:lstStyle/>
          <a:p>
            <a:r>
              <a:rPr lang="en-US" sz="3200" dirty="0"/>
              <a:t>Train-test split</a:t>
            </a:r>
          </a:p>
        </p:txBody>
      </p:sp>
      <p:sp>
        <p:nvSpPr>
          <p:cNvPr id="3" name="Content Placeholder 2">
            <a:extLst>
              <a:ext uri="{FF2B5EF4-FFF2-40B4-BE49-F238E27FC236}">
                <a16:creationId xmlns:a16="http://schemas.microsoft.com/office/drawing/2014/main" id="{C70D6EF7-5457-5954-7A16-D10D6645FE45}"/>
              </a:ext>
            </a:extLst>
          </p:cNvPr>
          <p:cNvSpPr>
            <a:spLocks noGrp="1"/>
          </p:cNvSpPr>
          <p:nvPr>
            <p:ph idx="1"/>
          </p:nvPr>
        </p:nvSpPr>
        <p:spPr>
          <a:xfrm>
            <a:off x="4401949" y="1727127"/>
            <a:ext cx="6766560" cy="4277888"/>
          </a:xfrm>
        </p:spPr>
        <p:txBody>
          <a:bodyPr/>
          <a:lstStyle/>
          <a:p>
            <a:pPr algn="just"/>
            <a:r>
              <a:rPr lang="en-US" sz="1800" dirty="0">
                <a:latin typeface="Times New Roman" panose="02020603050405020304" pitchFamily="18" charset="0"/>
                <a:cs typeface="Times New Roman" panose="02020603050405020304" pitchFamily="18" charset="0"/>
              </a:rPr>
              <a:t>In our wine classification project, we employ the train-test split technique to partition the dataset into two subsets: a training set and a testing set. The training set, comprising 80% of the data, is utilized to train our classification models. This allows the models to learn patterns and relationships within the data. The testing set, consisting of the remaining 20% of the data, is kept separate and serves as an independent dataset for evaluating the performance of our trained models. Additionally, we utilize stratified sampling during the train-test split process to ensure that each wine class is proportionally represented in both the training and testing sets. This approach prevents bias and helps in obtaining reliable performance estimates for our models across all classes. By splitting the dataset in this manner, we can effectively asses the generalization capabilities of our models on unseen data.</a:t>
            </a:r>
          </a:p>
        </p:txBody>
      </p:sp>
      <p:sp>
        <p:nvSpPr>
          <p:cNvPr id="4" name="Footer Placeholder 3">
            <a:extLst>
              <a:ext uri="{FF2B5EF4-FFF2-40B4-BE49-F238E27FC236}">
                <a16:creationId xmlns:a16="http://schemas.microsoft.com/office/drawing/2014/main" id="{D247F695-A7EA-9225-8C90-1E9C0DCC1583}"/>
              </a:ext>
            </a:extLst>
          </p:cNvPr>
          <p:cNvSpPr>
            <a:spLocks noGrp="1"/>
          </p:cNvSpPr>
          <p:nvPr>
            <p:ph type="ftr" sz="quarter" idx="11"/>
          </p:nvPr>
        </p:nvSpPr>
        <p:spPr>
          <a:xfrm>
            <a:off x="4115346" y="393737"/>
            <a:ext cx="3200400" cy="274320"/>
          </a:xfrm>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A5DE04B8-CC09-88A7-6B7B-AB355CE920A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Rectangle 2">
            <a:extLst>
              <a:ext uri="{FF2B5EF4-FFF2-40B4-BE49-F238E27FC236}">
                <a16:creationId xmlns:a16="http://schemas.microsoft.com/office/drawing/2014/main" id="{665C7BE7-188C-4B86-3F2B-81873B5BB81A}"/>
              </a:ext>
            </a:extLst>
          </p:cNvPr>
          <p:cNvSpPr>
            <a:spLocks noChangeArrowheads="1"/>
          </p:cNvSpPr>
          <p:nvPr/>
        </p:nvSpPr>
        <p:spPr bwMode="auto">
          <a:xfrm>
            <a:off x="0" y="0"/>
            <a:ext cx="4292600" cy="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51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0C18-7F5C-D84E-E509-3387CBB10CAB}"/>
              </a:ext>
            </a:extLst>
          </p:cNvPr>
          <p:cNvSpPr>
            <a:spLocks noGrp="1"/>
          </p:cNvSpPr>
          <p:nvPr>
            <p:ph type="title"/>
          </p:nvPr>
        </p:nvSpPr>
        <p:spPr>
          <a:xfrm>
            <a:off x="4224528" y="934720"/>
            <a:ext cx="6766560" cy="621125"/>
          </a:xfrm>
        </p:spPr>
        <p:txBody>
          <a:bodyPr/>
          <a:lstStyle/>
          <a:p>
            <a:r>
              <a:rPr lang="en-US" sz="2400" dirty="0"/>
              <a:t>Model 1: Logistic Regression:</a:t>
            </a:r>
          </a:p>
        </p:txBody>
      </p:sp>
      <p:sp>
        <p:nvSpPr>
          <p:cNvPr id="3" name="Content Placeholder 2">
            <a:extLst>
              <a:ext uri="{FF2B5EF4-FFF2-40B4-BE49-F238E27FC236}">
                <a16:creationId xmlns:a16="http://schemas.microsoft.com/office/drawing/2014/main" id="{FF5E9506-D67F-A2B1-B281-D6D573A58854}"/>
              </a:ext>
            </a:extLst>
          </p:cNvPr>
          <p:cNvSpPr>
            <a:spLocks noGrp="1"/>
          </p:cNvSpPr>
          <p:nvPr>
            <p:ph idx="1"/>
          </p:nvPr>
        </p:nvSpPr>
        <p:spPr>
          <a:xfrm>
            <a:off x="4224528" y="1555845"/>
            <a:ext cx="6766560" cy="4844955"/>
          </a:xfrm>
        </p:spPr>
        <p:txBody>
          <a:bodyPr/>
          <a:lstStyle/>
          <a:p>
            <a:pPr algn="just"/>
            <a:r>
              <a:rPr lang="en-US" sz="2000" dirty="0">
                <a:latin typeface="Times New Roman" panose="02020603050405020304" pitchFamily="18" charset="0"/>
                <a:cs typeface="Times New Roman" panose="02020603050405020304" pitchFamily="18" charset="0"/>
              </a:rPr>
              <a:t>In our wine classification project, logistic regression serves as the initial classification algorithm employed to predict the wine classes based on the chemical properties of the samples. Logistic regression is a widely used binary classification algorithm that can be extended to handle multiple classes, making it suitable for our three-class classification task. We instantiate a logistic regression model and train it on the training set obtained through the train-test split. By utilizing logistic regression, we aim to model the probability of each wine sample belonging to a particular class. The model's coefficients provide insights into the importance of each feature in predicting the wine classes. Subsequently, we evaluate the model's performance using various metrics such as accuracy, precision, recall, and F1 score, providing a comprehensive assessment of its classification capabilities.</a:t>
            </a:r>
          </a:p>
        </p:txBody>
      </p:sp>
      <p:sp>
        <p:nvSpPr>
          <p:cNvPr id="4" name="Footer Placeholder 3">
            <a:extLst>
              <a:ext uri="{FF2B5EF4-FFF2-40B4-BE49-F238E27FC236}">
                <a16:creationId xmlns:a16="http://schemas.microsoft.com/office/drawing/2014/main" id="{9D4E0B5E-BC28-F57B-787F-CD7858734332}"/>
              </a:ext>
            </a:extLst>
          </p:cNvPr>
          <p:cNvSpPr>
            <a:spLocks noGrp="1"/>
          </p:cNvSpPr>
          <p:nvPr>
            <p:ph type="ftr" sz="quarter" idx="11"/>
          </p:nvPr>
        </p:nvSpPr>
        <p:spPr/>
        <p:txBody>
          <a:bodyPr/>
          <a:lstStyle/>
          <a:p>
            <a:r>
              <a:rPr lang="en-US" dirty="0"/>
              <a:t>Wine classification projects</a:t>
            </a:r>
          </a:p>
        </p:txBody>
      </p:sp>
      <p:sp>
        <p:nvSpPr>
          <p:cNvPr id="5" name="Slide Number Placeholder 4">
            <a:extLst>
              <a:ext uri="{FF2B5EF4-FFF2-40B4-BE49-F238E27FC236}">
                <a16:creationId xmlns:a16="http://schemas.microsoft.com/office/drawing/2014/main" id="{AF3A68D7-2B10-027B-5DCF-09BD00C8DABC}"/>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59341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A598-904D-1056-9D11-B11BB4CD46E1}"/>
              </a:ext>
            </a:extLst>
          </p:cNvPr>
          <p:cNvSpPr>
            <a:spLocks noGrp="1"/>
          </p:cNvSpPr>
          <p:nvPr>
            <p:ph type="title"/>
          </p:nvPr>
        </p:nvSpPr>
        <p:spPr>
          <a:xfrm>
            <a:off x="4111115" y="731520"/>
            <a:ext cx="6766560" cy="648101"/>
          </a:xfrm>
        </p:spPr>
        <p:txBody>
          <a:bodyPr/>
          <a:lstStyle/>
          <a:p>
            <a:r>
              <a:rPr lang="en-US" sz="1800" dirty="0"/>
              <a:t>Confusion matrix – logistic regression</a:t>
            </a:r>
          </a:p>
        </p:txBody>
      </p:sp>
      <p:pic>
        <p:nvPicPr>
          <p:cNvPr id="7" name="Content Placeholder 6">
            <a:extLst>
              <a:ext uri="{FF2B5EF4-FFF2-40B4-BE49-F238E27FC236}">
                <a16:creationId xmlns:a16="http://schemas.microsoft.com/office/drawing/2014/main" id="{44D8C475-7B17-34C0-2C50-8DF1CDACE6B4}"/>
              </a:ext>
            </a:extLst>
          </p:cNvPr>
          <p:cNvPicPr>
            <a:picLocks noGrp="1" noChangeAspect="1"/>
          </p:cNvPicPr>
          <p:nvPr>
            <p:ph idx="1"/>
          </p:nvPr>
        </p:nvPicPr>
        <p:blipFill>
          <a:blip r:embed="rId2"/>
          <a:stretch>
            <a:fillRect/>
          </a:stretch>
        </p:blipFill>
        <p:spPr>
          <a:xfrm>
            <a:off x="3882189" y="1653942"/>
            <a:ext cx="7924799" cy="4746858"/>
          </a:xfrm>
        </p:spPr>
      </p:pic>
      <p:sp>
        <p:nvSpPr>
          <p:cNvPr id="4" name="Footer Placeholder 3">
            <a:extLst>
              <a:ext uri="{FF2B5EF4-FFF2-40B4-BE49-F238E27FC236}">
                <a16:creationId xmlns:a16="http://schemas.microsoft.com/office/drawing/2014/main" id="{C7A26C2A-2C44-0D74-71CE-AECEE5BA2006}"/>
              </a:ext>
            </a:extLst>
          </p:cNvPr>
          <p:cNvSpPr>
            <a:spLocks noGrp="1"/>
          </p:cNvSpPr>
          <p:nvPr>
            <p:ph type="ftr" sz="quarter" idx="11"/>
          </p:nvPr>
        </p:nvSpPr>
        <p:spPr>
          <a:xfrm>
            <a:off x="4224528" y="360947"/>
            <a:ext cx="3200400" cy="274321"/>
          </a:xfrm>
        </p:spPr>
        <p:txBody>
          <a:bodyPr/>
          <a:lstStyle/>
          <a:p>
            <a:r>
              <a:rPr lang="en-US" dirty="0"/>
              <a:t>Wine classification project</a:t>
            </a:r>
          </a:p>
        </p:txBody>
      </p:sp>
      <p:sp>
        <p:nvSpPr>
          <p:cNvPr id="5" name="Slide Number Placeholder 4">
            <a:extLst>
              <a:ext uri="{FF2B5EF4-FFF2-40B4-BE49-F238E27FC236}">
                <a16:creationId xmlns:a16="http://schemas.microsoft.com/office/drawing/2014/main" id="{D2077736-E1F9-FC01-2BA7-3A9DCE5AFD89}"/>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1746734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{2A7A2328-47CE-4925-9555-41ADDD4B03B4}tf78438558_win32</Template>
  <TotalTime>753</TotalTime>
  <Words>3033</Words>
  <Application>Microsoft Office PowerPoint</Application>
  <PresentationFormat>Widescreen</PresentationFormat>
  <Paragraphs>234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Black</vt:lpstr>
      <vt:lpstr>Sabon Next LT</vt:lpstr>
      <vt:lpstr>Söhne</vt:lpstr>
      <vt:lpstr>Times New Roman</vt:lpstr>
      <vt:lpstr>Office Theme</vt:lpstr>
      <vt:lpstr>Wine Classification  Project  by</vt:lpstr>
      <vt:lpstr>AGENDA</vt:lpstr>
      <vt:lpstr>Introduction</vt:lpstr>
      <vt:lpstr>Dataset exploration</vt:lpstr>
      <vt:lpstr>Data preprocessing</vt:lpstr>
      <vt:lpstr>Example out put:</vt:lpstr>
      <vt:lpstr>Train-test split</vt:lpstr>
      <vt:lpstr>Model 1: Logistic Regression:</vt:lpstr>
      <vt:lpstr>Confusion matrix – logistic regression</vt:lpstr>
      <vt:lpstr>Model 2: Decision Trees</vt:lpstr>
      <vt:lpstr>Result for decision trees</vt:lpstr>
      <vt:lpstr>Pic showing the confusion matrix – decision trees</vt:lpstr>
      <vt:lpstr>Pic showing Decision tree – feature importance</vt:lpstr>
      <vt:lpstr>Model 3: Support Vector Machines (SVM)</vt:lpstr>
      <vt:lpstr>Support vector machine (svm)</vt:lpstr>
      <vt:lpstr>Combination of the 3 model results</vt:lpstr>
      <vt:lpstr>Model 3: Support Vector Machines (SVM): confusion matrix - svm </vt:lpstr>
      <vt:lpstr>Results Analysis:</vt:lpstr>
      <vt:lpstr>Visualization</vt:lpstr>
      <vt:lpstr>Visualization of confusion matrix – Logistic regression</vt:lpstr>
      <vt:lpstr>Visualization of confusion matrix – Decision Trees</vt:lpstr>
      <vt:lpstr>Visualization of confusion matrix - svm</vt:lpstr>
      <vt:lpstr>Visualization of the decision tree feature importance</vt:lpstr>
      <vt:lpstr>New instances of the model</vt:lpstr>
      <vt:lpstr>Visualization of the new instance for support vector machine, logistic regression, and decision tree</vt:lpstr>
      <vt:lpstr>Visualization of the new instance for logistics regression</vt:lpstr>
      <vt:lpstr>Visualization of the new instance for decision tree</vt:lpstr>
      <vt:lpstr>Visualization of the new instance for svm </vt:lpstr>
      <vt:lpstr>Exploratory Data Analysis of the wine classification project</vt:lpstr>
      <vt:lpstr>Summary Statistics</vt:lpstr>
      <vt:lpstr>Diagram of exploratory data analysis of the wine classification</vt:lpstr>
      <vt:lpstr>Correlation Heat map of wine datasets</vt:lpstr>
      <vt:lpstr>Features vs class</vt:lpstr>
      <vt:lpstr>exploratory data analysis (EDA) for the new instances </vt:lpstr>
      <vt:lpstr>Summary Statistics of New Instances</vt:lpstr>
      <vt:lpstr>Correlation heat map of new instances</vt:lpstr>
      <vt:lpstr>Features in new instances</vt:lpstr>
      <vt:lpstr>New instances vs the real wine dataset</vt:lpstr>
      <vt:lpstr>New instances vs dataset (eda)</vt:lpstr>
      <vt:lpstr>Challenges face during the projects</vt:lpstr>
      <vt:lpstr>Conclusion</vt:lpstr>
      <vt:lpstr>Group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Classification Project</dc:title>
  <dc:subject/>
  <dc:creator>Sheku Kebe</dc:creator>
  <cp:lastModifiedBy>Sheku Kebe</cp:lastModifiedBy>
  <cp:revision>9</cp:revision>
  <dcterms:created xsi:type="dcterms:W3CDTF">2024-02-10T10:29:27Z</dcterms:created>
  <dcterms:modified xsi:type="dcterms:W3CDTF">2024-02-22T03:27:33Z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