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7"/>
  </p:notesMasterIdLst>
  <p:sldIdLst>
    <p:sldId id="278" r:id="rId5"/>
    <p:sldId id="279" r:id="rId6"/>
    <p:sldId id="280" r:id="rId7"/>
    <p:sldId id="294" r:id="rId8"/>
    <p:sldId id="295" r:id="rId9"/>
    <p:sldId id="299" r:id="rId10"/>
    <p:sldId id="296" r:id="rId11"/>
    <p:sldId id="297" r:id="rId12"/>
    <p:sldId id="298"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6" r:id="rId28"/>
    <p:sldId id="317" r:id="rId29"/>
    <p:sldId id="318" r:id="rId30"/>
    <p:sldId id="319" r:id="rId31"/>
    <p:sldId id="320" r:id="rId32"/>
    <p:sldId id="321" r:id="rId33"/>
    <p:sldId id="314" r:id="rId34"/>
    <p:sldId id="315" r:id="rId35"/>
    <p:sldId id="293" r:id="rId3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09" autoAdjust="0"/>
  </p:normalViewPr>
  <p:slideViewPr>
    <p:cSldViewPr snapToGrid="0" snapToObjects="1">
      <p:cViewPr varScale="1">
        <p:scale>
          <a:sx n="74" d="100"/>
          <a:sy n="74" d="100"/>
        </p:scale>
        <p:origin x="7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39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3174"/>
            <a:ext cx="5385816" cy="1504336"/>
          </a:xfrm>
        </p:spPr>
        <p:txBody>
          <a:bodyPr/>
          <a:lstStyle/>
          <a:p>
            <a:r>
              <a:rPr lang="en-US" sz="3200" dirty="0">
                <a:latin typeface="Times New Roman" panose="02020603050405020304" pitchFamily="18" charset="0"/>
                <a:cs typeface="Times New Roman" panose="02020603050405020304" pitchFamily="18" charset="0"/>
              </a:rPr>
              <a:t>Wine Classification  Project </a:t>
            </a:r>
            <a:br>
              <a:rPr lang="en-US" dirty="0"/>
            </a:br>
            <a:r>
              <a:rPr lang="en-US" sz="2000" b="0" dirty="0">
                <a:latin typeface="Times New Roman" panose="02020603050405020304" pitchFamily="18" charset="0"/>
                <a:cs typeface="Times New Roman" panose="02020603050405020304" pitchFamily="18" charset="0"/>
              </a:rPr>
              <a:t>by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1975"/>
            <a:ext cx="3493008" cy="1976284"/>
          </a:xfrm>
        </p:spPr>
        <p:txBody>
          <a:bodyPr/>
          <a:lstStyle/>
          <a:p>
            <a:r>
              <a:rPr lang="en-US" dirty="0"/>
              <a:t>Sheku </a:t>
            </a:r>
            <a:r>
              <a:rPr lang="en-US" dirty="0" err="1"/>
              <a:t>Alusine</a:t>
            </a:r>
            <a:r>
              <a:rPr lang="en-US" dirty="0"/>
              <a:t> Kebe</a:t>
            </a:r>
          </a:p>
          <a:p>
            <a:r>
              <a:rPr lang="en-US" dirty="0"/>
              <a:t>Bernard Browne</a:t>
            </a:r>
          </a:p>
          <a:p>
            <a:r>
              <a:rPr lang="en-US" dirty="0"/>
              <a:t>Mohamed Lamin Conteh</a:t>
            </a:r>
          </a:p>
          <a:p>
            <a:r>
              <a:rPr lang="en-US" dirty="0"/>
              <a:t>2024</a:t>
            </a: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A01C-C39A-CDEE-570F-80E6C88F67B7}"/>
              </a:ext>
            </a:extLst>
          </p:cNvPr>
          <p:cNvSpPr>
            <a:spLocks noGrp="1"/>
          </p:cNvSpPr>
          <p:nvPr>
            <p:ph type="title"/>
          </p:nvPr>
        </p:nvSpPr>
        <p:spPr>
          <a:xfrm>
            <a:off x="4224528" y="934720"/>
            <a:ext cx="6766560" cy="436880"/>
          </a:xfrm>
        </p:spPr>
        <p:txBody>
          <a:bodyPr/>
          <a:lstStyle/>
          <a:p>
            <a:r>
              <a:rPr lang="en-US" sz="2000" dirty="0"/>
              <a:t>Model 2: Decision Trees</a:t>
            </a:r>
          </a:p>
        </p:txBody>
      </p:sp>
      <p:sp>
        <p:nvSpPr>
          <p:cNvPr id="3" name="Content Placeholder 2">
            <a:extLst>
              <a:ext uri="{FF2B5EF4-FFF2-40B4-BE49-F238E27FC236}">
                <a16:creationId xmlns:a16="http://schemas.microsoft.com/office/drawing/2014/main" id="{7460DD5C-20CC-098D-4C90-A36EB7676CE1}"/>
              </a:ext>
            </a:extLst>
          </p:cNvPr>
          <p:cNvSpPr>
            <a:spLocks noGrp="1"/>
          </p:cNvSpPr>
          <p:nvPr>
            <p:ph idx="1"/>
          </p:nvPr>
        </p:nvSpPr>
        <p:spPr>
          <a:xfrm>
            <a:off x="4224528" y="1574800"/>
            <a:ext cx="6766560" cy="3719095"/>
          </a:xfrm>
        </p:spPr>
        <p:txBody>
          <a:bodyPr/>
          <a:lstStyle/>
          <a:p>
            <a:pPr algn="just"/>
            <a:r>
              <a:rPr lang="en-US" sz="1800" dirty="0"/>
              <a:t>In our wine classification project, decision trees are employed as a classification algorithm to predict wine classes based on the provided chemical properties. Decision trees are a powerful and interpretable machine learning model that recursively partitions the feature space into regions, aiming to minimize impurity and maximize homogeneity within each partition. We instantiate a decision tree classifier and train it on the training set obtained through the train-test split. Decision trees offer intuitive insights into the decision-making process, as they can be visualized to show feature importance and splits. Subsequently, we evaluate the decision tree model's performance using standard classification metrics such as accuracy, precision, recall, and F1 score, providing a comprehensive assessment of its classification capabilities.</a:t>
            </a:r>
          </a:p>
        </p:txBody>
      </p:sp>
      <p:sp>
        <p:nvSpPr>
          <p:cNvPr id="4" name="Footer Placeholder 3">
            <a:extLst>
              <a:ext uri="{FF2B5EF4-FFF2-40B4-BE49-F238E27FC236}">
                <a16:creationId xmlns:a16="http://schemas.microsoft.com/office/drawing/2014/main" id="{3A2CA8D0-4CA8-2DD7-EFA6-6382A68E1FB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0A00E24-581D-A1BD-BD75-BA814CC982CA}"/>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1065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DB79-E1CB-A60B-4D67-EE328E600B8D}"/>
              </a:ext>
            </a:extLst>
          </p:cNvPr>
          <p:cNvSpPr>
            <a:spLocks noGrp="1"/>
          </p:cNvSpPr>
          <p:nvPr>
            <p:ph type="title"/>
          </p:nvPr>
        </p:nvSpPr>
        <p:spPr>
          <a:xfrm>
            <a:off x="4224528" y="731520"/>
            <a:ext cx="6766560" cy="844617"/>
          </a:xfrm>
        </p:spPr>
        <p:txBody>
          <a:bodyPr/>
          <a:lstStyle/>
          <a:p>
            <a:r>
              <a:rPr lang="en-US" sz="2400" dirty="0"/>
              <a:t>Result for decision trees</a:t>
            </a:r>
          </a:p>
        </p:txBody>
      </p:sp>
      <p:sp>
        <p:nvSpPr>
          <p:cNvPr id="3" name="Content Placeholder 2">
            <a:extLst>
              <a:ext uri="{FF2B5EF4-FFF2-40B4-BE49-F238E27FC236}">
                <a16:creationId xmlns:a16="http://schemas.microsoft.com/office/drawing/2014/main" id="{7B554F92-693B-8F26-1160-6DF4D31A432A}"/>
              </a:ext>
            </a:extLst>
          </p:cNvPr>
          <p:cNvSpPr>
            <a:spLocks noGrp="1"/>
          </p:cNvSpPr>
          <p:nvPr>
            <p:ph idx="1"/>
          </p:nvPr>
        </p:nvSpPr>
        <p:spPr>
          <a:xfrm>
            <a:off x="4224528" y="1850458"/>
            <a:ext cx="6766560" cy="3034363"/>
          </a:xfrm>
        </p:spPr>
        <p:txBody>
          <a:bodyPr/>
          <a:lstStyle/>
          <a:p>
            <a:r>
              <a:rPr lang="en-US" sz="1800" dirty="0"/>
              <a:t>Results for Decision Trees:</a:t>
            </a:r>
          </a:p>
          <a:p>
            <a:r>
              <a:rPr lang="en-US" sz="1800" dirty="0"/>
              <a:t>Accuracy: 0.9444444444444444</a:t>
            </a:r>
          </a:p>
          <a:p>
            <a:r>
              <a:rPr lang="en-US" sz="1800" dirty="0"/>
              <a:t>Precision: 0.9462962962962962</a:t>
            </a:r>
          </a:p>
          <a:p>
            <a:r>
              <a:rPr lang="en-US" sz="1800" dirty="0"/>
              <a:t>Recall: 0.9444444444444444</a:t>
            </a:r>
          </a:p>
          <a:p>
            <a:r>
              <a:rPr lang="en-US" sz="1800" dirty="0"/>
              <a:t>F1 Score: 0.9439974457215836</a:t>
            </a:r>
          </a:p>
          <a:p>
            <a:r>
              <a:rPr lang="en-US" sz="1800" dirty="0"/>
              <a:t>Confusion Matrix:</a:t>
            </a:r>
          </a:p>
          <a:p>
            <a:r>
              <a:rPr lang="en-US" sz="1800" dirty="0"/>
              <a:t>[[13  1  0]</a:t>
            </a:r>
          </a:p>
          <a:p>
            <a:r>
              <a:rPr lang="en-US" sz="1800" dirty="0"/>
              <a:t> [ 0 14  0]</a:t>
            </a:r>
          </a:p>
          <a:p>
            <a:r>
              <a:rPr lang="en-US" sz="1800" dirty="0"/>
              <a:t> [ 1  0  7]]</a:t>
            </a:r>
          </a:p>
        </p:txBody>
      </p:sp>
      <p:sp>
        <p:nvSpPr>
          <p:cNvPr id="4" name="Footer Placeholder 3">
            <a:extLst>
              <a:ext uri="{FF2B5EF4-FFF2-40B4-BE49-F238E27FC236}">
                <a16:creationId xmlns:a16="http://schemas.microsoft.com/office/drawing/2014/main" id="{A8E862AF-3B0A-84CE-DDC5-77CF18E54100}"/>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74CEE535-A45D-A9EF-0C20-88C93E15D80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15320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9F38-A961-1FD4-3ACC-D04E9B8D0E14}"/>
              </a:ext>
            </a:extLst>
          </p:cNvPr>
          <p:cNvSpPr>
            <a:spLocks noGrp="1"/>
          </p:cNvSpPr>
          <p:nvPr>
            <p:ph type="title"/>
          </p:nvPr>
        </p:nvSpPr>
        <p:spPr/>
        <p:txBody>
          <a:bodyPr/>
          <a:lstStyle/>
          <a:p>
            <a:r>
              <a:rPr lang="en-US" sz="2000" dirty="0"/>
              <a:t>Pic showing the confusion matrix – decision trees</a:t>
            </a:r>
          </a:p>
        </p:txBody>
      </p:sp>
      <p:pic>
        <p:nvPicPr>
          <p:cNvPr id="7" name="Content Placeholder 6">
            <a:extLst>
              <a:ext uri="{FF2B5EF4-FFF2-40B4-BE49-F238E27FC236}">
                <a16:creationId xmlns:a16="http://schemas.microsoft.com/office/drawing/2014/main" id="{68374FA1-7621-8C36-089B-600C6FCC0116}"/>
              </a:ext>
            </a:extLst>
          </p:cNvPr>
          <p:cNvPicPr>
            <a:picLocks noGrp="1" noChangeAspect="1"/>
          </p:cNvPicPr>
          <p:nvPr>
            <p:ph sz="half" idx="1"/>
          </p:nvPr>
        </p:nvPicPr>
        <p:blipFill>
          <a:blip r:embed="rId2"/>
          <a:stretch>
            <a:fillRect/>
          </a:stretch>
        </p:blipFill>
        <p:spPr>
          <a:xfrm>
            <a:off x="1010653" y="1984248"/>
            <a:ext cx="10274967" cy="4753436"/>
          </a:xfrm>
        </p:spPr>
      </p:pic>
      <p:sp>
        <p:nvSpPr>
          <p:cNvPr id="4" name="Footer Placeholder 3">
            <a:extLst>
              <a:ext uri="{FF2B5EF4-FFF2-40B4-BE49-F238E27FC236}">
                <a16:creationId xmlns:a16="http://schemas.microsoft.com/office/drawing/2014/main" id="{F07C33E7-051E-D381-51D5-B8FE1F1AB48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7D93149-BF67-D244-EC14-98298DBC4305}"/>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6117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ADE3-EAED-39BE-8818-DCA5CFAA19FD}"/>
              </a:ext>
            </a:extLst>
          </p:cNvPr>
          <p:cNvSpPr>
            <a:spLocks noGrp="1"/>
          </p:cNvSpPr>
          <p:nvPr>
            <p:ph type="title"/>
          </p:nvPr>
        </p:nvSpPr>
        <p:spPr/>
        <p:txBody>
          <a:bodyPr/>
          <a:lstStyle/>
          <a:p>
            <a:r>
              <a:rPr lang="en-US" sz="2000" dirty="0"/>
              <a:t>Pic showing Decision tree – feature importance</a:t>
            </a:r>
          </a:p>
        </p:txBody>
      </p:sp>
      <p:pic>
        <p:nvPicPr>
          <p:cNvPr id="7" name="Content Placeholder 6">
            <a:extLst>
              <a:ext uri="{FF2B5EF4-FFF2-40B4-BE49-F238E27FC236}">
                <a16:creationId xmlns:a16="http://schemas.microsoft.com/office/drawing/2014/main" id="{F59F07FE-26E5-AF61-6595-9807E6010031}"/>
              </a:ext>
            </a:extLst>
          </p:cNvPr>
          <p:cNvPicPr>
            <a:picLocks noGrp="1" noChangeAspect="1"/>
          </p:cNvPicPr>
          <p:nvPr>
            <p:ph sz="half" idx="1"/>
          </p:nvPr>
        </p:nvPicPr>
        <p:blipFill>
          <a:blip r:embed="rId2"/>
          <a:stretch>
            <a:fillRect/>
          </a:stretch>
        </p:blipFill>
        <p:spPr>
          <a:xfrm>
            <a:off x="1531536" y="1756612"/>
            <a:ext cx="9898464" cy="4780714"/>
          </a:xfrm>
        </p:spPr>
      </p:pic>
      <p:sp>
        <p:nvSpPr>
          <p:cNvPr id="4" name="Footer Placeholder 3">
            <a:extLst>
              <a:ext uri="{FF2B5EF4-FFF2-40B4-BE49-F238E27FC236}">
                <a16:creationId xmlns:a16="http://schemas.microsoft.com/office/drawing/2014/main" id="{D97B0ED9-9BCE-FA4E-EBA0-EC2B298E07A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CA2B245-FA26-8A01-AFC6-88A776585C70}"/>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31760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B616-32F9-35A2-E150-8349524E6BAD}"/>
              </a:ext>
            </a:extLst>
          </p:cNvPr>
          <p:cNvSpPr>
            <a:spLocks noGrp="1"/>
          </p:cNvSpPr>
          <p:nvPr>
            <p:ph type="title"/>
          </p:nvPr>
        </p:nvSpPr>
        <p:spPr>
          <a:xfrm>
            <a:off x="4224528" y="934720"/>
            <a:ext cx="6766560" cy="509069"/>
          </a:xfrm>
        </p:spPr>
        <p:txBody>
          <a:bodyPr/>
          <a:lstStyle/>
          <a:p>
            <a:r>
              <a:rPr lang="en-US" sz="2000" dirty="0"/>
              <a:t>Model 3: Support Vector Machines (SVM)</a:t>
            </a:r>
          </a:p>
        </p:txBody>
      </p:sp>
      <p:sp>
        <p:nvSpPr>
          <p:cNvPr id="3" name="Content Placeholder 2">
            <a:extLst>
              <a:ext uri="{FF2B5EF4-FFF2-40B4-BE49-F238E27FC236}">
                <a16:creationId xmlns:a16="http://schemas.microsoft.com/office/drawing/2014/main" id="{602B59D9-4596-A50B-D28C-DDC88287AF61}"/>
              </a:ext>
            </a:extLst>
          </p:cNvPr>
          <p:cNvSpPr>
            <a:spLocks noGrp="1"/>
          </p:cNvSpPr>
          <p:nvPr>
            <p:ph idx="1"/>
          </p:nvPr>
        </p:nvSpPr>
        <p:spPr>
          <a:xfrm>
            <a:off x="4224528" y="1780673"/>
            <a:ext cx="6766560" cy="3585411"/>
          </a:xfrm>
        </p:spPr>
        <p:txBody>
          <a:bodyPr/>
          <a:lstStyle/>
          <a:p>
            <a:pPr algn="just"/>
            <a:r>
              <a:rPr lang="en-US" sz="1800" dirty="0">
                <a:latin typeface="Times New Roman" panose="02020603050405020304" pitchFamily="18" charset="0"/>
                <a:cs typeface="Times New Roman" panose="02020603050405020304" pitchFamily="18" charset="0"/>
              </a:rPr>
              <a:t>In our wine classification project, Support Vector Machines (SVM) are utilized as a classification algorithm to predict wine classes based on the chemical properties of the samples. SVM is a powerful and versatile algorithm that aims to find the optimal hyperplane that separates different classes in the feature space while maximizing the margin between classes. We instantiate an SVM classifier and train it on the training set obtained through the train-test split. SVMs are particularly effective in high-dimensional spaces and are capable of capturing complex decision boundaries. Subsequently, we evaluate the SVM model's performance using standard classification metrics such as accuracy, precision, recall, and F1 score, providing a comprehensive assessment of its classification capabilities </a:t>
            </a:r>
          </a:p>
        </p:txBody>
      </p:sp>
      <p:sp>
        <p:nvSpPr>
          <p:cNvPr id="4" name="Footer Placeholder 3">
            <a:extLst>
              <a:ext uri="{FF2B5EF4-FFF2-40B4-BE49-F238E27FC236}">
                <a16:creationId xmlns:a16="http://schemas.microsoft.com/office/drawing/2014/main" id="{48E9FF0D-74F1-923E-E7BA-446D4875BBC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8288EE0-E34D-2F27-5B88-70BA962FD6CE}"/>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69155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FB33-582D-BF3F-D320-334BB5229456}"/>
              </a:ext>
            </a:extLst>
          </p:cNvPr>
          <p:cNvSpPr>
            <a:spLocks noGrp="1"/>
          </p:cNvSpPr>
          <p:nvPr>
            <p:ph type="title"/>
          </p:nvPr>
        </p:nvSpPr>
        <p:spPr>
          <a:xfrm>
            <a:off x="4224528" y="1287379"/>
            <a:ext cx="6766560" cy="938463"/>
          </a:xfrm>
        </p:spPr>
        <p:txBody>
          <a:bodyPr/>
          <a:lstStyle/>
          <a:p>
            <a:r>
              <a:rPr lang="en-US" sz="2400" dirty="0"/>
              <a:t>Support vector machine (</a:t>
            </a:r>
            <a:r>
              <a:rPr lang="en-US" sz="2400" dirty="0" err="1"/>
              <a:t>svm</a:t>
            </a:r>
            <a:r>
              <a:rPr lang="en-US" sz="2400" dirty="0"/>
              <a:t>)</a:t>
            </a:r>
          </a:p>
        </p:txBody>
      </p:sp>
      <p:sp>
        <p:nvSpPr>
          <p:cNvPr id="3" name="Content Placeholder 2">
            <a:extLst>
              <a:ext uri="{FF2B5EF4-FFF2-40B4-BE49-F238E27FC236}">
                <a16:creationId xmlns:a16="http://schemas.microsoft.com/office/drawing/2014/main" id="{3078709D-5168-A951-542E-CE24BF55892A}"/>
              </a:ext>
            </a:extLst>
          </p:cNvPr>
          <p:cNvSpPr>
            <a:spLocks noGrp="1"/>
          </p:cNvSpPr>
          <p:nvPr>
            <p:ph idx="1"/>
          </p:nvPr>
        </p:nvSpPr>
        <p:spPr>
          <a:xfrm>
            <a:off x="4224528" y="2225842"/>
            <a:ext cx="6766560" cy="2755232"/>
          </a:xfrm>
        </p:spPr>
        <p:txBody>
          <a:bodyPr/>
          <a:lstStyle/>
          <a:p>
            <a:r>
              <a:rPr lang="en-US" dirty="0"/>
              <a:t>Results for SVM:</a:t>
            </a:r>
          </a:p>
          <a:p>
            <a:r>
              <a:rPr lang="en-US" dirty="0"/>
              <a:t>Accuracy: 1.0</a:t>
            </a:r>
          </a:p>
          <a:p>
            <a:r>
              <a:rPr lang="en-US" dirty="0"/>
              <a:t>Precision: 1.0</a:t>
            </a:r>
          </a:p>
          <a:p>
            <a:r>
              <a:rPr lang="en-US" dirty="0"/>
              <a:t>Recall: 1.0</a:t>
            </a:r>
          </a:p>
          <a:p>
            <a:r>
              <a:rPr lang="en-US" dirty="0"/>
              <a:t>F1 Score: 1.0</a:t>
            </a:r>
          </a:p>
          <a:p>
            <a:r>
              <a:rPr lang="en-US" dirty="0"/>
              <a:t>Confusion Matrix:</a:t>
            </a:r>
          </a:p>
          <a:p>
            <a:r>
              <a:rPr lang="en-US" dirty="0"/>
              <a:t>[[14  0  0]</a:t>
            </a:r>
          </a:p>
          <a:p>
            <a:r>
              <a:rPr lang="en-US" dirty="0"/>
              <a:t> [ 0 14  0]</a:t>
            </a:r>
          </a:p>
          <a:p>
            <a:r>
              <a:rPr lang="en-US" dirty="0"/>
              <a:t> [ 0  0  8]]</a:t>
            </a:r>
          </a:p>
        </p:txBody>
      </p:sp>
      <p:sp>
        <p:nvSpPr>
          <p:cNvPr id="4" name="Footer Placeholder 3">
            <a:extLst>
              <a:ext uri="{FF2B5EF4-FFF2-40B4-BE49-F238E27FC236}">
                <a16:creationId xmlns:a16="http://schemas.microsoft.com/office/drawing/2014/main" id="{4E0A44A6-2C03-FF38-6907-C799D33F6E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CD0367D-D677-78C9-7216-02923F55CA67}"/>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96848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8A62-97D4-A1A6-264B-37CA64E027D4}"/>
              </a:ext>
            </a:extLst>
          </p:cNvPr>
          <p:cNvSpPr>
            <a:spLocks noGrp="1"/>
          </p:cNvSpPr>
          <p:nvPr>
            <p:ph type="title"/>
          </p:nvPr>
        </p:nvSpPr>
        <p:spPr>
          <a:xfrm>
            <a:off x="4224528" y="934720"/>
            <a:ext cx="6766560" cy="485006"/>
          </a:xfrm>
        </p:spPr>
        <p:txBody>
          <a:bodyPr/>
          <a:lstStyle/>
          <a:p>
            <a:r>
              <a:rPr lang="en-US" sz="2000" dirty="0"/>
              <a:t>Combination of the 3 model results</a:t>
            </a:r>
          </a:p>
        </p:txBody>
      </p:sp>
      <p:sp>
        <p:nvSpPr>
          <p:cNvPr id="3" name="Content Placeholder 2">
            <a:extLst>
              <a:ext uri="{FF2B5EF4-FFF2-40B4-BE49-F238E27FC236}">
                <a16:creationId xmlns:a16="http://schemas.microsoft.com/office/drawing/2014/main" id="{7B004179-48F5-165E-C07B-06B2740A0CCE}"/>
              </a:ext>
            </a:extLst>
          </p:cNvPr>
          <p:cNvSpPr>
            <a:spLocks noGrp="1"/>
          </p:cNvSpPr>
          <p:nvPr>
            <p:ph idx="1"/>
          </p:nvPr>
        </p:nvSpPr>
        <p:spPr>
          <a:xfrm>
            <a:off x="4224528" y="1949116"/>
            <a:ext cx="7542356" cy="2767263"/>
          </a:xfrm>
        </p:spPr>
        <p:txBody>
          <a:bodyPr/>
          <a:lstStyle/>
          <a:p>
            <a:r>
              <a:rPr lang="en-US" dirty="0"/>
              <a:t>Combined Results:</a:t>
            </a:r>
          </a:p>
          <a:p>
            <a:r>
              <a:rPr lang="en-US" dirty="0"/>
              <a:t>                 Model  	Accuracy  		Precision    	Recall  	F1 Score</a:t>
            </a:r>
          </a:p>
          <a:p>
            <a:r>
              <a:rPr lang="en-US" dirty="0"/>
              <a:t>0  Logistic Regression  1.000000   		1.0000		1.0000         1.0000</a:t>
            </a:r>
          </a:p>
          <a:p>
            <a:r>
              <a:rPr lang="en-US" dirty="0"/>
              <a:t>1  Decision Trees  	0.944444   		0.946296  		0.944444  	0.9439</a:t>
            </a:r>
          </a:p>
          <a:p>
            <a:r>
              <a:rPr lang="en-US" dirty="0"/>
              <a:t>2  SVM  		1.000000   		1.0000  		1.000000  	1.0000</a:t>
            </a:r>
          </a:p>
          <a:p>
            <a:endParaRPr lang="en-US" dirty="0"/>
          </a:p>
          <a:p>
            <a:r>
              <a:rPr lang="en-US" dirty="0"/>
              <a:t>Best SVM Parameters: {'C': 10, 'kernel': '</a:t>
            </a:r>
            <a:r>
              <a:rPr lang="en-US" dirty="0" err="1"/>
              <a:t>rbf</a:t>
            </a:r>
            <a:r>
              <a:rPr lang="en-US" dirty="0"/>
              <a:t>'}</a:t>
            </a:r>
          </a:p>
          <a:p>
            <a:endParaRPr lang="en-US" dirty="0"/>
          </a:p>
        </p:txBody>
      </p:sp>
      <p:sp>
        <p:nvSpPr>
          <p:cNvPr id="4" name="Footer Placeholder 3">
            <a:extLst>
              <a:ext uri="{FF2B5EF4-FFF2-40B4-BE49-F238E27FC236}">
                <a16:creationId xmlns:a16="http://schemas.microsoft.com/office/drawing/2014/main" id="{9C9D3464-5E4A-9AD0-8314-1FBA6081338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AF4D98-6D2F-F4D9-0956-B321D7B62D07}"/>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14268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0849-F5B0-02E0-437A-53052FA2FFE3}"/>
              </a:ext>
            </a:extLst>
          </p:cNvPr>
          <p:cNvSpPr>
            <a:spLocks noGrp="1"/>
          </p:cNvSpPr>
          <p:nvPr>
            <p:ph type="title"/>
          </p:nvPr>
        </p:nvSpPr>
        <p:spPr/>
        <p:txBody>
          <a:bodyPr/>
          <a:lstStyle/>
          <a:p>
            <a:r>
              <a:rPr lang="en-US" sz="1800" dirty="0"/>
              <a:t>Model 3: Support Vector Machines (SVM):</a:t>
            </a:r>
            <a:br>
              <a:rPr lang="en-US" sz="1800" dirty="0"/>
            </a:br>
            <a:r>
              <a:rPr lang="en-US" sz="1800" dirty="0"/>
              <a:t>confusion matrix - </a:t>
            </a:r>
            <a:r>
              <a:rPr lang="en-US" sz="1800" dirty="0" err="1"/>
              <a:t>svm</a:t>
            </a:r>
            <a:br>
              <a:rPr lang="en-US" sz="1800" dirty="0"/>
            </a:br>
            <a:endParaRPr lang="en-US" sz="1800" dirty="0"/>
          </a:p>
        </p:txBody>
      </p:sp>
      <p:pic>
        <p:nvPicPr>
          <p:cNvPr id="7" name="Content Placeholder 6">
            <a:extLst>
              <a:ext uri="{FF2B5EF4-FFF2-40B4-BE49-F238E27FC236}">
                <a16:creationId xmlns:a16="http://schemas.microsoft.com/office/drawing/2014/main" id="{4D9B9C10-225E-79B1-942A-A787B78BD56A}"/>
              </a:ext>
            </a:extLst>
          </p:cNvPr>
          <p:cNvPicPr>
            <a:picLocks noGrp="1" noChangeAspect="1"/>
          </p:cNvPicPr>
          <p:nvPr>
            <p:ph sz="half" idx="1"/>
          </p:nvPr>
        </p:nvPicPr>
        <p:blipFill>
          <a:blip r:embed="rId2"/>
          <a:stretch>
            <a:fillRect/>
          </a:stretch>
        </p:blipFill>
        <p:spPr>
          <a:xfrm>
            <a:off x="2286000" y="2103438"/>
            <a:ext cx="8289758" cy="4433887"/>
          </a:xfrm>
        </p:spPr>
      </p:pic>
      <p:sp>
        <p:nvSpPr>
          <p:cNvPr id="4" name="Footer Placeholder 3">
            <a:extLst>
              <a:ext uri="{FF2B5EF4-FFF2-40B4-BE49-F238E27FC236}">
                <a16:creationId xmlns:a16="http://schemas.microsoft.com/office/drawing/2014/main" id="{5240EC1A-0431-8A3D-8C3B-E4952800EB3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8378E-CFD7-CF7B-B125-DB95C88ED087}"/>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14291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8642-B56D-D35E-8B70-F0E6C95E67AE}"/>
              </a:ext>
            </a:extLst>
          </p:cNvPr>
          <p:cNvSpPr>
            <a:spLocks noGrp="1"/>
          </p:cNvSpPr>
          <p:nvPr>
            <p:ph type="title"/>
          </p:nvPr>
        </p:nvSpPr>
        <p:spPr/>
        <p:txBody>
          <a:bodyPr/>
          <a:lstStyle/>
          <a:p>
            <a:r>
              <a:rPr lang="en-US" sz="2800" dirty="0"/>
              <a:t>Results Analysis:</a:t>
            </a:r>
          </a:p>
        </p:txBody>
      </p:sp>
      <p:sp>
        <p:nvSpPr>
          <p:cNvPr id="3" name="Content Placeholder 2">
            <a:extLst>
              <a:ext uri="{FF2B5EF4-FFF2-40B4-BE49-F238E27FC236}">
                <a16:creationId xmlns:a16="http://schemas.microsoft.com/office/drawing/2014/main" id="{4475A9CF-838C-509D-3B3E-25E3053E317F}"/>
              </a:ext>
            </a:extLst>
          </p:cNvPr>
          <p:cNvSpPr>
            <a:spLocks noGrp="1"/>
          </p:cNvSpPr>
          <p:nvPr>
            <p:ph sz="half" idx="1"/>
          </p:nvPr>
        </p:nvSpPr>
        <p:spPr>
          <a:xfrm>
            <a:off x="539496" y="1984248"/>
            <a:ext cx="11119104" cy="4260141"/>
          </a:xfrm>
        </p:spPr>
        <p:txBody>
          <a:bodyPr/>
          <a:lstStyle/>
          <a:p>
            <a:pPr algn="just"/>
            <a:r>
              <a:rPr lang="en-US" sz="2000" dirty="0"/>
              <a:t>Upon evaluating the performance of the three classification models - logistic regression, decision trees, and support vector machines (SVM) - on the wine classification task, several insights emerge. Firstly, logistic regression exhibits commendable performance, providing a reliable baseline for classification. However, decision trees demonstrate superior interpretability, allowing for a clear understanding of feature importance and decision-making processes. Meanwhile, SVMs excel in capturing complex decision boundaries, showcasing robust classification capabilities in high-dimensional feature spaces. Comparative analysis reveals that each model possesses unique strengths and weaknesses, underscoring the importance of considering trade-offs between interpretability and predictive performance. While logistic regression offers simplicity and transparency, decision trees and SVMs provide enhanced flexibility and potential for intricate modeling. Overall, the evaluation metrics, including accuracy, precision, recall, and F1 score, provide valuable insights into the effectiveness of each model, aiding in informed decision-making for wine classification tasks.</a:t>
            </a:r>
          </a:p>
        </p:txBody>
      </p:sp>
      <p:sp>
        <p:nvSpPr>
          <p:cNvPr id="4" name="Footer Placeholder 3">
            <a:extLst>
              <a:ext uri="{FF2B5EF4-FFF2-40B4-BE49-F238E27FC236}">
                <a16:creationId xmlns:a16="http://schemas.microsoft.com/office/drawing/2014/main" id="{1E52043A-6CA1-8607-EB7F-5DCDBD35F75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90E1FA-03F8-9834-0393-DFFAA5F624AD}"/>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15399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6433-7EAD-FCC4-48EA-162DE224894E}"/>
              </a:ext>
            </a:extLst>
          </p:cNvPr>
          <p:cNvSpPr>
            <a:spLocks noGrp="1"/>
          </p:cNvSpPr>
          <p:nvPr>
            <p:ph type="title"/>
          </p:nvPr>
        </p:nvSpPr>
        <p:spPr>
          <a:xfrm>
            <a:off x="758952" y="902367"/>
            <a:ext cx="10671048" cy="613611"/>
          </a:xfrm>
        </p:spPr>
        <p:txBody>
          <a:bodyPr/>
          <a:lstStyle/>
          <a:p>
            <a:r>
              <a:rPr lang="en-US" sz="2800" dirty="0"/>
              <a:t>Visualization</a:t>
            </a:r>
          </a:p>
        </p:txBody>
      </p:sp>
      <p:sp>
        <p:nvSpPr>
          <p:cNvPr id="3" name="Content Placeholder 2">
            <a:extLst>
              <a:ext uri="{FF2B5EF4-FFF2-40B4-BE49-F238E27FC236}">
                <a16:creationId xmlns:a16="http://schemas.microsoft.com/office/drawing/2014/main" id="{782BB036-86CD-CC3E-AB8C-915D686616F0}"/>
              </a:ext>
            </a:extLst>
          </p:cNvPr>
          <p:cNvSpPr>
            <a:spLocks noGrp="1"/>
          </p:cNvSpPr>
          <p:nvPr>
            <p:ph sz="half" idx="1"/>
          </p:nvPr>
        </p:nvSpPr>
        <p:spPr>
          <a:xfrm>
            <a:off x="539496" y="1686826"/>
            <a:ext cx="11119104" cy="3883796"/>
          </a:xfrm>
        </p:spPr>
        <p:txBody>
          <a:bodyPr/>
          <a:lstStyle/>
          <a:p>
            <a:pPr algn="just"/>
            <a:r>
              <a:rPr lang="en-US" sz="2000" dirty="0"/>
              <a:t>In our wine classification project, visualizations play a crucial role in enhancing the understanding of model performance and decision-making processes. One key visualization is the confusion matrix heatmap, which provides a comprehensive overview of the classification results by displaying the true and predicted labels. This heatmap allows for easy identification of misclassifications and provides insights into the model's performance across different classes. Additionally, we employ feature importance plots generated from decision trees to visualize the significance of each feature in predicting wine classes. These plots offer valuable insights into the underlying patterns and relationships within the data, aiding in feature selection and model interpretation. Overall, visualizations serve as powerful tools for communicating complex information effectively and facilitating informed decision-making in the wine classification task.</a:t>
            </a:r>
          </a:p>
        </p:txBody>
      </p:sp>
      <p:sp>
        <p:nvSpPr>
          <p:cNvPr id="4" name="Footer Placeholder 3">
            <a:extLst>
              <a:ext uri="{FF2B5EF4-FFF2-40B4-BE49-F238E27FC236}">
                <a16:creationId xmlns:a16="http://schemas.microsoft.com/office/drawing/2014/main" id="{B87C859D-5498-E4A9-3F1A-973941579777}"/>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1D9248D1-311E-540C-FFCD-80208C81269D}"/>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0321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232012"/>
            <a:ext cx="5693664" cy="668740"/>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900752"/>
            <a:ext cx="5693664" cy="5725236"/>
          </a:xfrm>
        </p:spPr>
        <p:txBody>
          <a:bodyPr/>
          <a:lstStyle/>
          <a:p>
            <a:r>
              <a:rPr lang="en-US" sz="2000" dirty="0"/>
              <a:t>Introduction​</a:t>
            </a:r>
          </a:p>
          <a:p>
            <a:r>
              <a:rPr lang="en-US" sz="2000" dirty="0"/>
              <a:t>Dataset Exploration</a:t>
            </a:r>
          </a:p>
          <a:p>
            <a:r>
              <a:rPr lang="en-US" sz="2000" dirty="0"/>
              <a:t>​Data Preprocessing</a:t>
            </a:r>
          </a:p>
          <a:p>
            <a:r>
              <a:rPr lang="en-US" sz="2000" dirty="0"/>
              <a:t>Train-Test splits</a:t>
            </a:r>
          </a:p>
          <a:p>
            <a:r>
              <a:rPr lang="en-US" sz="2000" dirty="0"/>
              <a:t>Model 1: Logistic Regression</a:t>
            </a:r>
          </a:p>
          <a:p>
            <a:r>
              <a:rPr lang="en-US" sz="2000" dirty="0"/>
              <a:t>Model 2: Decision Trees</a:t>
            </a:r>
          </a:p>
          <a:p>
            <a:r>
              <a:rPr lang="en-US" sz="2000" dirty="0"/>
              <a:t>Model 3: Support Vector Machines (SVM)</a:t>
            </a:r>
          </a:p>
          <a:p>
            <a:r>
              <a:rPr lang="en-US" sz="2000" dirty="0"/>
              <a:t>Results Analysis</a:t>
            </a:r>
          </a:p>
          <a:p>
            <a:r>
              <a:rPr lang="en-US" sz="2000" dirty="0"/>
              <a:t>Visualization (Optional)</a:t>
            </a:r>
          </a:p>
          <a:p>
            <a:r>
              <a:rPr lang="en-US" sz="2000" dirty="0"/>
              <a:t>New Instances</a:t>
            </a:r>
          </a:p>
          <a:p>
            <a:r>
              <a:rPr lang="en-US" dirty="0"/>
              <a:t>​Conclusion</a:t>
            </a:r>
          </a:p>
          <a:p>
            <a:r>
              <a:rPr lang="en-US" dirty="0"/>
              <a:t>Thank You</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B3C7-6BC3-F997-1B5E-28994101F7E8}"/>
              </a:ext>
            </a:extLst>
          </p:cNvPr>
          <p:cNvSpPr>
            <a:spLocks noGrp="1"/>
          </p:cNvSpPr>
          <p:nvPr>
            <p:ph type="title"/>
          </p:nvPr>
        </p:nvSpPr>
        <p:spPr>
          <a:xfrm>
            <a:off x="758952" y="914400"/>
            <a:ext cx="10671048" cy="641684"/>
          </a:xfrm>
        </p:spPr>
        <p:txBody>
          <a:bodyPr/>
          <a:lstStyle/>
          <a:p>
            <a:r>
              <a:rPr lang="en-US" sz="2000" dirty="0"/>
              <a:t>Visualization of confusion matrix – Logistic regression</a:t>
            </a:r>
          </a:p>
        </p:txBody>
      </p:sp>
      <p:pic>
        <p:nvPicPr>
          <p:cNvPr id="7" name="Content Placeholder 6">
            <a:extLst>
              <a:ext uri="{FF2B5EF4-FFF2-40B4-BE49-F238E27FC236}">
                <a16:creationId xmlns:a16="http://schemas.microsoft.com/office/drawing/2014/main" id="{C3837022-59C5-175A-BE53-57DB9A4227E7}"/>
              </a:ext>
            </a:extLst>
          </p:cNvPr>
          <p:cNvPicPr>
            <a:picLocks noGrp="1" noChangeAspect="1"/>
          </p:cNvPicPr>
          <p:nvPr>
            <p:ph sz="half" idx="1"/>
          </p:nvPr>
        </p:nvPicPr>
        <p:blipFill>
          <a:blip r:embed="rId2"/>
          <a:stretch>
            <a:fillRect/>
          </a:stretch>
        </p:blipFill>
        <p:spPr>
          <a:xfrm>
            <a:off x="1203158" y="1556084"/>
            <a:ext cx="10226842" cy="4981241"/>
          </a:xfrm>
        </p:spPr>
      </p:pic>
      <p:sp>
        <p:nvSpPr>
          <p:cNvPr id="4" name="Footer Placeholder 3">
            <a:extLst>
              <a:ext uri="{FF2B5EF4-FFF2-40B4-BE49-F238E27FC236}">
                <a16:creationId xmlns:a16="http://schemas.microsoft.com/office/drawing/2014/main" id="{5549FA03-0EF9-70A8-28F0-8877DE47EB8A}"/>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03FC8667-19AE-F104-8B3F-F0F0DF18D7DF}"/>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57391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D692-7D9F-C013-F5AD-2CCC6AD7D267}"/>
              </a:ext>
            </a:extLst>
          </p:cNvPr>
          <p:cNvSpPr>
            <a:spLocks noGrp="1"/>
          </p:cNvSpPr>
          <p:nvPr>
            <p:ph type="title"/>
          </p:nvPr>
        </p:nvSpPr>
        <p:spPr/>
        <p:txBody>
          <a:bodyPr/>
          <a:lstStyle/>
          <a:p>
            <a:r>
              <a:rPr lang="en-US" sz="2000" dirty="0"/>
              <a:t>Visualization of confusion matrix – Decision Trees</a:t>
            </a:r>
          </a:p>
        </p:txBody>
      </p:sp>
      <p:pic>
        <p:nvPicPr>
          <p:cNvPr id="7" name="Content Placeholder 6">
            <a:extLst>
              <a:ext uri="{FF2B5EF4-FFF2-40B4-BE49-F238E27FC236}">
                <a16:creationId xmlns:a16="http://schemas.microsoft.com/office/drawing/2014/main" id="{F6F82D0A-6BA8-8772-A97F-001EFC2B5E10}"/>
              </a:ext>
            </a:extLst>
          </p:cNvPr>
          <p:cNvPicPr>
            <a:picLocks noGrp="1" noChangeAspect="1"/>
          </p:cNvPicPr>
          <p:nvPr>
            <p:ph sz="half" idx="1"/>
          </p:nvPr>
        </p:nvPicPr>
        <p:blipFill>
          <a:blip r:embed="rId2"/>
          <a:stretch>
            <a:fillRect/>
          </a:stretch>
        </p:blipFill>
        <p:spPr>
          <a:xfrm>
            <a:off x="1636296" y="1984248"/>
            <a:ext cx="8935452" cy="4553077"/>
          </a:xfrm>
        </p:spPr>
      </p:pic>
      <p:sp>
        <p:nvSpPr>
          <p:cNvPr id="4" name="Footer Placeholder 3">
            <a:extLst>
              <a:ext uri="{FF2B5EF4-FFF2-40B4-BE49-F238E27FC236}">
                <a16:creationId xmlns:a16="http://schemas.microsoft.com/office/drawing/2014/main" id="{3D9A7FCE-D321-E75A-8E04-9B0D9076DA73}"/>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31087CBC-E02C-9791-D735-B31F72E5C4C8}"/>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51832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AFC-1971-A387-0C97-C0E3E76EFFCB}"/>
              </a:ext>
            </a:extLst>
          </p:cNvPr>
          <p:cNvSpPr>
            <a:spLocks noGrp="1"/>
          </p:cNvSpPr>
          <p:nvPr>
            <p:ph type="title"/>
          </p:nvPr>
        </p:nvSpPr>
        <p:spPr>
          <a:xfrm>
            <a:off x="758952" y="1216152"/>
            <a:ext cx="10671048" cy="587248"/>
          </a:xfrm>
        </p:spPr>
        <p:txBody>
          <a:bodyPr/>
          <a:lstStyle/>
          <a:p>
            <a:r>
              <a:rPr lang="en-US" sz="2000" dirty="0"/>
              <a:t>Visualization of confusion matrix - </a:t>
            </a:r>
            <a:r>
              <a:rPr lang="en-US" sz="2000" dirty="0" err="1"/>
              <a:t>svm</a:t>
            </a:r>
            <a:endParaRPr lang="en-US" sz="2000" dirty="0"/>
          </a:p>
        </p:txBody>
      </p:sp>
      <p:pic>
        <p:nvPicPr>
          <p:cNvPr id="7" name="Content Placeholder 6">
            <a:extLst>
              <a:ext uri="{FF2B5EF4-FFF2-40B4-BE49-F238E27FC236}">
                <a16:creationId xmlns:a16="http://schemas.microsoft.com/office/drawing/2014/main" id="{5D9800A3-08E4-1FA9-F0D3-8D27B0CE4A24}"/>
              </a:ext>
            </a:extLst>
          </p:cNvPr>
          <p:cNvPicPr>
            <a:picLocks noGrp="1" noChangeAspect="1"/>
          </p:cNvPicPr>
          <p:nvPr>
            <p:ph sz="half" idx="1"/>
          </p:nvPr>
        </p:nvPicPr>
        <p:blipFill>
          <a:blip r:embed="rId2"/>
          <a:stretch>
            <a:fillRect/>
          </a:stretch>
        </p:blipFill>
        <p:spPr>
          <a:xfrm>
            <a:off x="1876926" y="2103438"/>
            <a:ext cx="8486274" cy="4433887"/>
          </a:xfrm>
        </p:spPr>
      </p:pic>
      <p:sp>
        <p:nvSpPr>
          <p:cNvPr id="4" name="Footer Placeholder 3">
            <a:extLst>
              <a:ext uri="{FF2B5EF4-FFF2-40B4-BE49-F238E27FC236}">
                <a16:creationId xmlns:a16="http://schemas.microsoft.com/office/drawing/2014/main" id="{2653DEB4-43A0-67DE-CBC0-83F2C5799C7D}"/>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741188CA-203E-9990-C855-85DC81089238}"/>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35463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7598-5550-4C92-9040-36DD83AD677B}"/>
              </a:ext>
            </a:extLst>
          </p:cNvPr>
          <p:cNvSpPr>
            <a:spLocks noGrp="1"/>
          </p:cNvSpPr>
          <p:nvPr>
            <p:ph type="title"/>
          </p:nvPr>
        </p:nvSpPr>
        <p:spPr>
          <a:xfrm>
            <a:off x="758952" y="946484"/>
            <a:ext cx="10671048" cy="705853"/>
          </a:xfrm>
        </p:spPr>
        <p:txBody>
          <a:bodyPr/>
          <a:lstStyle/>
          <a:p>
            <a:r>
              <a:rPr lang="en-US" sz="2000" dirty="0"/>
              <a:t>Visualization of the decision tree</a:t>
            </a:r>
            <a:br>
              <a:rPr lang="en-US" sz="2000" dirty="0"/>
            </a:br>
            <a:r>
              <a:rPr lang="en-US" sz="2000" dirty="0"/>
              <a:t>feature importance</a:t>
            </a:r>
          </a:p>
        </p:txBody>
      </p:sp>
      <p:pic>
        <p:nvPicPr>
          <p:cNvPr id="7" name="Content Placeholder 6">
            <a:extLst>
              <a:ext uri="{FF2B5EF4-FFF2-40B4-BE49-F238E27FC236}">
                <a16:creationId xmlns:a16="http://schemas.microsoft.com/office/drawing/2014/main" id="{BAC13AA8-47D4-38E6-F08D-4851842613EB}"/>
              </a:ext>
            </a:extLst>
          </p:cNvPr>
          <p:cNvPicPr>
            <a:picLocks noGrp="1" noChangeAspect="1"/>
          </p:cNvPicPr>
          <p:nvPr>
            <p:ph sz="half" idx="1"/>
          </p:nvPr>
        </p:nvPicPr>
        <p:blipFill>
          <a:blip r:embed="rId2"/>
          <a:stretch>
            <a:fillRect/>
          </a:stretch>
        </p:blipFill>
        <p:spPr>
          <a:xfrm>
            <a:off x="994611" y="1652337"/>
            <a:ext cx="10435389" cy="5205663"/>
          </a:xfrm>
        </p:spPr>
      </p:pic>
      <p:sp>
        <p:nvSpPr>
          <p:cNvPr id="4" name="Footer Placeholder 3">
            <a:extLst>
              <a:ext uri="{FF2B5EF4-FFF2-40B4-BE49-F238E27FC236}">
                <a16:creationId xmlns:a16="http://schemas.microsoft.com/office/drawing/2014/main" id="{0CC1C241-C881-0B1C-723B-EB08B2FAD035}"/>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896B813-4FAC-9914-A267-F1208C0D6811}"/>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38379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165A-8007-D76F-4727-D9FE80E953A4}"/>
              </a:ext>
            </a:extLst>
          </p:cNvPr>
          <p:cNvSpPr>
            <a:spLocks noGrp="1"/>
          </p:cNvSpPr>
          <p:nvPr>
            <p:ph type="title"/>
          </p:nvPr>
        </p:nvSpPr>
        <p:spPr/>
        <p:txBody>
          <a:bodyPr/>
          <a:lstStyle/>
          <a:p>
            <a:r>
              <a:rPr lang="en-GB" sz="2400" dirty="0"/>
              <a:t>New instances of the model</a:t>
            </a:r>
            <a:endParaRPr lang="en-SL" sz="2400" dirty="0"/>
          </a:p>
        </p:txBody>
      </p:sp>
      <p:sp>
        <p:nvSpPr>
          <p:cNvPr id="3" name="Content Placeholder 2">
            <a:extLst>
              <a:ext uri="{FF2B5EF4-FFF2-40B4-BE49-F238E27FC236}">
                <a16:creationId xmlns:a16="http://schemas.microsoft.com/office/drawing/2014/main" id="{593EFCED-614C-455D-D87D-8DF797140401}"/>
              </a:ext>
            </a:extLst>
          </p:cNvPr>
          <p:cNvSpPr>
            <a:spLocks noGrp="1"/>
          </p:cNvSpPr>
          <p:nvPr>
            <p:ph sz="half" idx="1"/>
          </p:nvPr>
        </p:nvSpPr>
        <p:spPr/>
        <p:txBody>
          <a:bodyPr/>
          <a:lstStyle/>
          <a:p>
            <a:pPr algn="just"/>
            <a:r>
              <a:rPr lang="en-GB" sz="2400" dirty="0">
                <a:latin typeface="Times New Roman" panose="02020603050405020304" pitchFamily="18" charset="0"/>
                <a:cs typeface="Times New Roman" panose="02020603050405020304" pitchFamily="18" charset="0"/>
              </a:rPr>
              <a:t>The new instances represent hypothetical wine samples with varying chemical properties. Each instance is characterized by features such as alcohol content, acidity levels, and phenolic content. These properties are crucial determinants in classifying the wine samples into one of three classes. Through the application of machine learning models, including logistic regression, decision trees, and support vector machines (SVM), we aim to predict the class labels for these new instances. By evaluating the models' performance on the new instances, we can assess their effectiveness in accurately classifying wine samples based on their chemical composition.</a:t>
            </a:r>
            <a:endParaRPr lang="en-SL"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22C5AF9-C6FD-1DFF-9B0F-36BDF5C605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DA3AEE2-CD2B-DB18-88C3-A28E85E67503}"/>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425204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ABDB-E08B-F2B3-644B-FCC50612CAB9}"/>
              </a:ext>
            </a:extLst>
          </p:cNvPr>
          <p:cNvSpPr>
            <a:spLocks noGrp="1"/>
          </p:cNvSpPr>
          <p:nvPr>
            <p:ph type="title"/>
          </p:nvPr>
        </p:nvSpPr>
        <p:spPr/>
        <p:txBody>
          <a:bodyPr/>
          <a:lstStyle/>
          <a:p>
            <a:r>
              <a:rPr lang="en-GB" sz="1800" dirty="0"/>
              <a:t>Visualization of the new instance for support vector machine, logistic regression, and decision tree</a:t>
            </a:r>
            <a:endParaRPr lang="en-SL" sz="1800" dirty="0"/>
          </a:p>
        </p:txBody>
      </p:sp>
      <p:sp>
        <p:nvSpPr>
          <p:cNvPr id="4" name="Footer Placeholder 3">
            <a:extLst>
              <a:ext uri="{FF2B5EF4-FFF2-40B4-BE49-F238E27FC236}">
                <a16:creationId xmlns:a16="http://schemas.microsoft.com/office/drawing/2014/main" id="{CC4390C8-6CAF-28D1-2C09-F37323A313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2111DB8-25A2-797E-30B8-FD7227B897E4}"/>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1" name="Content Placeholder 10" descr="A graph with red and white stripes&#10;&#10;Description automatically generated with medium confidence">
            <a:extLst>
              <a:ext uri="{FF2B5EF4-FFF2-40B4-BE49-F238E27FC236}">
                <a16:creationId xmlns:a16="http://schemas.microsoft.com/office/drawing/2014/main" id="{600D63F1-0023-45ED-51B0-7F1939075999}"/>
              </a:ext>
            </a:extLst>
          </p:cNvPr>
          <p:cNvPicPr>
            <a:picLocks noGrp="1" noChangeAspect="1"/>
          </p:cNvPicPr>
          <p:nvPr>
            <p:ph sz="half" idx="1"/>
          </p:nvPr>
        </p:nvPicPr>
        <p:blipFill>
          <a:blip r:embed="rId2"/>
          <a:stretch>
            <a:fillRect/>
          </a:stretch>
        </p:blipFill>
        <p:spPr>
          <a:xfrm>
            <a:off x="1683327" y="1880755"/>
            <a:ext cx="9262041" cy="4852553"/>
          </a:xfrm>
        </p:spPr>
      </p:pic>
    </p:spTree>
    <p:extLst>
      <p:ext uri="{BB962C8B-B14F-4D97-AF65-F5344CB8AC3E}">
        <p14:creationId xmlns:p14="http://schemas.microsoft.com/office/powerpoint/2010/main" val="174387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CD30-477C-4907-21DB-A2F78AC8FDE7}"/>
              </a:ext>
            </a:extLst>
          </p:cNvPr>
          <p:cNvSpPr>
            <a:spLocks noGrp="1"/>
          </p:cNvSpPr>
          <p:nvPr>
            <p:ph type="title"/>
          </p:nvPr>
        </p:nvSpPr>
        <p:spPr/>
        <p:txBody>
          <a:bodyPr/>
          <a:lstStyle/>
          <a:p>
            <a:r>
              <a:rPr lang="en-GB" sz="2000" dirty="0">
                <a:latin typeface="Times New Roman" panose="02020603050405020304" pitchFamily="18" charset="0"/>
                <a:cs typeface="Times New Roman" panose="02020603050405020304" pitchFamily="18" charset="0"/>
              </a:rPr>
              <a:t>Visualization of the new instance for logistics regression</a:t>
            </a:r>
            <a:endParaRPr lang="en-SL" sz="2000" dirty="0">
              <a:latin typeface="Times New Roman" panose="02020603050405020304" pitchFamily="18" charset="0"/>
              <a:cs typeface="Times New Roman" panose="02020603050405020304" pitchFamily="18" charset="0"/>
            </a:endParaRPr>
          </a:p>
        </p:txBody>
      </p:sp>
      <p:pic>
        <p:nvPicPr>
          <p:cNvPr id="7" name="Content Placeholder 6" descr="A graph of a logistic regression">
            <a:extLst>
              <a:ext uri="{FF2B5EF4-FFF2-40B4-BE49-F238E27FC236}">
                <a16:creationId xmlns:a16="http://schemas.microsoft.com/office/drawing/2014/main" id="{EF4D8C4A-16CB-D829-FF4F-8C07B94416F0}"/>
              </a:ext>
            </a:extLst>
          </p:cNvPr>
          <p:cNvPicPr>
            <a:picLocks noGrp="1" noChangeAspect="1"/>
          </p:cNvPicPr>
          <p:nvPr>
            <p:ph sz="half" idx="1"/>
          </p:nvPr>
        </p:nvPicPr>
        <p:blipFill>
          <a:blip r:embed="rId2"/>
          <a:stretch>
            <a:fillRect/>
          </a:stretch>
        </p:blipFill>
        <p:spPr>
          <a:xfrm>
            <a:off x="1839191" y="2103438"/>
            <a:ext cx="9106177" cy="4433887"/>
          </a:xfrm>
        </p:spPr>
      </p:pic>
      <p:sp>
        <p:nvSpPr>
          <p:cNvPr id="4" name="Footer Placeholder 3">
            <a:extLst>
              <a:ext uri="{FF2B5EF4-FFF2-40B4-BE49-F238E27FC236}">
                <a16:creationId xmlns:a16="http://schemas.microsoft.com/office/drawing/2014/main" id="{E3D05283-5E58-20C8-873E-93AF0F72AE5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3EA702C-5DB0-E447-F2C3-D8ACE518253C}"/>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306016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8C8D-BF49-F6DE-7C6B-2DB883025B82}"/>
              </a:ext>
            </a:extLst>
          </p:cNvPr>
          <p:cNvSpPr>
            <a:spLocks noGrp="1"/>
          </p:cNvSpPr>
          <p:nvPr>
            <p:ph type="title"/>
          </p:nvPr>
        </p:nvSpPr>
        <p:spPr/>
        <p:txBody>
          <a:bodyPr/>
          <a:lstStyle/>
          <a:p>
            <a:r>
              <a:rPr lang="en-GB" sz="1800" dirty="0"/>
              <a:t>Visualization of the new instance for decision tree</a:t>
            </a:r>
            <a:endParaRPr lang="en-SL" sz="1800" dirty="0"/>
          </a:p>
        </p:txBody>
      </p:sp>
      <p:pic>
        <p:nvPicPr>
          <p:cNvPr id="7" name="Content Placeholder 6" descr="A green and white graph&#10;&#10;Description automatically generated">
            <a:extLst>
              <a:ext uri="{FF2B5EF4-FFF2-40B4-BE49-F238E27FC236}">
                <a16:creationId xmlns:a16="http://schemas.microsoft.com/office/drawing/2014/main" id="{9B4BADDF-FD87-D463-99E2-B54DDFAACD89}"/>
              </a:ext>
            </a:extLst>
          </p:cNvPr>
          <p:cNvPicPr>
            <a:picLocks noGrp="1" noChangeAspect="1"/>
          </p:cNvPicPr>
          <p:nvPr>
            <p:ph sz="half" idx="1"/>
          </p:nvPr>
        </p:nvPicPr>
        <p:blipFill>
          <a:blip r:embed="rId2"/>
          <a:stretch>
            <a:fillRect/>
          </a:stretch>
        </p:blipFill>
        <p:spPr>
          <a:xfrm>
            <a:off x="1683327" y="2103438"/>
            <a:ext cx="8483929" cy="4433887"/>
          </a:xfrm>
        </p:spPr>
      </p:pic>
      <p:sp>
        <p:nvSpPr>
          <p:cNvPr id="4" name="Footer Placeholder 3">
            <a:extLst>
              <a:ext uri="{FF2B5EF4-FFF2-40B4-BE49-F238E27FC236}">
                <a16:creationId xmlns:a16="http://schemas.microsoft.com/office/drawing/2014/main" id="{B59E97CA-BC28-13B2-D85C-4E8F555099D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C9494B9-3B6A-1899-24D4-AA71C54A249D}"/>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14245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288B-A666-9155-5AE5-D33CCC3DF09B}"/>
              </a:ext>
            </a:extLst>
          </p:cNvPr>
          <p:cNvSpPr>
            <a:spLocks noGrp="1"/>
          </p:cNvSpPr>
          <p:nvPr>
            <p:ph type="title"/>
          </p:nvPr>
        </p:nvSpPr>
        <p:spPr/>
        <p:txBody>
          <a:bodyPr/>
          <a:lstStyle/>
          <a:p>
            <a:r>
              <a:rPr lang="en-GB" sz="2000" dirty="0"/>
              <a:t>Visualization of the new instance for </a:t>
            </a:r>
            <a:r>
              <a:rPr lang="en-GB" sz="2000" dirty="0" err="1"/>
              <a:t>svm</a:t>
            </a:r>
            <a:r>
              <a:rPr lang="en-GB" sz="2000" dirty="0"/>
              <a:t> </a:t>
            </a:r>
            <a:endParaRPr lang="en-SL" sz="2000" dirty="0"/>
          </a:p>
        </p:txBody>
      </p:sp>
      <p:pic>
        <p:nvPicPr>
          <p:cNvPr id="7" name="Content Placeholder 6" descr="A graph with red and white text&#10;&#10;Description automatically generated">
            <a:extLst>
              <a:ext uri="{FF2B5EF4-FFF2-40B4-BE49-F238E27FC236}">
                <a16:creationId xmlns:a16="http://schemas.microsoft.com/office/drawing/2014/main" id="{EFFFEBF3-5A6E-7D94-8EB9-083233F3FE64}"/>
              </a:ext>
            </a:extLst>
          </p:cNvPr>
          <p:cNvPicPr>
            <a:picLocks noGrp="1" noChangeAspect="1"/>
          </p:cNvPicPr>
          <p:nvPr>
            <p:ph sz="half" idx="1"/>
          </p:nvPr>
        </p:nvPicPr>
        <p:blipFill>
          <a:blip r:embed="rId2"/>
          <a:stretch>
            <a:fillRect/>
          </a:stretch>
        </p:blipFill>
        <p:spPr>
          <a:xfrm>
            <a:off x="1404257" y="2103438"/>
            <a:ext cx="9427029" cy="4433887"/>
          </a:xfrm>
        </p:spPr>
      </p:pic>
      <p:sp>
        <p:nvSpPr>
          <p:cNvPr id="4" name="Footer Placeholder 3">
            <a:extLst>
              <a:ext uri="{FF2B5EF4-FFF2-40B4-BE49-F238E27FC236}">
                <a16:creationId xmlns:a16="http://schemas.microsoft.com/office/drawing/2014/main" id="{2410F9C0-3592-39F4-F89F-0B736F3938F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86813D0-EB43-1432-D504-26993BC8AFC3}"/>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028766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4ABB-B2C2-69E6-7F02-9062E9428509}"/>
              </a:ext>
            </a:extLst>
          </p:cNvPr>
          <p:cNvSpPr>
            <a:spLocks noGrp="1"/>
          </p:cNvSpPr>
          <p:nvPr>
            <p:ph type="title"/>
          </p:nvPr>
        </p:nvSpPr>
        <p:spPr/>
        <p:txBody>
          <a:bodyPr/>
          <a:lstStyle/>
          <a:p>
            <a:r>
              <a:rPr lang="en-GB" sz="2400" dirty="0">
                <a:latin typeface="Times New Roman" panose="02020603050405020304" pitchFamily="18" charset="0"/>
                <a:cs typeface="Times New Roman" panose="02020603050405020304" pitchFamily="18" charset="0"/>
              </a:rPr>
              <a:t>New instances vs the real wine dataset</a:t>
            </a:r>
            <a:endParaRPr lang="en-SL"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442F3-41BF-401C-5A9B-203CA078A621}"/>
              </a:ext>
            </a:extLst>
          </p:cNvPr>
          <p:cNvSpPr>
            <a:spLocks noGrp="1"/>
          </p:cNvSpPr>
          <p:nvPr>
            <p:ph sz="half" idx="1"/>
          </p:nvPr>
        </p:nvSpPr>
        <p:spPr/>
        <p:txBody>
          <a:bodyPr/>
          <a:lstStyle/>
          <a:p>
            <a:pPr algn="just"/>
            <a:r>
              <a:rPr lang="en-GB" sz="2000" dirty="0">
                <a:latin typeface="Times New Roman" panose="02020603050405020304" pitchFamily="18" charset="0"/>
                <a:cs typeface="Times New Roman" panose="02020603050405020304" pitchFamily="18" charset="0"/>
              </a:rPr>
              <a:t>The new instances introduced for prediction possess chemical properties akin to those in the original dataset. However, they represent hypothetical scenarios and lack real-world validation. In contrast, the original dataset's visualization depicted empirical data, showcasing actual wine samples with established class labels. While the visualization of the project displayed the distribution of features and class labels, the new instances' visualization solely focuses on the predicted outcomes. Additionally, the original dataset's visualization provided insights into the dataset's structure, feature importance, and decision boundaries, aiding in model interpretation. Conversely, the visualization of the new instances highlights the models' predictive capabilities but lacks the context provided by the original dataset. Despite these differences, both visualizations serve essential roles in understanding the models' performance and their ability to classify wine samples accurately</a:t>
            </a:r>
            <a:r>
              <a:rPr lang="en-GB" dirty="0"/>
              <a:t>.</a:t>
            </a:r>
            <a:endParaRPr lang="en-SL" dirty="0"/>
          </a:p>
        </p:txBody>
      </p:sp>
      <p:sp>
        <p:nvSpPr>
          <p:cNvPr id="4" name="Footer Placeholder 3">
            <a:extLst>
              <a:ext uri="{FF2B5EF4-FFF2-40B4-BE49-F238E27FC236}">
                <a16:creationId xmlns:a16="http://schemas.microsoft.com/office/drawing/2014/main" id="{64F4BF20-602A-E3CD-828A-B37ED0020F4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BAECFC-E2F9-CF07-C084-E893B72740FC}"/>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266490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57602"/>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95522"/>
            <a:ext cx="6766560" cy="4027758"/>
          </a:xfrm>
        </p:spPr>
        <p:txBody>
          <a:bodyPr/>
          <a:lstStyle/>
          <a:p>
            <a:r>
              <a:rPr lang="en-US" sz="2000" dirty="0"/>
              <a:t>In this wine classification project, our objective is to develop a predictive model capable of categorizing wine samples into their respective classes based on their chemical properties. The dataset comprises 178 wine samples, each characterized by 13 distinct features, with each sample belonging to one of three wine classes. Through the utilization of three classification algorithms – logistic regression, decision trees, and support vector machines (SVM) – we aim to explore the efficacy of various machine learning techniques in accurately classifying wine samples. By leveraging these algorithms and evaluating their performance metrics, including accuracy, precision, recall, and F1 score, we seek to provide insights into the most effective approach for wine classification.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Wine classification project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414A-FA3B-40A4-507D-8443A4AE049A}"/>
              </a:ext>
            </a:extLst>
          </p:cNvPr>
          <p:cNvSpPr>
            <a:spLocks noGrp="1"/>
          </p:cNvSpPr>
          <p:nvPr>
            <p:ph type="ctrTitle"/>
          </p:nvPr>
        </p:nvSpPr>
        <p:spPr>
          <a:xfrm>
            <a:off x="1527048" y="128337"/>
            <a:ext cx="4169664" cy="753979"/>
          </a:xfrm>
        </p:spPr>
        <p:txBody>
          <a:bodyPr/>
          <a:lstStyle/>
          <a:p>
            <a:r>
              <a:rPr lang="en-US" sz="3200" dirty="0"/>
              <a:t>Conclusion</a:t>
            </a:r>
          </a:p>
        </p:txBody>
      </p:sp>
      <p:sp>
        <p:nvSpPr>
          <p:cNvPr id="3" name="Subtitle 2">
            <a:extLst>
              <a:ext uri="{FF2B5EF4-FFF2-40B4-BE49-F238E27FC236}">
                <a16:creationId xmlns:a16="http://schemas.microsoft.com/office/drawing/2014/main" id="{A16D355B-07C2-96AE-2E0D-F20C01CD0D18}"/>
              </a:ext>
            </a:extLst>
          </p:cNvPr>
          <p:cNvSpPr>
            <a:spLocks noGrp="1"/>
          </p:cNvSpPr>
          <p:nvPr>
            <p:ph type="subTitle" idx="1"/>
          </p:nvPr>
        </p:nvSpPr>
        <p:spPr>
          <a:xfrm>
            <a:off x="497305" y="882315"/>
            <a:ext cx="6914147" cy="5847347"/>
          </a:xfrm>
        </p:spPr>
        <p:txBody>
          <a:bodyPr/>
          <a:lstStyle/>
          <a:p>
            <a:pPr algn="just"/>
            <a:r>
              <a:rPr lang="en-US" sz="2000" dirty="0"/>
              <a:t>In conclusion, our wine classification project has provided valuable insights into the effectiveness of different classification algorithms – logistic regression, decision trees, have gained a comprehensive understanding of each model's strengths and limitations. While logistic regression offers simplicity and interpretability, decision trees excel in providing insights into feature importance and decision-making processes. On the other hand, SVMs demonstrate robust classification capabilities in high-dimensional feature spaces. Comparative analysis of evaluation metrics, including accuracy, precision, recall, and F1 score, has enabled us to make informed decisions regarding model selection and performance. Overall, this project underscores the importance of employing diverse machine learning techniques and thorough evaluation methodologies to address complex classification tasks effectively. Future work may involve exploring ensemble methods and advanced techniques to further improve the accuracy and robustness of wine classification models.</a:t>
            </a:r>
          </a:p>
        </p:txBody>
      </p:sp>
    </p:spTree>
    <p:extLst>
      <p:ext uri="{BB962C8B-B14F-4D97-AF65-F5344CB8AC3E}">
        <p14:creationId xmlns:p14="http://schemas.microsoft.com/office/powerpoint/2010/main" val="270932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DFB-890E-2C19-A226-9E2BE5547A19}"/>
              </a:ext>
            </a:extLst>
          </p:cNvPr>
          <p:cNvSpPr>
            <a:spLocks noGrp="1"/>
          </p:cNvSpPr>
          <p:nvPr>
            <p:ph type="title"/>
          </p:nvPr>
        </p:nvSpPr>
        <p:spPr>
          <a:xfrm>
            <a:off x="758952" y="1069848"/>
            <a:ext cx="10671048" cy="673608"/>
          </a:xfrm>
        </p:spPr>
        <p:txBody>
          <a:bodyPr/>
          <a:lstStyle/>
          <a:p>
            <a:r>
              <a:rPr lang="en-US" dirty="0"/>
              <a:t>Group members</a:t>
            </a:r>
          </a:p>
        </p:txBody>
      </p:sp>
      <p:sp>
        <p:nvSpPr>
          <p:cNvPr id="3" name="Footer Placeholder 2">
            <a:extLst>
              <a:ext uri="{FF2B5EF4-FFF2-40B4-BE49-F238E27FC236}">
                <a16:creationId xmlns:a16="http://schemas.microsoft.com/office/drawing/2014/main" id="{E6E3FF80-2B35-D27F-D1CA-9E837AD95F21}"/>
              </a:ext>
            </a:extLst>
          </p:cNvPr>
          <p:cNvSpPr>
            <a:spLocks noGrp="1"/>
          </p:cNvSpPr>
          <p:nvPr>
            <p:ph type="ftr" sz="quarter" idx="11"/>
          </p:nvPr>
        </p:nvSpPr>
        <p:spPr/>
        <p:txBody>
          <a:bodyPr/>
          <a:lstStyle/>
          <a:p>
            <a:r>
              <a:rPr lang="en-US" dirty="0"/>
              <a:t>Wine classification</a:t>
            </a:r>
          </a:p>
        </p:txBody>
      </p:sp>
      <p:sp>
        <p:nvSpPr>
          <p:cNvPr id="4" name="Slide Number Placeholder 3">
            <a:extLst>
              <a:ext uri="{FF2B5EF4-FFF2-40B4-BE49-F238E27FC236}">
                <a16:creationId xmlns:a16="http://schemas.microsoft.com/office/drawing/2014/main" id="{A607C262-1022-37D5-65A8-0C745111F111}"/>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5" name="Text Placeholder 4">
            <a:extLst>
              <a:ext uri="{FF2B5EF4-FFF2-40B4-BE49-F238E27FC236}">
                <a16:creationId xmlns:a16="http://schemas.microsoft.com/office/drawing/2014/main" id="{FE2DCEBB-0BBF-4AF8-1228-C6DD339DCA6A}"/>
              </a:ext>
            </a:extLst>
          </p:cNvPr>
          <p:cNvSpPr>
            <a:spLocks noGrp="1"/>
          </p:cNvSpPr>
          <p:nvPr>
            <p:ph type="body" idx="1"/>
          </p:nvPr>
        </p:nvSpPr>
        <p:spPr/>
        <p:txBody>
          <a:bodyPr/>
          <a:lstStyle/>
          <a:p>
            <a:endParaRPr lang="en-US" dirty="0"/>
          </a:p>
        </p:txBody>
      </p:sp>
      <p:pic>
        <p:nvPicPr>
          <p:cNvPr id="15" name="Picture Placeholder 14">
            <a:extLst>
              <a:ext uri="{FF2B5EF4-FFF2-40B4-BE49-F238E27FC236}">
                <a16:creationId xmlns:a16="http://schemas.microsoft.com/office/drawing/2014/main" id="{87581C39-AFFB-05AE-0D99-645DC248457B}"/>
              </a:ext>
            </a:extLst>
          </p:cNvPr>
          <p:cNvPicPr>
            <a:picLocks noGrp="1" noChangeAspect="1"/>
          </p:cNvPicPr>
          <p:nvPr>
            <p:ph type="pic" sz="quarter" idx="23"/>
          </p:nvPr>
        </p:nvPicPr>
        <p:blipFill>
          <a:blip r:embed="rId2"/>
          <a:srcRect t="12500" b="12500"/>
          <a:stretch>
            <a:fillRect/>
          </a:stretch>
        </p:blipFill>
        <p:spPr>
          <a:xfrm>
            <a:off x="992124" y="1743456"/>
            <a:ext cx="2770632" cy="2206751"/>
          </a:xfrm>
        </p:spPr>
      </p:pic>
      <p:sp>
        <p:nvSpPr>
          <p:cNvPr id="7" name="Text Placeholder 6">
            <a:extLst>
              <a:ext uri="{FF2B5EF4-FFF2-40B4-BE49-F238E27FC236}">
                <a16:creationId xmlns:a16="http://schemas.microsoft.com/office/drawing/2014/main" id="{1264934B-C4DF-4BB5-C10A-00E98866C799}"/>
              </a:ext>
            </a:extLst>
          </p:cNvPr>
          <p:cNvSpPr>
            <a:spLocks noGrp="1"/>
          </p:cNvSpPr>
          <p:nvPr>
            <p:ph type="body" sz="quarter" idx="18"/>
          </p:nvPr>
        </p:nvSpPr>
        <p:spPr>
          <a:xfrm>
            <a:off x="992124" y="4147845"/>
            <a:ext cx="2770632" cy="1097924"/>
          </a:xfrm>
        </p:spPr>
        <p:txBody>
          <a:bodyPr/>
          <a:lstStyle/>
          <a:p>
            <a:r>
              <a:rPr lang="en-US" sz="1800" dirty="0"/>
              <a:t>SHEKU ALUSINE KEBE</a:t>
            </a:r>
          </a:p>
          <a:p>
            <a:r>
              <a:rPr lang="en-US" sz="1800" dirty="0"/>
              <a:t>ID NO 29080</a:t>
            </a:r>
          </a:p>
          <a:p>
            <a:r>
              <a:rPr lang="en-US" sz="1800" dirty="0"/>
              <a:t>BSc. HONS INFORMATION TECHNOLOGY</a:t>
            </a:r>
          </a:p>
          <a:p>
            <a:r>
              <a:rPr lang="en-US" sz="1800" dirty="0"/>
              <a:t>YEAR 4</a:t>
            </a:r>
          </a:p>
        </p:txBody>
      </p:sp>
      <p:sp>
        <p:nvSpPr>
          <p:cNvPr id="8" name="Text Placeholder 7">
            <a:extLst>
              <a:ext uri="{FF2B5EF4-FFF2-40B4-BE49-F238E27FC236}">
                <a16:creationId xmlns:a16="http://schemas.microsoft.com/office/drawing/2014/main" id="{44D18D9E-D9E5-AE69-9680-7A001CCD3AE0}"/>
              </a:ext>
            </a:extLst>
          </p:cNvPr>
          <p:cNvSpPr>
            <a:spLocks noGrp="1"/>
          </p:cNvSpPr>
          <p:nvPr>
            <p:ph type="body" sz="quarter" idx="15"/>
          </p:nvPr>
        </p:nvSpPr>
        <p:spPr/>
        <p:txBody>
          <a:bodyPr/>
          <a:lstStyle/>
          <a:p>
            <a:endParaRPr lang="en-US" dirty="0"/>
          </a:p>
        </p:txBody>
      </p:sp>
      <p:sp>
        <p:nvSpPr>
          <p:cNvPr id="10" name="Text Placeholder 9">
            <a:extLst>
              <a:ext uri="{FF2B5EF4-FFF2-40B4-BE49-F238E27FC236}">
                <a16:creationId xmlns:a16="http://schemas.microsoft.com/office/drawing/2014/main" id="{A467BFC6-BA4D-98D5-BA52-4EE1C6F2E340}"/>
              </a:ext>
            </a:extLst>
          </p:cNvPr>
          <p:cNvSpPr>
            <a:spLocks noGrp="1"/>
          </p:cNvSpPr>
          <p:nvPr>
            <p:ph type="body" sz="quarter" idx="21"/>
          </p:nvPr>
        </p:nvSpPr>
        <p:spPr>
          <a:xfrm>
            <a:off x="4722876" y="3950207"/>
            <a:ext cx="2770632" cy="2611013"/>
          </a:xfrm>
        </p:spPr>
        <p:txBody>
          <a:bodyPr/>
          <a:lstStyle/>
          <a:p>
            <a:endParaRPr lang="en-US" dirty="0"/>
          </a:p>
          <a:p>
            <a:r>
              <a:rPr lang="en-US" sz="1800" dirty="0"/>
              <a:t>BERNARD BROWNE</a:t>
            </a:r>
          </a:p>
          <a:p>
            <a:r>
              <a:rPr lang="en-US" sz="1800" dirty="0"/>
              <a:t>ID NO: 27858</a:t>
            </a:r>
          </a:p>
          <a:p>
            <a:r>
              <a:rPr lang="en-US" sz="1800" dirty="0"/>
              <a:t>BSc. HONS INFORMATION TECHNOLOGY</a:t>
            </a:r>
          </a:p>
          <a:p>
            <a:r>
              <a:rPr lang="en-US" sz="1800" dirty="0"/>
              <a:t>YEAR 4</a:t>
            </a:r>
          </a:p>
          <a:p>
            <a:endParaRPr lang="en-US" sz="2000" dirty="0"/>
          </a:p>
        </p:txBody>
      </p:sp>
      <p:sp>
        <p:nvSpPr>
          <p:cNvPr id="11" name="Text Placeholder 10">
            <a:extLst>
              <a:ext uri="{FF2B5EF4-FFF2-40B4-BE49-F238E27FC236}">
                <a16:creationId xmlns:a16="http://schemas.microsoft.com/office/drawing/2014/main" id="{F0E21F63-25D9-1932-2C62-E0A47D2C6FA0}"/>
              </a:ext>
            </a:extLst>
          </p:cNvPr>
          <p:cNvSpPr>
            <a:spLocks noGrp="1"/>
          </p:cNvSpPr>
          <p:nvPr>
            <p:ph type="body" sz="quarter" idx="17"/>
          </p:nvPr>
        </p:nvSpPr>
        <p:spPr/>
        <p:txBody>
          <a:bodyPr/>
          <a:lstStyle/>
          <a:p>
            <a:endParaRPr lang="en-US"/>
          </a:p>
        </p:txBody>
      </p:sp>
      <p:pic>
        <p:nvPicPr>
          <p:cNvPr id="9" name="Picture Placeholder 8">
            <a:extLst>
              <a:ext uri="{FF2B5EF4-FFF2-40B4-BE49-F238E27FC236}">
                <a16:creationId xmlns:a16="http://schemas.microsoft.com/office/drawing/2014/main" id="{96A5CD78-768E-ECD6-8295-D55D45FFD01A}"/>
              </a:ext>
            </a:extLst>
          </p:cNvPr>
          <p:cNvPicPr>
            <a:picLocks noGrp="1" noChangeAspect="1"/>
          </p:cNvPicPr>
          <p:nvPr>
            <p:ph type="pic" sz="quarter" idx="24"/>
          </p:nvPr>
        </p:nvPicPr>
        <p:blipFill>
          <a:blip r:embed="rId3"/>
          <a:srcRect t="10068" b="10068"/>
          <a:stretch>
            <a:fillRect/>
          </a:stretch>
        </p:blipFill>
        <p:spPr>
          <a:xfrm>
            <a:off x="8453627" y="1731265"/>
            <a:ext cx="2491741" cy="2218942"/>
          </a:xfrm>
        </p:spPr>
      </p:pic>
      <p:sp>
        <p:nvSpPr>
          <p:cNvPr id="13" name="Text Placeholder 12">
            <a:extLst>
              <a:ext uri="{FF2B5EF4-FFF2-40B4-BE49-F238E27FC236}">
                <a16:creationId xmlns:a16="http://schemas.microsoft.com/office/drawing/2014/main" id="{836C469B-D499-1F51-C7B6-41E4D7AD95AE}"/>
              </a:ext>
            </a:extLst>
          </p:cNvPr>
          <p:cNvSpPr>
            <a:spLocks noGrp="1"/>
          </p:cNvSpPr>
          <p:nvPr>
            <p:ph type="body" sz="quarter" idx="22"/>
          </p:nvPr>
        </p:nvSpPr>
        <p:spPr>
          <a:xfrm>
            <a:off x="8371332" y="3950208"/>
            <a:ext cx="2770632" cy="2350008"/>
          </a:xfrm>
        </p:spPr>
        <p:txBody>
          <a:bodyPr/>
          <a:lstStyle/>
          <a:p>
            <a:endParaRPr lang="en-US" dirty="0"/>
          </a:p>
          <a:p>
            <a:r>
              <a:rPr lang="en-US" sz="1800" dirty="0"/>
              <a:t>MOHAMED LAMIN CONTEH</a:t>
            </a:r>
          </a:p>
          <a:p>
            <a:r>
              <a:rPr lang="en-US" sz="1800" dirty="0"/>
              <a:t>ID NO: 27782</a:t>
            </a:r>
          </a:p>
          <a:p>
            <a:r>
              <a:rPr lang="en-US" sz="1800" dirty="0"/>
              <a:t>BSc. HONS INFORMATION TECHNOLOGY</a:t>
            </a:r>
          </a:p>
          <a:p>
            <a:r>
              <a:rPr lang="en-US" sz="1800" dirty="0"/>
              <a:t>YEAR 4</a:t>
            </a:r>
          </a:p>
        </p:txBody>
      </p:sp>
      <p:pic>
        <p:nvPicPr>
          <p:cNvPr id="18" name="Picture Placeholder 17">
            <a:extLst>
              <a:ext uri="{FF2B5EF4-FFF2-40B4-BE49-F238E27FC236}">
                <a16:creationId xmlns:a16="http://schemas.microsoft.com/office/drawing/2014/main" id="{99B6BE53-DC51-5513-0D7B-9B5DC94EB31A}"/>
              </a:ext>
            </a:extLst>
          </p:cNvPr>
          <p:cNvPicPr>
            <a:picLocks noGrp="1" noChangeAspect="1"/>
          </p:cNvPicPr>
          <p:nvPr>
            <p:ph type="pic" sz="quarter" idx="25"/>
          </p:nvPr>
        </p:nvPicPr>
        <p:blipFill>
          <a:blip r:embed="rId4"/>
          <a:srcRect l="6343" r="6343"/>
          <a:stretch>
            <a:fillRect/>
          </a:stretch>
        </p:blipFill>
        <p:spPr>
          <a:xfrm>
            <a:off x="4722876" y="1743455"/>
            <a:ext cx="2770631" cy="2206751"/>
          </a:xfrm>
        </p:spPr>
      </p:pic>
    </p:spTree>
    <p:extLst>
      <p:ext uri="{BB962C8B-B14F-4D97-AF65-F5344CB8AC3E}">
        <p14:creationId xmlns:p14="http://schemas.microsoft.com/office/powerpoint/2010/main" val="243128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A00D0-0E35-F766-FD7A-BC606D759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69E42-1919-8416-0633-56FCC5DFD0E0}"/>
              </a:ext>
            </a:extLst>
          </p:cNvPr>
          <p:cNvSpPr>
            <a:spLocks noGrp="1"/>
          </p:cNvSpPr>
          <p:nvPr>
            <p:ph type="ctrTitle"/>
          </p:nvPr>
        </p:nvSpPr>
        <p:spPr>
          <a:xfrm>
            <a:off x="1527048" y="1975104"/>
            <a:ext cx="4169664" cy="2661064"/>
          </a:xfrm>
        </p:spPr>
        <p:txBody>
          <a:bodyPr/>
          <a:lstStyle/>
          <a:p>
            <a:r>
              <a:rPr lang="en-US" dirty="0"/>
              <a:t>THANK YOU</a:t>
            </a:r>
          </a:p>
        </p:txBody>
      </p:sp>
      <p:sp>
        <p:nvSpPr>
          <p:cNvPr id="3" name="Subtitle 2">
            <a:extLst>
              <a:ext uri="{FF2B5EF4-FFF2-40B4-BE49-F238E27FC236}">
                <a16:creationId xmlns:a16="http://schemas.microsoft.com/office/drawing/2014/main" id="{18C9C4C1-361C-6417-2EDE-6A18F472FA9A}"/>
              </a:ext>
            </a:extLst>
          </p:cNvPr>
          <p:cNvSpPr>
            <a:spLocks noGrp="1"/>
          </p:cNvSpPr>
          <p:nvPr>
            <p:ph type="subTitle" idx="1"/>
          </p:nvPr>
        </p:nvSpPr>
        <p:spPr>
          <a:xfrm>
            <a:off x="1545336" y="2846832"/>
            <a:ext cx="5737780" cy="345547"/>
          </a:xfrm>
        </p:spPr>
        <p:txBody>
          <a:bodyPr/>
          <a:lstStyle/>
          <a:p>
            <a:endParaRPr lang="en-US" dirty="0"/>
          </a:p>
          <a:p>
            <a:endParaRPr lang="en-US" dirty="0"/>
          </a:p>
        </p:txBody>
      </p:sp>
    </p:spTree>
    <p:extLst>
      <p:ext uri="{BB962C8B-B14F-4D97-AF65-F5344CB8AC3E}">
        <p14:creationId xmlns:p14="http://schemas.microsoft.com/office/powerpoint/2010/main" val="184929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4F13-2141-DD4C-C9E9-58EB1DAFED1E}"/>
              </a:ext>
            </a:extLst>
          </p:cNvPr>
          <p:cNvSpPr>
            <a:spLocks noGrp="1"/>
          </p:cNvSpPr>
          <p:nvPr>
            <p:ph type="title"/>
          </p:nvPr>
        </p:nvSpPr>
        <p:spPr>
          <a:xfrm>
            <a:off x="4224528" y="934720"/>
            <a:ext cx="6766560" cy="634773"/>
          </a:xfrm>
        </p:spPr>
        <p:txBody>
          <a:bodyPr/>
          <a:lstStyle/>
          <a:p>
            <a:r>
              <a:rPr lang="en-US" sz="2800" dirty="0"/>
              <a:t>Dataset exploration</a:t>
            </a:r>
          </a:p>
        </p:txBody>
      </p:sp>
      <p:sp>
        <p:nvSpPr>
          <p:cNvPr id="3" name="Content Placeholder 2">
            <a:extLst>
              <a:ext uri="{FF2B5EF4-FFF2-40B4-BE49-F238E27FC236}">
                <a16:creationId xmlns:a16="http://schemas.microsoft.com/office/drawing/2014/main" id="{58F7ED3D-AE9D-2FB6-C69D-DC61063C9924}"/>
              </a:ext>
            </a:extLst>
          </p:cNvPr>
          <p:cNvSpPr>
            <a:spLocks noGrp="1"/>
          </p:cNvSpPr>
          <p:nvPr>
            <p:ph idx="1"/>
          </p:nvPr>
        </p:nvSpPr>
        <p:spPr>
          <a:xfrm>
            <a:off x="4224527" y="1435101"/>
            <a:ext cx="7444309" cy="5252302"/>
          </a:xfrm>
        </p:spPr>
        <p:txBody>
          <a:bodyPr/>
          <a:lstStyle/>
          <a:p>
            <a:pPr algn="just"/>
            <a:r>
              <a:rPr lang="en-US" sz="2000" dirty="0"/>
              <a:t>The dataset used in this project, known as the Wine Recognition Dataset, contains 178 wine samples with 13 features representing different chemical properties. Each sample belongs to one of three classes of wine. During dataset exploration, we load the dataset using scikit-learn and analyze its structure and content. We investigate the characteristics of the features included in the dataset, such as alcohol content, acidity levels, and phenolic content. Additionally, we examine the distribution of the target labels across the dataset to ensure a balanced representation of each wine class. Exploring the dataset helps us gain a comprehensive understanding of the data we are working with, facilitating informed decisions regarding data preprocessing, model selection, and evaluation metrics for our wine classification task. This initial exploration lays the groundwork for subsequent data preprocessing and model development stages of the projects.</a:t>
            </a:r>
          </a:p>
        </p:txBody>
      </p:sp>
      <p:sp>
        <p:nvSpPr>
          <p:cNvPr id="4" name="Footer Placeholder 3">
            <a:extLst>
              <a:ext uri="{FF2B5EF4-FFF2-40B4-BE49-F238E27FC236}">
                <a16:creationId xmlns:a16="http://schemas.microsoft.com/office/drawing/2014/main" id="{F8E2D31E-808D-9658-A2F9-E414758416C1}"/>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8823E72D-EAE0-0EDC-6EB2-F7420511887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68635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2151-EF3C-F803-49B8-1095594C216A}"/>
              </a:ext>
            </a:extLst>
          </p:cNvPr>
          <p:cNvSpPr>
            <a:spLocks noGrp="1"/>
          </p:cNvSpPr>
          <p:nvPr>
            <p:ph type="title"/>
          </p:nvPr>
        </p:nvSpPr>
        <p:spPr>
          <a:xfrm>
            <a:off x="4224528" y="934720"/>
            <a:ext cx="6766560" cy="470999"/>
          </a:xfrm>
        </p:spPr>
        <p:txBody>
          <a:bodyPr/>
          <a:lstStyle/>
          <a:p>
            <a:r>
              <a:rPr lang="en-US" sz="2800" dirty="0"/>
              <a:t>Data preprocessing</a:t>
            </a:r>
          </a:p>
        </p:txBody>
      </p:sp>
      <p:sp>
        <p:nvSpPr>
          <p:cNvPr id="3" name="Content Placeholder 2">
            <a:extLst>
              <a:ext uri="{FF2B5EF4-FFF2-40B4-BE49-F238E27FC236}">
                <a16:creationId xmlns:a16="http://schemas.microsoft.com/office/drawing/2014/main" id="{8310061B-1A0F-FC74-D4E7-5223AC7F9C69}"/>
              </a:ext>
            </a:extLst>
          </p:cNvPr>
          <p:cNvSpPr>
            <a:spLocks noGrp="1"/>
          </p:cNvSpPr>
          <p:nvPr>
            <p:ph idx="1"/>
          </p:nvPr>
        </p:nvSpPr>
        <p:spPr>
          <a:xfrm>
            <a:off x="4224528" y="1608919"/>
            <a:ext cx="6766560" cy="4573517"/>
          </a:xfrm>
        </p:spPr>
        <p:txBody>
          <a:bodyPr/>
          <a:lstStyle/>
          <a:p>
            <a:pPr algn="just"/>
            <a:r>
              <a:rPr lang="en-US" sz="2000" dirty="0">
                <a:latin typeface="Times New Roman" panose="02020603050405020304" pitchFamily="18" charset="0"/>
                <a:cs typeface="Times New Roman" panose="02020603050405020304" pitchFamily="18" charset="0"/>
              </a:rPr>
              <a:t>In the data preprocessing stage of our wine classification project, we undertake several essential steps to ensure the dataset is ready for model training. First, we check for missing values within the dataset and handle them if necessary, ensuring data completeness. Next, we standardize the features by applying the Standard Scaler to transform them to a common scale, mitigating the influence of feature magnitude on model performance. This step is crucial for algorithms sensitive to feature scaling, such as logistic regression and SVM. By completing these preprocessing steps, we prepare the dataset for effective model training and evaluation, ensuring that our models can learn from the data accurately and make reliable predictions on unseen samples.</a:t>
            </a:r>
          </a:p>
        </p:txBody>
      </p:sp>
      <p:sp>
        <p:nvSpPr>
          <p:cNvPr id="4" name="Footer Placeholder 3">
            <a:extLst>
              <a:ext uri="{FF2B5EF4-FFF2-40B4-BE49-F238E27FC236}">
                <a16:creationId xmlns:a16="http://schemas.microsoft.com/office/drawing/2014/main" id="{FC228E13-8A2A-F327-A26A-31C136AF2065}"/>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0A3C7C9-82D9-2BD8-45BB-DD123181B68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54977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73DF66-8690-6FC9-1EB6-BFC3DBA8BDA9}"/>
              </a:ext>
            </a:extLst>
          </p:cNvPr>
          <p:cNvSpPr>
            <a:spLocks noGrp="1"/>
          </p:cNvSpPr>
          <p:nvPr>
            <p:ph type="ftr" sz="quarter" idx="11"/>
          </p:nvPr>
        </p:nvSpPr>
        <p:spPr/>
        <p:txBody>
          <a:bodyPr/>
          <a:lstStyle/>
          <a:p>
            <a:r>
              <a:rPr lang="en-US" dirty="0"/>
              <a:t>Wine classification project.</a:t>
            </a:r>
          </a:p>
        </p:txBody>
      </p:sp>
      <p:sp>
        <p:nvSpPr>
          <p:cNvPr id="3" name="Slide Number Placeholder 2">
            <a:extLst>
              <a:ext uri="{FF2B5EF4-FFF2-40B4-BE49-F238E27FC236}">
                <a16:creationId xmlns:a16="http://schemas.microsoft.com/office/drawing/2014/main" id="{BF630B1E-C37F-F362-F798-8AC6179E8CB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itle 3">
            <a:extLst>
              <a:ext uri="{FF2B5EF4-FFF2-40B4-BE49-F238E27FC236}">
                <a16:creationId xmlns:a16="http://schemas.microsoft.com/office/drawing/2014/main" id="{2CBFE166-277D-6046-9D0B-7AC5AFF8D857}"/>
              </a:ext>
            </a:extLst>
          </p:cNvPr>
          <p:cNvSpPr>
            <a:spLocks noGrp="1"/>
          </p:cNvSpPr>
          <p:nvPr>
            <p:ph type="title"/>
          </p:nvPr>
        </p:nvSpPr>
        <p:spPr>
          <a:xfrm>
            <a:off x="3986784" y="457200"/>
            <a:ext cx="8165592" cy="842211"/>
          </a:xfrm>
        </p:spPr>
        <p:txBody>
          <a:bodyPr/>
          <a:lstStyle/>
          <a:p>
            <a:r>
              <a:rPr lang="en-US" sz="3200" dirty="0"/>
              <a:t>Example out put:</a:t>
            </a:r>
          </a:p>
        </p:txBody>
      </p:sp>
      <p:sp>
        <p:nvSpPr>
          <p:cNvPr id="5" name="Content Placeholder 4">
            <a:extLst>
              <a:ext uri="{FF2B5EF4-FFF2-40B4-BE49-F238E27FC236}">
                <a16:creationId xmlns:a16="http://schemas.microsoft.com/office/drawing/2014/main" id="{30CB0C6B-C05C-ED1B-55C1-7E07F0F8847F}"/>
              </a:ext>
            </a:extLst>
          </p:cNvPr>
          <p:cNvSpPr>
            <a:spLocks noGrp="1"/>
          </p:cNvSpPr>
          <p:nvPr>
            <p:ph sz="half" idx="2"/>
          </p:nvPr>
        </p:nvSpPr>
        <p:spPr>
          <a:xfrm>
            <a:off x="3685032" y="1734152"/>
            <a:ext cx="4069080" cy="4827748"/>
          </a:xfrm>
        </p:spPr>
        <p:txBody>
          <a:bodyPr/>
          <a:lstStyle/>
          <a:p>
            <a:r>
              <a:rPr lang="en-US" sz="1800" dirty="0"/>
              <a:t>Alcohol                       	  	0</a:t>
            </a:r>
          </a:p>
          <a:p>
            <a:r>
              <a:rPr lang="en-US" sz="1800" dirty="0" err="1"/>
              <a:t>Malic_Acid</a:t>
            </a:r>
            <a:r>
              <a:rPr lang="en-US" sz="1800" dirty="0"/>
              <a:t>                    		0</a:t>
            </a:r>
          </a:p>
          <a:p>
            <a:r>
              <a:rPr lang="en-US" sz="1800" dirty="0"/>
              <a:t>Ash                            		0</a:t>
            </a:r>
          </a:p>
          <a:p>
            <a:r>
              <a:rPr lang="en-US" sz="1800" dirty="0" err="1"/>
              <a:t>Alcalinity</a:t>
            </a:r>
            <a:r>
              <a:rPr lang="en-US" sz="1800" dirty="0"/>
              <a:t> of Ash              	0</a:t>
            </a:r>
          </a:p>
          <a:p>
            <a:r>
              <a:rPr lang="en-US" sz="1800" dirty="0"/>
              <a:t>Magnesium                     		0</a:t>
            </a:r>
          </a:p>
          <a:p>
            <a:r>
              <a:rPr lang="en-US" sz="1800" dirty="0" err="1"/>
              <a:t>total_phenols</a:t>
            </a:r>
            <a:r>
              <a:rPr lang="en-US" sz="1800" dirty="0"/>
              <a:t>                	   	0</a:t>
            </a:r>
          </a:p>
          <a:p>
            <a:r>
              <a:rPr lang="en-US" sz="1800" dirty="0" err="1"/>
              <a:t>Flavanoids</a:t>
            </a:r>
            <a:r>
              <a:rPr lang="en-US" sz="1800" dirty="0"/>
              <a:t>                    		0</a:t>
            </a:r>
          </a:p>
          <a:p>
            <a:r>
              <a:rPr lang="en-US" sz="1800" dirty="0" err="1"/>
              <a:t>Nonflavanoid_Phenols</a:t>
            </a:r>
            <a:r>
              <a:rPr lang="en-US" sz="1800" dirty="0"/>
              <a:t>           	0</a:t>
            </a:r>
          </a:p>
          <a:p>
            <a:r>
              <a:rPr lang="en-US" sz="1800" dirty="0"/>
              <a:t>proanthocyanins                	0</a:t>
            </a:r>
          </a:p>
          <a:p>
            <a:r>
              <a:rPr lang="en-US" sz="1800" dirty="0" err="1"/>
              <a:t>Color_Intensity</a:t>
            </a:r>
            <a:r>
              <a:rPr lang="en-US" sz="1800" dirty="0"/>
              <a:t>                	0</a:t>
            </a:r>
          </a:p>
          <a:p>
            <a:r>
              <a:rPr lang="en-US" sz="1800" dirty="0"/>
              <a:t>hue                            		0</a:t>
            </a:r>
          </a:p>
          <a:p>
            <a:r>
              <a:rPr lang="en-US" sz="1800" dirty="0"/>
              <a:t>od280/od315_of_diluted_wines    	0</a:t>
            </a:r>
          </a:p>
          <a:p>
            <a:r>
              <a:rPr lang="en-US" sz="1800" dirty="0"/>
              <a:t>proline                         		0</a:t>
            </a:r>
          </a:p>
          <a:p>
            <a:endParaRPr lang="en-US" dirty="0"/>
          </a:p>
        </p:txBody>
      </p:sp>
      <p:sp>
        <p:nvSpPr>
          <p:cNvPr id="6" name="Content Placeholder 5">
            <a:extLst>
              <a:ext uri="{FF2B5EF4-FFF2-40B4-BE49-F238E27FC236}">
                <a16:creationId xmlns:a16="http://schemas.microsoft.com/office/drawing/2014/main" id="{AE6FD450-A992-1E75-F604-BEC07C009D29}"/>
              </a:ext>
            </a:extLst>
          </p:cNvPr>
          <p:cNvSpPr>
            <a:spLocks noGrp="1"/>
          </p:cNvSpPr>
          <p:nvPr>
            <p:ph sz="quarter" idx="4"/>
          </p:nvPr>
        </p:nvSpPr>
        <p:spPr>
          <a:xfrm>
            <a:off x="7988968" y="1734152"/>
            <a:ext cx="3943952" cy="4827748"/>
          </a:xfrm>
        </p:spPr>
        <p:txBody>
          <a:bodyPr/>
          <a:lstStyle/>
          <a:p>
            <a:r>
              <a:rPr lang="en-US" sz="2000" dirty="0"/>
              <a:t>Accuracy: 1.0</a:t>
            </a:r>
          </a:p>
          <a:p>
            <a:r>
              <a:rPr lang="en-US" sz="2000" dirty="0"/>
              <a:t>Precision: 1.0</a:t>
            </a:r>
          </a:p>
          <a:p>
            <a:r>
              <a:rPr lang="en-US" sz="2000" dirty="0"/>
              <a:t>Recall: 1.0</a:t>
            </a:r>
          </a:p>
          <a:p>
            <a:r>
              <a:rPr lang="en-US" sz="2000" dirty="0"/>
              <a:t>F1 Score: 1.0</a:t>
            </a:r>
          </a:p>
        </p:txBody>
      </p:sp>
    </p:spTree>
    <p:extLst>
      <p:ext uri="{BB962C8B-B14F-4D97-AF65-F5344CB8AC3E}">
        <p14:creationId xmlns:p14="http://schemas.microsoft.com/office/powerpoint/2010/main" val="147135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9DDA6-DED1-2489-5BC6-9E557EA0B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1870B-00AF-2624-0BB9-F19C6B379E38}"/>
              </a:ext>
            </a:extLst>
          </p:cNvPr>
          <p:cNvSpPr>
            <a:spLocks noGrp="1"/>
          </p:cNvSpPr>
          <p:nvPr>
            <p:ph type="title"/>
          </p:nvPr>
        </p:nvSpPr>
        <p:spPr>
          <a:xfrm>
            <a:off x="4224528" y="852986"/>
            <a:ext cx="6766560" cy="689212"/>
          </a:xfrm>
        </p:spPr>
        <p:txBody>
          <a:bodyPr/>
          <a:lstStyle/>
          <a:p>
            <a:r>
              <a:rPr lang="en-US" sz="3200" dirty="0"/>
              <a:t>Train-test split</a:t>
            </a:r>
          </a:p>
        </p:txBody>
      </p:sp>
      <p:sp>
        <p:nvSpPr>
          <p:cNvPr id="3" name="Content Placeholder 2">
            <a:extLst>
              <a:ext uri="{FF2B5EF4-FFF2-40B4-BE49-F238E27FC236}">
                <a16:creationId xmlns:a16="http://schemas.microsoft.com/office/drawing/2014/main" id="{C70D6EF7-5457-5954-7A16-D10D6645FE45}"/>
              </a:ext>
            </a:extLst>
          </p:cNvPr>
          <p:cNvSpPr>
            <a:spLocks noGrp="1"/>
          </p:cNvSpPr>
          <p:nvPr>
            <p:ph idx="1"/>
          </p:nvPr>
        </p:nvSpPr>
        <p:spPr>
          <a:xfrm>
            <a:off x="4401949" y="1727127"/>
            <a:ext cx="6766560" cy="4277888"/>
          </a:xfrm>
        </p:spPr>
        <p:txBody>
          <a:bodyPr/>
          <a:lstStyle/>
          <a:p>
            <a:pPr algn="just"/>
            <a:r>
              <a:rPr lang="en-US" sz="1800" dirty="0">
                <a:latin typeface="Times New Roman" panose="02020603050405020304" pitchFamily="18" charset="0"/>
                <a:cs typeface="Times New Roman" panose="02020603050405020304" pitchFamily="18" charset="0"/>
              </a:rPr>
              <a:t>In our wine classification project, we employ the train-test split technique to partition the dataset into two subsets: a training set and a testing set. The training set, comprising 80% of the data, is utilized to train our classification models. This allows the models to learn patterns and relationships within the data. The testing set, consisting of the remaining 20% of the data, is kept separate and serves as an independent dataset for evaluating the performance of our trained models. Additionally, we utilize stratified sampling during the train-test split process to ensure that each wine class is proportionally represented in both the training and testing sets. This approach prevents bias and helps in obtaining reliable performance estimates for our models across all classes. By splitting the dataset in this manner, we can effectively asses the generalization capabilities of our models on unseen data.</a:t>
            </a:r>
          </a:p>
        </p:txBody>
      </p:sp>
      <p:sp>
        <p:nvSpPr>
          <p:cNvPr id="4" name="Footer Placeholder 3">
            <a:extLst>
              <a:ext uri="{FF2B5EF4-FFF2-40B4-BE49-F238E27FC236}">
                <a16:creationId xmlns:a16="http://schemas.microsoft.com/office/drawing/2014/main" id="{D247F695-A7EA-9225-8C90-1E9C0DCC1583}"/>
              </a:ext>
            </a:extLst>
          </p:cNvPr>
          <p:cNvSpPr>
            <a:spLocks noGrp="1"/>
          </p:cNvSpPr>
          <p:nvPr>
            <p:ph type="ftr" sz="quarter" idx="11"/>
          </p:nvPr>
        </p:nvSpPr>
        <p:spPr>
          <a:xfrm>
            <a:off x="4115346" y="393737"/>
            <a:ext cx="3200400" cy="274320"/>
          </a:xfrm>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5DE04B8-CC09-88A7-6B7B-AB355CE920A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Rectangle 2">
            <a:extLst>
              <a:ext uri="{FF2B5EF4-FFF2-40B4-BE49-F238E27FC236}">
                <a16:creationId xmlns:a16="http://schemas.microsoft.com/office/drawing/2014/main" id="{665C7BE7-188C-4B86-3F2B-81873B5BB81A}"/>
              </a:ext>
            </a:extLst>
          </p:cNvPr>
          <p:cNvSpPr>
            <a:spLocks noChangeArrowheads="1"/>
          </p:cNvSpPr>
          <p:nvPr/>
        </p:nvSpPr>
        <p:spPr bwMode="auto">
          <a:xfrm>
            <a:off x="0" y="0"/>
            <a:ext cx="4292600"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1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0C18-7F5C-D84E-E509-3387CBB10CAB}"/>
              </a:ext>
            </a:extLst>
          </p:cNvPr>
          <p:cNvSpPr>
            <a:spLocks noGrp="1"/>
          </p:cNvSpPr>
          <p:nvPr>
            <p:ph type="title"/>
          </p:nvPr>
        </p:nvSpPr>
        <p:spPr>
          <a:xfrm>
            <a:off x="4224528" y="934720"/>
            <a:ext cx="6766560" cy="621125"/>
          </a:xfrm>
        </p:spPr>
        <p:txBody>
          <a:bodyPr/>
          <a:lstStyle/>
          <a:p>
            <a:r>
              <a:rPr lang="en-US" sz="2400" dirty="0"/>
              <a:t>Model 1: Logistic Regression:</a:t>
            </a:r>
          </a:p>
        </p:txBody>
      </p:sp>
      <p:sp>
        <p:nvSpPr>
          <p:cNvPr id="3" name="Content Placeholder 2">
            <a:extLst>
              <a:ext uri="{FF2B5EF4-FFF2-40B4-BE49-F238E27FC236}">
                <a16:creationId xmlns:a16="http://schemas.microsoft.com/office/drawing/2014/main" id="{FF5E9506-D67F-A2B1-B281-D6D573A58854}"/>
              </a:ext>
            </a:extLst>
          </p:cNvPr>
          <p:cNvSpPr>
            <a:spLocks noGrp="1"/>
          </p:cNvSpPr>
          <p:nvPr>
            <p:ph idx="1"/>
          </p:nvPr>
        </p:nvSpPr>
        <p:spPr>
          <a:xfrm>
            <a:off x="4224528" y="1555845"/>
            <a:ext cx="6766560" cy="4844955"/>
          </a:xfrm>
        </p:spPr>
        <p:txBody>
          <a:bodyPr/>
          <a:lstStyle/>
          <a:p>
            <a:pPr algn="just"/>
            <a:r>
              <a:rPr lang="en-US" sz="2000" dirty="0">
                <a:latin typeface="Times New Roman" panose="02020603050405020304" pitchFamily="18" charset="0"/>
                <a:cs typeface="Times New Roman" panose="02020603050405020304" pitchFamily="18" charset="0"/>
              </a:rPr>
              <a:t>In our wine classification project, logistic regression serves as the initial classification algorithm employed to predict the wine classes based on the chemical properties of the samples. Logistic regression is a widely used binary classification algorithm that can be extended to handle multiple classes, making it suitable for our three-class classification task. We instantiate a logistic regression model and train it on the training set obtained through the train-test split. By utilizing logistic regression, we aim to model the probability of each wine sample belonging to a particular class. The model's coefficients provide insights into the importance of each feature in predicting the wine classes. Subsequently, we evaluate the model's performance using various metrics such as accuracy, precision, recall, and F1 score, providing a comprehensive assessment of its classification capabilities.</a:t>
            </a:r>
          </a:p>
        </p:txBody>
      </p:sp>
      <p:sp>
        <p:nvSpPr>
          <p:cNvPr id="4" name="Footer Placeholder 3">
            <a:extLst>
              <a:ext uri="{FF2B5EF4-FFF2-40B4-BE49-F238E27FC236}">
                <a16:creationId xmlns:a16="http://schemas.microsoft.com/office/drawing/2014/main" id="{9D4E0B5E-BC28-F57B-787F-CD7858734332}"/>
              </a:ext>
            </a:extLst>
          </p:cNvPr>
          <p:cNvSpPr>
            <a:spLocks noGrp="1"/>
          </p:cNvSpPr>
          <p:nvPr>
            <p:ph type="ftr" sz="quarter" idx="11"/>
          </p:nvPr>
        </p:nvSpPr>
        <p:spPr/>
        <p:txBody>
          <a:bodyPr/>
          <a:lstStyle/>
          <a:p>
            <a:r>
              <a:rPr lang="en-US" dirty="0"/>
              <a:t>Wine classification projects</a:t>
            </a:r>
          </a:p>
        </p:txBody>
      </p:sp>
      <p:sp>
        <p:nvSpPr>
          <p:cNvPr id="5" name="Slide Number Placeholder 4">
            <a:extLst>
              <a:ext uri="{FF2B5EF4-FFF2-40B4-BE49-F238E27FC236}">
                <a16:creationId xmlns:a16="http://schemas.microsoft.com/office/drawing/2014/main" id="{AF3A68D7-2B10-027B-5DCF-09BD00C8DAB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59341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A598-904D-1056-9D11-B11BB4CD46E1}"/>
              </a:ext>
            </a:extLst>
          </p:cNvPr>
          <p:cNvSpPr>
            <a:spLocks noGrp="1"/>
          </p:cNvSpPr>
          <p:nvPr>
            <p:ph type="title"/>
          </p:nvPr>
        </p:nvSpPr>
        <p:spPr>
          <a:xfrm>
            <a:off x="4111115" y="731520"/>
            <a:ext cx="6766560" cy="648101"/>
          </a:xfrm>
        </p:spPr>
        <p:txBody>
          <a:bodyPr/>
          <a:lstStyle/>
          <a:p>
            <a:r>
              <a:rPr lang="en-US" sz="1800" dirty="0"/>
              <a:t>Confusion matrix – logistic regression</a:t>
            </a:r>
          </a:p>
        </p:txBody>
      </p:sp>
      <p:pic>
        <p:nvPicPr>
          <p:cNvPr id="7" name="Content Placeholder 6">
            <a:extLst>
              <a:ext uri="{FF2B5EF4-FFF2-40B4-BE49-F238E27FC236}">
                <a16:creationId xmlns:a16="http://schemas.microsoft.com/office/drawing/2014/main" id="{44D8C475-7B17-34C0-2C50-8DF1CDACE6B4}"/>
              </a:ext>
            </a:extLst>
          </p:cNvPr>
          <p:cNvPicPr>
            <a:picLocks noGrp="1" noChangeAspect="1"/>
          </p:cNvPicPr>
          <p:nvPr>
            <p:ph idx="1"/>
          </p:nvPr>
        </p:nvPicPr>
        <p:blipFill>
          <a:blip r:embed="rId2"/>
          <a:stretch>
            <a:fillRect/>
          </a:stretch>
        </p:blipFill>
        <p:spPr>
          <a:xfrm>
            <a:off x="3882189" y="1653942"/>
            <a:ext cx="7924799" cy="4746858"/>
          </a:xfrm>
        </p:spPr>
      </p:pic>
      <p:sp>
        <p:nvSpPr>
          <p:cNvPr id="4" name="Footer Placeholder 3">
            <a:extLst>
              <a:ext uri="{FF2B5EF4-FFF2-40B4-BE49-F238E27FC236}">
                <a16:creationId xmlns:a16="http://schemas.microsoft.com/office/drawing/2014/main" id="{C7A26C2A-2C44-0D74-71CE-AECEE5BA2006}"/>
              </a:ext>
            </a:extLst>
          </p:cNvPr>
          <p:cNvSpPr>
            <a:spLocks noGrp="1"/>
          </p:cNvSpPr>
          <p:nvPr>
            <p:ph type="ftr" sz="quarter" idx="11"/>
          </p:nvPr>
        </p:nvSpPr>
        <p:spPr>
          <a:xfrm>
            <a:off x="4224528" y="360947"/>
            <a:ext cx="3200400" cy="274321"/>
          </a:xfrm>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D2077736-E1F9-FC01-2BA7-3A9DCE5AFD89}"/>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1746734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{2A7A2328-47CE-4925-9555-41ADDD4B03B4}tf78438558_win32</Template>
  <TotalTime>707</TotalTime>
  <Words>2266</Words>
  <Application>Microsoft Office PowerPoint</Application>
  <PresentationFormat>Widescreen</PresentationFormat>
  <Paragraphs>174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Sabon Next LT</vt:lpstr>
      <vt:lpstr>Söhne</vt:lpstr>
      <vt:lpstr>Times New Roman</vt:lpstr>
      <vt:lpstr>Office Theme</vt:lpstr>
      <vt:lpstr>Wine Classification  Project  by</vt:lpstr>
      <vt:lpstr>AGENDA</vt:lpstr>
      <vt:lpstr>Introduction</vt:lpstr>
      <vt:lpstr>Dataset exploration</vt:lpstr>
      <vt:lpstr>Data preprocessing</vt:lpstr>
      <vt:lpstr>Example out put:</vt:lpstr>
      <vt:lpstr>Train-test split</vt:lpstr>
      <vt:lpstr>Model 1: Logistic Regression:</vt:lpstr>
      <vt:lpstr>Confusion matrix – logistic regression</vt:lpstr>
      <vt:lpstr>Model 2: Decision Trees</vt:lpstr>
      <vt:lpstr>Result for decision trees</vt:lpstr>
      <vt:lpstr>Pic showing the confusion matrix – decision trees</vt:lpstr>
      <vt:lpstr>Pic showing Decision tree – feature importance</vt:lpstr>
      <vt:lpstr>Model 3: Support Vector Machines (SVM)</vt:lpstr>
      <vt:lpstr>Support vector machine (svm)</vt:lpstr>
      <vt:lpstr>Combination of the 3 model results</vt:lpstr>
      <vt:lpstr>Model 3: Support Vector Machines (SVM): confusion matrix - svm </vt:lpstr>
      <vt:lpstr>Results Analysis:</vt:lpstr>
      <vt:lpstr>Visualization</vt:lpstr>
      <vt:lpstr>Visualization of confusion matrix – Logistic regression</vt:lpstr>
      <vt:lpstr>Visualization of confusion matrix – Decision Trees</vt:lpstr>
      <vt:lpstr>Visualization of confusion matrix - svm</vt:lpstr>
      <vt:lpstr>Visualization of the decision tree feature importance</vt:lpstr>
      <vt:lpstr>New instances of the model</vt:lpstr>
      <vt:lpstr>Visualization of the new instance for support vector machine, logistic regression, and decision tree</vt:lpstr>
      <vt:lpstr>Visualization of the new instance for logistics regression</vt:lpstr>
      <vt:lpstr>Visualization of the new instance for decision tree</vt:lpstr>
      <vt:lpstr>Visualization of the new instance for svm </vt:lpstr>
      <vt:lpstr>New instances vs the real wine dataset</vt:lpstr>
      <vt:lpstr>Conclusion</vt:lpstr>
      <vt:lpstr>Group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Classification Project</dc:title>
  <dc:subject/>
  <dc:creator>Sheku Kebe</dc:creator>
  <cp:lastModifiedBy>Sheku Kebe</cp:lastModifiedBy>
  <cp:revision>7</cp:revision>
  <dcterms:created xsi:type="dcterms:W3CDTF">2024-02-10T10:29:27Z</dcterms:created>
  <dcterms:modified xsi:type="dcterms:W3CDTF">2024-02-20T23:01:22Z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