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xx037\Desktop\SeagateBackup\Paper\newtonsolverpaper\mhi-results\runtime-al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xx037\Desktop\SeagateBackup\NutsCFD\testcases\6-mhi-cc\Validation-MHI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xx037\Desktop\SeagateBackup\NutsCFD\testcases\6-mhi-cc\Validation-MHI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31963357860782"/>
          <c:y val="5.2087777777777775E-2"/>
          <c:w val="0.70246149114763701"/>
          <c:h val="0.86096371987110709"/>
        </c:manualLayout>
      </c:layout>
      <c:barChart>
        <c:barDir val="col"/>
        <c:grouping val="clustered"/>
        <c:varyColors val="0"/>
        <c:ser>
          <c:idx val="0"/>
          <c:order val="0"/>
          <c:tx>
            <c:v>NK</c:v>
          </c:tx>
          <c:spPr>
            <a:pattFill prst="dkHorz">
              <a:fgClr>
                <a:srgbClr val="FF0000"/>
              </a:fgClr>
              <a:bgClr>
                <a:schemeClr val="bg1"/>
              </a:bgClr>
            </a:pattFill>
            <a:ln w="25400">
              <a:solidFill>
                <a:srgbClr val="FF0000"/>
              </a:solidFill>
            </a:ln>
            <a:effectLst/>
          </c:spPr>
          <c:invertIfNegative val="0"/>
          <c:cat>
            <c:numRef>
              <c:f>Sheet1!$F$5:$F$10</c:f>
              <c:numCache>
                <c:formatCode>General</c:formatCode>
                <c:ptCount val="6"/>
              </c:numCache>
            </c:numRef>
          </c:cat>
          <c:val>
            <c:numRef>
              <c:f>Sheet1!$K$5:$K$8</c:f>
              <c:numCache>
                <c:formatCode>0.00E+00</c:formatCode>
                <c:ptCount val="4"/>
                <c:pt idx="0">
                  <c:v>1</c:v>
                </c:pt>
                <c:pt idx="1">
                  <c:v>1.3250711251412759</c:v>
                </c:pt>
                <c:pt idx="2">
                  <c:v>4.56564947971472</c:v>
                </c:pt>
                <c:pt idx="3">
                  <c:v>6.752016836197825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E8-4CBA-82B2-233535DCFA87}"/>
            </c:ext>
          </c:extLst>
        </c:ser>
        <c:ser>
          <c:idx val="1"/>
          <c:order val="1"/>
          <c:tx>
            <c:v>JTKIRK</c:v>
          </c:tx>
          <c:spPr>
            <a:pattFill prst="ltVert">
              <a:fgClr>
                <a:srgbClr val="2840F0"/>
              </a:fgClr>
              <a:bgClr>
                <a:schemeClr val="bg1"/>
              </a:bgClr>
            </a:pattFill>
            <a:ln>
              <a:solidFill>
                <a:srgbClr val="2840F0"/>
              </a:solidFill>
            </a:ln>
            <a:effectLst/>
          </c:spPr>
          <c:invertIfNegative val="0"/>
          <c:dPt>
            <c:idx val="3"/>
            <c:invertIfNegative val="0"/>
            <c:bubble3D val="0"/>
            <c:spPr>
              <a:pattFill prst="ltVert">
                <a:fgClr>
                  <a:srgbClr val="2840F0"/>
                </a:fgClr>
                <a:bgClr>
                  <a:schemeClr val="bg1"/>
                </a:bgClr>
              </a:pattFill>
              <a:ln w="25400">
                <a:solidFill>
                  <a:srgbClr val="2840F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2FE8-4CBA-82B2-233535DCFA87}"/>
              </c:ext>
            </c:extLst>
          </c:dPt>
          <c:cat>
            <c:numRef>
              <c:f>Sheet1!$F$5:$F$10</c:f>
              <c:numCache>
                <c:formatCode>General</c:formatCode>
                <c:ptCount val="6"/>
              </c:numCache>
            </c:numRef>
          </c:cat>
          <c:val>
            <c:numRef>
              <c:f>Sheet1!$L$5:$L$8</c:f>
              <c:numCache>
                <c:formatCode>0.00E+00</c:formatCode>
                <c:ptCount val="4"/>
                <c:pt idx="0">
                  <c:v>1.4080829338633618</c:v>
                </c:pt>
                <c:pt idx="1">
                  <c:v>1.8098912662223781</c:v>
                </c:pt>
                <c:pt idx="2">
                  <c:v>10.664873923379711</c:v>
                </c:pt>
                <c:pt idx="3">
                  <c:v>15.5890720604856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FE8-4CBA-82B2-233535DCFA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350080"/>
        <c:axId val="15350496"/>
      </c:barChart>
      <c:catAx>
        <c:axId val="153500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              B              C              D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50496"/>
        <c:crosses val="autoZero"/>
        <c:auto val="1"/>
        <c:lblAlgn val="ctr"/>
        <c:lblOffset val="100"/>
        <c:noMultiLvlLbl val="0"/>
      </c:catAx>
      <c:valAx>
        <c:axId val="15350496"/>
        <c:scaling>
          <c:orientation val="minMax"/>
          <c:max val="16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normalized work unit for massflow convergene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50080"/>
        <c:crosses val="autoZero"/>
        <c:crossBetween val="between"/>
        <c:majorUnit val="4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29908142052070946"/>
          <c:y val="7.7230794912354947E-2"/>
          <c:w val="0.21829208377222564"/>
          <c:h val="0.25224590077325137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 baseline="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005584122101195"/>
          <c:y val="4.8864087301587304E-2"/>
          <c:w val="0.84136113613144714"/>
          <c:h val="0.86180578703703703"/>
        </c:manualLayout>
      </c:layout>
      <c:scatterChart>
        <c:scatterStyle val="lineMarker"/>
        <c:varyColors val="0"/>
        <c:ser>
          <c:idx val="2"/>
          <c:order val="0"/>
          <c:tx>
            <c:strRef>
              <c:f>'MHI TurboGrid meshes'!$S$1</c:f>
              <c:strCache>
                <c:ptCount val="1"/>
                <c:pt idx="0">
                  <c:v>Exp (with volute)</c:v>
                </c:pt>
              </c:strCache>
            </c:strRef>
          </c:tx>
          <c:spPr>
            <a:ln w="25400" cap="rnd">
              <a:solidFill>
                <a:srgbClr val="0070C0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rgbClr val="0070C0"/>
              </a:solidFill>
              <a:ln w="9525">
                <a:noFill/>
              </a:ln>
              <a:effectLst/>
            </c:spPr>
          </c:marker>
          <c:xVal>
            <c:numRef>
              <c:f>'MHI TurboGrid meshes'!$S$3:$S$9</c:f>
              <c:numCache>
                <c:formatCode>General</c:formatCode>
                <c:ptCount val="7"/>
                <c:pt idx="0">
                  <c:v>8.5400000000000004E-2</c:v>
                </c:pt>
                <c:pt idx="1">
                  <c:v>8.9499999999999996E-2</c:v>
                </c:pt>
                <c:pt idx="2">
                  <c:v>0.12640000000000001</c:v>
                </c:pt>
                <c:pt idx="3">
                  <c:v>0.1673</c:v>
                </c:pt>
                <c:pt idx="4">
                  <c:v>0.2006</c:v>
                </c:pt>
                <c:pt idx="5">
                  <c:v>0.221</c:v>
                </c:pt>
                <c:pt idx="6">
                  <c:v>0.22889999999999999</c:v>
                </c:pt>
              </c:numCache>
            </c:numRef>
          </c:xVal>
          <c:yVal>
            <c:numRef>
              <c:f>'MHI TurboGrid meshes'!$T$3:$T$9</c:f>
              <c:numCache>
                <c:formatCode>General</c:formatCode>
                <c:ptCount val="7"/>
                <c:pt idx="0">
                  <c:v>2.3269000000000002</c:v>
                </c:pt>
                <c:pt idx="1">
                  <c:v>2.3281999999999998</c:v>
                </c:pt>
                <c:pt idx="2">
                  <c:v>2.2948</c:v>
                </c:pt>
                <c:pt idx="3">
                  <c:v>2.2448999999999999</c:v>
                </c:pt>
                <c:pt idx="4">
                  <c:v>2.0674000000000001</c:v>
                </c:pt>
                <c:pt idx="5">
                  <c:v>1.7871999999999999</c:v>
                </c:pt>
                <c:pt idx="6">
                  <c:v>1.3867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6BF-4553-9021-E1D7604E8E3C}"/>
            </c:ext>
          </c:extLst>
        </c:ser>
        <c:ser>
          <c:idx val="1"/>
          <c:order val="2"/>
          <c:tx>
            <c:strRef>
              <c:f>'MHI TurboGrid meshes'!$H$1</c:f>
              <c:strCache>
                <c:ptCount val="1"/>
                <c:pt idx="0">
                  <c:v>ANSYS CFX (fine mesh)</c:v>
                </c:pt>
              </c:strCache>
            </c:strRef>
          </c:tx>
          <c:spPr>
            <a:ln w="25400" cap="rnd">
              <a:solidFill>
                <a:schemeClr val="tx1"/>
              </a:solidFill>
              <a:prstDash val="solid"/>
              <a:round/>
            </a:ln>
            <a:effectLst/>
          </c:spPr>
          <c:marker>
            <c:symbol val="square"/>
            <c:size val="8"/>
            <c:spPr>
              <a:solidFill>
                <a:schemeClr val="tx1"/>
              </a:solidFill>
              <a:ln w="19050">
                <a:noFill/>
              </a:ln>
              <a:effectLst/>
            </c:spPr>
          </c:marker>
          <c:xVal>
            <c:numRef>
              <c:f>'MHI TurboGrid meshes'!$H$3:$H$7</c:f>
              <c:numCache>
                <c:formatCode>General</c:formatCode>
                <c:ptCount val="5"/>
                <c:pt idx="0">
                  <c:v>0.23039999999999999</c:v>
                </c:pt>
                <c:pt idx="1">
                  <c:v>0.2208</c:v>
                </c:pt>
                <c:pt idx="2">
                  <c:v>0.20039999999999999</c:v>
                </c:pt>
                <c:pt idx="3">
                  <c:v>0.12659999999999999</c:v>
                </c:pt>
                <c:pt idx="4">
                  <c:v>8.9399999999999993E-2</c:v>
                </c:pt>
              </c:numCache>
            </c:numRef>
          </c:xVal>
          <c:yVal>
            <c:numRef>
              <c:f>'MHI TurboGrid meshes'!$I$3:$I$7</c:f>
              <c:numCache>
                <c:formatCode>General</c:formatCode>
                <c:ptCount val="5"/>
                <c:pt idx="0">
                  <c:v>1.5832999999999999</c:v>
                </c:pt>
                <c:pt idx="1">
                  <c:v>1.9805999999999999</c:v>
                </c:pt>
                <c:pt idx="2">
                  <c:v>2.1947999999999999</c:v>
                </c:pt>
                <c:pt idx="3">
                  <c:v>2.4159999999999999</c:v>
                </c:pt>
                <c:pt idx="4">
                  <c:v>2.4759000000000002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6BF-4553-9021-E1D7604E8E3C}"/>
            </c:ext>
          </c:extLst>
        </c:ser>
        <c:ser>
          <c:idx val="6"/>
          <c:order val="3"/>
          <c:tx>
            <c:strRef>
              <c:f>'MHI TurboGrid meshes'!$C$37</c:f>
              <c:strCache>
                <c:ptCount val="1"/>
                <c:pt idx="0">
                  <c:v>NutsCFD (coarse mesh)</c:v>
                </c:pt>
              </c:strCache>
              <c:extLst xmlns:c15="http://schemas.microsoft.com/office/drawing/2012/chart"/>
            </c:strRef>
          </c:tx>
          <c:spPr>
            <a:ln w="3810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rgbClr val="7030A0"/>
              </a:solidFill>
              <a:ln w="9525">
                <a:noFill/>
              </a:ln>
              <a:effectLst/>
            </c:spPr>
          </c:marker>
          <c:xVal>
            <c:numRef>
              <c:f>'MHI TurboGrid meshes'!$D$39:$D$54</c:f>
              <c:numCache>
                <c:formatCode>0.000000</c:formatCode>
                <c:ptCount val="16"/>
                <c:pt idx="0">
                  <c:v>0.21648600000000001</c:v>
                </c:pt>
                <c:pt idx="1">
                  <c:v>0.21648600000000001</c:v>
                </c:pt>
                <c:pt idx="2">
                  <c:v>0.21632400000000002</c:v>
                </c:pt>
                <c:pt idx="3">
                  <c:v>0.21491399999999999</c:v>
                </c:pt>
                <c:pt idx="4">
                  <c:v>0.21202199999999999</c:v>
                </c:pt>
                <c:pt idx="5">
                  <c:v>0.20818199999999998</c:v>
                </c:pt>
                <c:pt idx="6">
                  <c:v>0.20318999999999998</c:v>
                </c:pt>
                <c:pt idx="7">
                  <c:v>0.19672199999999998</c:v>
                </c:pt>
                <c:pt idx="8">
                  <c:v>0.18834600000000001</c:v>
                </c:pt>
                <c:pt idx="9">
                  <c:v>0.176394</c:v>
                </c:pt>
                <c:pt idx="10">
                  <c:v>0.15572999999999998</c:v>
                </c:pt>
                <c:pt idx="11">
                  <c:v>0.12959399999999999</c:v>
                </c:pt>
                <c:pt idx="12">
                  <c:v>0.1041</c:v>
                </c:pt>
                <c:pt idx="13">
                  <c:v>9.3299999999999994E-2</c:v>
                </c:pt>
                <c:pt idx="14" formatCode="General">
                  <c:v>9.0653999999999998E-2</c:v>
                </c:pt>
                <c:pt idx="15" formatCode="General">
                  <c:v>8.3351999999999996E-2</c:v>
                </c:pt>
              </c:numCache>
            </c:numRef>
          </c:xVal>
          <c:yVal>
            <c:numRef>
              <c:f>'MHI TurboGrid meshes'!$E$39:$E$54</c:f>
              <c:numCache>
                <c:formatCode>0.0000</c:formatCode>
                <c:ptCount val="16"/>
                <c:pt idx="0">
                  <c:v>1.4782</c:v>
                </c:pt>
                <c:pt idx="1">
                  <c:v>1.5172000000000001</c:v>
                </c:pt>
                <c:pt idx="2">
                  <c:v>1.5824</c:v>
                </c:pt>
                <c:pt idx="3">
                  <c:v>1.6466000000000001</c:v>
                </c:pt>
                <c:pt idx="4">
                  <c:v>1.712</c:v>
                </c:pt>
                <c:pt idx="5">
                  <c:v>1.7827</c:v>
                </c:pt>
                <c:pt idx="6">
                  <c:v>1.857</c:v>
                </c:pt>
                <c:pt idx="7">
                  <c:v>1.9351</c:v>
                </c:pt>
                <c:pt idx="8">
                  <c:v>2.0164</c:v>
                </c:pt>
                <c:pt idx="9">
                  <c:v>2.0994000000000002</c:v>
                </c:pt>
                <c:pt idx="10">
                  <c:v>2.1804000000000001</c:v>
                </c:pt>
                <c:pt idx="11">
                  <c:v>2.2673000000000001</c:v>
                </c:pt>
                <c:pt idx="12">
                  <c:v>2.363</c:v>
                </c:pt>
                <c:pt idx="13">
                  <c:v>2.3856999999999999</c:v>
                </c:pt>
                <c:pt idx="14" formatCode="General">
                  <c:v>2.39</c:v>
                </c:pt>
                <c:pt idx="15" formatCode="General">
                  <c:v>2.3973</c:v>
                </c:pt>
              </c:numCache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2-76BF-4553-9021-E1D7604E8E3C}"/>
            </c:ext>
          </c:extLst>
        </c:ser>
        <c:ser>
          <c:idx val="7"/>
          <c:order val="4"/>
          <c:tx>
            <c:strRef>
              <c:f>'MHI TurboGrid meshes'!$H$37</c:f>
              <c:strCache>
                <c:ptCount val="1"/>
                <c:pt idx="0">
                  <c:v>NutsCFD (medium mesh)</c:v>
                </c:pt>
              </c:strCache>
            </c:strRef>
          </c:tx>
          <c:spPr>
            <a:ln w="25400" cap="rnd">
              <a:solidFill>
                <a:srgbClr val="00B050"/>
              </a:solidFill>
              <a:round/>
            </a:ln>
            <a:effectLst/>
          </c:spPr>
          <c:marker>
            <c:symbol val="triangle"/>
            <c:size val="10"/>
            <c:spPr>
              <a:solidFill>
                <a:srgbClr val="00B050"/>
              </a:solidFill>
              <a:ln w="9525">
                <a:noFill/>
              </a:ln>
              <a:effectLst/>
            </c:spPr>
          </c:marker>
          <c:xVal>
            <c:numRef>
              <c:f>'MHI TurboGrid meshes'!$I$39:$I$57</c:f>
              <c:numCache>
                <c:formatCode>0.000000</c:formatCode>
                <c:ptCount val="19"/>
                <c:pt idx="0">
                  <c:v>0.22760400000000003</c:v>
                </c:pt>
                <c:pt idx="1">
                  <c:v>0.22760400000000003</c:v>
                </c:pt>
                <c:pt idx="2">
                  <c:v>0.22760400000000003</c:v>
                </c:pt>
                <c:pt idx="3">
                  <c:v>0.22760400000000003</c:v>
                </c:pt>
                <c:pt idx="4">
                  <c:v>0.22676400000000002</c:v>
                </c:pt>
                <c:pt idx="5">
                  <c:v>0.22382999999999997</c:v>
                </c:pt>
                <c:pt idx="6">
                  <c:v>0.220356</c:v>
                </c:pt>
                <c:pt idx="7">
                  <c:v>0.215304</c:v>
                </c:pt>
                <c:pt idx="8">
                  <c:v>0.20843400000000001</c:v>
                </c:pt>
                <c:pt idx="9">
                  <c:v>0.19933800000000002</c:v>
                </c:pt>
                <c:pt idx="10">
                  <c:v>0.18589800000000001</c:v>
                </c:pt>
                <c:pt idx="11">
                  <c:v>0.162552</c:v>
                </c:pt>
                <c:pt idx="12">
                  <c:v>0.12529200000000001</c:v>
                </c:pt>
                <c:pt idx="13">
                  <c:v>0.12021600000000002</c:v>
                </c:pt>
                <c:pt idx="14">
                  <c:v>0.113112</c:v>
                </c:pt>
                <c:pt idx="15" formatCode="0.0000">
                  <c:v>9.8898000000000014E-2</c:v>
                </c:pt>
                <c:pt idx="16" formatCode="0.0000">
                  <c:v>9.6113999999999991E-2</c:v>
                </c:pt>
                <c:pt idx="17" formatCode="General">
                  <c:v>9.3450000000000005E-2</c:v>
                </c:pt>
                <c:pt idx="18" formatCode="General">
                  <c:v>9.0083999999999997E-2</c:v>
                </c:pt>
              </c:numCache>
            </c:numRef>
          </c:xVal>
          <c:yVal>
            <c:numRef>
              <c:f>'MHI TurboGrid meshes'!$J$39:$J$57</c:f>
              <c:numCache>
                <c:formatCode>0.0000</c:formatCode>
                <c:ptCount val="19"/>
                <c:pt idx="0">
                  <c:v>1.5192000000000001</c:v>
                </c:pt>
                <c:pt idx="1">
                  <c:v>1.5511999999999999</c:v>
                </c:pt>
                <c:pt idx="2">
                  <c:v>1.5788</c:v>
                </c:pt>
                <c:pt idx="3">
                  <c:v>1.6728000000000001</c:v>
                </c:pt>
                <c:pt idx="4">
                  <c:v>1.7498</c:v>
                </c:pt>
                <c:pt idx="5">
                  <c:v>1.8190999999999999</c:v>
                </c:pt>
                <c:pt idx="6">
                  <c:v>1.8968</c:v>
                </c:pt>
                <c:pt idx="7">
                  <c:v>1.9750000000000001</c:v>
                </c:pt>
                <c:pt idx="8">
                  <c:v>2.056</c:v>
                </c:pt>
                <c:pt idx="9">
                  <c:v>2.1379000000000001</c:v>
                </c:pt>
                <c:pt idx="10">
                  <c:v>2.2176999999999998</c:v>
                </c:pt>
                <c:pt idx="11">
                  <c:v>2.2982</c:v>
                </c:pt>
                <c:pt idx="12">
                  <c:v>2.3814000000000002</c:v>
                </c:pt>
                <c:pt idx="13">
                  <c:v>2.4058999999999999</c:v>
                </c:pt>
                <c:pt idx="14">
                  <c:v>2.4291</c:v>
                </c:pt>
                <c:pt idx="15" formatCode="General">
                  <c:v>2.4493</c:v>
                </c:pt>
                <c:pt idx="16" formatCode="General">
                  <c:v>2.4535999999999998</c:v>
                </c:pt>
                <c:pt idx="17" formatCode="General">
                  <c:v>2.4579</c:v>
                </c:pt>
                <c:pt idx="18" formatCode="General">
                  <c:v>2.4619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76BF-4553-9021-E1D7604E8E3C}"/>
            </c:ext>
          </c:extLst>
        </c:ser>
        <c:ser>
          <c:idx val="8"/>
          <c:order val="5"/>
          <c:tx>
            <c:strRef>
              <c:f>'MHI TurboGrid meshes'!$M$37</c:f>
              <c:strCache>
                <c:ptCount val="1"/>
                <c:pt idx="0">
                  <c:v>NutsCFD (fine mesh)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xVal>
            <c:numRef>
              <c:f>'MHI TurboGrid meshes'!$N$39:$N$55</c:f>
              <c:numCache>
                <c:formatCode>General</c:formatCode>
                <c:ptCount val="17"/>
                <c:pt idx="0">
                  <c:v>0.22863</c:v>
                </c:pt>
                <c:pt idx="1">
                  <c:v>0.223</c:v>
                </c:pt>
                <c:pt idx="2">
                  <c:v>0.21210000000000001</c:v>
                </c:pt>
                <c:pt idx="3">
                  <c:v>0.19</c:v>
                </c:pt>
                <c:pt idx="4">
                  <c:v>0.16</c:v>
                </c:pt>
                <c:pt idx="5">
                  <c:v>0.12285</c:v>
                </c:pt>
                <c:pt idx="6">
                  <c:v>0.11019</c:v>
                </c:pt>
                <c:pt idx="7">
                  <c:v>9.7914000000000001E-2</c:v>
                </c:pt>
                <c:pt idx="8">
                  <c:v>9.1691999999999996E-2</c:v>
                </c:pt>
              </c:numCache>
            </c:numRef>
          </c:xVal>
          <c:yVal>
            <c:numRef>
              <c:f>'MHI TurboGrid meshes'!$O$39:$O$55</c:f>
              <c:numCache>
                <c:formatCode>General</c:formatCode>
                <c:ptCount val="17"/>
                <c:pt idx="0">
                  <c:v>1.5165</c:v>
                </c:pt>
                <c:pt idx="1">
                  <c:v>1.82</c:v>
                </c:pt>
                <c:pt idx="2">
                  <c:v>2.0623999999999998</c:v>
                </c:pt>
                <c:pt idx="3">
                  <c:v>2.2200000000000002</c:v>
                </c:pt>
                <c:pt idx="4">
                  <c:v>2.35</c:v>
                </c:pt>
                <c:pt idx="5">
                  <c:v>2.4380000000000002</c:v>
                </c:pt>
                <c:pt idx="6">
                  <c:v>2.4762</c:v>
                </c:pt>
                <c:pt idx="7">
                  <c:v>2.4927999999999999</c:v>
                </c:pt>
                <c:pt idx="8">
                  <c:v>2.5013999999999998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76BF-4553-9021-E1D7604E8E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5196159"/>
        <c:axId val="1345193247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1"/>
                <c:tx>
                  <c:strRef>
                    <c:extLst>
                      <c:ext uri="{02D57815-91ED-43cb-92C2-25804820EDAC}">
                        <c15:formulaRef>
                          <c15:sqref>'MHI TurboGrid meshes'!$M$1</c15:sqref>
                        </c15:formulaRef>
                      </c:ext>
                    </c:extLst>
                    <c:strCache>
                      <c:ptCount val="1"/>
                      <c:pt idx="0">
                        <c:v>MHI CFD (CFX-SST)</c:v>
                      </c:pt>
                    </c:strCache>
                  </c:strRef>
                </c:tx>
                <c:spPr>
                  <a:ln w="25400" cap="rnd">
                    <a:solidFill>
                      <a:schemeClr val="accent5">
                        <a:lumMod val="75000"/>
                      </a:schemeClr>
                    </a:solidFill>
                    <a:round/>
                  </a:ln>
                  <a:effectLst/>
                </c:spPr>
                <c:marker>
                  <c:symbol val="square"/>
                  <c:size val="10"/>
                  <c:spPr>
                    <a:solidFill>
                      <a:schemeClr val="accent5">
                        <a:lumMod val="75000"/>
                      </a:schemeClr>
                    </a:solidFill>
                    <a:ln w="9525">
                      <a:noFill/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'MHI TurboGrid meshes'!$M$3:$M$7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0.22919999999999999</c:v>
                      </c:pt>
                      <c:pt idx="1">
                        <c:v>0.2208</c:v>
                      </c:pt>
                      <c:pt idx="2">
                        <c:v>0.20039999999999999</c:v>
                      </c:pt>
                      <c:pt idx="3">
                        <c:v>0.12659999999999999</c:v>
                      </c:pt>
                      <c:pt idx="4">
                        <c:v>8.9399999999999993E-2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'MHI TurboGrid meshes'!$N$3:$N$7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1.6119000000000001</c:v>
                      </c:pt>
                      <c:pt idx="1">
                        <c:v>1.9646999999999999</c:v>
                      </c:pt>
                      <c:pt idx="2">
                        <c:v>2.1840999999999999</c:v>
                      </c:pt>
                      <c:pt idx="3">
                        <c:v>2.3877999999999999</c:v>
                      </c:pt>
                      <c:pt idx="4">
                        <c:v>2.4525000000000001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5-76BF-4553-9021-E1D7604E8E3C}"/>
                  </c:ext>
                </c:extLst>
              </c15:ser>
            </c15:filteredScatterSeries>
          </c:ext>
        </c:extLst>
      </c:scatterChart>
      <c:valAx>
        <c:axId val="1345196159"/>
        <c:scaling>
          <c:orientation val="minMax"/>
          <c:max val="0.25"/>
          <c:min val="5.000000000000001E-2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mass flow rate 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crossAx val="1345193247"/>
        <c:crosses val="autoZero"/>
        <c:crossBetween val="midCat"/>
        <c:majorUnit val="5.000000000000001E-2"/>
      </c:valAx>
      <c:valAx>
        <c:axId val="1345193247"/>
        <c:scaling>
          <c:orientation val="minMax"/>
          <c:max val="2.6"/>
          <c:min val="1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pressure ratio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crossAx val="1345196159"/>
        <c:crosses val="autoZero"/>
        <c:crossBetween val="midCat"/>
        <c:majorUnit val="0.4"/>
      </c:valAx>
      <c:spPr>
        <a:noFill/>
        <a:ln w="3175" cmpd="sng"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11764385715301491"/>
          <c:y val="0.55207013888888889"/>
          <c:w val="0.67702558760088638"/>
          <c:h val="0.3332770833333333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3175" cap="flat" cmpd="sng" algn="ctr">
      <a:noFill/>
      <a:round/>
    </a:ln>
    <a:effectLst/>
  </c:spPr>
  <c:txPr>
    <a:bodyPr/>
    <a:lstStyle/>
    <a:p>
      <a:pPr>
        <a:defRPr sz="2000" baseline="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81260464438682"/>
          <c:y val="5.1716865079365078E-2"/>
          <c:w val="0.8396043727080722"/>
          <c:h val="0.85760601851851848"/>
        </c:manualLayout>
      </c:layout>
      <c:scatterChart>
        <c:scatterStyle val="lineMarker"/>
        <c:varyColors val="0"/>
        <c:ser>
          <c:idx val="1"/>
          <c:order val="0"/>
          <c:tx>
            <c:strRef>
              <c:f>'MHI TurboGrid meshes'!$S$1</c:f>
              <c:strCache>
                <c:ptCount val="1"/>
                <c:pt idx="0">
                  <c:v>Exp (with volute)</c:v>
                </c:pt>
              </c:strCache>
            </c:strRef>
          </c:tx>
          <c:spPr>
            <a:ln w="25400" cap="rnd">
              <a:solidFill>
                <a:srgbClr val="0070C0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rgbClr val="0070C0"/>
              </a:solidFill>
              <a:ln w="9525">
                <a:noFill/>
              </a:ln>
              <a:effectLst/>
            </c:spPr>
          </c:marker>
          <c:xVal>
            <c:numRef>
              <c:f>'MHI TurboGrid meshes'!$S$3:$S$9</c:f>
              <c:numCache>
                <c:formatCode>General</c:formatCode>
                <c:ptCount val="7"/>
                <c:pt idx="0">
                  <c:v>8.5400000000000004E-2</c:v>
                </c:pt>
                <c:pt idx="1">
                  <c:v>8.9499999999999996E-2</c:v>
                </c:pt>
                <c:pt idx="2">
                  <c:v>0.12640000000000001</c:v>
                </c:pt>
                <c:pt idx="3">
                  <c:v>0.1673</c:v>
                </c:pt>
                <c:pt idx="4">
                  <c:v>0.2006</c:v>
                </c:pt>
                <c:pt idx="5">
                  <c:v>0.221</c:v>
                </c:pt>
                <c:pt idx="6">
                  <c:v>0.22889999999999999</c:v>
                </c:pt>
              </c:numCache>
            </c:numRef>
          </c:xVal>
          <c:yVal>
            <c:numRef>
              <c:f>'MHI TurboGrid meshes'!$U$3:$U$9</c:f>
              <c:numCache>
                <c:formatCode>General</c:formatCode>
                <c:ptCount val="7"/>
                <c:pt idx="0">
                  <c:v>0.62439999999999996</c:v>
                </c:pt>
                <c:pt idx="1">
                  <c:v>0.63390000000000002</c:v>
                </c:pt>
                <c:pt idx="2">
                  <c:v>0.70879999999999999</c:v>
                </c:pt>
                <c:pt idx="3">
                  <c:v>0.77159999999999995</c:v>
                </c:pt>
                <c:pt idx="4">
                  <c:v>0.76990000000000003</c:v>
                </c:pt>
                <c:pt idx="5">
                  <c:v>0.67120000000000002</c:v>
                </c:pt>
                <c:pt idx="6">
                  <c:v>0.40560000000000002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FAC-4896-B8DD-A2987B7900AE}"/>
            </c:ext>
          </c:extLst>
        </c:ser>
        <c:ser>
          <c:idx val="0"/>
          <c:order val="2"/>
          <c:tx>
            <c:strRef>
              <c:f>'MHI TurboGrid meshes'!$H$1</c:f>
              <c:strCache>
                <c:ptCount val="1"/>
                <c:pt idx="0">
                  <c:v>ANSYS CFX (fine mesh)</c:v>
                </c:pt>
              </c:strCache>
            </c:strRef>
          </c:tx>
          <c:spPr>
            <a:ln w="25400" cap="rnd">
              <a:solidFill>
                <a:schemeClr val="tx1"/>
              </a:solidFill>
              <a:prstDash val="solid"/>
              <a:round/>
            </a:ln>
            <a:effectLst/>
          </c:spPr>
          <c:marker>
            <c:symbol val="square"/>
            <c:size val="8"/>
            <c:spPr>
              <a:solidFill>
                <a:schemeClr val="tx1"/>
              </a:solidFill>
              <a:ln w="25400">
                <a:noFill/>
              </a:ln>
              <a:effectLst/>
            </c:spPr>
          </c:marker>
          <c:xVal>
            <c:numRef>
              <c:f>'MHI TurboGrid meshes'!$H$3:$H$7</c:f>
              <c:numCache>
                <c:formatCode>General</c:formatCode>
                <c:ptCount val="5"/>
                <c:pt idx="0">
                  <c:v>0.23039999999999999</c:v>
                </c:pt>
                <c:pt idx="1">
                  <c:v>0.2208</c:v>
                </c:pt>
                <c:pt idx="2">
                  <c:v>0.20039999999999999</c:v>
                </c:pt>
                <c:pt idx="3">
                  <c:v>0.12659999999999999</c:v>
                </c:pt>
                <c:pt idx="4">
                  <c:v>8.9399999999999993E-2</c:v>
                </c:pt>
              </c:numCache>
            </c:numRef>
          </c:xVal>
          <c:yVal>
            <c:numRef>
              <c:f>'MHI TurboGrid meshes'!$J$3:$J$7</c:f>
              <c:numCache>
                <c:formatCode>General</c:formatCode>
                <c:ptCount val="5"/>
                <c:pt idx="0">
                  <c:v>0.58450000000000002</c:v>
                </c:pt>
                <c:pt idx="1">
                  <c:v>0.79959999999999998</c:v>
                </c:pt>
                <c:pt idx="2">
                  <c:v>0.84030000000000005</c:v>
                </c:pt>
                <c:pt idx="3">
                  <c:v>0.76219999999999999</c:v>
                </c:pt>
                <c:pt idx="4">
                  <c:v>0.69850000000000001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FAC-4896-B8DD-A2987B7900AE}"/>
            </c:ext>
          </c:extLst>
        </c:ser>
        <c:ser>
          <c:idx val="2"/>
          <c:order val="3"/>
          <c:tx>
            <c:strRef>
              <c:f>'MHI TurboGrid meshes'!$C$37</c:f>
              <c:strCache>
                <c:ptCount val="1"/>
                <c:pt idx="0">
                  <c:v>NutsCFD (coarse mesh)</c:v>
                </c:pt>
              </c:strCache>
              <c:extLst xmlns:c15="http://schemas.microsoft.com/office/drawing/2012/chart"/>
            </c:strRef>
          </c:tx>
          <c:spPr>
            <a:ln w="3810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rgbClr val="7030A0"/>
              </a:solidFill>
              <a:ln w="9525">
                <a:noFill/>
              </a:ln>
              <a:effectLst/>
            </c:spPr>
          </c:marker>
          <c:xVal>
            <c:numRef>
              <c:f>'MHI TurboGrid meshes'!$D$39:$D$54</c:f>
              <c:numCache>
                <c:formatCode>0.000000</c:formatCode>
                <c:ptCount val="16"/>
                <c:pt idx="0">
                  <c:v>0.21648600000000001</c:v>
                </c:pt>
                <c:pt idx="1">
                  <c:v>0.21648600000000001</c:v>
                </c:pt>
                <c:pt idx="2">
                  <c:v>0.21632400000000002</c:v>
                </c:pt>
                <c:pt idx="3">
                  <c:v>0.21491399999999999</c:v>
                </c:pt>
                <c:pt idx="4">
                  <c:v>0.21202199999999999</c:v>
                </c:pt>
                <c:pt idx="5">
                  <c:v>0.20818199999999998</c:v>
                </c:pt>
                <c:pt idx="6">
                  <c:v>0.20318999999999998</c:v>
                </c:pt>
                <c:pt idx="7">
                  <c:v>0.19672199999999998</c:v>
                </c:pt>
                <c:pt idx="8">
                  <c:v>0.18834600000000001</c:v>
                </c:pt>
                <c:pt idx="9">
                  <c:v>0.176394</c:v>
                </c:pt>
                <c:pt idx="10">
                  <c:v>0.15572999999999998</c:v>
                </c:pt>
                <c:pt idx="11">
                  <c:v>0.12959399999999999</c:v>
                </c:pt>
                <c:pt idx="12">
                  <c:v>0.1041</c:v>
                </c:pt>
                <c:pt idx="13">
                  <c:v>9.3299999999999994E-2</c:v>
                </c:pt>
                <c:pt idx="14" formatCode="General">
                  <c:v>9.0653999999999998E-2</c:v>
                </c:pt>
                <c:pt idx="15" formatCode="General">
                  <c:v>8.3351999999999996E-2</c:v>
                </c:pt>
              </c:numCache>
            </c:numRef>
          </c:xVal>
          <c:yVal>
            <c:numRef>
              <c:f>'MHI TurboGrid meshes'!$F$39:$F$54</c:f>
              <c:numCache>
                <c:formatCode>0.0000</c:formatCode>
                <c:ptCount val="16"/>
                <c:pt idx="0">
                  <c:v>0.49380000000000002</c:v>
                </c:pt>
                <c:pt idx="1">
                  <c:v>0.52859999999999996</c:v>
                </c:pt>
                <c:pt idx="2">
                  <c:v>0.58379999999999999</c:v>
                </c:pt>
                <c:pt idx="3">
                  <c:v>0.621</c:v>
                </c:pt>
                <c:pt idx="4">
                  <c:v>0.65149999999999997</c:v>
                </c:pt>
                <c:pt idx="5">
                  <c:v>0.68069999999999997</c:v>
                </c:pt>
                <c:pt idx="6">
                  <c:v>0.70709999999999995</c:v>
                </c:pt>
                <c:pt idx="7">
                  <c:v>0.72899999999999998</c:v>
                </c:pt>
                <c:pt idx="8">
                  <c:v>0.74399999999999999</c:v>
                </c:pt>
                <c:pt idx="9">
                  <c:v>0.74890000000000001</c:v>
                </c:pt>
                <c:pt idx="10">
                  <c:v>0.73599999999999999</c:v>
                </c:pt>
                <c:pt idx="11">
                  <c:v>0.71150000000000002</c:v>
                </c:pt>
                <c:pt idx="12">
                  <c:v>0.67689999999999995</c:v>
                </c:pt>
                <c:pt idx="13">
                  <c:v>0.65339999999999998</c:v>
                </c:pt>
                <c:pt idx="14" formatCode="General">
                  <c:v>0.64690000000000003</c:v>
                </c:pt>
                <c:pt idx="15" formatCode="General">
                  <c:v>0.62719999999999998</c:v>
                </c:pt>
              </c:numCache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2-AFAC-4896-B8DD-A2987B7900AE}"/>
            </c:ext>
          </c:extLst>
        </c:ser>
        <c:ser>
          <c:idx val="3"/>
          <c:order val="4"/>
          <c:tx>
            <c:strRef>
              <c:f>'MHI TurboGrid meshes'!$H$37</c:f>
              <c:strCache>
                <c:ptCount val="1"/>
                <c:pt idx="0">
                  <c:v>NutsCFD (medium mesh)</c:v>
                </c:pt>
              </c:strCache>
            </c:strRef>
          </c:tx>
          <c:spPr>
            <a:ln w="25400" cap="rnd">
              <a:solidFill>
                <a:srgbClr val="00B050"/>
              </a:solidFill>
              <a:round/>
            </a:ln>
            <a:effectLst/>
          </c:spPr>
          <c:marker>
            <c:symbol val="triangle"/>
            <c:size val="10"/>
            <c:spPr>
              <a:solidFill>
                <a:srgbClr val="00B050"/>
              </a:solidFill>
              <a:ln w="9525">
                <a:noFill/>
              </a:ln>
              <a:effectLst/>
            </c:spPr>
          </c:marker>
          <c:xVal>
            <c:numRef>
              <c:f>'MHI TurboGrid meshes'!$I$39:$I$57</c:f>
              <c:numCache>
                <c:formatCode>0.000000</c:formatCode>
                <c:ptCount val="19"/>
                <c:pt idx="0">
                  <c:v>0.22760400000000003</c:v>
                </c:pt>
                <c:pt idx="1">
                  <c:v>0.22760400000000003</c:v>
                </c:pt>
                <c:pt idx="2">
                  <c:v>0.22760400000000003</c:v>
                </c:pt>
                <c:pt idx="3">
                  <c:v>0.22760400000000003</c:v>
                </c:pt>
                <c:pt idx="4">
                  <c:v>0.22676400000000002</c:v>
                </c:pt>
                <c:pt idx="5">
                  <c:v>0.22382999999999997</c:v>
                </c:pt>
                <c:pt idx="6">
                  <c:v>0.220356</c:v>
                </c:pt>
                <c:pt idx="7">
                  <c:v>0.215304</c:v>
                </c:pt>
                <c:pt idx="8">
                  <c:v>0.20843400000000001</c:v>
                </c:pt>
                <c:pt idx="9">
                  <c:v>0.19933800000000002</c:v>
                </c:pt>
                <c:pt idx="10">
                  <c:v>0.18589800000000001</c:v>
                </c:pt>
                <c:pt idx="11">
                  <c:v>0.162552</c:v>
                </c:pt>
                <c:pt idx="12">
                  <c:v>0.12529200000000001</c:v>
                </c:pt>
                <c:pt idx="13">
                  <c:v>0.12021600000000002</c:v>
                </c:pt>
                <c:pt idx="14">
                  <c:v>0.113112</c:v>
                </c:pt>
                <c:pt idx="15" formatCode="0.0000">
                  <c:v>9.8898000000000014E-2</c:v>
                </c:pt>
                <c:pt idx="16" formatCode="0.0000">
                  <c:v>9.6113999999999991E-2</c:v>
                </c:pt>
                <c:pt idx="17" formatCode="General">
                  <c:v>9.3450000000000005E-2</c:v>
                </c:pt>
                <c:pt idx="18" formatCode="General">
                  <c:v>9.0083999999999997E-2</c:v>
                </c:pt>
              </c:numCache>
            </c:numRef>
          </c:xVal>
          <c:yVal>
            <c:numRef>
              <c:f>'MHI TurboGrid meshes'!$K$39:$K$57</c:f>
              <c:numCache>
                <c:formatCode>0.0000</c:formatCode>
                <c:ptCount val="19"/>
                <c:pt idx="0">
                  <c:v>0.53339999999999999</c:v>
                </c:pt>
                <c:pt idx="1">
                  <c:v>0.56159999999999999</c:v>
                </c:pt>
                <c:pt idx="2">
                  <c:v>0.58489999999999998</c:v>
                </c:pt>
                <c:pt idx="3">
                  <c:v>0.66610000000000003</c:v>
                </c:pt>
                <c:pt idx="4">
                  <c:v>0.71130000000000004</c:v>
                </c:pt>
                <c:pt idx="5">
                  <c:v>0.7419</c:v>
                </c:pt>
                <c:pt idx="6">
                  <c:v>0.76739999999999997</c:v>
                </c:pt>
                <c:pt idx="7">
                  <c:v>0.79259999999999997</c:v>
                </c:pt>
                <c:pt idx="8">
                  <c:v>0.81299999999999994</c:v>
                </c:pt>
                <c:pt idx="9">
                  <c:v>0.82530000000000003</c:v>
                </c:pt>
                <c:pt idx="10">
                  <c:v>0.82450000000000001</c:v>
                </c:pt>
                <c:pt idx="11">
                  <c:v>0.80049999999999999</c:v>
                </c:pt>
                <c:pt idx="12">
                  <c:v>0.75529999999999997</c:v>
                </c:pt>
                <c:pt idx="13">
                  <c:v>0.74870000000000003</c:v>
                </c:pt>
                <c:pt idx="14">
                  <c:v>0.73750000000000004</c:v>
                </c:pt>
                <c:pt idx="15" formatCode="General">
                  <c:v>0.71050000000000002</c:v>
                </c:pt>
                <c:pt idx="16" formatCode="General">
                  <c:v>0.70450000000000002</c:v>
                </c:pt>
                <c:pt idx="17" formatCode="General">
                  <c:v>0.69850000000000001</c:v>
                </c:pt>
                <c:pt idx="18" formatCode="General">
                  <c:v>0.69069999999999998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AFAC-4896-B8DD-A2987B7900AE}"/>
            </c:ext>
          </c:extLst>
        </c:ser>
        <c:ser>
          <c:idx val="4"/>
          <c:order val="5"/>
          <c:tx>
            <c:strRef>
              <c:f>'MHI TurboGrid meshes'!$M$37</c:f>
              <c:strCache>
                <c:ptCount val="1"/>
                <c:pt idx="0">
                  <c:v>NutsCFD (fine mesh)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xVal>
            <c:numRef>
              <c:f>'MHI TurboGrid meshes'!$N$39:$N$55</c:f>
              <c:numCache>
                <c:formatCode>General</c:formatCode>
                <c:ptCount val="17"/>
                <c:pt idx="0">
                  <c:v>0.22863</c:v>
                </c:pt>
                <c:pt idx="1">
                  <c:v>0.223</c:v>
                </c:pt>
                <c:pt idx="2">
                  <c:v>0.21210000000000001</c:v>
                </c:pt>
                <c:pt idx="3">
                  <c:v>0.19</c:v>
                </c:pt>
                <c:pt idx="4">
                  <c:v>0.16</c:v>
                </c:pt>
                <c:pt idx="5">
                  <c:v>0.12285</c:v>
                </c:pt>
                <c:pt idx="6">
                  <c:v>0.11019</c:v>
                </c:pt>
                <c:pt idx="7">
                  <c:v>9.7914000000000001E-2</c:v>
                </c:pt>
                <c:pt idx="8">
                  <c:v>9.1691999999999996E-2</c:v>
                </c:pt>
              </c:numCache>
            </c:numRef>
          </c:xVal>
          <c:yVal>
            <c:numRef>
              <c:f>'MHI TurboGrid meshes'!$P$39:$P$55</c:f>
              <c:numCache>
                <c:formatCode>General</c:formatCode>
                <c:ptCount val="17"/>
                <c:pt idx="0">
                  <c:v>0.52890000000000004</c:v>
                </c:pt>
                <c:pt idx="1">
                  <c:v>0.76</c:v>
                </c:pt>
                <c:pt idx="2">
                  <c:v>0.82030000000000003</c:v>
                </c:pt>
                <c:pt idx="3">
                  <c:v>0.83299999999999996</c:v>
                </c:pt>
                <c:pt idx="4">
                  <c:v>0.81799999999999995</c:v>
                </c:pt>
                <c:pt idx="5">
                  <c:v>0.76770000000000005</c:v>
                </c:pt>
                <c:pt idx="6">
                  <c:v>0.749</c:v>
                </c:pt>
                <c:pt idx="7">
                  <c:v>0.72670000000000001</c:v>
                </c:pt>
                <c:pt idx="8">
                  <c:v>0.71350000000000002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AFAC-4896-B8DD-A2987B7900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5196159"/>
        <c:axId val="1345193247"/>
        <c:extLst>
          <c:ext xmlns:c15="http://schemas.microsoft.com/office/drawing/2012/chart" uri="{02D57815-91ED-43cb-92C2-25804820EDAC}">
            <c15:filteredScatterSeries>
              <c15:ser>
                <c:idx val="7"/>
                <c:order val="1"/>
                <c:tx>
                  <c:strRef>
                    <c:extLst>
                      <c:ext uri="{02D57815-91ED-43cb-92C2-25804820EDAC}">
                        <c15:formulaRef>
                          <c15:sqref>'MHI TurboGrid meshes'!$M$1</c15:sqref>
                        </c15:formulaRef>
                      </c:ext>
                    </c:extLst>
                    <c:strCache>
                      <c:ptCount val="1"/>
                      <c:pt idx="0">
                        <c:v>MHI CFD (CFX-SST)</c:v>
                      </c:pt>
                    </c:strCache>
                  </c:strRef>
                </c:tx>
                <c:spPr>
                  <a:ln w="25400" cap="rnd">
                    <a:solidFill>
                      <a:schemeClr val="accent5">
                        <a:lumMod val="75000"/>
                      </a:schemeClr>
                    </a:solidFill>
                    <a:round/>
                  </a:ln>
                  <a:effectLst/>
                </c:spPr>
                <c:marker>
                  <c:symbol val="square"/>
                  <c:size val="10"/>
                  <c:spPr>
                    <a:solidFill>
                      <a:schemeClr val="accent5">
                        <a:lumMod val="75000"/>
                      </a:schemeClr>
                    </a:solidFill>
                    <a:ln w="9525">
                      <a:noFill/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'MHI TurboGrid meshes'!$M$3:$M$7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0.22919999999999999</c:v>
                      </c:pt>
                      <c:pt idx="1">
                        <c:v>0.2208</c:v>
                      </c:pt>
                      <c:pt idx="2">
                        <c:v>0.20039999999999999</c:v>
                      </c:pt>
                      <c:pt idx="3">
                        <c:v>0.12659999999999999</c:v>
                      </c:pt>
                      <c:pt idx="4">
                        <c:v>8.9399999999999993E-2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'MHI TurboGrid meshes'!$O$3:$O$7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0.6099</c:v>
                      </c:pt>
                      <c:pt idx="1">
                        <c:v>0.79700000000000004</c:v>
                      </c:pt>
                      <c:pt idx="2">
                        <c:v>0.83579999999999999</c:v>
                      </c:pt>
                      <c:pt idx="3">
                        <c:v>0.76300000000000001</c:v>
                      </c:pt>
                      <c:pt idx="4">
                        <c:v>0.69420000000000004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5-AFAC-4896-B8DD-A2987B7900AE}"/>
                  </c:ext>
                </c:extLst>
              </c15:ser>
            </c15:filteredScatterSeries>
          </c:ext>
        </c:extLst>
      </c:scatterChart>
      <c:valAx>
        <c:axId val="1345196159"/>
        <c:scaling>
          <c:orientation val="minMax"/>
          <c:max val="0.25"/>
          <c:min val="5.000000000000001E-2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mass flow rate 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crossAx val="1345193247"/>
        <c:crosses val="autoZero"/>
        <c:crossBetween val="midCat"/>
        <c:majorUnit val="5.000000000000001E-2"/>
      </c:valAx>
      <c:valAx>
        <c:axId val="1345193247"/>
        <c:scaling>
          <c:orientation val="minMax"/>
          <c:max val="0.9"/>
          <c:min val="0.4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efficiency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crossAx val="1345196159"/>
        <c:crosses val="autoZero"/>
        <c:crossBetween val="midCat"/>
        <c:majorUnit val="0.1"/>
      </c:valAx>
      <c:spPr>
        <a:noFill/>
        <a:ln w="3175" cmpd="sng"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3175" cap="flat" cmpd="sng" algn="ctr">
      <a:noFill/>
      <a:round/>
    </a:ln>
    <a:effectLst/>
  </c:spPr>
  <c:txPr>
    <a:bodyPr/>
    <a:lstStyle/>
    <a:p>
      <a:pPr>
        <a:defRPr sz="2000" baseline="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1EB2-A336-47ED-97D3-A5E0101298CC}" type="datetimeFigureOut">
              <a:rPr lang="en-GB" smtClean="0"/>
              <a:t>19/01/2019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FD1A-6077-4B62-A5B9-794F443270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04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1EB2-A336-47ED-97D3-A5E0101298CC}" type="datetimeFigureOut">
              <a:rPr lang="en-GB" smtClean="0"/>
              <a:t>19/01/2019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FD1A-6077-4B62-A5B9-794F443270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850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1EB2-A336-47ED-97D3-A5E0101298CC}" type="datetimeFigureOut">
              <a:rPr lang="en-GB" smtClean="0"/>
              <a:t>19/01/2019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FD1A-6077-4B62-A5B9-794F443270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55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1EB2-A336-47ED-97D3-A5E0101298CC}" type="datetimeFigureOut">
              <a:rPr lang="en-GB" smtClean="0"/>
              <a:t>19/01/2019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FD1A-6077-4B62-A5B9-794F443270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340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1EB2-A336-47ED-97D3-A5E0101298CC}" type="datetimeFigureOut">
              <a:rPr lang="en-GB" smtClean="0"/>
              <a:t>19/01/2019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FD1A-6077-4B62-A5B9-794F443270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737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1EB2-A336-47ED-97D3-A5E0101298CC}" type="datetimeFigureOut">
              <a:rPr lang="en-GB" smtClean="0"/>
              <a:t>19/01/2019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FD1A-6077-4B62-A5B9-794F443270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489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1EB2-A336-47ED-97D3-A5E0101298CC}" type="datetimeFigureOut">
              <a:rPr lang="en-GB" smtClean="0"/>
              <a:t>19/01/2019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FD1A-6077-4B62-A5B9-794F443270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936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1EB2-A336-47ED-97D3-A5E0101298CC}" type="datetimeFigureOut">
              <a:rPr lang="en-GB" smtClean="0"/>
              <a:t>19/01/2019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FD1A-6077-4B62-A5B9-794F443270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066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1EB2-A336-47ED-97D3-A5E0101298CC}" type="datetimeFigureOut">
              <a:rPr lang="en-GB" smtClean="0"/>
              <a:t>19/01/2019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FD1A-6077-4B62-A5B9-794F443270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029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1EB2-A336-47ED-97D3-A5E0101298CC}" type="datetimeFigureOut">
              <a:rPr lang="en-GB" smtClean="0"/>
              <a:t>19/01/2019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FD1A-6077-4B62-A5B9-794F443270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471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1EB2-A336-47ED-97D3-A5E0101298CC}" type="datetimeFigureOut">
              <a:rPr lang="en-GB" smtClean="0"/>
              <a:t>19/01/2019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FD1A-6077-4B62-A5B9-794F443270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248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41EB2-A336-47ED-97D3-A5E0101298CC}" type="datetimeFigureOut">
              <a:rPr lang="en-GB" smtClean="0"/>
              <a:t>19/01/2019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DFD1A-6077-4B62-A5B9-794F443270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49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9340412"/>
              </p:ext>
            </p:extLst>
          </p:nvPr>
        </p:nvGraphicFramePr>
        <p:xfrm>
          <a:off x="2928936" y="1305150"/>
          <a:ext cx="6334128" cy="4247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25853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729706" y="1267000"/>
            <a:ext cx="8732588" cy="4324000"/>
            <a:chOff x="1729706" y="1267000"/>
            <a:chExt cx="8732588" cy="4324000"/>
          </a:xfrm>
        </p:grpSpPr>
        <p:graphicFrame>
          <p:nvGraphicFramePr>
            <p:cNvPr id="20" name="Chart 1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729708148"/>
                </p:ext>
              </p:extLst>
            </p:nvPr>
          </p:nvGraphicFramePr>
          <p:xfrm>
            <a:off x="1729706" y="1271000"/>
            <a:ext cx="4317599" cy="432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21" name="Chart 20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63074323"/>
                </p:ext>
              </p:extLst>
            </p:nvPr>
          </p:nvGraphicFramePr>
          <p:xfrm>
            <a:off x="6144695" y="1267000"/>
            <a:ext cx="4317599" cy="432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" name="TextBox 1"/>
            <p:cNvSpPr txBox="1"/>
            <p:nvPr/>
          </p:nvSpPr>
          <p:spPr>
            <a:xfrm>
              <a:off x="5387630" y="3773978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smtClean="0">
                  <a:solidFill>
                    <a:srgbClr val="FF0000"/>
                  </a:solidFill>
                </a:rPr>
                <a:t>A</a:t>
              </a:r>
              <a:endParaRPr lang="en-GB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02881" y="2405149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31990" y="138004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smtClean="0">
                  <a:solidFill>
                    <a:srgbClr val="FF0000"/>
                  </a:solidFill>
                </a:rPr>
                <a:t>C</a:t>
              </a:r>
              <a:endParaRPr lang="en-GB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777562" y="4017818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smtClean="0">
                  <a:solidFill>
                    <a:srgbClr val="FF0000"/>
                  </a:solidFill>
                </a:rPr>
                <a:t>A</a:t>
              </a:r>
              <a:endParaRPr lang="en-GB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421160" y="1749373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smtClean="0">
                  <a:solidFill>
                    <a:srgbClr val="FF0000"/>
                  </a:solidFill>
                </a:rPr>
                <a:t>B</a:t>
              </a:r>
              <a:endParaRPr lang="en-GB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082134" y="258981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smtClean="0">
                  <a:solidFill>
                    <a:srgbClr val="FF0000"/>
                  </a:solidFill>
                </a:rPr>
                <a:t>C</a:t>
              </a:r>
              <a:endParaRPr lang="en-GB" b="1" dirty="0"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2291378" y="1650705"/>
              <a:ext cx="0" cy="468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246783" y="1700039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smtClean="0"/>
                <a:t>0.2</a:t>
              </a:r>
              <a:endParaRPr lang="en-GB" b="1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6798833" y="3056200"/>
              <a:ext cx="0" cy="3708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770992" y="3056200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smtClean="0"/>
                <a:t>5%</a:t>
              </a:r>
              <a:endParaRPr lang="en-GB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99554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575733" y="1617971"/>
            <a:ext cx="13043321" cy="3302804"/>
            <a:chOff x="-575733" y="1617971"/>
            <a:chExt cx="13043321" cy="33028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37" r="13804"/>
            <a:stretch/>
          </p:blipFill>
          <p:spPr>
            <a:xfrm>
              <a:off x="5931320" y="1617971"/>
              <a:ext cx="3251201" cy="330280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22" r="13435"/>
            <a:stretch/>
          </p:blipFill>
          <p:spPr>
            <a:xfrm>
              <a:off x="9182521" y="1617971"/>
              <a:ext cx="3285067" cy="3302803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54" r="13628"/>
            <a:stretch/>
          </p:blipFill>
          <p:spPr>
            <a:xfrm>
              <a:off x="-575733" y="1617972"/>
              <a:ext cx="3335867" cy="330280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40" r="13145"/>
            <a:stretch/>
          </p:blipFill>
          <p:spPr>
            <a:xfrm>
              <a:off x="2624668" y="1617972"/>
              <a:ext cx="3344335" cy="33028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194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003" y="0"/>
            <a:ext cx="7943993" cy="68580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3584253" y="717828"/>
            <a:ext cx="3000895" cy="4106488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500448" y="891744"/>
            <a:ext cx="2760964" cy="4440382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500448" y="891744"/>
            <a:ext cx="3544950" cy="5240116"/>
          </a:xfrm>
          <a:prstGeom prst="line">
            <a:avLst/>
          </a:prstGeom>
          <a:ln w="254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464885" y="543912"/>
            <a:ext cx="2732442" cy="5824615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741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28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Shenren Xu</dc:creator>
  <cp:lastModifiedBy>Shenren Xu</cp:lastModifiedBy>
  <cp:revision>15</cp:revision>
  <dcterms:created xsi:type="dcterms:W3CDTF">2019-01-09T07:18:11Z</dcterms:created>
  <dcterms:modified xsi:type="dcterms:W3CDTF">2019-01-19T04:53:14Z</dcterms:modified>
</cp:coreProperties>
</file>