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58"/>
  </p:notesMasterIdLst>
  <p:sldIdLst>
    <p:sldId id="256" r:id="rId3"/>
    <p:sldId id="311" r:id="rId4"/>
    <p:sldId id="303" r:id="rId5"/>
    <p:sldId id="312" r:id="rId6"/>
    <p:sldId id="262" r:id="rId7"/>
    <p:sldId id="258" r:id="rId8"/>
    <p:sldId id="304" r:id="rId9"/>
    <p:sldId id="260" r:id="rId10"/>
    <p:sldId id="352" r:id="rId11"/>
    <p:sldId id="353" r:id="rId12"/>
    <p:sldId id="310" r:id="rId13"/>
    <p:sldId id="354" r:id="rId14"/>
    <p:sldId id="384" r:id="rId15"/>
    <p:sldId id="355" r:id="rId16"/>
    <p:sldId id="356" r:id="rId17"/>
    <p:sldId id="357" r:id="rId18"/>
    <p:sldId id="380" r:id="rId19"/>
    <p:sldId id="358" r:id="rId20"/>
    <p:sldId id="359" r:id="rId21"/>
    <p:sldId id="37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81" r:id="rId32"/>
    <p:sldId id="369" r:id="rId33"/>
    <p:sldId id="370" r:id="rId34"/>
    <p:sldId id="371" r:id="rId35"/>
    <p:sldId id="372" r:id="rId36"/>
    <p:sldId id="374" r:id="rId37"/>
    <p:sldId id="375" r:id="rId38"/>
    <p:sldId id="376" r:id="rId39"/>
    <p:sldId id="377" r:id="rId40"/>
    <p:sldId id="378" r:id="rId41"/>
    <p:sldId id="383" r:id="rId42"/>
    <p:sldId id="264" r:id="rId43"/>
    <p:sldId id="288" r:id="rId44"/>
    <p:sldId id="277" r:id="rId45"/>
    <p:sldId id="270" r:id="rId46"/>
    <p:sldId id="295" r:id="rId47"/>
    <p:sldId id="298" r:id="rId48"/>
    <p:sldId id="299" r:id="rId49"/>
    <p:sldId id="307" r:id="rId50"/>
    <p:sldId id="300" r:id="rId51"/>
    <p:sldId id="308" r:id="rId52"/>
    <p:sldId id="309" r:id="rId53"/>
    <p:sldId id="302" r:id="rId54"/>
    <p:sldId id="294" r:id="rId55"/>
    <p:sldId id="296" r:id="rId56"/>
    <p:sldId id="27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Rosenberg" initials="fR" lastIdx="1" clrIdx="0">
    <p:extLst>
      <p:ext uri="{19B8F6BF-5375-455C-9EA6-DF929625EA0E}">
        <p15:presenceInfo xmlns:p15="http://schemas.microsoft.com/office/powerpoint/2012/main" userId="c51f06cabfc761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8B53D-CB60-4828-8F55-5E712C3E53A0}" v="23" dt="2019-10-07T12:19:36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1f06cabfc7617b/00_OneD_Projet%20Score%20and%20Protect/05_base%20de%20donn&#233;es%20viti/Enqu&#234;te/Cas%20d'&#233;tude%20domaine%20de%20Rabuti%20Laurent%20Rastoin%20Gigna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1f06cabfc7617b/00_OneD_Projet%20Score%20and%20Protect/05_base%20de%20donn&#233;es%20viti/Enqu&#234;te/Cas%20d'&#233;tude%20domaine%20de%20Rabuti%20Laurent%20Rastoin%20Gigna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1f06cabfc7617b/00_OneD_Projet%20Score%20and%20Protect/05_base%20de%20donn&#233;es%20viti/Enqu&#234;te/Cas%20d'&#233;tude%20domaine%20de%20Rabuti%20Laurent%20Rastoin%20Gignac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1f06cabfc7617b/00_OneD_Projet%20Score%20and%20Protect/05_base%20de%20donn&#233;es%20viti/Enqu&#234;te/Cas%20d'&#233;tude%20domaine%20de%20Rabuti%20Laurent%20Rastoin%20Gignac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1f06cabfc7617b/00_OneD_Projet%20Score%20and%20Protect/05_base%20de%20donn&#233;es%20viti/Enqu&#234;te/Cas%20d'&#233;tude%20domaine%20de%20Rabuti%20Laurent%20Rastoin%20Gignac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354651492089119"/>
          <c:y val="2.4756097560975625E-2"/>
          <c:w val="0.89321330728264403"/>
          <c:h val="0.6619374559887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'[Cas d''étude domaine de Rabuti Laurent Rastoin Gignac.xlsx]Bilan'!$D$2</c:f>
              <c:strCache>
                <c:ptCount val="1"/>
                <c:pt idx="0">
                  <c:v>CA réalisé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'[Cas d''étude domaine de Rabuti Laurent Rastoin Gignac.xlsx]Bilan'!$C$3:$C$13</c:f>
              <c:numCache>
                <c:formatCode>0</c:formatCode>
                <c:ptCount val="11"/>
                <c:pt idx="0">
                  <c:v>60</c:v>
                </c:pt>
                <c:pt idx="1">
                  <c:v>54</c:v>
                </c:pt>
                <c:pt idx="2">
                  <c:v>48</c:v>
                </c:pt>
                <c:pt idx="3">
                  <c:v>42</c:v>
                </c:pt>
                <c:pt idx="4">
                  <c:v>36</c:v>
                </c:pt>
                <c:pt idx="5">
                  <c:v>30</c:v>
                </c:pt>
                <c:pt idx="6">
                  <c:v>24</c:v>
                </c:pt>
                <c:pt idx="7">
                  <c:v>18</c:v>
                </c:pt>
                <c:pt idx="8">
                  <c:v>12</c:v>
                </c:pt>
                <c:pt idx="9">
                  <c:v>6</c:v>
                </c:pt>
                <c:pt idx="10">
                  <c:v>0</c:v>
                </c:pt>
              </c:numCache>
            </c:numRef>
          </c:cat>
          <c:val>
            <c:numRef>
              <c:f>'[Cas d''étude domaine de Rabuti Laurent Rastoin Gignac.xlsx]Bilan'!$D$3:$D$13</c:f>
              <c:numCache>
                <c:formatCode>_-* #\ ##0\ [$€-40C]_-;\-* #\ ##0\ [$€-40C]_-;_-* "-"??\ [$€-40C]_-;_-@_-</c:formatCode>
                <c:ptCount val="11"/>
                <c:pt idx="0">
                  <c:v>510000</c:v>
                </c:pt>
                <c:pt idx="1">
                  <c:v>459000</c:v>
                </c:pt>
                <c:pt idx="2">
                  <c:v>408000</c:v>
                </c:pt>
                <c:pt idx="3">
                  <c:v>357000</c:v>
                </c:pt>
                <c:pt idx="4">
                  <c:v>306000</c:v>
                </c:pt>
                <c:pt idx="5">
                  <c:v>255000</c:v>
                </c:pt>
                <c:pt idx="6">
                  <c:v>204000</c:v>
                </c:pt>
                <c:pt idx="7">
                  <c:v>153000</c:v>
                </c:pt>
                <c:pt idx="8">
                  <c:v>102000</c:v>
                </c:pt>
                <c:pt idx="9">
                  <c:v>51000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1A-44C3-A276-CE619476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6820968"/>
        <c:axId val="1696821296"/>
      </c:barChart>
      <c:catAx>
        <c:axId val="169682096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6821296"/>
        <c:crosses val="autoZero"/>
        <c:auto val="1"/>
        <c:lblAlgn val="ctr"/>
        <c:lblOffset val="100"/>
        <c:noMultiLvlLbl val="0"/>
      </c:catAx>
      <c:valAx>
        <c:axId val="169682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[$€-40C]_-;\-* #\ ##0\ [$€-40C]_-;_-* &quot;-&quot;??\ [$€-40C]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6820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060194359115608"/>
          <c:y val="9.6520284215267829E-2"/>
          <c:w val="0.89321330728264403"/>
          <c:h val="0.6619374559887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'[Cas d''étude domaine de Rabuti Laurent Rastoin Gignac.xlsx]Bilan'!$D$2</c:f>
              <c:strCache>
                <c:ptCount val="1"/>
                <c:pt idx="0">
                  <c:v>CA réalisé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'[Cas d''étude domaine de Rabuti Laurent Rastoin Gignac.xlsx]Bilan'!$C$3:$C$13</c:f>
              <c:numCache>
                <c:formatCode>0</c:formatCode>
                <c:ptCount val="11"/>
                <c:pt idx="0">
                  <c:v>60</c:v>
                </c:pt>
                <c:pt idx="1">
                  <c:v>54</c:v>
                </c:pt>
                <c:pt idx="2">
                  <c:v>48</c:v>
                </c:pt>
                <c:pt idx="3">
                  <c:v>42</c:v>
                </c:pt>
                <c:pt idx="4">
                  <c:v>36</c:v>
                </c:pt>
                <c:pt idx="5">
                  <c:v>30</c:v>
                </c:pt>
                <c:pt idx="6">
                  <c:v>24</c:v>
                </c:pt>
                <c:pt idx="7">
                  <c:v>18</c:v>
                </c:pt>
                <c:pt idx="8">
                  <c:v>12</c:v>
                </c:pt>
                <c:pt idx="9">
                  <c:v>6</c:v>
                </c:pt>
                <c:pt idx="10">
                  <c:v>0</c:v>
                </c:pt>
              </c:numCache>
            </c:numRef>
          </c:cat>
          <c:val>
            <c:numRef>
              <c:f>'[Cas d''étude domaine de Rabuti Laurent Rastoin Gignac.xlsx]Bilan'!$D$3:$D$13</c:f>
              <c:numCache>
                <c:formatCode>_-* #\ ##0\ [$€-40C]_-;\-* #\ ##0\ [$€-40C]_-;_-* "-"??\ [$€-40C]_-;_-@_-</c:formatCode>
                <c:ptCount val="11"/>
                <c:pt idx="0">
                  <c:v>510000</c:v>
                </c:pt>
                <c:pt idx="1">
                  <c:v>459000</c:v>
                </c:pt>
                <c:pt idx="2">
                  <c:v>408000</c:v>
                </c:pt>
                <c:pt idx="3">
                  <c:v>357000</c:v>
                </c:pt>
                <c:pt idx="4">
                  <c:v>306000</c:v>
                </c:pt>
                <c:pt idx="5">
                  <c:v>255000</c:v>
                </c:pt>
                <c:pt idx="6">
                  <c:v>204000</c:v>
                </c:pt>
                <c:pt idx="7">
                  <c:v>153000</c:v>
                </c:pt>
                <c:pt idx="8">
                  <c:v>102000</c:v>
                </c:pt>
                <c:pt idx="9">
                  <c:v>51000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3-49D5-8F3C-0CF03FF9C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6820968"/>
        <c:axId val="1696821296"/>
      </c:barChart>
      <c:catAx>
        <c:axId val="169682096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6821296"/>
        <c:crosses val="autoZero"/>
        <c:auto val="1"/>
        <c:lblAlgn val="ctr"/>
        <c:lblOffset val="100"/>
        <c:noMultiLvlLbl val="0"/>
      </c:catAx>
      <c:valAx>
        <c:axId val="169682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[$€-40C]_-;\-* #\ ##0\ [$€-40C]_-;_-* &quot;-&quot;??\ [$€-40C]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6820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060194359115608"/>
          <c:y val="9.6520284215267829E-2"/>
          <c:w val="0.89321330728264403"/>
          <c:h val="0.6619374559887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'[Cas d''étude domaine de Rabuti Laurent Rastoin Gignac.xlsx]Bilan'!$D$2</c:f>
              <c:strCache>
                <c:ptCount val="1"/>
                <c:pt idx="0">
                  <c:v>CA réalisé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'[Cas d''étude domaine de Rabuti Laurent Rastoin Gignac.xlsx]Bilan'!$C$3:$C$13</c:f>
              <c:numCache>
                <c:formatCode>0</c:formatCode>
                <c:ptCount val="11"/>
                <c:pt idx="0">
                  <c:v>60</c:v>
                </c:pt>
                <c:pt idx="1">
                  <c:v>54</c:v>
                </c:pt>
                <c:pt idx="2">
                  <c:v>48</c:v>
                </c:pt>
                <c:pt idx="3">
                  <c:v>42</c:v>
                </c:pt>
                <c:pt idx="4">
                  <c:v>36</c:v>
                </c:pt>
                <c:pt idx="5">
                  <c:v>30</c:v>
                </c:pt>
                <c:pt idx="6">
                  <c:v>24</c:v>
                </c:pt>
                <c:pt idx="7">
                  <c:v>18</c:v>
                </c:pt>
                <c:pt idx="8">
                  <c:v>12</c:v>
                </c:pt>
                <c:pt idx="9">
                  <c:v>6</c:v>
                </c:pt>
                <c:pt idx="10">
                  <c:v>0</c:v>
                </c:pt>
              </c:numCache>
            </c:numRef>
          </c:cat>
          <c:val>
            <c:numRef>
              <c:f>'[Cas d''étude domaine de Rabuti Laurent Rastoin Gignac.xlsx]Bilan'!$D$3:$D$13</c:f>
              <c:numCache>
                <c:formatCode>_-* #\ ##0\ [$€-40C]_-;\-* #\ ##0\ [$€-40C]_-;_-* "-"??\ [$€-40C]_-;_-@_-</c:formatCode>
                <c:ptCount val="11"/>
                <c:pt idx="0">
                  <c:v>510000</c:v>
                </c:pt>
                <c:pt idx="1">
                  <c:v>459000</c:v>
                </c:pt>
                <c:pt idx="2">
                  <c:v>408000</c:v>
                </c:pt>
                <c:pt idx="3">
                  <c:v>357000</c:v>
                </c:pt>
                <c:pt idx="4">
                  <c:v>306000</c:v>
                </c:pt>
                <c:pt idx="5">
                  <c:v>255000</c:v>
                </c:pt>
                <c:pt idx="6">
                  <c:v>204000</c:v>
                </c:pt>
                <c:pt idx="7">
                  <c:v>153000</c:v>
                </c:pt>
                <c:pt idx="8">
                  <c:v>102000</c:v>
                </c:pt>
                <c:pt idx="9">
                  <c:v>51000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3-49D5-8F3C-0CF03FF9C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6820968"/>
        <c:axId val="1696821296"/>
      </c:barChart>
      <c:catAx>
        <c:axId val="169682096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6821296"/>
        <c:crosses val="autoZero"/>
        <c:auto val="1"/>
        <c:lblAlgn val="ctr"/>
        <c:lblOffset val="100"/>
        <c:noMultiLvlLbl val="0"/>
      </c:catAx>
      <c:valAx>
        <c:axId val="169682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[$€-40C]_-;\-* #\ ##0\ [$€-40C]_-;_-* &quot;-&quot;??\ [$€-40C]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6820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060194359115608"/>
          <c:y val="9.6520284215267829E-2"/>
          <c:w val="0.89321330728264403"/>
          <c:h val="0.6619374559887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'[Cas d''étude domaine de Rabuti Laurent Rastoin Gignac.xlsx]Bilan'!$D$2</c:f>
              <c:strCache>
                <c:ptCount val="1"/>
                <c:pt idx="0">
                  <c:v>CA réalisé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'[Cas d''étude domaine de Rabuti Laurent Rastoin Gignac.xlsx]Bilan'!$C$3:$C$13</c:f>
              <c:numCache>
                <c:formatCode>0</c:formatCode>
                <c:ptCount val="11"/>
                <c:pt idx="0">
                  <c:v>60</c:v>
                </c:pt>
                <c:pt idx="1">
                  <c:v>54</c:v>
                </c:pt>
                <c:pt idx="2">
                  <c:v>48</c:v>
                </c:pt>
                <c:pt idx="3">
                  <c:v>42</c:v>
                </c:pt>
                <c:pt idx="4">
                  <c:v>36</c:v>
                </c:pt>
                <c:pt idx="5">
                  <c:v>30</c:v>
                </c:pt>
                <c:pt idx="6">
                  <c:v>24</c:v>
                </c:pt>
                <c:pt idx="7">
                  <c:v>18</c:v>
                </c:pt>
                <c:pt idx="8">
                  <c:v>12</c:v>
                </c:pt>
                <c:pt idx="9">
                  <c:v>6</c:v>
                </c:pt>
                <c:pt idx="10">
                  <c:v>0</c:v>
                </c:pt>
              </c:numCache>
            </c:numRef>
          </c:cat>
          <c:val>
            <c:numRef>
              <c:f>'[Cas d''étude domaine de Rabuti Laurent Rastoin Gignac.xlsx]Bilan'!$D$3:$D$13</c:f>
              <c:numCache>
                <c:formatCode>_-* #\ ##0\ [$€-40C]_-;\-* #\ ##0\ [$€-40C]_-;_-* "-"??\ [$€-40C]_-;_-@_-</c:formatCode>
                <c:ptCount val="11"/>
                <c:pt idx="0">
                  <c:v>510000</c:v>
                </c:pt>
                <c:pt idx="1">
                  <c:v>459000</c:v>
                </c:pt>
                <c:pt idx="2">
                  <c:v>408000</c:v>
                </c:pt>
                <c:pt idx="3">
                  <c:v>357000</c:v>
                </c:pt>
                <c:pt idx="4">
                  <c:v>306000</c:v>
                </c:pt>
                <c:pt idx="5">
                  <c:v>255000</c:v>
                </c:pt>
                <c:pt idx="6">
                  <c:v>204000</c:v>
                </c:pt>
                <c:pt idx="7">
                  <c:v>153000</c:v>
                </c:pt>
                <c:pt idx="8">
                  <c:v>102000</c:v>
                </c:pt>
                <c:pt idx="9">
                  <c:v>51000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3-49D5-8F3C-0CF03FF9C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6820968"/>
        <c:axId val="1696821296"/>
      </c:barChart>
      <c:catAx>
        <c:axId val="169682096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6821296"/>
        <c:crosses val="autoZero"/>
        <c:auto val="1"/>
        <c:lblAlgn val="ctr"/>
        <c:lblOffset val="100"/>
        <c:noMultiLvlLbl val="0"/>
      </c:catAx>
      <c:valAx>
        <c:axId val="169682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[$€-40C]_-;\-* #\ ##0\ [$€-40C]_-;_-* &quot;-&quot;??\ [$€-40C]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6820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060194359115608"/>
          <c:y val="9.6520284215267829E-2"/>
          <c:w val="0.89321330728264403"/>
          <c:h val="0.6619374559887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'[Cas d''étude domaine de Rabuti Laurent Rastoin Gignac.xlsx]Bilan'!$D$2</c:f>
              <c:strCache>
                <c:ptCount val="1"/>
                <c:pt idx="0">
                  <c:v>CA réalisé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'[Cas d''étude domaine de Rabuti Laurent Rastoin Gignac.xlsx]Bilan'!$C$3:$C$13</c:f>
              <c:numCache>
                <c:formatCode>0</c:formatCode>
                <c:ptCount val="11"/>
                <c:pt idx="0">
                  <c:v>60</c:v>
                </c:pt>
                <c:pt idx="1">
                  <c:v>54</c:v>
                </c:pt>
                <c:pt idx="2">
                  <c:v>48</c:v>
                </c:pt>
                <c:pt idx="3">
                  <c:v>42</c:v>
                </c:pt>
                <c:pt idx="4">
                  <c:v>36</c:v>
                </c:pt>
                <c:pt idx="5">
                  <c:v>30</c:v>
                </c:pt>
                <c:pt idx="6">
                  <c:v>24</c:v>
                </c:pt>
                <c:pt idx="7">
                  <c:v>18</c:v>
                </c:pt>
                <c:pt idx="8">
                  <c:v>12</c:v>
                </c:pt>
                <c:pt idx="9">
                  <c:v>6</c:v>
                </c:pt>
                <c:pt idx="10">
                  <c:v>0</c:v>
                </c:pt>
              </c:numCache>
            </c:numRef>
          </c:cat>
          <c:val>
            <c:numRef>
              <c:f>'[Cas d''étude domaine de Rabuti Laurent Rastoin Gignac.xlsx]Bilan'!$D$3:$D$13</c:f>
              <c:numCache>
                <c:formatCode>_-* #\ ##0\ [$€-40C]_-;\-* #\ ##0\ [$€-40C]_-;_-* "-"??\ [$€-40C]_-;_-@_-</c:formatCode>
                <c:ptCount val="11"/>
                <c:pt idx="0">
                  <c:v>510000</c:v>
                </c:pt>
                <c:pt idx="1">
                  <c:v>459000</c:v>
                </c:pt>
                <c:pt idx="2">
                  <c:v>408000</c:v>
                </c:pt>
                <c:pt idx="3">
                  <c:v>357000</c:v>
                </c:pt>
                <c:pt idx="4">
                  <c:v>306000</c:v>
                </c:pt>
                <c:pt idx="5">
                  <c:v>255000</c:v>
                </c:pt>
                <c:pt idx="6">
                  <c:v>204000</c:v>
                </c:pt>
                <c:pt idx="7">
                  <c:v>153000</c:v>
                </c:pt>
                <c:pt idx="8">
                  <c:v>102000</c:v>
                </c:pt>
                <c:pt idx="9">
                  <c:v>51000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3-49D5-8F3C-0CF03FF9C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6820968"/>
        <c:axId val="1696821296"/>
      </c:barChart>
      <c:catAx>
        <c:axId val="169682096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6821296"/>
        <c:crosses val="autoZero"/>
        <c:auto val="1"/>
        <c:lblAlgn val="ctr"/>
        <c:lblOffset val="100"/>
        <c:noMultiLvlLbl val="0"/>
      </c:catAx>
      <c:valAx>
        <c:axId val="169682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[$€-40C]_-;\-* #\ ##0\ [$€-40C]_-;_-* &quot;-&quot;??\ [$€-40C]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6820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2T12:07:54.470" idx="1">
    <p:pos x="5286" y="24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34C23-450C-4F13-B56D-15938F7932B2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FDF000EC-466A-42CC-BFC0-5E117071CC49}">
      <dgm:prSet phldrT="[Texte]" custT="1"/>
      <dgm:spPr/>
      <dgm:t>
        <a:bodyPr/>
        <a:lstStyle/>
        <a:p>
          <a:pPr algn="ctr"/>
          <a:r>
            <a:rPr lang="fr-FR" sz="900" dirty="0">
              <a:latin typeface="Montserrat" panose="020B0604020202020204" charset="0"/>
            </a:rPr>
            <a:t>1. Transmission de données "administratives« &amp;  Recueil d’info</a:t>
          </a:r>
        </a:p>
      </dgm:t>
    </dgm:pt>
    <dgm:pt modelId="{F1A299A1-5329-4CF7-B8C9-6D129A254BD1}" type="parTrans" cxnId="{5682B7FC-8F77-4AF3-B70B-499B4D152632}">
      <dgm:prSet/>
      <dgm:spPr/>
      <dgm:t>
        <a:bodyPr/>
        <a:lstStyle/>
        <a:p>
          <a:pPr algn="ctr"/>
          <a:endParaRPr lang="fr-FR" sz="2400">
            <a:latin typeface="Montserrat" panose="020B0604020202020204" charset="0"/>
          </a:endParaRPr>
        </a:p>
      </dgm:t>
    </dgm:pt>
    <dgm:pt modelId="{A725EE11-634B-4770-99B9-363E425336E6}" type="sibTrans" cxnId="{5682B7FC-8F77-4AF3-B70B-499B4D152632}">
      <dgm:prSet/>
      <dgm:spPr/>
      <dgm:t>
        <a:bodyPr/>
        <a:lstStyle/>
        <a:p>
          <a:pPr algn="ctr"/>
          <a:endParaRPr lang="fr-FR" sz="2400">
            <a:latin typeface="Montserrat" panose="020B0604020202020204" charset="0"/>
          </a:endParaRPr>
        </a:p>
      </dgm:t>
    </dgm:pt>
    <dgm:pt modelId="{C981454B-F5DD-4C9D-9C71-E7395A324F62}">
      <dgm:prSet phldrT="[Texte]" custT="1"/>
      <dgm:spPr/>
      <dgm:t>
        <a:bodyPr/>
        <a:lstStyle/>
        <a:p>
          <a:pPr algn="ctr"/>
          <a:r>
            <a:rPr lang="fr-FR" sz="900" dirty="0">
              <a:latin typeface="Montserrat" panose="020B0604020202020204" charset="0"/>
            </a:rPr>
            <a:t>2.Scoring &amp; Proposition de stratégies de protection contre le risque climatique</a:t>
          </a:r>
        </a:p>
      </dgm:t>
    </dgm:pt>
    <dgm:pt modelId="{8304B7FA-85CD-40CB-A79D-8F886ABFB550}" type="parTrans" cxnId="{3F9DA7CE-FB4E-4264-858B-225537D5E831}">
      <dgm:prSet/>
      <dgm:spPr/>
      <dgm:t>
        <a:bodyPr/>
        <a:lstStyle/>
        <a:p>
          <a:pPr algn="ctr"/>
          <a:endParaRPr lang="fr-FR" sz="2400">
            <a:latin typeface="Montserrat" panose="020B0604020202020204" charset="0"/>
          </a:endParaRPr>
        </a:p>
      </dgm:t>
    </dgm:pt>
    <dgm:pt modelId="{0C60DF29-CA0E-42EC-BB3B-4C29BA6CA6FF}" type="sibTrans" cxnId="{3F9DA7CE-FB4E-4264-858B-225537D5E831}">
      <dgm:prSet/>
      <dgm:spPr/>
      <dgm:t>
        <a:bodyPr/>
        <a:lstStyle/>
        <a:p>
          <a:pPr algn="ctr"/>
          <a:endParaRPr lang="fr-FR" sz="2400">
            <a:latin typeface="Montserrat" panose="020B0604020202020204" charset="0"/>
          </a:endParaRPr>
        </a:p>
      </dgm:t>
    </dgm:pt>
    <dgm:pt modelId="{527B5257-43A6-4CF0-8C82-ED0D1F74FB7B}">
      <dgm:prSet phldrT="[Texte]" custT="1"/>
      <dgm:spPr/>
      <dgm:t>
        <a:bodyPr/>
        <a:lstStyle/>
        <a:p>
          <a:pPr algn="ctr"/>
          <a:r>
            <a:rPr lang="fr-FR" sz="900" dirty="0">
              <a:latin typeface="Montserrat" panose="020B0604020202020204" charset="0"/>
            </a:rPr>
            <a:t>4. Consultation d'un tableau de bord de suivi.</a:t>
          </a:r>
        </a:p>
      </dgm:t>
    </dgm:pt>
    <dgm:pt modelId="{C59D25B4-9A32-4456-BA6D-CB0F199A783D}" type="parTrans" cxnId="{BC23BBEF-9EDC-4C43-8EAA-ACC19AD86EAF}">
      <dgm:prSet/>
      <dgm:spPr/>
      <dgm:t>
        <a:bodyPr/>
        <a:lstStyle/>
        <a:p>
          <a:pPr algn="ctr"/>
          <a:endParaRPr lang="fr-FR" sz="2400">
            <a:latin typeface="Montserrat" panose="020B0604020202020204" charset="0"/>
          </a:endParaRPr>
        </a:p>
      </dgm:t>
    </dgm:pt>
    <dgm:pt modelId="{676F7644-F2BD-4ED4-9EF0-BFCF36CB7BF0}" type="sibTrans" cxnId="{BC23BBEF-9EDC-4C43-8EAA-ACC19AD86EAF}">
      <dgm:prSet/>
      <dgm:spPr/>
      <dgm:t>
        <a:bodyPr/>
        <a:lstStyle/>
        <a:p>
          <a:pPr algn="ctr"/>
          <a:endParaRPr lang="fr-FR" sz="2400">
            <a:latin typeface="Montserrat" panose="020B0604020202020204" charset="0"/>
          </a:endParaRPr>
        </a:p>
      </dgm:t>
    </dgm:pt>
    <dgm:pt modelId="{E5835EDD-D3A5-4D6C-9951-E4BB9BAD35BD}">
      <dgm:prSet phldrT="[Texte]" custT="1"/>
      <dgm:spPr/>
      <dgm:t>
        <a:bodyPr/>
        <a:lstStyle/>
        <a:p>
          <a:pPr algn="ctr"/>
          <a:r>
            <a:rPr lang="fr-FR" sz="900" dirty="0">
              <a:latin typeface="Montserrat" panose="020B0604020202020204" charset="0"/>
            </a:rPr>
            <a:t>3. Choix d'une stratégie &amp;  </a:t>
          </a:r>
          <a:r>
            <a:rPr lang="fr-FR" sz="800" i="1" dirty="0">
              <a:latin typeface="Montserrat" panose="020B0604020202020204" charset="0"/>
            </a:rPr>
            <a:t>Souscription des services</a:t>
          </a:r>
          <a:endParaRPr lang="fr-FR" sz="900" i="1" dirty="0">
            <a:latin typeface="Montserrat" panose="020B0604020202020204" charset="0"/>
          </a:endParaRPr>
        </a:p>
      </dgm:t>
    </dgm:pt>
    <dgm:pt modelId="{856F5C23-DD49-4BE2-8963-BC44AE50AE96}" type="parTrans" cxnId="{18256FD0-37F3-47DD-BB30-0BEC3FA84431}">
      <dgm:prSet/>
      <dgm:spPr/>
      <dgm:t>
        <a:bodyPr/>
        <a:lstStyle/>
        <a:p>
          <a:pPr algn="ctr"/>
          <a:endParaRPr lang="fr-FR" sz="2400">
            <a:latin typeface="Montserrat" panose="020B0604020202020204" charset="0"/>
          </a:endParaRPr>
        </a:p>
      </dgm:t>
    </dgm:pt>
    <dgm:pt modelId="{5DBED341-D746-4A3F-86A7-08FBA661B702}" type="sibTrans" cxnId="{18256FD0-37F3-47DD-BB30-0BEC3FA84431}">
      <dgm:prSet/>
      <dgm:spPr/>
      <dgm:t>
        <a:bodyPr/>
        <a:lstStyle/>
        <a:p>
          <a:pPr algn="ctr"/>
          <a:endParaRPr lang="fr-FR" sz="2400">
            <a:latin typeface="Montserrat" panose="020B0604020202020204" charset="0"/>
          </a:endParaRPr>
        </a:p>
      </dgm:t>
    </dgm:pt>
    <dgm:pt modelId="{8A3D8E7A-D937-4328-94A7-93AD2B2205D3}">
      <dgm:prSet phldrT="[Texte]" custT="1"/>
      <dgm:spPr/>
      <dgm:t>
        <a:bodyPr/>
        <a:lstStyle/>
        <a:p>
          <a:pPr algn="ctr"/>
          <a:r>
            <a:rPr lang="fr-FR" sz="700" dirty="0">
              <a:latin typeface="Montserrat" panose="020B0604020202020204" charset="0"/>
            </a:rPr>
            <a:t>[DATA VISUALISATION]</a:t>
          </a:r>
        </a:p>
      </dgm:t>
    </dgm:pt>
    <dgm:pt modelId="{FDB1DD7B-C5AD-4187-A8D4-369ADC664480}" type="parTrans" cxnId="{F64FAF56-B83C-4CCB-A510-C9DEDDF82B0D}">
      <dgm:prSet/>
      <dgm:spPr/>
      <dgm:t>
        <a:bodyPr/>
        <a:lstStyle/>
        <a:p>
          <a:pPr algn="ctr"/>
          <a:endParaRPr lang="fr-FR" sz="2400">
            <a:latin typeface="Montserrat" panose="020B0604020202020204" charset="0"/>
          </a:endParaRPr>
        </a:p>
      </dgm:t>
    </dgm:pt>
    <dgm:pt modelId="{40605354-8B31-49FD-A0C3-A559D73F8991}" type="sibTrans" cxnId="{F64FAF56-B83C-4CCB-A510-C9DEDDF82B0D}">
      <dgm:prSet/>
      <dgm:spPr/>
      <dgm:t>
        <a:bodyPr/>
        <a:lstStyle/>
        <a:p>
          <a:pPr algn="ctr"/>
          <a:endParaRPr lang="fr-FR" sz="2400">
            <a:latin typeface="Montserrat" panose="020B0604020202020204" charset="0"/>
          </a:endParaRPr>
        </a:p>
      </dgm:t>
    </dgm:pt>
    <dgm:pt modelId="{9F08E537-264B-42E9-A9E7-6A6FC4B3DFAE}" type="pres">
      <dgm:prSet presAssocID="{00834C23-450C-4F13-B56D-15938F7932B2}" presName="Name0" presStyleCnt="0">
        <dgm:presLayoutVars>
          <dgm:dir/>
          <dgm:resizeHandles val="exact"/>
        </dgm:presLayoutVars>
      </dgm:prSet>
      <dgm:spPr/>
    </dgm:pt>
    <dgm:pt modelId="{5D0EDF1A-7881-466E-B981-ACF2A1E12750}" type="pres">
      <dgm:prSet presAssocID="{00834C23-450C-4F13-B56D-15938F7932B2}" presName="arrow" presStyleLbl="bgShp" presStyleIdx="0" presStyleCnt="1"/>
      <dgm:spPr/>
    </dgm:pt>
    <dgm:pt modelId="{0D106A60-08DF-4136-B757-CF643B306C20}" type="pres">
      <dgm:prSet presAssocID="{00834C23-450C-4F13-B56D-15938F7932B2}" presName="points" presStyleCnt="0"/>
      <dgm:spPr/>
    </dgm:pt>
    <dgm:pt modelId="{2B2DC2AE-7343-43B5-8478-9AC8E88B21A3}" type="pres">
      <dgm:prSet presAssocID="{FDF000EC-466A-42CC-BFC0-5E117071CC49}" presName="compositeA" presStyleCnt="0"/>
      <dgm:spPr/>
    </dgm:pt>
    <dgm:pt modelId="{5624B42E-3F02-4F2B-9AC0-DD56DF42D593}" type="pres">
      <dgm:prSet presAssocID="{FDF000EC-466A-42CC-BFC0-5E117071CC49}" presName="textA" presStyleLbl="revTx" presStyleIdx="0" presStyleCnt="4" custScaleX="290293">
        <dgm:presLayoutVars>
          <dgm:bulletEnabled val="1"/>
        </dgm:presLayoutVars>
      </dgm:prSet>
      <dgm:spPr/>
    </dgm:pt>
    <dgm:pt modelId="{1891FA0E-274A-430D-A4BC-F708FEDC4F49}" type="pres">
      <dgm:prSet presAssocID="{FDF000EC-466A-42CC-BFC0-5E117071CC49}" presName="circleA" presStyleLbl="node1" presStyleIdx="0" presStyleCnt="4"/>
      <dgm:spPr/>
    </dgm:pt>
    <dgm:pt modelId="{35B8B8F1-9631-4E52-9CF8-DE6BD4134C2D}" type="pres">
      <dgm:prSet presAssocID="{FDF000EC-466A-42CC-BFC0-5E117071CC49}" presName="spaceA" presStyleCnt="0"/>
      <dgm:spPr/>
    </dgm:pt>
    <dgm:pt modelId="{C2472B41-4156-4E71-9D66-A5261EBFD715}" type="pres">
      <dgm:prSet presAssocID="{A725EE11-634B-4770-99B9-363E425336E6}" presName="space" presStyleCnt="0"/>
      <dgm:spPr/>
    </dgm:pt>
    <dgm:pt modelId="{9D0D5986-8A9C-463F-859A-83C4771A0F4F}" type="pres">
      <dgm:prSet presAssocID="{C981454B-F5DD-4C9D-9C71-E7395A324F62}" presName="compositeB" presStyleCnt="0"/>
      <dgm:spPr/>
    </dgm:pt>
    <dgm:pt modelId="{15BBCE45-2F9A-4A82-8DA4-A4135A0172CC}" type="pres">
      <dgm:prSet presAssocID="{C981454B-F5DD-4C9D-9C71-E7395A324F62}" presName="textB" presStyleLbl="revTx" presStyleIdx="1" presStyleCnt="4" custScaleX="262897">
        <dgm:presLayoutVars>
          <dgm:bulletEnabled val="1"/>
        </dgm:presLayoutVars>
      </dgm:prSet>
      <dgm:spPr/>
    </dgm:pt>
    <dgm:pt modelId="{9F9716A0-2F7E-4023-BD8B-35C49449DD9E}" type="pres">
      <dgm:prSet presAssocID="{C981454B-F5DD-4C9D-9C71-E7395A324F62}" presName="circleB" presStyleLbl="node1" presStyleIdx="1" presStyleCnt="4"/>
      <dgm:spPr/>
    </dgm:pt>
    <dgm:pt modelId="{E578E760-5AA3-4837-A143-259DF9D04D7E}" type="pres">
      <dgm:prSet presAssocID="{C981454B-F5DD-4C9D-9C71-E7395A324F62}" presName="spaceB" presStyleCnt="0"/>
      <dgm:spPr/>
    </dgm:pt>
    <dgm:pt modelId="{9534C2D8-3217-47B0-A622-8564857A85B0}" type="pres">
      <dgm:prSet presAssocID="{0C60DF29-CA0E-42EC-BB3B-4C29BA6CA6FF}" presName="space" presStyleCnt="0"/>
      <dgm:spPr/>
    </dgm:pt>
    <dgm:pt modelId="{AC814B2B-E335-4DB4-8727-D6EA61AE52DE}" type="pres">
      <dgm:prSet presAssocID="{E5835EDD-D3A5-4D6C-9951-E4BB9BAD35BD}" presName="compositeA" presStyleCnt="0"/>
      <dgm:spPr/>
    </dgm:pt>
    <dgm:pt modelId="{65C4C636-67B0-44A6-8F4F-19CDEDEB2F66}" type="pres">
      <dgm:prSet presAssocID="{E5835EDD-D3A5-4D6C-9951-E4BB9BAD35BD}" presName="textA" presStyleLbl="revTx" presStyleIdx="2" presStyleCnt="4" custScaleX="211589">
        <dgm:presLayoutVars>
          <dgm:bulletEnabled val="1"/>
        </dgm:presLayoutVars>
      </dgm:prSet>
      <dgm:spPr/>
    </dgm:pt>
    <dgm:pt modelId="{7C3BD8D2-4E42-4493-B5A9-C7E06484E117}" type="pres">
      <dgm:prSet presAssocID="{E5835EDD-D3A5-4D6C-9951-E4BB9BAD35BD}" presName="circleA" presStyleLbl="node1" presStyleIdx="2" presStyleCnt="4"/>
      <dgm:spPr/>
    </dgm:pt>
    <dgm:pt modelId="{8133D44D-B0A8-4D35-AED4-9D3048F4CB56}" type="pres">
      <dgm:prSet presAssocID="{E5835EDD-D3A5-4D6C-9951-E4BB9BAD35BD}" presName="spaceA" presStyleCnt="0"/>
      <dgm:spPr/>
    </dgm:pt>
    <dgm:pt modelId="{55EDB6C5-7027-4EF4-9106-645D72EDB444}" type="pres">
      <dgm:prSet presAssocID="{5DBED341-D746-4A3F-86A7-08FBA661B702}" presName="space" presStyleCnt="0"/>
      <dgm:spPr/>
    </dgm:pt>
    <dgm:pt modelId="{78B12F09-DD3A-4222-9581-E6BB8FB46F1D}" type="pres">
      <dgm:prSet presAssocID="{527B5257-43A6-4CF0-8C82-ED0D1F74FB7B}" presName="compositeB" presStyleCnt="0"/>
      <dgm:spPr/>
    </dgm:pt>
    <dgm:pt modelId="{23BDEF77-79A5-4115-9C4D-CD9061B64FC2}" type="pres">
      <dgm:prSet presAssocID="{527B5257-43A6-4CF0-8C82-ED0D1F74FB7B}" presName="textB" presStyleLbl="revTx" presStyleIdx="3" presStyleCnt="4" custScaleX="251541">
        <dgm:presLayoutVars>
          <dgm:bulletEnabled val="1"/>
        </dgm:presLayoutVars>
      </dgm:prSet>
      <dgm:spPr/>
    </dgm:pt>
    <dgm:pt modelId="{2EAD779B-BF56-4B48-850E-DADA3485EB38}" type="pres">
      <dgm:prSet presAssocID="{527B5257-43A6-4CF0-8C82-ED0D1F74FB7B}" presName="circleB" presStyleLbl="node1" presStyleIdx="3" presStyleCnt="4"/>
      <dgm:spPr/>
    </dgm:pt>
    <dgm:pt modelId="{6E123AE8-A605-46DC-A32C-57151785A55A}" type="pres">
      <dgm:prSet presAssocID="{527B5257-43A6-4CF0-8C82-ED0D1F74FB7B}" presName="spaceB" presStyleCnt="0"/>
      <dgm:spPr/>
    </dgm:pt>
  </dgm:ptLst>
  <dgm:cxnLst>
    <dgm:cxn modelId="{C4170010-8F2D-483A-BFF8-18D0DB09C8F0}" type="presOf" srcId="{FDF000EC-466A-42CC-BFC0-5E117071CC49}" destId="{5624B42E-3F02-4F2B-9AC0-DD56DF42D593}" srcOrd="0" destOrd="0" presId="urn:microsoft.com/office/officeart/2005/8/layout/hProcess11"/>
    <dgm:cxn modelId="{4852AC43-5ACE-4E94-BCA7-33F7BD1B0CC6}" type="presOf" srcId="{E5835EDD-D3A5-4D6C-9951-E4BB9BAD35BD}" destId="{65C4C636-67B0-44A6-8F4F-19CDEDEB2F66}" srcOrd="0" destOrd="0" presId="urn:microsoft.com/office/officeart/2005/8/layout/hProcess11"/>
    <dgm:cxn modelId="{F64FAF56-B83C-4CCB-A510-C9DEDDF82B0D}" srcId="{C981454B-F5DD-4C9D-9C71-E7395A324F62}" destId="{8A3D8E7A-D937-4328-94A7-93AD2B2205D3}" srcOrd="0" destOrd="0" parTransId="{FDB1DD7B-C5AD-4187-A8D4-369ADC664480}" sibTransId="{40605354-8B31-49FD-A0C3-A559D73F8991}"/>
    <dgm:cxn modelId="{44BFDDB4-E323-4556-A5B0-4AB6BD129443}" type="presOf" srcId="{527B5257-43A6-4CF0-8C82-ED0D1F74FB7B}" destId="{23BDEF77-79A5-4115-9C4D-CD9061B64FC2}" srcOrd="0" destOrd="0" presId="urn:microsoft.com/office/officeart/2005/8/layout/hProcess11"/>
    <dgm:cxn modelId="{899C16B7-BDAA-4A88-852E-6F77D6030D89}" type="presOf" srcId="{00834C23-450C-4F13-B56D-15938F7932B2}" destId="{9F08E537-264B-42E9-A9E7-6A6FC4B3DFAE}" srcOrd="0" destOrd="0" presId="urn:microsoft.com/office/officeart/2005/8/layout/hProcess11"/>
    <dgm:cxn modelId="{6530EEC5-DF4E-490D-918D-BCF0CE4E6FE0}" type="presOf" srcId="{8A3D8E7A-D937-4328-94A7-93AD2B2205D3}" destId="{15BBCE45-2F9A-4A82-8DA4-A4135A0172CC}" srcOrd="0" destOrd="1" presId="urn:microsoft.com/office/officeart/2005/8/layout/hProcess11"/>
    <dgm:cxn modelId="{3F9DA7CE-FB4E-4264-858B-225537D5E831}" srcId="{00834C23-450C-4F13-B56D-15938F7932B2}" destId="{C981454B-F5DD-4C9D-9C71-E7395A324F62}" srcOrd="1" destOrd="0" parTransId="{8304B7FA-85CD-40CB-A79D-8F886ABFB550}" sibTransId="{0C60DF29-CA0E-42EC-BB3B-4C29BA6CA6FF}"/>
    <dgm:cxn modelId="{18256FD0-37F3-47DD-BB30-0BEC3FA84431}" srcId="{00834C23-450C-4F13-B56D-15938F7932B2}" destId="{E5835EDD-D3A5-4D6C-9951-E4BB9BAD35BD}" srcOrd="2" destOrd="0" parTransId="{856F5C23-DD49-4BE2-8963-BC44AE50AE96}" sibTransId="{5DBED341-D746-4A3F-86A7-08FBA661B702}"/>
    <dgm:cxn modelId="{3CC23CEA-2151-498B-8D26-3B1B53D7E8F8}" type="presOf" srcId="{C981454B-F5DD-4C9D-9C71-E7395A324F62}" destId="{15BBCE45-2F9A-4A82-8DA4-A4135A0172CC}" srcOrd="0" destOrd="0" presId="urn:microsoft.com/office/officeart/2005/8/layout/hProcess11"/>
    <dgm:cxn modelId="{BC23BBEF-9EDC-4C43-8EAA-ACC19AD86EAF}" srcId="{00834C23-450C-4F13-B56D-15938F7932B2}" destId="{527B5257-43A6-4CF0-8C82-ED0D1F74FB7B}" srcOrd="3" destOrd="0" parTransId="{C59D25B4-9A32-4456-BA6D-CB0F199A783D}" sibTransId="{676F7644-F2BD-4ED4-9EF0-BFCF36CB7BF0}"/>
    <dgm:cxn modelId="{5682B7FC-8F77-4AF3-B70B-499B4D152632}" srcId="{00834C23-450C-4F13-B56D-15938F7932B2}" destId="{FDF000EC-466A-42CC-BFC0-5E117071CC49}" srcOrd="0" destOrd="0" parTransId="{F1A299A1-5329-4CF7-B8C9-6D129A254BD1}" sibTransId="{A725EE11-634B-4770-99B9-363E425336E6}"/>
    <dgm:cxn modelId="{F209A3C1-7696-4FA1-86C0-2CEA36A9526E}" type="presParOf" srcId="{9F08E537-264B-42E9-A9E7-6A6FC4B3DFAE}" destId="{5D0EDF1A-7881-466E-B981-ACF2A1E12750}" srcOrd="0" destOrd="0" presId="urn:microsoft.com/office/officeart/2005/8/layout/hProcess11"/>
    <dgm:cxn modelId="{F8CB0D17-4FC0-44E0-BA5B-53EA6E5C0E0F}" type="presParOf" srcId="{9F08E537-264B-42E9-A9E7-6A6FC4B3DFAE}" destId="{0D106A60-08DF-4136-B757-CF643B306C20}" srcOrd="1" destOrd="0" presId="urn:microsoft.com/office/officeart/2005/8/layout/hProcess11"/>
    <dgm:cxn modelId="{6DFA127D-DC23-44A9-8D6F-4C171A8B7368}" type="presParOf" srcId="{0D106A60-08DF-4136-B757-CF643B306C20}" destId="{2B2DC2AE-7343-43B5-8478-9AC8E88B21A3}" srcOrd="0" destOrd="0" presId="urn:microsoft.com/office/officeart/2005/8/layout/hProcess11"/>
    <dgm:cxn modelId="{689C6F51-02CD-4224-BE6A-615D396B236E}" type="presParOf" srcId="{2B2DC2AE-7343-43B5-8478-9AC8E88B21A3}" destId="{5624B42E-3F02-4F2B-9AC0-DD56DF42D593}" srcOrd="0" destOrd="0" presId="urn:microsoft.com/office/officeart/2005/8/layout/hProcess11"/>
    <dgm:cxn modelId="{7043BF93-7531-45B9-B9CB-3C37A50D1DB2}" type="presParOf" srcId="{2B2DC2AE-7343-43B5-8478-9AC8E88B21A3}" destId="{1891FA0E-274A-430D-A4BC-F708FEDC4F49}" srcOrd="1" destOrd="0" presId="urn:microsoft.com/office/officeart/2005/8/layout/hProcess11"/>
    <dgm:cxn modelId="{3914FABD-E134-4ED9-A11A-309A3A3FA205}" type="presParOf" srcId="{2B2DC2AE-7343-43B5-8478-9AC8E88B21A3}" destId="{35B8B8F1-9631-4E52-9CF8-DE6BD4134C2D}" srcOrd="2" destOrd="0" presId="urn:microsoft.com/office/officeart/2005/8/layout/hProcess11"/>
    <dgm:cxn modelId="{DA53C221-9B16-4489-A6B8-0B17114DC70A}" type="presParOf" srcId="{0D106A60-08DF-4136-B757-CF643B306C20}" destId="{C2472B41-4156-4E71-9D66-A5261EBFD715}" srcOrd="1" destOrd="0" presId="urn:microsoft.com/office/officeart/2005/8/layout/hProcess11"/>
    <dgm:cxn modelId="{3733C289-D0B7-4EDB-9296-30C7EA055C73}" type="presParOf" srcId="{0D106A60-08DF-4136-B757-CF643B306C20}" destId="{9D0D5986-8A9C-463F-859A-83C4771A0F4F}" srcOrd="2" destOrd="0" presId="urn:microsoft.com/office/officeart/2005/8/layout/hProcess11"/>
    <dgm:cxn modelId="{585BD809-81AD-4A6D-9302-50D70B5559EC}" type="presParOf" srcId="{9D0D5986-8A9C-463F-859A-83C4771A0F4F}" destId="{15BBCE45-2F9A-4A82-8DA4-A4135A0172CC}" srcOrd="0" destOrd="0" presId="urn:microsoft.com/office/officeart/2005/8/layout/hProcess11"/>
    <dgm:cxn modelId="{1F346966-E987-4FAB-AB01-9B3E859F35E3}" type="presParOf" srcId="{9D0D5986-8A9C-463F-859A-83C4771A0F4F}" destId="{9F9716A0-2F7E-4023-BD8B-35C49449DD9E}" srcOrd="1" destOrd="0" presId="urn:microsoft.com/office/officeart/2005/8/layout/hProcess11"/>
    <dgm:cxn modelId="{087661E4-607E-426F-9D0F-CC71566C48D9}" type="presParOf" srcId="{9D0D5986-8A9C-463F-859A-83C4771A0F4F}" destId="{E578E760-5AA3-4837-A143-259DF9D04D7E}" srcOrd="2" destOrd="0" presId="urn:microsoft.com/office/officeart/2005/8/layout/hProcess11"/>
    <dgm:cxn modelId="{D31C36B5-2C1A-4234-8985-67C6C1176440}" type="presParOf" srcId="{0D106A60-08DF-4136-B757-CF643B306C20}" destId="{9534C2D8-3217-47B0-A622-8564857A85B0}" srcOrd="3" destOrd="0" presId="urn:microsoft.com/office/officeart/2005/8/layout/hProcess11"/>
    <dgm:cxn modelId="{1C3E9EEA-D84F-467B-A07B-117FF558C24B}" type="presParOf" srcId="{0D106A60-08DF-4136-B757-CF643B306C20}" destId="{AC814B2B-E335-4DB4-8727-D6EA61AE52DE}" srcOrd="4" destOrd="0" presId="urn:microsoft.com/office/officeart/2005/8/layout/hProcess11"/>
    <dgm:cxn modelId="{3BD782B0-3DDA-4E7E-89D1-A4CF7B75763B}" type="presParOf" srcId="{AC814B2B-E335-4DB4-8727-D6EA61AE52DE}" destId="{65C4C636-67B0-44A6-8F4F-19CDEDEB2F66}" srcOrd="0" destOrd="0" presId="urn:microsoft.com/office/officeart/2005/8/layout/hProcess11"/>
    <dgm:cxn modelId="{0FBF83AD-3F6B-406E-B714-BB1D7B6EFEE7}" type="presParOf" srcId="{AC814B2B-E335-4DB4-8727-D6EA61AE52DE}" destId="{7C3BD8D2-4E42-4493-B5A9-C7E06484E117}" srcOrd="1" destOrd="0" presId="urn:microsoft.com/office/officeart/2005/8/layout/hProcess11"/>
    <dgm:cxn modelId="{036C66D4-CC24-418B-A1A8-8FD9E683B876}" type="presParOf" srcId="{AC814B2B-E335-4DB4-8727-D6EA61AE52DE}" destId="{8133D44D-B0A8-4D35-AED4-9D3048F4CB56}" srcOrd="2" destOrd="0" presId="urn:microsoft.com/office/officeart/2005/8/layout/hProcess11"/>
    <dgm:cxn modelId="{EE961529-C796-42E9-B853-B32E96138B2F}" type="presParOf" srcId="{0D106A60-08DF-4136-B757-CF643B306C20}" destId="{55EDB6C5-7027-4EF4-9106-645D72EDB444}" srcOrd="5" destOrd="0" presId="urn:microsoft.com/office/officeart/2005/8/layout/hProcess11"/>
    <dgm:cxn modelId="{0A42535F-8882-4889-A812-E1711AE043A8}" type="presParOf" srcId="{0D106A60-08DF-4136-B757-CF643B306C20}" destId="{78B12F09-DD3A-4222-9581-E6BB8FB46F1D}" srcOrd="6" destOrd="0" presId="urn:microsoft.com/office/officeart/2005/8/layout/hProcess11"/>
    <dgm:cxn modelId="{82267E33-DDF4-4FB0-B649-C5AF59ADF517}" type="presParOf" srcId="{78B12F09-DD3A-4222-9581-E6BB8FB46F1D}" destId="{23BDEF77-79A5-4115-9C4D-CD9061B64FC2}" srcOrd="0" destOrd="0" presId="urn:microsoft.com/office/officeart/2005/8/layout/hProcess11"/>
    <dgm:cxn modelId="{9DFF9EE4-3F37-4827-A837-7C4C7F6CBBD7}" type="presParOf" srcId="{78B12F09-DD3A-4222-9581-E6BB8FB46F1D}" destId="{2EAD779B-BF56-4B48-850E-DADA3485EB38}" srcOrd="1" destOrd="0" presId="urn:microsoft.com/office/officeart/2005/8/layout/hProcess11"/>
    <dgm:cxn modelId="{4ACDCC32-A6C0-4EC5-A4D6-9A5C06F75F18}" type="presParOf" srcId="{78B12F09-DD3A-4222-9581-E6BB8FB46F1D}" destId="{6E123AE8-A605-46DC-A32C-57151785A55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34C23-450C-4F13-B56D-15938F7932B2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FDF000EC-466A-42CC-BFC0-5E117071CC49}">
      <dgm:prSet phldrT="[Texte]" custT="1"/>
      <dgm:spPr/>
      <dgm:t>
        <a:bodyPr/>
        <a:lstStyle/>
        <a:p>
          <a:pPr algn="ctr"/>
          <a:r>
            <a:rPr lang="fr-FR" sz="800" dirty="0">
              <a:latin typeface="Montserrat" panose="020B0604020202020204" charset="0"/>
            </a:rPr>
            <a:t>1. Import DOR</a:t>
          </a:r>
        </a:p>
      </dgm:t>
    </dgm:pt>
    <dgm:pt modelId="{F1A299A1-5329-4CF7-B8C9-6D129A254BD1}" type="parTrans" cxnId="{5682B7FC-8F77-4AF3-B70B-499B4D152632}">
      <dgm:prSet/>
      <dgm:spPr/>
      <dgm:t>
        <a:bodyPr/>
        <a:lstStyle/>
        <a:p>
          <a:pPr algn="ctr"/>
          <a:endParaRPr lang="fr-FR" sz="2000">
            <a:latin typeface="Montserrat" panose="020B0604020202020204" charset="0"/>
          </a:endParaRPr>
        </a:p>
      </dgm:t>
    </dgm:pt>
    <dgm:pt modelId="{A725EE11-634B-4770-99B9-363E425336E6}" type="sibTrans" cxnId="{5682B7FC-8F77-4AF3-B70B-499B4D152632}">
      <dgm:prSet/>
      <dgm:spPr/>
      <dgm:t>
        <a:bodyPr/>
        <a:lstStyle/>
        <a:p>
          <a:pPr algn="ctr"/>
          <a:endParaRPr lang="fr-FR" sz="2000">
            <a:latin typeface="Montserrat" panose="020B0604020202020204" charset="0"/>
          </a:endParaRPr>
        </a:p>
      </dgm:t>
    </dgm:pt>
    <dgm:pt modelId="{23F0084E-3E40-47EA-AE70-6441A0DCCB68}">
      <dgm:prSet phldrT="[Texte]" custT="1"/>
      <dgm:spPr/>
      <dgm:t>
        <a:bodyPr/>
        <a:lstStyle/>
        <a:p>
          <a:pPr algn="ctr"/>
          <a:r>
            <a:rPr lang="fr-FR" sz="800" dirty="0">
              <a:latin typeface="Montserrat" panose="020B0604020202020204" charset="0"/>
            </a:rPr>
            <a:t>2. Questions </a:t>
          </a:r>
          <a:r>
            <a:rPr lang="fr-FR" sz="800" dirty="0" err="1">
              <a:latin typeface="Montserrat" panose="020B0604020202020204" charset="0"/>
            </a:rPr>
            <a:t>complém</a:t>
          </a:r>
          <a:r>
            <a:rPr lang="fr-FR" sz="800" dirty="0">
              <a:latin typeface="Montserrat" panose="020B0604020202020204" charset="0"/>
            </a:rPr>
            <a:t>.</a:t>
          </a:r>
        </a:p>
      </dgm:t>
    </dgm:pt>
    <dgm:pt modelId="{FA6F1FBE-9476-4C48-B097-7DF8A965C686}" type="parTrans" cxnId="{D9EC42EC-5FA9-49C9-A0B2-44560047A9C2}">
      <dgm:prSet/>
      <dgm:spPr/>
      <dgm:t>
        <a:bodyPr/>
        <a:lstStyle/>
        <a:p>
          <a:endParaRPr lang="fr-FR" sz="1600"/>
        </a:p>
      </dgm:t>
    </dgm:pt>
    <dgm:pt modelId="{617F47C9-682A-4EFB-BC3B-95D6DF9E266E}" type="sibTrans" cxnId="{D9EC42EC-5FA9-49C9-A0B2-44560047A9C2}">
      <dgm:prSet/>
      <dgm:spPr/>
      <dgm:t>
        <a:bodyPr/>
        <a:lstStyle/>
        <a:p>
          <a:endParaRPr lang="fr-FR" sz="1600"/>
        </a:p>
      </dgm:t>
    </dgm:pt>
    <dgm:pt modelId="{9F08E537-264B-42E9-A9E7-6A6FC4B3DFAE}" type="pres">
      <dgm:prSet presAssocID="{00834C23-450C-4F13-B56D-15938F7932B2}" presName="Name0" presStyleCnt="0">
        <dgm:presLayoutVars>
          <dgm:dir/>
          <dgm:resizeHandles val="exact"/>
        </dgm:presLayoutVars>
      </dgm:prSet>
      <dgm:spPr/>
    </dgm:pt>
    <dgm:pt modelId="{5D0EDF1A-7881-466E-B981-ACF2A1E12750}" type="pres">
      <dgm:prSet presAssocID="{00834C23-450C-4F13-B56D-15938F7932B2}" presName="arrow" presStyleLbl="bgShp" presStyleIdx="0" presStyleCnt="1" custLinFactNeighborX="604" custLinFactNeighborY="0"/>
      <dgm:spPr/>
    </dgm:pt>
    <dgm:pt modelId="{0D106A60-08DF-4136-B757-CF643B306C20}" type="pres">
      <dgm:prSet presAssocID="{00834C23-450C-4F13-B56D-15938F7932B2}" presName="points" presStyleCnt="0"/>
      <dgm:spPr/>
    </dgm:pt>
    <dgm:pt modelId="{2B2DC2AE-7343-43B5-8478-9AC8E88B21A3}" type="pres">
      <dgm:prSet presAssocID="{FDF000EC-466A-42CC-BFC0-5E117071CC49}" presName="compositeA" presStyleCnt="0"/>
      <dgm:spPr/>
    </dgm:pt>
    <dgm:pt modelId="{5624B42E-3F02-4F2B-9AC0-DD56DF42D593}" type="pres">
      <dgm:prSet presAssocID="{FDF000EC-466A-42CC-BFC0-5E117071CC49}" presName="textA" presStyleLbl="revTx" presStyleIdx="0" presStyleCnt="2" custScaleX="290293">
        <dgm:presLayoutVars>
          <dgm:bulletEnabled val="1"/>
        </dgm:presLayoutVars>
      </dgm:prSet>
      <dgm:spPr/>
    </dgm:pt>
    <dgm:pt modelId="{1891FA0E-274A-430D-A4BC-F708FEDC4F49}" type="pres">
      <dgm:prSet presAssocID="{FDF000EC-466A-42CC-BFC0-5E117071CC49}" presName="circleA" presStyleLbl="node1" presStyleIdx="0" presStyleCnt="2"/>
      <dgm:spPr/>
    </dgm:pt>
    <dgm:pt modelId="{35B8B8F1-9631-4E52-9CF8-DE6BD4134C2D}" type="pres">
      <dgm:prSet presAssocID="{FDF000EC-466A-42CC-BFC0-5E117071CC49}" presName="spaceA" presStyleCnt="0"/>
      <dgm:spPr/>
    </dgm:pt>
    <dgm:pt modelId="{C2472B41-4156-4E71-9D66-A5261EBFD715}" type="pres">
      <dgm:prSet presAssocID="{A725EE11-634B-4770-99B9-363E425336E6}" presName="space" presStyleCnt="0"/>
      <dgm:spPr/>
    </dgm:pt>
    <dgm:pt modelId="{2C4448E3-A4AD-45B1-800C-C648AF27AAA5}" type="pres">
      <dgm:prSet presAssocID="{23F0084E-3E40-47EA-AE70-6441A0DCCB68}" presName="compositeB" presStyleCnt="0"/>
      <dgm:spPr/>
    </dgm:pt>
    <dgm:pt modelId="{C5EC53B8-6E0C-4D2E-9BFC-668E0BCF508B}" type="pres">
      <dgm:prSet presAssocID="{23F0084E-3E40-47EA-AE70-6441A0DCCB68}" presName="textB" presStyleLbl="revTx" presStyleIdx="1" presStyleCnt="2" custScaleX="195201" custLinFactNeighborX="-46006" custLinFactNeighborY="624">
        <dgm:presLayoutVars>
          <dgm:bulletEnabled val="1"/>
        </dgm:presLayoutVars>
      </dgm:prSet>
      <dgm:spPr/>
    </dgm:pt>
    <dgm:pt modelId="{6E48331F-4000-47EF-82F6-5A7B1A01653A}" type="pres">
      <dgm:prSet presAssocID="{23F0084E-3E40-47EA-AE70-6441A0DCCB68}" presName="circleB" presStyleLbl="node1" presStyleIdx="1" presStyleCnt="2" custLinFactNeighborX="-97284" custLinFactNeighborY="4989"/>
      <dgm:spPr/>
    </dgm:pt>
    <dgm:pt modelId="{519CED3E-5D72-4AB9-8D14-6429667F9C1D}" type="pres">
      <dgm:prSet presAssocID="{23F0084E-3E40-47EA-AE70-6441A0DCCB68}" presName="spaceB" presStyleCnt="0"/>
      <dgm:spPr/>
    </dgm:pt>
  </dgm:ptLst>
  <dgm:cxnLst>
    <dgm:cxn modelId="{C4170010-8F2D-483A-BFF8-18D0DB09C8F0}" type="presOf" srcId="{FDF000EC-466A-42CC-BFC0-5E117071CC49}" destId="{5624B42E-3F02-4F2B-9AC0-DD56DF42D593}" srcOrd="0" destOrd="0" presId="urn:microsoft.com/office/officeart/2005/8/layout/hProcess11"/>
    <dgm:cxn modelId="{CA47F787-9D86-4DB2-AC5D-3A1E7BDADD35}" type="presOf" srcId="{23F0084E-3E40-47EA-AE70-6441A0DCCB68}" destId="{C5EC53B8-6E0C-4D2E-9BFC-668E0BCF508B}" srcOrd="0" destOrd="0" presId="urn:microsoft.com/office/officeart/2005/8/layout/hProcess11"/>
    <dgm:cxn modelId="{899C16B7-BDAA-4A88-852E-6F77D6030D89}" type="presOf" srcId="{00834C23-450C-4F13-B56D-15938F7932B2}" destId="{9F08E537-264B-42E9-A9E7-6A6FC4B3DFAE}" srcOrd="0" destOrd="0" presId="urn:microsoft.com/office/officeart/2005/8/layout/hProcess11"/>
    <dgm:cxn modelId="{D9EC42EC-5FA9-49C9-A0B2-44560047A9C2}" srcId="{00834C23-450C-4F13-B56D-15938F7932B2}" destId="{23F0084E-3E40-47EA-AE70-6441A0DCCB68}" srcOrd="1" destOrd="0" parTransId="{FA6F1FBE-9476-4C48-B097-7DF8A965C686}" sibTransId="{617F47C9-682A-4EFB-BC3B-95D6DF9E266E}"/>
    <dgm:cxn modelId="{5682B7FC-8F77-4AF3-B70B-499B4D152632}" srcId="{00834C23-450C-4F13-B56D-15938F7932B2}" destId="{FDF000EC-466A-42CC-BFC0-5E117071CC49}" srcOrd="0" destOrd="0" parTransId="{F1A299A1-5329-4CF7-B8C9-6D129A254BD1}" sibTransId="{A725EE11-634B-4770-99B9-363E425336E6}"/>
    <dgm:cxn modelId="{F209A3C1-7696-4FA1-86C0-2CEA36A9526E}" type="presParOf" srcId="{9F08E537-264B-42E9-A9E7-6A6FC4B3DFAE}" destId="{5D0EDF1A-7881-466E-B981-ACF2A1E12750}" srcOrd="0" destOrd="0" presId="urn:microsoft.com/office/officeart/2005/8/layout/hProcess11"/>
    <dgm:cxn modelId="{F8CB0D17-4FC0-44E0-BA5B-53EA6E5C0E0F}" type="presParOf" srcId="{9F08E537-264B-42E9-A9E7-6A6FC4B3DFAE}" destId="{0D106A60-08DF-4136-B757-CF643B306C20}" srcOrd="1" destOrd="0" presId="urn:microsoft.com/office/officeart/2005/8/layout/hProcess11"/>
    <dgm:cxn modelId="{6DFA127D-DC23-44A9-8D6F-4C171A8B7368}" type="presParOf" srcId="{0D106A60-08DF-4136-B757-CF643B306C20}" destId="{2B2DC2AE-7343-43B5-8478-9AC8E88B21A3}" srcOrd="0" destOrd="0" presId="urn:microsoft.com/office/officeart/2005/8/layout/hProcess11"/>
    <dgm:cxn modelId="{689C6F51-02CD-4224-BE6A-615D396B236E}" type="presParOf" srcId="{2B2DC2AE-7343-43B5-8478-9AC8E88B21A3}" destId="{5624B42E-3F02-4F2B-9AC0-DD56DF42D593}" srcOrd="0" destOrd="0" presId="urn:microsoft.com/office/officeart/2005/8/layout/hProcess11"/>
    <dgm:cxn modelId="{7043BF93-7531-45B9-B9CB-3C37A50D1DB2}" type="presParOf" srcId="{2B2DC2AE-7343-43B5-8478-9AC8E88B21A3}" destId="{1891FA0E-274A-430D-A4BC-F708FEDC4F49}" srcOrd="1" destOrd="0" presId="urn:microsoft.com/office/officeart/2005/8/layout/hProcess11"/>
    <dgm:cxn modelId="{3914FABD-E134-4ED9-A11A-309A3A3FA205}" type="presParOf" srcId="{2B2DC2AE-7343-43B5-8478-9AC8E88B21A3}" destId="{35B8B8F1-9631-4E52-9CF8-DE6BD4134C2D}" srcOrd="2" destOrd="0" presId="urn:microsoft.com/office/officeart/2005/8/layout/hProcess11"/>
    <dgm:cxn modelId="{DA53C221-9B16-4489-A6B8-0B17114DC70A}" type="presParOf" srcId="{0D106A60-08DF-4136-B757-CF643B306C20}" destId="{C2472B41-4156-4E71-9D66-A5261EBFD715}" srcOrd="1" destOrd="0" presId="urn:microsoft.com/office/officeart/2005/8/layout/hProcess11"/>
    <dgm:cxn modelId="{4FE04BF3-D508-495B-8E61-FC33FF3E42F9}" type="presParOf" srcId="{0D106A60-08DF-4136-B757-CF643B306C20}" destId="{2C4448E3-A4AD-45B1-800C-C648AF27AAA5}" srcOrd="2" destOrd="0" presId="urn:microsoft.com/office/officeart/2005/8/layout/hProcess11"/>
    <dgm:cxn modelId="{470BCE0E-22BC-4D84-9032-FC50A2F6C365}" type="presParOf" srcId="{2C4448E3-A4AD-45B1-800C-C648AF27AAA5}" destId="{C5EC53B8-6E0C-4D2E-9BFC-668E0BCF508B}" srcOrd="0" destOrd="0" presId="urn:microsoft.com/office/officeart/2005/8/layout/hProcess11"/>
    <dgm:cxn modelId="{F876571F-596D-4289-9C85-532ADCEBBAB8}" type="presParOf" srcId="{2C4448E3-A4AD-45B1-800C-C648AF27AAA5}" destId="{6E48331F-4000-47EF-82F6-5A7B1A01653A}" srcOrd="1" destOrd="0" presId="urn:microsoft.com/office/officeart/2005/8/layout/hProcess11"/>
    <dgm:cxn modelId="{8EC85786-3B1C-4F36-A988-1A613B3B0422}" type="presParOf" srcId="{2C4448E3-A4AD-45B1-800C-C648AF27AAA5}" destId="{519CED3E-5D72-4AB9-8D14-6429667F9C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77417-9431-4565-B737-1D376BFBC6A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07F93F6-61CF-48EB-A3D9-A835DF2C8C80}">
      <dgm:prSet phldrT="[Texte]" custT="1"/>
      <dgm:spPr>
        <a:ln w="38100">
          <a:solidFill>
            <a:srgbClr val="0070C0"/>
          </a:solidFill>
        </a:ln>
      </dgm:spPr>
      <dgm:t>
        <a:bodyPr/>
        <a:lstStyle/>
        <a:p>
          <a:r>
            <a:rPr lang="fr-FR" sz="900" dirty="0">
              <a:latin typeface="Montserrat" panose="020B0604020202020204" charset="0"/>
            </a:rPr>
            <a:t>Pilotage et ajustement</a:t>
          </a:r>
        </a:p>
      </dgm:t>
    </dgm:pt>
    <dgm:pt modelId="{A6D95664-F3A9-425C-A41C-118017F10C8E}" type="parTrans" cxnId="{CAA32310-C7A8-4957-BA18-22C48B0B3CB8}">
      <dgm:prSet/>
      <dgm:spPr/>
      <dgm:t>
        <a:bodyPr/>
        <a:lstStyle/>
        <a:p>
          <a:endParaRPr lang="fr-FR"/>
        </a:p>
      </dgm:t>
    </dgm:pt>
    <dgm:pt modelId="{00ED3090-BF7D-42A0-9289-A271A13E6917}" type="sibTrans" cxnId="{CAA32310-C7A8-4957-BA18-22C48B0B3CB8}">
      <dgm:prSet/>
      <dgm:spPr/>
      <dgm:t>
        <a:bodyPr/>
        <a:lstStyle/>
        <a:p>
          <a:endParaRPr lang="fr-FR"/>
        </a:p>
      </dgm:t>
    </dgm:pt>
    <dgm:pt modelId="{C81ADF95-F288-4FF9-BC5B-88EF39629DA2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Modification des outils</a:t>
          </a:r>
        </a:p>
      </dgm:t>
    </dgm:pt>
    <dgm:pt modelId="{01C4C331-00E4-4CD3-AF16-CE3DB85097AE}" type="parTrans" cxnId="{9547B583-16DB-4594-A40D-B72ADEDC28E9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EFFA3C14-79AF-4035-8792-B38BDA31E706}" type="sibTrans" cxnId="{9547B583-16DB-4594-A40D-B72ADEDC28E9}">
      <dgm:prSet/>
      <dgm:spPr/>
      <dgm:t>
        <a:bodyPr/>
        <a:lstStyle/>
        <a:p>
          <a:endParaRPr lang="fr-FR"/>
        </a:p>
      </dgm:t>
    </dgm:pt>
    <dgm:pt modelId="{F0F3E174-3966-4513-8496-09E5839757AC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Pilotage de l’assurance Récolte</a:t>
          </a:r>
        </a:p>
      </dgm:t>
    </dgm:pt>
    <dgm:pt modelId="{C4F00F2B-5339-49E4-BAAC-0476EE76C321}" type="parTrans" cxnId="{E2EFC48B-61C3-438F-83ED-303E502CDA33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7CDCD460-CFF3-4DCE-A38F-74274D9F4A1E}" type="sibTrans" cxnId="{E2EFC48B-61C3-438F-83ED-303E502CDA33}">
      <dgm:prSet/>
      <dgm:spPr/>
      <dgm:t>
        <a:bodyPr/>
        <a:lstStyle/>
        <a:p>
          <a:endParaRPr lang="fr-FR"/>
        </a:p>
      </dgm:t>
    </dgm:pt>
    <dgm:pt modelId="{ABF5089F-402A-4EBD-BE39-FC60053EAFC7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Ajout </a:t>
          </a:r>
          <a:r>
            <a:rPr lang="fr-FR" sz="500" dirty="0" err="1">
              <a:latin typeface="Montserrat" panose="020B0604020202020204" charset="0"/>
            </a:rPr>
            <a:t>protec</a:t>
          </a:r>
          <a:r>
            <a:rPr lang="fr-FR" sz="500" dirty="0">
              <a:latin typeface="Montserrat" panose="020B0604020202020204" charset="0"/>
            </a:rPr>
            <a:t>/garanties</a:t>
          </a:r>
        </a:p>
      </dgm:t>
    </dgm:pt>
    <dgm:pt modelId="{2238B8CC-D57B-4CB0-859C-775DC89A6DB9}" type="parTrans" cxnId="{AB6BDDE6-1986-45CE-9AA8-4A083310F594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9F8F96D5-201B-4670-B35C-1FC2C49F28BD}" type="sibTrans" cxnId="{AB6BDDE6-1986-45CE-9AA8-4A083310F594}">
      <dgm:prSet/>
      <dgm:spPr/>
      <dgm:t>
        <a:bodyPr/>
        <a:lstStyle/>
        <a:p>
          <a:endParaRPr lang="fr-FR"/>
        </a:p>
      </dgm:t>
    </dgm:pt>
    <dgm:pt modelId="{BED4322D-36A5-4BB8-84D1-21CB3777E080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Différents paramètres</a:t>
          </a:r>
        </a:p>
      </dgm:t>
    </dgm:pt>
    <dgm:pt modelId="{29A2134E-CBFE-4DC2-8C93-591C20302870}" type="parTrans" cxnId="{86AB399C-9DDA-4B02-8950-30FD5BC7AE6D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5757E55B-EB24-4FA3-B5C5-6B3AF1FCE79A}" type="sibTrans" cxnId="{86AB399C-9DDA-4B02-8950-30FD5BC7AE6D}">
      <dgm:prSet/>
      <dgm:spPr/>
      <dgm:t>
        <a:bodyPr/>
        <a:lstStyle/>
        <a:p>
          <a:endParaRPr lang="fr-FR"/>
        </a:p>
      </dgm:t>
    </dgm:pt>
    <dgm:pt modelId="{4C71773D-45B0-4DE2-84F8-B0514265CF59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Facteurs de protections</a:t>
          </a:r>
        </a:p>
      </dgm:t>
    </dgm:pt>
    <dgm:pt modelId="{FBFB7FC0-451E-45EF-A7A0-076A3D76F0E7}" type="parTrans" cxnId="{4DE28793-7EF5-407D-9C1A-694529D4F156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5BF4990C-B799-4103-86C9-CC5BAED8338F}" type="sibTrans" cxnId="{4DE28793-7EF5-407D-9C1A-694529D4F156}">
      <dgm:prSet/>
      <dgm:spPr/>
      <dgm:t>
        <a:bodyPr/>
        <a:lstStyle/>
        <a:p>
          <a:endParaRPr lang="fr-FR"/>
        </a:p>
      </dgm:t>
    </dgm:pt>
    <dgm:pt modelId="{BB15841F-7258-4BF5-89C0-B7BC428E1094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assurance</a:t>
          </a:r>
        </a:p>
      </dgm:t>
    </dgm:pt>
    <dgm:pt modelId="{30C0C81D-F22B-4BB4-8971-D6D4F231921B}" type="parTrans" cxnId="{C66ED560-5070-40F1-A790-3D4D1C4C6049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4A0DC9AD-E2B6-4761-9DD7-BE9081F44535}" type="sibTrans" cxnId="{C66ED560-5070-40F1-A790-3D4D1C4C6049}">
      <dgm:prSet/>
      <dgm:spPr/>
      <dgm:t>
        <a:bodyPr/>
        <a:lstStyle/>
        <a:p>
          <a:endParaRPr lang="fr-FR"/>
        </a:p>
      </dgm:t>
    </dgm:pt>
    <dgm:pt modelId="{8E0A0116-15DC-4AE0-8011-0336724EA9C9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Entrée prix</a:t>
          </a:r>
        </a:p>
      </dgm:t>
    </dgm:pt>
    <dgm:pt modelId="{9CF6F0AC-377C-4C14-8311-76FF04AA3522}" type="parTrans" cxnId="{DC734BD9-D5F9-4150-BAA6-8588341B3A6A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8C8F9967-121B-4E14-A235-138A913BF36F}" type="sibTrans" cxnId="{DC734BD9-D5F9-4150-BAA6-8588341B3A6A}">
      <dgm:prSet/>
      <dgm:spPr/>
      <dgm:t>
        <a:bodyPr/>
        <a:lstStyle/>
        <a:p>
          <a:endParaRPr lang="fr-FR"/>
        </a:p>
      </dgm:t>
    </dgm:pt>
    <dgm:pt modelId="{6403327B-62DA-417D-A47E-8645BBE07B99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Entrée subvention</a:t>
          </a:r>
        </a:p>
      </dgm:t>
    </dgm:pt>
    <dgm:pt modelId="{BA30C9AC-4F16-4031-939D-D3F62560F5A3}" type="parTrans" cxnId="{46934C24-AF97-4C59-B70F-D1C85C17F331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F79DDE09-404E-466E-BBFE-92B04087492C}" type="sibTrans" cxnId="{46934C24-AF97-4C59-B70F-D1C85C17F331}">
      <dgm:prSet/>
      <dgm:spPr/>
      <dgm:t>
        <a:bodyPr/>
        <a:lstStyle/>
        <a:p>
          <a:endParaRPr lang="fr-FR"/>
        </a:p>
      </dgm:t>
    </dgm:pt>
    <dgm:pt modelId="{89D60E1C-4AE9-4377-BC9C-9AFA578790C5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Entrée couverture parfaite</a:t>
          </a:r>
        </a:p>
      </dgm:t>
    </dgm:pt>
    <dgm:pt modelId="{25A96795-DDA1-4A4E-9A87-EAF42B2EA4CD}" type="parTrans" cxnId="{863E1C00-5E54-4F15-9AF3-B926B29FC7A8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999989B4-4D79-47BC-B5CF-1F2BE191428D}" type="sibTrans" cxnId="{863E1C00-5E54-4F15-9AF3-B926B29FC7A8}">
      <dgm:prSet/>
      <dgm:spPr/>
      <dgm:t>
        <a:bodyPr/>
        <a:lstStyle/>
        <a:p>
          <a:endParaRPr lang="fr-FR"/>
        </a:p>
      </dgm:t>
    </dgm:pt>
    <dgm:pt modelId="{0E6C90CB-95F6-4CE3-83AB-A6C16171A707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Entrée ajustable</a:t>
          </a:r>
        </a:p>
      </dgm:t>
    </dgm:pt>
    <dgm:pt modelId="{9B5F1CDE-E611-45AA-BF9F-7EA6BFCFB25E}" type="parTrans" cxnId="{25237521-129B-4DF8-9283-289E6671C1E4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FD18B6ED-FBD9-451A-893F-BFB12C37D21B}" type="sibTrans" cxnId="{25237521-129B-4DF8-9283-289E6671C1E4}">
      <dgm:prSet/>
      <dgm:spPr/>
      <dgm:t>
        <a:bodyPr/>
        <a:lstStyle/>
        <a:p>
          <a:endParaRPr lang="fr-FR"/>
        </a:p>
      </dgm:t>
    </dgm:pt>
    <dgm:pt modelId="{4FBD0674-CDB4-4A79-9C0B-CA21C7FF94F2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Grêle/Gel</a:t>
          </a:r>
        </a:p>
      </dgm:t>
    </dgm:pt>
    <dgm:pt modelId="{65BA6041-C6C5-4E36-BEF4-96FFF0001E20}" type="parTrans" cxnId="{398E0B21-7C52-4259-884F-313F12991620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5473D63B-00BF-4872-9702-690D20FB1244}" type="sibTrans" cxnId="{398E0B21-7C52-4259-884F-313F12991620}">
      <dgm:prSet/>
      <dgm:spPr/>
      <dgm:t>
        <a:bodyPr/>
        <a:lstStyle/>
        <a:p>
          <a:endParaRPr lang="fr-FR"/>
        </a:p>
      </dgm:t>
    </dgm:pt>
    <dgm:pt modelId="{C122972F-F582-486D-808B-6BB101CFAFB4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Pertes ttes causes</a:t>
          </a:r>
        </a:p>
      </dgm:t>
    </dgm:pt>
    <dgm:pt modelId="{C286A7CA-8F9D-4F7E-9072-448F061EA002}" type="parTrans" cxnId="{32033C97-D2CF-4995-80A2-7F32AC12CB1E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CFEF8EAE-C376-42CB-8B4C-0DD67F590C71}" type="sibTrans" cxnId="{32033C97-D2CF-4995-80A2-7F32AC12CB1E}">
      <dgm:prSet/>
      <dgm:spPr/>
      <dgm:t>
        <a:bodyPr/>
        <a:lstStyle/>
        <a:p>
          <a:endParaRPr lang="fr-FR"/>
        </a:p>
      </dgm:t>
    </dgm:pt>
    <dgm:pt modelId="{D1E573BC-D820-4470-83EA-73BE949E4624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Risque </a:t>
          </a:r>
          <a:r>
            <a:rPr lang="fr-FR" sz="500" dirty="0" err="1">
              <a:latin typeface="Montserrat" panose="020B0604020202020204" charset="0"/>
            </a:rPr>
            <a:t>phongy</a:t>
          </a:r>
          <a:endParaRPr lang="fr-FR" sz="500" dirty="0">
            <a:latin typeface="Montserrat" panose="020B0604020202020204" charset="0"/>
          </a:endParaRPr>
        </a:p>
      </dgm:t>
    </dgm:pt>
    <dgm:pt modelId="{E73B78D8-F0E7-4A94-ADAC-5560293FAEFF}" type="parTrans" cxnId="{E0EB52DA-54AA-45E7-835C-A94105A1D14C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70AC640D-703C-4B2F-A40D-CFD6B3140074}" type="sibTrans" cxnId="{E0EB52DA-54AA-45E7-835C-A94105A1D14C}">
      <dgm:prSet/>
      <dgm:spPr/>
      <dgm:t>
        <a:bodyPr/>
        <a:lstStyle/>
        <a:p>
          <a:endParaRPr lang="fr-FR"/>
        </a:p>
      </dgm:t>
    </dgm:pt>
    <dgm:pt modelId="{B1AEE231-3530-4077-86F4-924B4CD970E4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Replantation / </a:t>
          </a:r>
          <a:r>
            <a:rPr lang="fr-FR" sz="500" dirty="0" err="1">
              <a:latin typeface="Montserrat" panose="020B0604020202020204" charset="0"/>
            </a:rPr>
            <a:t>resemis</a:t>
          </a:r>
          <a:endParaRPr lang="fr-FR" sz="500" dirty="0">
            <a:latin typeface="Montserrat" panose="020B0604020202020204" charset="0"/>
          </a:endParaRPr>
        </a:p>
      </dgm:t>
    </dgm:pt>
    <dgm:pt modelId="{60A2B01E-2A77-4E7E-94C8-46D815C1F545}" type="parTrans" cxnId="{000C08E2-9CD9-4B00-B84E-0E377C056F87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793FF641-EC7C-47F9-AD87-9E4341753FC9}" type="sibTrans" cxnId="{000C08E2-9CD9-4B00-B84E-0E377C056F87}">
      <dgm:prSet/>
      <dgm:spPr/>
      <dgm:t>
        <a:bodyPr/>
        <a:lstStyle/>
        <a:p>
          <a:endParaRPr lang="fr-FR"/>
        </a:p>
      </dgm:t>
    </dgm:pt>
    <dgm:pt modelId="{37878919-C9BA-4764-B59F-BBEA12A55412}">
      <dgm:prSet phldrT="[Texte]" custT="1"/>
      <dgm:spPr/>
      <dgm:t>
        <a:bodyPr/>
        <a:lstStyle/>
        <a:p>
          <a:r>
            <a:rPr lang="fr-FR" sz="500" dirty="0">
              <a:latin typeface="Montserrat" panose="020B0604020202020204" charset="0"/>
            </a:rPr>
            <a:t>Sanglier… autre…</a:t>
          </a:r>
        </a:p>
      </dgm:t>
    </dgm:pt>
    <dgm:pt modelId="{3ED1D9D8-8D07-459B-AC2E-33A5E63726CF}" type="parTrans" cxnId="{76366133-374B-4232-8320-57D339C46D82}">
      <dgm:prSet custT="1"/>
      <dgm:spPr/>
      <dgm:t>
        <a:bodyPr/>
        <a:lstStyle/>
        <a:p>
          <a:endParaRPr lang="fr-FR" sz="200">
            <a:latin typeface="Montserrat" panose="020B0604020202020204" charset="0"/>
          </a:endParaRPr>
        </a:p>
      </dgm:t>
    </dgm:pt>
    <dgm:pt modelId="{64941F8E-12C7-4EA0-B9C6-57FB5F05F0B8}" type="sibTrans" cxnId="{76366133-374B-4232-8320-57D339C46D82}">
      <dgm:prSet/>
      <dgm:spPr/>
      <dgm:t>
        <a:bodyPr/>
        <a:lstStyle/>
        <a:p>
          <a:endParaRPr lang="fr-FR"/>
        </a:p>
      </dgm:t>
    </dgm:pt>
    <dgm:pt modelId="{479FBC2C-4FFE-4F4F-A700-0E1FB05C6DF5}" type="pres">
      <dgm:prSet presAssocID="{F8E77417-9431-4565-B737-1D376BFBC6A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6ABD01-676B-446F-97DA-92B5F59D7DB4}" type="pres">
      <dgm:prSet presAssocID="{707F93F6-61CF-48EB-A3D9-A835DF2C8C80}" presName="root1" presStyleCnt="0"/>
      <dgm:spPr/>
    </dgm:pt>
    <dgm:pt modelId="{2B8A1925-BBED-4DDB-ADFE-BACF29653679}" type="pres">
      <dgm:prSet presAssocID="{707F93F6-61CF-48EB-A3D9-A835DF2C8C80}" presName="LevelOneTextNode" presStyleLbl="node0" presStyleIdx="0" presStyleCnt="1" custScaleX="239049" custLinFactNeighborX="4475" custLinFactNeighborY="1111">
        <dgm:presLayoutVars>
          <dgm:chPref val="3"/>
        </dgm:presLayoutVars>
      </dgm:prSet>
      <dgm:spPr/>
    </dgm:pt>
    <dgm:pt modelId="{8F871B7B-9B17-42FD-8A66-2E5FC637113F}" type="pres">
      <dgm:prSet presAssocID="{707F93F6-61CF-48EB-A3D9-A835DF2C8C80}" presName="level2hierChild" presStyleCnt="0"/>
      <dgm:spPr/>
    </dgm:pt>
    <dgm:pt modelId="{D65E09BA-2A65-467F-8A1F-CC59A23343FF}" type="pres">
      <dgm:prSet presAssocID="{01C4C331-00E4-4CD3-AF16-CE3DB85097AE}" presName="conn2-1" presStyleLbl="parChTrans1D2" presStyleIdx="0" presStyleCnt="3"/>
      <dgm:spPr/>
    </dgm:pt>
    <dgm:pt modelId="{31411B44-EB8C-49BE-8055-5AFAB6BA950C}" type="pres">
      <dgm:prSet presAssocID="{01C4C331-00E4-4CD3-AF16-CE3DB85097AE}" presName="connTx" presStyleLbl="parChTrans1D2" presStyleIdx="0" presStyleCnt="3"/>
      <dgm:spPr/>
    </dgm:pt>
    <dgm:pt modelId="{B4ECBD84-8C12-4AB7-B11E-2CBF9D6C5F54}" type="pres">
      <dgm:prSet presAssocID="{C81ADF95-F288-4FF9-BC5B-88EF39629DA2}" presName="root2" presStyleCnt="0"/>
      <dgm:spPr/>
    </dgm:pt>
    <dgm:pt modelId="{8D397619-DFE2-4D2F-AE55-758DA0F458FB}" type="pres">
      <dgm:prSet presAssocID="{C81ADF95-F288-4FF9-BC5B-88EF39629DA2}" presName="LevelTwoTextNode" presStyleLbl="node2" presStyleIdx="0" presStyleCnt="3" custScaleY="220358">
        <dgm:presLayoutVars>
          <dgm:chPref val="3"/>
        </dgm:presLayoutVars>
      </dgm:prSet>
      <dgm:spPr/>
    </dgm:pt>
    <dgm:pt modelId="{4B3D10A3-178E-41E3-AD8B-D3A90499A5FE}" type="pres">
      <dgm:prSet presAssocID="{C81ADF95-F288-4FF9-BC5B-88EF39629DA2}" presName="level3hierChild" presStyleCnt="0"/>
      <dgm:spPr/>
    </dgm:pt>
    <dgm:pt modelId="{34592A43-6E3C-48F2-9D7A-FAEDF1C442A5}" type="pres">
      <dgm:prSet presAssocID="{29A2134E-CBFE-4DC2-8C93-591C20302870}" presName="conn2-1" presStyleLbl="parChTrans1D3" presStyleIdx="0" presStyleCnt="12"/>
      <dgm:spPr/>
    </dgm:pt>
    <dgm:pt modelId="{8B1C04CE-65EF-4A6A-8EF2-3630B7866BDB}" type="pres">
      <dgm:prSet presAssocID="{29A2134E-CBFE-4DC2-8C93-591C20302870}" presName="connTx" presStyleLbl="parChTrans1D3" presStyleIdx="0" presStyleCnt="12"/>
      <dgm:spPr/>
    </dgm:pt>
    <dgm:pt modelId="{CE26F081-E05F-4888-88BF-B959E363ECD2}" type="pres">
      <dgm:prSet presAssocID="{BED4322D-36A5-4BB8-84D1-21CB3777E080}" presName="root2" presStyleCnt="0"/>
      <dgm:spPr/>
    </dgm:pt>
    <dgm:pt modelId="{8F48692E-CC50-4C35-B99D-A29875137991}" type="pres">
      <dgm:prSet presAssocID="{BED4322D-36A5-4BB8-84D1-21CB3777E080}" presName="LevelTwoTextNode" presStyleLbl="node3" presStyleIdx="0" presStyleCnt="12" custScaleX="142420" custLinFactNeighborX="35248" custLinFactNeighborY="-3805">
        <dgm:presLayoutVars>
          <dgm:chPref val="3"/>
        </dgm:presLayoutVars>
      </dgm:prSet>
      <dgm:spPr/>
    </dgm:pt>
    <dgm:pt modelId="{33DE07E9-3138-4ABB-9DCE-B0FFC5582B77}" type="pres">
      <dgm:prSet presAssocID="{BED4322D-36A5-4BB8-84D1-21CB3777E080}" presName="level3hierChild" presStyleCnt="0"/>
      <dgm:spPr/>
    </dgm:pt>
    <dgm:pt modelId="{FF9AE429-9981-40E5-A74E-2981B74D64AF}" type="pres">
      <dgm:prSet presAssocID="{FBFB7FC0-451E-45EF-A7A0-076A3D76F0E7}" presName="conn2-1" presStyleLbl="parChTrans1D3" presStyleIdx="1" presStyleCnt="12"/>
      <dgm:spPr/>
    </dgm:pt>
    <dgm:pt modelId="{AD08BB4D-81D5-4773-9D43-1C3FEE6E535A}" type="pres">
      <dgm:prSet presAssocID="{FBFB7FC0-451E-45EF-A7A0-076A3D76F0E7}" presName="connTx" presStyleLbl="parChTrans1D3" presStyleIdx="1" presStyleCnt="12"/>
      <dgm:spPr/>
    </dgm:pt>
    <dgm:pt modelId="{FEB4461D-1870-4B3C-B6E0-00570EA87FC6}" type="pres">
      <dgm:prSet presAssocID="{4C71773D-45B0-4DE2-84F8-B0514265CF59}" presName="root2" presStyleCnt="0"/>
      <dgm:spPr/>
    </dgm:pt>
    <dgm:pt modelId="{5129A683-C48B-4328-83FD-A644B3A9C672}" type="pres">
      <dgm:prSet presAssocID="{4C71773D-45B0-4DE2-84F8-B0514265CF59}" presName="LevelTwoTextNode" presStyleLbl="node3" presStyleIdx="1" presStyleCnt="12" custScaleX="142420" custLinFactNeighborX="35248" custLinFactNeighborY="-3805">
        <dgm:presLayoutVars>
          <dgm:chPref val="3"/>
        </dgm:presLayoutVars>
      </dgm:prSet>
      <dgm:spPr/>
    </dgm:pt>
    <dgm:pt modelId="{47ED8A10-AC67-485D-BAF7-2285C1C3165E}" type="pres">
      <dgm:prSet presAssocID="{4C71773D-45B0-4DE2-84F8-B0514265CF59}" presName="level3hierChild" presStyleCnt="0"/>
      <dgm:spPr/>
    </dgm:pt>
    <dgm:pt modelId="{4DE003A0-CDE7-4E0F-9EEE-7A4591799ECA}" type="pres">
      <dgm:prSet presAssocID="{30C0C81D-F22B-4BB4-8971-D6D4F231921B}" presName="conn2-1" presStyleLbl="parChTrans1D3" presStyleIdx="2" presStyleCnt="12"/>
      <dgm:spPr/>
    </dgm:pt>
    <dgm:pt modelId="{19E952C1-FCED-4C7D-B226-7DA25FAAB789}" type="pres">
      <dgm:prSet presAssocID="{30C0C81D-F22B-4BB4-8971-D6D4F231921B}" presName="connTx" presStyleLbl="parChTrans1D3" presStyleIdx="2" presStyleCnt="12"/>
      <dgm:spPr/>
    </dgm:pt>
    <dgm:pt modelId="{2F819870-7DEF-4C07-8246-52BF938F9141}" type="pres">
      <dgm:prSet presAssocID="{BB15841F-7258-4BF5-89C0-B7BC428E1094}" presName="root2" presStyleCnt="0"/>
      <dgm:spPr/>
    </dgm:pt>
    <dgm:pt modelId="{6E8B4B64-A22E-4D72-AA40-031CBC8C2363}" type="pres">
      <dgm:prSet presAssocID="{BB15841F-7258-4BF5-89C0-B7BC428E1094}" presName="LevelTwoTextNode" presStyleLbl="node3" presStyleIdx="2" presStyleCnt="12" custScaleX="142420" custLinFactNeighborX="35248" custLinFactNeighborY="-3805">
        <dgm:presLayoutVars>
          <dgm:chPref val="3"/>
        </dgm:presLayoutVars>
      </dgm:prSet>
      <dgm:spPr/>
    </dgm:pt>
    <dgm:pt modelId="{4AE93EDD-5B15-4DE8-B252-8EA26F44551D}" type="pres">
      <dgm:prSet presAssocID="{BB15841F-7258-4BF5-89C0-B7BC428E1094}" presName="level3hierChild" presStyleCnt="0"/>
      <dgm:spPr/>
    </dgm:pt>
    <dgm:pt modelId="{D635EFAA-508D-44C5-8168-E5D16172DC43}" type="pres">
      <dgm:prSet presAssocID="{C4F00F2B-5339-49E4-BAAC-0476EE76C321}" presName="conn2-1" presStyleLbl="parChTrans1D2" presStyleIdx="1" presStyleCnt="3"/>
      <dgm:spPr/>
    </dgm:pt>
    <dgm:pt modelId="{496D300C-3B09-4D77-B0BB-82D67EBE1E72}" type="pres">
      <dgm:prSet presAssocID="{C4F00F2B-5339-49E4-BAAC-0476EE76C321}" presName="connTx" presStyleLbl="parChTrans1D2" presStyleIdx="1" presStyleCnt="3"/>
      <dgm:spPr/>
    </dgm:pt>
    <dgm:pt modelId="{38A24395-1BD0-4306-87CB-C0F6A5D55A41}" type="pres">
      <dgm:prSet presAssocID="{F0F3E174-3966-4513-8496-09E5839757AC}" presName="root2" presStyleCnt="0"/>
      <dgm:spPr/>
    </dgm:pt>
    <dgm:pt modelId="{C7E64969-101A-4A15-9A5D-58E73814CCD0}" type="pres">
      <dgm:prSet presAssocID="{F0F3E174-3966-4513-8496-09E5839757AC}" presName="LevelTwoTextNode" presStyleLbl="node2" presStyleIdx="1" presStyleCnt="3" custScaleY="192993">
        <dgm:presLayoutVars>
          <dgm:chPref val="3"/>
        </dgm:presLayoutVars>
      </dgm:prSet>
      <dgm:spPr/>
    </dgm:pt>
    <dgm:pt modelId="{00DF7A10-7F02-4A95-B051-5FD27FA58C4F}" type="pres">
      <dgm:prSet presAssocID="{F0F3E174-3966-4513-8496-09E5839757AC}" presName="level3hierChild" presStyleCnt="0"/>
      <dgm:spPr/>
    </dgm:pt>
    <dgm:pt modelId="{4BBAE74F-263E-497B-9A69-5DEF695249F3}" type="pres">
      <dgm:prSet presAssocID="{9CF6F0AC-377C-4C14-8311-76FF04AA3522}" presName="conn2-1" presStyleLbl="parChTrans1D3" presStyleIdx="3" presStyleCnt="12"/>
      <dgm:spPr/>
    </dgm:pt>
    <dgm:pt modelId="{B2E15B53-AFD2-4507-9E77-E33B03801E9D}" type="pres">
      <dgm:prSet presAssocID="{9CF6F0AC-377C-4C14-8311-76FF04AA3522}" presName="connTx" presStyleLbl="parChTrans1D3" presStyleIdx="3" presStyleCnt="12"/>
      <dgm:spPr/>
    </dgm:pt>
    <dgm:pt modelId="{D1B1970F-4B6A-4921-BB3C-8BA75BCCAB51}" type="pres">
      <dgm:prSet presAssocID="{8E0A0116-15DC-4AE0-8011-0336724EA9C9}" presName="root2" presStyleCnt="0"/>
      <dgm:spPr/>
    </dgm:pt>
    <dgm:pt modelId="{2289F7BF-A036-4DC7-8B37-AC662FC8EAEB}" type="pres">
      <dgm:prSet presAssocID="{8E0A0116-15DC-4AE0-8011-0336724EA9C9}" presName="LevelTwoTextNode" presStyleLbl="node3" presStyleIdx="3" presStyleCnt="12" custScaleX="142420" custLinFactNeighborX="35248" custLinFactNeighborY="-3805">
        <dgm:presLayoutVars>
          <dgm:chPref val="3"/>
        </dgm:presLayoutVars>
      </dgm:prSet>
      <dgm:spPr/>
    </dgm:pt>
    <dgm:pt modelId="{FEBFBCBA-89A6-4FFF-A350-96B031BE8978}" type="pres">
      <dgm:prSet presAssocID="{8E0A0116-15DC-4AE0-8011-0336724EA9C9}" presName="level3hierChild" presStyleCnt="0"/>
      <dgm:spPr/>
    </dgm:pt>
    <dgm:pt modelId="{95E5BA09-2215-4CE7-93C7-433815F60F39}" type="pres">
      <dgm:prSet presAssocID="{BA30C9AC-4F16-4031-939D-D3F62560F5A3}" presName="conn2-1" presStyleLbl="parChTrans1D3" presStyleIdx="4" presStyleCnt="12"/>
      <dgm:spPr/>
    </dgm:pt>
    <dgm:pt modelId="{0E61C561-80B4-421F-928E-3E16DA0B49D9}" type="pres">
      <dgm:prSet presAssocID="{BA30C9AC-4F16-4031-939D-D3F62560F5A3}" presName="connTx" presStyleLbl="parChTrans1D3" presStyleIdx="4" presStyleCnt="12"/>
      <dgm:spPr/>
    </dgm:pt>
    <dgm:pt modelId="{37CFDF65-314F-4C7F-8BC6-9F03EA9F2957}" type="pres">
      <dgm:prSet presAssocID="{6403327B-62DA-417D-A47E-8645BBE07B99}" presName="root2" presStyleCnt="0"/>
      <dgm:spPr/>
    </dgm:pt>
    <dgm:pt modelId="{3EC20176-226A-400E-8DBC-A385877E5F8B}" type="pres">
      <dgm:prSet presAssocID="{6403327B-62DA-417D-A47E-8645BBE07B99}" presName="LevelTwoTextNode" presStyleLbl="node3" presStyleIdx="4" presStyleCnt="12" custScaleX="142420" custLinFactNeighborX="35248" custLinFactNeighborY="-3805">
        <dgm:presLayoutVars>
          <dgm:chPref val="3"/>
        </dgm:presLayoutVars>
      </dgm:prSet>
      <dgm:spPr/>
    </dgm:pt>
    <dgm:pt modelId="{3F549C32-2B89-44F4-A7DD-90F7173D53AF}" type="pres">
      <dgm:prSet presAssocID="{6403327B-62DA-417D-A47E-8645BBE07B99}" presName="level3hierChild" presStyleCnt="0"/>
      <dgm:spPr/>
    </dgm:pt>
    <dgm:pt modelId="{E0ED3913-3230-48C8-9062-70FD94EC037B}" type="pres">
      <dgm:prSet presAssocID="{25A96795-DDA1-4A4E-9A87-EAF42B2EA4CD}" presName="conn2-1" presStyleLbl="parChTrans1D3" presStyleIdx="5" presStyleCnt="12"/>
      <dgm:spPr/>
    </dgm:pt>
    <dgm:pt modelId="{F7BDC600-C02B-4223-A4B2-4AC24E613BD1}" type="pres">
      <dgm:prSet presAssocID="{25A96795-DDA1-4A4E-9A87-EAF42B2EA4CD}" presName="connTx" presStyleLbl="parChTrans1D3" presStyleIdx="5" presStyleCnt="12"/>
      <dgm:spPr/>
    </dgm:pt>
    <dgm:pt modelId="{C97DEB8C-B696-4F72-8650-316536AFC4EA}" type="pres">
      <dgm:prSet presAssocID="{89D60E1C-4AE9-4377-BC9C-9AFA578790C5}" presName="root2" presStyleCnt="0"/>
      <dgm:spPr/>
    </dgm:pt>
    <dgm:pt modelId="{67AA57F8-12C8-4DC1-8DFB-3FF470A69984}" type="pres">
      <dgm:prSet presAssocID="{89D60E1C-4AE9-4377-BC9C-9AFA578790C5}" presName="LevelTwoTextNode" presStyleLbl="node3" presStyleIdx="5" presStyleCnt="12" custScaleX="142420" custLinFactNeighborX="35248" custLinFactNeighborY="-3805">
        <dgm:presLayoutVars>
          <dgm:chPref val="3"/>
        </dgm:presLayoutVars>
      </dgm:prSet>
      <dgm:spPr/>
    </dgm:pt>
    <dgm:pt modelId="{321DC8A1-E4E2-4C81-B57E-028AEEF1C69E}" type="pres">
      <dgm:prSet presAssocID="{89D60E1C-4AE9-4377-BC9C-9AFA578790C5}" presName="level3hierChild" presStyleCnt="0"/>
      <dgm:spPr/>
    </dgm:pt>
    <dgm:pt modelId="{F9BF2DEA-8259-4838-8001-BDA05BDDE5F9}" type="pres">
      <dgm:prSet presAssocID="{9B5F1CDE-E611-45AA-BF9F-7EA6BFCFB25E}" presName="conn2-1" presStyleLbl="parChTrans1D3" presStyleIdx="6" presStyleCnt="12"/>
      <dgm:spPr/>
    </dgm:pt>
    <dgm:pt modelId="{97AEB716-C2DE-4D92-9DC2-7C7A86E8EFB4}" type="pres">
      <dgm:prSet presAssocID="{9B5F1CDE-E611-45AA-BF9F-7EA6BFCFB25E}" presName="connTx" presStyleLbl="parChTrans1D3" presStyleIdx="6" presStyleCnt="12"/>
      <dgm:spPr/>
    </dgm:pt>
    <dgm:pt modelId="{88E04C24-2EF7-4E3E-9101-ED298653CFD7}" type="pres">
      <dgm:prSet presAssocID="{0E6C90CB-95F6-4CE3-83AB-A6C16171A707}" presName="root2" presStyleCnt="0"/>
      <dgm:spPr/>
    </dgm:pt>
    <dgm:pt modelId="{C5FD6604-0062-40E4-8ED6-21571BB25A8A}" type="pres">
      <dgm:prSet presAssocID="{0E6C90CB-95F6-4CE3-83AB-A6C16171A707}" presName="LevelTwoTextNode" presStyleLbl="node3" presStyleIdx="6" presStyleCnt="12" custScaleX="142420" custLinFactNeighborX="35248" custLinFactNeighborY="-3805">
        <dgm:presLayoutVars>
          <dgm:chPref val="3"/>
        </dgm:presLayoutVars>
      </dgm:prSet>
      <dgm:spPr/>
    </dgm:pt>
    <dgm:pt modelId="{F2F82E58-205F-4B64-94E3-F5986B00D0F7}" type="pres">
      <dgm:prSet presAssocID="{0E6C90CB-95F6-4CE3-83AB-A6C16171A707}" presName="level3hierChild" presStyleCnt="0"/>
      <dgm:spPr/>
    </dgm:pt>
    <dgm:pt modelId="{44A512A1-3DA5-458E-BC18-171741835C25}" type="pres">
      <dgm:prSet presAssocID="{2238B8CC-D57B-4CB0-859C-775DC89A6DB9}" presName="conn2-1" presStyleLbl="parChTrans1D2" presStyleIdx="2" presStyleCnt="3"/>
      <dgm:spPr/>
    </dgm:pt>
    <dgm:pt modelId="{1D9DDD38-CC84-4796-A0A8-734A74D1ECF6}" type="pres">
      <dgm:prSet presAssocID="{2238B8CC-D57B-4CB0-859C-775DC89A6DB9}" presName="connTx" presStyleLbl="parChTrans1D2" presStyleIdx="2" presStyleCnt="3"/>
      <dgm:spPr/>
    </dgm:pt>
    <dgm:pt modelId="{D762CC89-2977-436A-9C61-F855A75AE5D6}" type="pres">
      <dgm:prSet presAssocID="{ABF5089F-402A-4EBD-BE39-FC60053EAFC7}" presName="root2" presStyleCnt="0"/>
      <dgm:spPr/>
    </dgm:pt>
    <dgm:pt modelId="{9350B338-BCFC-4422-AE23-60D35AD26B5E}" type="pres">
      <dgm:prSet presAssocID="{ABF5089F-402A-4EBD-BE39-FC60053EAFC7}" presName="LevelTwoTextNode" presStyleLbl="node2" presStyleIdx="2" presStyleCnt="3" custScaleY="213391">
        <dgm:presLayoutVars>
          <dgm:chPref val="3"/>
        </dgm:presLayoutVars>
      </dgm:prSet>
      <dgm:spPr/>
    </dgm:pt>
    <dgm:pt modelId="{5B53C5BE-2861-4BD7-AEB3-3E07ADF62A4B}" type="pres">
      <dgm:prSet presAssocID="{ABF5089F-402A-4EBD-BE39-FC60053EAFC7}" presName="level3hierChild" presStyleCnt="0"/>
      <dgm:spPr/>
    </dgm:pt>
    <dgm:pt modelId="{BE0FED04-E136-45E6-8A50-FA94D003761E}" type="pres">
      <dgm:prSet presAssocID="{65BA6041-C6C5-4E36-BEF4-96FFF0001E20}" presName="conn2-1" presStyleLbl="parChTrans1D3" presStyleIdx="7" presStyleCnt="12"/>
      <dgm:spPr/>
    </dgm:pt>
    <dgm:pt modelId="{D62EA3BC-54EA-4454-9C1E-726FF89ECC2D}" type="pres">
      <dgm:prSet presAssocID="{65BA6041-C6C5-4E36-BEF4-96FFF0001E20}" presName="connTx" presStyleLbl="parChTrans1D3" presStyleIdx="7" presStyleCnt="12"/>
      <dgm:spPr/>
    </dgm:pt>
    <dgm:pt modelId="{2D13AE81-712F-46D7-BA0F-B4064019AD83}" type="pres">
      <dgm:prSet presAssocID="{4FBD0674-CDB4-4A79-9C0B-CA21C7FF94F2}" presName="root2" presStyleCnt="0"/>
      <dgm:spPr/>
    </dgm:pt>
    <dgm:pt modelId="{D389D423-C9B8-4D74-B386-7F93FEFD01A1}" type="pres">
      <dgm:prSet presAssocID="{4FBD0674-CDB4-4A79-9C0B-CA21C7FF94F2}" presName="LevelTwoTextNode" presStyleLbl="node3" presStyleIdx="7" presStyleCnt="12" custScaleX="142420" custLinFactNeighborX="35248" custLinFactNeighborY="-3805">
        <dgm:presLayoutVars>
          <dgm:chPref val="3"/>
        </dgm:presLayoutVars>
      </dgm:prSet>
      <dgm:spPr/>
    </dgm:pt>
    <dgm:pt modelId="{5BC8E9E1-1F11-4EBF-8A3A-05C6C65CC92D}" type="pres">
      <dgm:prSet presAssocID="{4FBD0674-CDB4-4A79-9C0B-CA21C7FF94F2}" presName="level3hierChild" presStyleCnt="0"/>
      <dgm:spPr/>
    </dgm:pt>
    <dgm:pt modelId="{5E77EAEB-4BE6-4E2C-AF3D-8EB69504C672}" type="pres">
      <dgm:prSet presAssocID="{C286A7CA-8F9D-4F7E-9072-448F061EA002}" presName="conn2-1" presStyleLbl="parChTrans1D3" presStyleIdx="8" presStyleCnt="12"/>
      <dgm:spPr/>
    </dgm:pt>
    <dgm:pt modelId="{6D16119B-BE43-47C6-AF16-CCCECCD7E1DE}" type="pres">
      <dgm:prSet presAssocID="{C286A7CA-8F9D-4F7E-9072-448F061EA002}" presName="connTx" presStyleLbl="parChTrans1D3" presStyleIdx="8" presStyleCnt="12"/>
      <dgm:spPr/>
    </dgm:pt>
    <dgm:pt modelId="{9227972B-DD9D-46D6-82E6-575A7954D786}" type="pres">
      <dgm:prSet presAssocID="{C122972F-F582-486D-808B-6BB101CFAFB4}" presName="root2" presStyleCnt="0"/>
      <dgm:spPr/>
    </dgm:pt>
    <dgm:pt modelId="{87F0F110-202B-45C2-88C9-E6EB8FBD5CD7}" type="pres">
      <dgm:prSet presAssocID="{C122972F-F582-486D-808B-6BB101CFAFB4}" presName="LevelTwoTextNode" presStyleLbl="node3" presStyleIdx="8" presStyleCnt="12" custScaleX="142420" custLinFactNeighborX="35248" custLinFactNeighborY="-3805">
        <dgm:presLayoutVars>
          <dgm:chPref val="3"/>
        </dgm:presLayoutVars>
      </dgm:prSet>
      <dgm:spPr/>
    </dgm:pt>
    <dgm:pt modelId="{17009FCC-39DF-45E3-8924-847B73B1A8B7}" type="pres">
      <dgm:prSet presAssocID="{C122972F-F582-486D-808B-6BB101CFAFB4}" presName="level3hierChild" presStyleCnt="0"/>
      <dgm:spPr/>
    </dgm:pt>
    <dgm:pt modelId="{AF421DCC-0D21-4880-99A4-73667E41F222}" type="pres">
      <dgm:prSet presAssocID="{E73B78D8-F0E7-4A94-ADAC-5560293FAEFF}" presName="conn2-1" presStyleLbl="parChTrans1D3" presStyleIdx="9" presStyleCnt="12"/>
      <dgm:spPr/>
    </dgm:pt>
    <dgm:pt modelId="{C8E62E73-785B-4290-9F3A-EE23348070F0}" type="pres">
      <dgm:prSet presAssocID="{E73B78D8-F0E7-4A94-ADAC-5560293FAEFF}" presName="connTx" presStyleLbl="parChTrans1D3" presStyleIdx="9" presStyleCnt="12"/>
      <dgm:spPr/>
    </dgm:pt>
    <dgm:pt modelId="{57BE5F29-2374-4890-B76B-EF114F97DFB4}" type="pres">
      <dgm:prSet presAssocID="{D1E573BC-D820-4470-83EA-73BE949E4624}" presName="root2" presStyleCnt="0"/>
      <dgm:spPr/>
    </dgm:pt>
    <dgm:pt modelId="{0A2A4AF2-E872-4963-8023-D4FC042AA853}" type="pres">
      <dgm:prSet presAssocID="{D1E573BC-D820-4470-83EA-73BE949E4624}" presName="LevelTwoTextNode" presStyleLbl="node3" presStyleIdx="9" presStyleCnt="12" custScaleX="142420" custLinFactNeighborX="35248" custLinFactNeighborY="-3805">
        <dgm:presLayoutVars>
          <dgm:chPref val="3"/>
        </dgm:presLayoutVars>
      </dgm:prSet>
      <dgm:spPr/>
    </dgm:pt>
    <dgm:pt modelId="{DC4112A2-2F35-4EA1-B49D-5EFFDEBF55F8}" type="pres">
      <dgm:prSet presAssocID="{D1E573BC-D820-4470-83EA-73BE949E4624}" presName="level3hierChild" presStyleCnt="0"/>
      <dgm:spPr/>
    </dgm:pt>
    <dgm:pt modelId="{5A1A0D27-E91C-49B6-9EED-71BB51EEA2FE}" type="pres">
      <dgm:prSet presAssocID="{60A2B01E-2A77-4E7E-94C8-46D815C1F545}" presName="conn2-1" presStyleLbl="parChTrans1D3" presStyleIdx="10" presStyleCnt="12"/>
      <dgm:spPr/>
    </dgm:pt>
    <dgm:pt modelId="{EE666FB5-4687-4E63-80BC-2953F40A167D}" type="pres">
      <dgm:prSet presAssocID="{60A2B01E-2A77-4E7E-94C8-46D815C1F545}" presName="connTx" presStyleLbl="parChTrans1D3" presStyleIdx="10" presStyleCnt="12"/>
      <dgm:spPr/>
    </dgm:pt>
    <dgm:pt modelId="{2BFA303E-BF2A-4C43-B0FB-316587EF3E9B}" type="pres">
      <dgm:prSet presAssocID="{B1AEE231-3530-4077-86F4-924B4CD970E4}" presName="root2" presStyleCnt="0"/>
      <dgm:spPr/>
    </dgm:pt>
    <dgm:pt modelId="{9CFDB414-4475-4E0D-93BA-DB529C7363AD}" type="pres">
      <dgm:prSet presAssocID="{B1AEE231-3530-4077-86F4-924B4CD970E4}" presName="LevelTwoTextNode" presStyleLbl="node3" presStyleIdx="10" presStyleCnt="12" custScaleX="142420" custLinFactNeighborX="35248" custLinFactNeighborY="-3805">
        <dgm:presLayoutVars>
          <dgm:chPref val="3"/>
        </dgm:presLayoutVars>
      </dgm:prSet>
      <dgm:spPr/>
    </dgm:pt>
    <dgm:pt modelId="{345BF9A4-AEA2-4CE1-B3CD-117A0FD22FDF}" type="pres">
      <dgm:prSet presAssocID="{B1AEE231-3530-4077-86F4-924B4CD970E4}" presName="level3hierChild" presStyleCnt="0"/>
      <dgm:spPr/>
    </dgm:pt>
    <dgm:pt modelId="{E7A4B1C1-E5CF-4465-9C7A-549D157BA226}" type="pres">
      <dgm:prSet presAssocID="{3ED1D9D8-8D07-459B-AC2E-33A5E63726CF}" presName="conn2-1" presStyleLbl="parChTrans1D3" presStyleIdx="11" presStyleCnt="12"/>
      <dgm:spPr/>
    </dgm:pt>
    <dgm:pt modelId="{0315E1CC-5CAA-464A-82D3-4552801A35D6}" type="pres">
      <dgm:prSet presAssocID="{3ED1D9D8-8D07-459B-AC2E-33A5E63726CF}" presName="connTx" presStyleLbl="parChTrans1D3" presStyleIdx="11" presStyleCnt="12"/>
      <dgm:spPr/>
    </dgm:pt>
    <dgm:pt modelId="{32B3F4A9-88C4-4011-A402-1F7433ADAF24}" type="pres">
      <dgm:prSet presAssocID="{37878919-C9BA-4764-B59F-BBEA12A55412}" presName="root2" presStyleCnt="0"/>
      <dgm:spPr/>
    </dgm:pt>
    <dgm:pt modelId="{40DABD14-9F9A-4E2E-82A9-291E7AAAA4CD}" type="pres">
      <dgm:prSet presAssocID="{37878919-C9BA-4764-B59F-BBEA12A55412}" presName="LevelTwoTextNode" presStyleLbl="node3" presStyleIdx="11" presStyleCnt="12" custScaleX="142420" custLinFactNeighborX="35248" custLinFactNeighborY="-3805">
        <dgm:presLayoutVars>
          <dgm:chPref val="3"/>
        </dgm:presLayoutVars>
      </dgm:prSet>
      <dgm:spPr/>
    </dgm:pt>
    <dgm:pt modelId="{A1E0DDB2-F5FA-4A49-BAB7-8AC35848309A}" type="pres">
      <dgm:prSet presAssocID="{37878919-C9BA-4764-B59F-BBEA12A55412}" presName="level3hierChild" presStyleCnt="0"/>
      <dgm:spPr/>
    </dgm:pt>
  </dgm:ptLst>
  <dgm:cxnLst>
    <dgm:cxn modelId="{863E1C00-5E54-4F15-9AF3-B926B29FC7A8}" srcId="{F0F3E174-3966-4513-8496-09E5839757AC}" destId="{89D60E1C-4AE9-4377-BC9C-9AFA578790C5}" srcOrd="2" destOrd="0" parTransId="{25A96795-DDA1-4A4E-9A87-EAF42B2EA4CD}" sibTransId="{999989B4-4D79-47BC-B5CF-1F2BE191428D}"/>
    <dgm:cxn modelId="{49C3C702-CD99-40CE-B287-7500B705F225}" type="presOf" srcId="{2238B8CC-D57B-4CB0-859C-775DC89A6DB9}" destId="{44A512A1-3DA5-458E-BC18-171741835C25}" srcOrd="0" destOrd="0" presId="urn:microsoft.com/office/officeart/2008/layout/HorizontalMultiLevelHierarchy"/>
    <dgm:cxn modelId="{9AEE2B03-6881-450F-85E8-9CDD29C04814}" type="presOf" srcId="{60A2B01E-2A77-4E7E-94C8-46D815C1F545}" destId="{5A1A0D27-E91C-49B6-9EED-71BB51EEA2FE}" srcOrd="0" destOrd="0" presId="urn:microsoft.com/office/officeart/2008/layout/HorizontalMultiLevelHierarchy"/>
    <dgm:cxn modelId="{17A33D06-E3E4-4BC0-B4E1-570FB15894FF}" type="presOf" srcId="{C4F00F2B-5339-49E4-BAAC-0476EE76C321}" destId="{D635EFAA-508D-44C5-8168-E5D16172DC43}" srcOrd="0" destOrd="0" presId="urn:microsoft.com/office/officeart/2008/layout/HorizontalMultiLevelHierarchy"/>
    <dgm:cxn modelId="{CAA32310-C7A8-4957-BA18-22C48B0B3CB8}" srcId="{F8E77417-9431-4565-B737-1D376BFBC6A1}" destId="{707F93F6-61CF-48EB-A3D9-A835DF2C8C80}" srcOrd="0" destOrd="0" parTransId="{A6D95664-F3A9-425C-A41C-118017F10C8E}" sibTransId="{00ED3090-BF7D-42A0-9289-A271A13E6917}"/>
    <dgm:cxn modelId="{D0681E11-4E9D-41CE-911C-CBD41D67A8E6}" type="presOf" srcId="{8E0A0116-15DC-4AE0-8011-0336724EA9C9}" destId="{2289F7BF-A036-4DC7-8B37-AC662FC8EAEB}" srcOrd="0" destOrd="0" presId="urn:microsoft.com/office/officeart/2008/layout/HorizontalMultiLevelHierarchy"/>
    <dgm:cxn modelId="{2568FC19-473E-4CB1-A4D6-530FAC6511AE}" type="presOf" srcId="{BB15841F-7258-4BF5-89C0-B7BC428E1094}" destId="{6E8B4B64-A22E-4D72-AA40-031CBC8C2363}" srcOrd="0" destOrd="0" presId="urn:microsoft.com/office/officeart/2008/layout/HorizontalMultiLevelHierarchy"/>
    <dgm:cxn modelId="{398E0B21-7C52-4259-884F-313F12991620}" srcId="{ABF5089F-402A-4EBD-BE39-FC60053EAFC7}" destId="{4FBD0674-CDB4-4A79-9C0B-CA21C7FF94F2}" srcOrd="0" destOrd="0" parTransId="{65BA6041-C6C5-4E36-BEF4-96FFF0001E20}" sibTransId="{5473D63B-00BF-4872-9702-690D20FB1244}"/>
    <dgm:cxn modelId="{25237521-129B-4DF8-9283-289E6671C1E4}" srcId="{F0F3E174-3966-4513-8496-09E5839757AC}" destId="{0E6C90CB-95F6-4CE3-83AB-A6C16171A707}" srcOrd="3" destOrd="0" parTransId="{9B5F1CDE-E611-45AA-BF9F-7EA6BFCFB25E}" sibTransId="{FD18B6ED-FBD9-451A-893F-BFB12C37D21B}"/>
    <dgm:cxn modelId="{14659922-B4B2-4FF9-B552-DD9CBA994D4C}" type="presOf" srcId="{E73B78D8-F0E7-4A94-ADAC-5560293FAEFF}" destId="{AF421DCC-0D21-4880-99A4-73667E41F222}" srcOrd="0" destOrd="0" presId="urn:microsoft.com/office/officeart/2008/layout/HorizontalMultiLevelHierarchy"/>
    <dgm:cxn modelId="{33176E23-DFFF-4EB9-83AE-94004ED079F4}" type="presOf" srcId="{4FBD0674-CDB4-4A79-9C0B-CA21C7FF94F2}" destId="{D389D423-C9B8-4D74-B386-7F93FEFD01A1}" srcOrd="0" destOrd="0" presId="urn:microsoft.com/office/officeart/2008/layout/HorizontalMultiLevelHierarchy"/>
    <dgm:cxn modelId="{46934C24-AF97-4C59-B70F-D1C85C17F331}" srcId="{F0F3E174-3966-4513-8496-09E5839757AC}" destId="{6403327B-62DA-417D-A47E-8645BBE07B99}" srcOrd="1" destOrd="0" parTransId="{BA30C9AC-4F16-4031-939D-D3F62560F5A3}" sibTransId="{F79DDE09-404E-466E-BBFE-92B04087492C}"/>
    <dgm:cxn modelId="{6E32352B-3844-4F6D-A383-55288B64AEEC}" type="presOf" srcId="{9B5F1CDE-E611-45AA-BF9F-7EA6BFCFB25E}" destId="{97AEB716-C2DE-4D92-9DC2-7C7A86E8EFB4}" srcOrd="1" destOrd="0" presId="urn:microsoft.com/office/officeart/2008/layout/HorizontalMultiLevelHierarchy"/>
    <dgm:cxn modelId="{AD0FA42C-3EEB-4DBF-BBE9-F21BCB1AF811}" type="presOf" srcId="{BED4322D-36A5-4BB8-84D1-21CB3777E080}" destId="{8F48692E-CC50-4C35-B99D-A29875137991}" srcOrd="0" destOrd="0" presId="urn:microsoft.com/office/officeart/2008/layout/HorizontalMultiLevelHierarchy"/>
    <dgm:cxn modelId="{4455CF2F-B4D5-49D1-B6B1-378713AB4134}" type="presOf" srcId="{C286A7CA-8F9D-4F7E-9072-448F061EA002}" destId="{5E77EAEB-4BE6-4E2C-AF3D-8EB69504C672}" srcOrd="0" destOrd="0" presId="urn:microsoft.com/office/officeart/2008/layout/HorizontalMultiLevelHierarchy"/>
    <dgm:cxn modelId="{76366133-374B-4232-8320-57D339C46D82}" srcId="{ABF5089F-402A-4EBD-BE39-FC60053EAFC7}" destId="{37878919-C9BA-4764-B59F-BBEA12A55412}" srcOrd="4" destOrd="0" parTransId="{3ED1D9D8-8D07-459B-AC2E-33A5E63726CF}" sibTransId="{64941F8E-12C7-4EA0-B9C6-57FB5F05F0B8}"/>
    <dgm:cxn modelId="{E4CFDB34-34E1-4BE2-9707-8C952169C587}" type="presOf" srcId="{E73B78D8-F0E7-4A94-ADAC-5560293FAEFF}" destId="{C8E62E73-785B-4290-9F3A-EE23348070F0}" srcOrd="1" destOrd="0" presId="urn:microsoft.com/office/officeart/2008/layout/HorizontalMultiLevelHierarchy"/>
    <dgm:cxn modelId="{49272135-DB97-4446-9A95-9E7DBC310CE7}" type="presOf" srcId="{9B5F1CDE-E611-45AA-BF9F-7EA6BFCFB25E}" destId="{F9BF2DEA-8259-4838-8001-BDA05BDDE5F9}" srcOrd="0" destOrd="0" presId="urn:microsoft.com/office/officeart/2008/layout/HorizontalMultiLevelHierarchy"/>
    <dgm:cxn modelId="{3255C535-182E-47CF-8B33-D8CAF316F803}" type="presOf" srcId="{65BA6041-C6C5-4E36-BEF4-96FFF0001E20}" destId="{D62EA3BC-54EA-4454-9C1E-726FF89ECC2D}" srcOrd="1" destOrd="0" presId="urn:microsoft.com/office/officeart/2008/layout/HorizontalMultiLevelHierarchy"/>
    <dgm:cxn modelId="{8004393C-9368-4B78-ABAE-1491FEE68098}" type="presOf" srcId="{30C0C81D-F22B-4BB4-8971-D6D4F231921B}" destId="{4DE003A0-CDE7-4E0F-9EEE-7A4591799ECA}" srcOrd="0" destOrd="0" presId="urn:microsoft.com/office/officeart/2008/layout/HorizontalMultiLevelHierarchy"/>
    <dgm:cxn modelId="{C66ED560-5070-40F1-A790-3D4D1C4C6049}" srcId="{C81ADF95-F288-4FF9-BC5B-88EF39629DA2}" destId="{BB15841F-7258-4BF5-89C0-B7BC428E1094}" srcOrd="2" destOrd="0" parTransId="{30C0C81D-F22B-4BB4-8971-D6D4F231921B}" sibTransId="{4A0DC9AD-E2B6-4761-9DD7-BE9081F44535}"/>
    <dgm:cxn modelId="{FFCC516C-25EC-421B-939D-B5C9534F5CC4}" type="presOf" srcId="{BA30C9AC-4F16-4031-939D-D3F62560F5A3}" destId="{0E61C561-80B4-421F-928E-3E16DA0B49D9}" srcOrd="1" destOrd="0" presId="urn:microsoft.com/office/officeart/2008/layout/HorizontalMultiLevelHierarchy"/>
    <dgm:cxn modelId="{922C0E4E-A7C4-4240-9CC6-845E5D4F9DE9}" type="presOf" srcId="{3ED1D9D8-8D07-459B-AC2E-33A5E63726CF}" destId="{E7A4B1C1-E5CF-4465-9C7A-549D157BA226}" srcOrd="0" destOrd="0" presId="urn:microsoft.com/office/officeart/2008/layout/HorizontalMultiLevelHierarchy"/>
    <dgm:cxn modelId="{006EB16F-92C9-47D9-87A4-47F12DC81DED}" type="presOf" srcId="{FBFB7FC0-451E-45EF-A7A0-076A3D76F0E7}" destId="{AD08BB4D-81D5-4773-9D43-1C3FEE6E535A}" srcOrd="1" destOrd="0" presId="urn:microsoft.com/office/officeart/2008/layout/HorizontalMultiLevelHierarchy"/>
    <dgm:cxn modelId="{C1A14170-FFF2-4547-9076-0104A8436D5B}" type="presOf" srcId="{60A2B01E-2A77-4E7E-94C8-46D815C1F545}" destId="{EE666FB5-4687-4E63-80BC-2953F40A167D}" srcOrd="1" destOrd="0" presId="urn:microsoft.com/office/officeart/2008/layout/HorizontalMultiLevelHierarchy"/>
    <dgm:cxn modelId="{FB953B71-7B26-4EED-80C2-DF79AAEC388D}" type="presOf" srcId="{B1AEE231-3530-4077-86F4-924B4CD970E4}" destId="{9CFDB414-4475-4E0D-93BA-DB529C7363AD}" srcOrd="0" destOrd="0" presId="urn:microsoft.com/office/officeart/2008/layout/HorizontalMultiLevelHierarchy"/>
    <dgm:cxn modelId="{79564371-AEF7-478A-ACAB-A88D52289968}" type="presOf" srcId="{37878919-C9BA-4764-B59F-BBEA12A55412}" destId="{40DABD14-9F9A-4E2E-82A9-291E7AAAA4CD}" srcOrd="0" destOrd="0" presId="urn:microsoft.com/office/officeart/2008/layout/HorizontalMultiLevelHierarchy"/>
    <dgm:cxn modelId="{220B5E73-B4D2-46A3-8B4A-65A744BEB64D}" type="presOf" srcId="{89D60E1C-4AE9-4377-BC9C-9AFA578790C5}" destId="{67AA57F8-12C8-4DC1-8DFB-3FF470A69984}" srcOrd="0" destOrd="0" presId="urn:microsoft.com/office/officeart/2008/layout/HorizontalMultiLevelHierarchy"/>
    <dgm:cxn modelId="{A42C3177-0662-44FE-A6BA-A594492B8B70}" type="presOf" srcId="{C81ADF95-F288-4FF9-BC5B-88EF39629DA2}" destId="{8D397619-DFE2-4D2F-AE55-758DA0F458FB}" srcOrd="0" destOrd="0" presId="urn:microsoft.com/office/officeart/2008/layout/HorizontalMultiLevelHierarchy"/>
    <dgm:cxn modelId="{69B4D97A-6464-4A9F-A594-BD1BD1359BD7}" type="presOf" srcId="{D1E573BC-D820-4470-83EA-73BE949E4624}" destId="{0A2A4AF2-E872-4963-8023-D4FC042AA853}" srcOrd="0" destOrd="0" presId="urn:microsoft.com/office/officeart/2008/layout/HorizontalMultiLevelHierarchy"/>
    <dgm:cxn modelId="{B813A980-E69A-4ADD-85CA-3F3A8402E419}" type="presOf" srcId="{3ED1D9D8-8D07-459B-AC2E-33A5E63726CF}" destId="{0315E1CC-5CAA-464A-82D3-4552801A35D6}" srcOrd="1" destOrd="0" presId="urn:microsoft.com/office/officeart/2008/layout/HorizontalMultiLevelHierarchy"/>
    <dgm:cxn modelId="{9547B583-16DB-4594-A40D-B72ADEDC28E9}" srcId="{707F93F6-61CF-48EB-A3D9-A835DF2C8C80}" destId="{C81ADF95-F288-4FF9-BC5B-88EF39629DA2}" srcOrd="0" destOrd="0" parTransId="{01C4C331-00E4-4CD3-AF16-CE3DB85097AE}" sibTransId="{EFFA3C14-79AF-4035-8792-B38BDA31E706}"/>
    <dgm:cxn modelId="{44101A85-052F-436C-9E4C-EADAC8B6111B}" type="presOf" srcId="{01C4C331-00E4-4CD3-AF16-CE3DB85097AE}" destId="{31411B44-EB8C-49BE-8055-5AFAB6BA950C}" srcOrd="1" destOrd="0" presId="urn:microsoft.com/office/officeart/2008/layout/HorizontalMultiLevelHierarchy"/>
    <dgm:cxn modelId="{33C43F86-4779-46E0-A700-94DD35D83E18}" type="presOf" srcId="{2238B8CC-D57B-4CB0-859C-775DC89A6DB9}" destId="{1D9DDD38-CC84-4796-A0A8-734A74D1ECF6}" srcOrd="1" destOrd="0" presId="urn:microsoft.com/office/officeart/2008/layout/HorizontalMultiLevelHierarchy"/>
    <dgm:cxn modelId="{E2EFC48B-61C3-438F-83ED-303E502CDA33}" srcId="{707F93F6-61CF-48EB-A3D9-A835DF2C8C80}" destId="{F0F3E174-3966-4513-8496-09E5839757AC}" srcOrd="1" destOrd="0" parTransId="{C4F00F2B-5339-49E4-BAAC-0476EE76C321}" sibTransId="{7CDCD460-CFF3-4DCE-A38F-74274D9F4A1E}"/>
    <dgm:cxn modelId="{4DE28793-7EF5-407D-9C1A-694529D4F156}" srcId="{C81ADF95-F288-4FF9-BC5B-88EF39629DA2}" destId="{4C71773D-45B0-4DE2-84F8-B0514265CF59}" srcOrd="1" destOrd="0" parTransId="{FBFB7FC0-451E-45EF-A7A0-076A3D76F0E7}" sibTransId="{5BF4990C-B799-4103-86C9-CC5BAED8338F}"/>
    <dgm:cxn modelId="{2F7BF294-6025-4F5A-9FF2-D37AF8C61E1B}" type="presOf" srcId="{29A2134E-CBFE-4DC2-8C93-591C20302870}" destId="{34592A43-6E3C-48F2-9D7A-FAEDF1C442A5}" srcOrd="0" destOrd="0" presId="urn:microsoft.com/office/officeart/2008/layout/HorizontalMultiLevelHierarchy"/>
    <dgm:cxn modelId="{32033C97-D2CF-4995-80A2-7F32AC12CB1E}" srcId="{ABF5089F-402A-4EBD-BE39-FC60053EAFC7}" destId="{C122972F-F582-486D-808B-6BB101CFAFB4}" srcOrd="1" destOrd="0" parTransId="{C286A7CA-8F9D-4F7E-9072-448F061EA002}" sibTransId="{CFEF8EAE-C376-42CB-8B4C-0DD67F590C71}"/>
    <dgm:cxn modelId="{86AB399C-9DDA-4B02-8950-30FD5BC7AE6D}" srcId="{C81ADF95-F288-4FF9-BC5B-88EF39629DA2}" destId="{BED4322D-36A5-4BB8-84D1-21CB3777E080}" srcOrd="0" destOrd="0" parTransId="{29A2134E-CBFE-4DC2-8C93-591C20302870}" sibTransId="{5757E55B-EB24-4FA3-B5C5-6B3AF1FCE79A}"/>
    <dgm:cxn modelId="{DEA17A9C-FD22-4195-9360-109E0DEC2EA4}" type="presOf" srcId="{BA30C9AC-4F16-4031-939D-D3F62560F5A3}" destId="{95E5BA09-2215-4CE7-93C7-433815F60F39}" srcOrd="0" destOrd="0" presId="urn:microsoft.com/office/officeart/2008/layout/HorizontalMultiLevelHierarchy"/>
    <dgm:cxn modelId="{7040C29D-7716-45C9-8053-1FBF02FEE2F5}" type="presOf" srcId="{F0F3E174-3966-4513-8496-09E5839757AC}" destId="{C7E64969-101A-4A15-9A5D-58E73814CCD0}" srcOrd="0" destOrd="0" presId="urn:microsoft.com/office/officeart/2008/layout/HorizontalMultiLevelHierarchy"/>
    <dgm:cxn modelId="{8DE376A5-01F0-4569-99DD-A705BCE2F0C4}" type="presOf" srcId="{25A96795-DDA1-4A4E-9A87-EAF42B2EA4CD}" destId="{F7BDC600-C02B-4223-A4B2-4AC24E613BD1}" srcOrd="1" destOrd="0" presId="urn:microsoft.com/office/officeart/2008/layout/HorizontalMultiLevelHierarchy"/>
    <dgm:cxn modelId="{948482A6-8B43-40AA-87CF-AE179237C3A8}" type="presOf" srcId="{65BA6041-C6C5-4E36-BEF4-96FFF0001E20}" destId="{BE0FED04-E136-45E6-8A50-FA94D003761E}" srcOrd="0" destOrd="0" presId="urn:microsoft.com/office/officeart/2008/layout/HorizontalMultiLevelHierarchy"/>
    <dgm:cxn modelId="{7D3E59AE-4EDE-4921-B549-8E3F3C84BA8A}" type="presOf" srcId="{0E6C90CB-95F6-4CE3-83AB-A6C16171A707}" destId="{C5FD6604-0062-40E4-8ED6-21571BB25A8A}" srcOrd="0" destOrd="0" presId="urn:microsoft.com/office/officeart/2008/layout/HorizontalMultiLevelHierarchy"/>
    <dgm:cxn modelId="{21C62CAF-82C2-48EA-9069-6FA1C3C0A60C}" type="presOf" srcId="{707F93F6-61CF-48EB-A3D9-A835DF2C8C80}" destId="{2B8A1925-BBED-4DDB-ADFE-BACF29653679}" srcOrd="0" destOrd="0" presId="urn:microsoft.com/office/officeart/2008/layout/HorizontalMultiLevelHierarchy"/>
    <dgm:cxn modelId="{DCCA13BA-83AB-4B4A-A227-5521DC77C551}" type="presOf" srcId="{6403327B-62DA-417D-A47E-8645BBE07B99}" destId="{3EC20176-226A-400E-8DBC-A385877E5F8B}" srcOrd="0" destOrd="0" presId="urn:microsoft.com/office/officeart/2008/layout/HorizontalMultiLevelHierarchy"/>
    <dgm:cxn modelId="{E77284BE-945D-4212-8365-DE0B6BDA6C58}" type="presOf" srcId="{9CF6F0AC-377C-4C14-8311-76FF04AA3522}" destId="{4BBAE74F-263E-497B-9A69-5DEF695249F3}" srcOrd="0" destOrd="0" presId="urn:microsoft.com/office/officeart/2008/layout/HorizontalMultiLevelHierarchy"/>
    <dgm:cxn modelId="{B134CBCC-A6BC-4C2E-8DE2-71EC5194EE87}" type="presOf" srcId="{30C0C81D-F22B-4BB4-8971-D6D4F231921B}" destId="{19E952C1-FCED-4C7D-B226-7DA25FAAB789}" srcOrd="1" destOrd="0" presId="urn:microsoft.com/office/officeart/2008/layout/HorizontalMultiLevelHierarchy"/>
    <dgm:cxn modelId="{5DE35AD2-C664-410F-BE9C-FEB5EC4F85F9}" type="presOf" srcId="{01C4C331-00E4-4CD3-AF16-CE3DB85097AE}" destId="{D65E09BA-2A65-467F-8A1F-CC59A23343FF}" srcOrd="0" destOrd="0" presId="urn:microsoft.com/office/officeart/2008/layout/HorizontalMultiLevelHierarchy"/>
    <dgm:cxn modelId="{594065D7-6A2E-4700-AE65-70B28B75C936}" type="presOf" srcId="{F8E77417-9431-4565-B737-1D376BFBC6A1}" destId="{479FBC2C-4FFE-4F4F-A700-0E1FB05C6DF5}" srcOrd="0" destOrd="0" presId="urn:microsoft.com/office/officeart/2008/layout/HorizontalMultiLevelHierarchy"/>
    <dgm:cxn modelId="{DC734BD9-D5F9-4150-BAA6-8588341B3A6A}" srcId="{F0F3E174-3966-4513-8496-09E5839757AC}" destId="{8E0A0116-15DC-4AE0-8011-0336724EA9C9}" srcOrd="0" destOrd="0" parTransId="{9CF6F0AC-377C-4C14-8311-76FF04AA3522}" sibTransId="{8C8F9967-121B-4E14-A235-138A913BF36F}"/>
    <dgm:cxn modelId="{E0EB52DA-54AA-45E7-835C-A94105A1D14C}" srcId="{ABF5089F-402A-4EBD-BE39-FC60053EAFC7}" destId="{D1E573BC-D820-4470-83EA-73BE949E4624}" srcOrd="2" destOrd="0" parTransId="{E73B78D8-F0E7-4A94-ADAC-5560293FAEFF}" sibTransId="{70AC640D-703C-4B2F-A40D-CFD6B3140074}"/>
    <dgm:cxn modelId="{5145BFDC-269F-4140-B2A3-5FD47D4804F5}" type="presOf" srcId="{C4F00F2B-5339-49E4-BAAC-0476EE76C321}" destId="{496D300C-3B09-4D77-B0BB-82D67EBE1E72}" srcOrd="1" destOrd="0" presId="urn:microsoft.com/office/officeart/2008/layout/HorizontalMultiLevelHierarchy"/>
    <dgm:cxn modelId="{000C08E2-9CD9-4B00-B84E-0E377C056F87}" srcId="{ABF5089F-402A-4EBD-BE39-FC60053EAFC7}" destId="{B1AEE231-3530-4077-86F4-924B4CD970E4}" srcOrd="3" destOrd="0" parTransId="{60A2B01E-2A77-4E7E-94C8-46D815C1F545}" sibTransId="{793FF641-EC7C-47F9-AD87-9E4341753FC9}"/>
    <dgm:cxn modelId="{AB6BDDE6-1986-45CE-9AA8-4A083310F594}" srcId="{707F93F6-61CF-48EB-A3D9-A835DF2C8C80}" destId="{ABF5089F-402A-4EBD-BE39-FC60053EAFC7}" srcOrd="2" destOrd="0" parTransId="{2238B8CC-D57B-4CB0-859C-775DC89A6DB9}" sibTransId="{9F8F96D5-201B-4670-B35C-1FC2C49F28BD}"/>
    <dgm:cxn modelId="{C0AA5BE7-E228-421D-AF5C-4DFC8E334948}" type="presOf" srcId="{C286A7CA-8F9D-4F7E-9072-448F061EA002}" destId="{6D16119B-BE43-47C6-AF16-CCCECCD7E1DE}" srcOrd="1" destOrd="0" presId="urn:microsoft.com/office/officeart/2008/layout/HorizontalMultiLevelHierarchy"/>
    <dgm:cxn modelId="{B89B9CE7-380A-4CD1-A1AB-21DC1031A34E}" type="presOf" srcId="{29A2134E-CBFE-4DC2-8C93-591C20302870}" destId="{8B1C04CE-65EF-4A6A-8EF2-3630B7866BDB}" srcOrd="1" destOrd="0" presId="urn:microsoft.com/office/officeart/2008/layout/HorizontalMultiLevelHierarchy"/>
    <dgm:cxn modelId="{1D4301EF-C703-447E-8FEC-7F25228BD508}" type="presOf" srcId="{4C71773D-45B0-4DE2-84F8-B0514265CF59}" destId="{5129A683-C48B-4328-83FD-A644B3A9C672}" srcOrd="0" destOrd="0" presId="urn:microsoft.com/office/officeart/2008/layout/HorizontalMultiLevelHierarchy"/>
    <dgm:cxn modelId="{89F90EF4-363C-436B-8880-3C620090E34A}" type="presOf" srcId="{ABF5089F-402A-4EBD-BE39-FC60053EAFC7}" destId="{9350B338-BCFC-4422-AE23-60D35AD26B5E}" srcOrd="0" destOrd="0" presId="urn:microsoft.com/office/officeart/2008/layout/HorizontalMultiLevelHierarchy"/>
    <dgm:cxn modelId="{B643A6F7-F10E-463E-8D64-60B23599B2FA}" type="presOf" srcId="{C122972F-F582-486D-808B-6BB101CFAFB4}" destId="{87F0F110-202B-45C2-88C9-E6EB8FBD5CD7}" srcOrd="0" destOrd="0" presId="urn:microsoft.com/office/officeart/2008/layout/HorizontalMultiLevelHierarchy"/>
    <dgm:cxn modelId="{76B162F8-714F-4411-916D-AFDF44D60684}" type="presOf" srcId="{FBFB7FC0-451E-45EF-A7A0-076A3D76F0E7}" destId="{FF9AE429-9981-40E5-A74E-2981B74D64AF}" srcOrd="0" destOrd="0" presId="urn:microsoft.com/office/officeart/2008/layout/HorizontalMultiLevelHierarchy"/>
    <dgm:cxn modelId="{710863FC-12C6-428F-BA09-6D62959E8321}" type="presOf" srcId="{9CF6F0AC-377C-4C14-8311-76FF04AA3522}" destId="{B2E15B53-AFD2-4507-9E77-E33B03801E9D}" srcOrd="1" destOrd="0" presId="urn:microsoft.com/office/officeart/2008/layout/HorizontalMultiLevelHierarchy"/>
    <dgm:cxn modelId="{E90FCBFE-3CEF-406A-BB3E-C503654CAC35}" type="presOf" srcId="{25A96795-DDA1-4A4E-9A87-EAF42B2EA4CD}" destId="{E0ED3913-3230-48C8-9062-70FD94EC037B}" srcOrd="0" destOrd="0" presId="urn:microsoft.com/office/officeart/2008/layout/HorizontalMultiLevelHierarchy"/>
    <dgm:cxn modelId="{E6E30A6F-54C1-4F11-AC58-6FBA9E4181D9}" type="presParOf" srcId="{479FBC2C-4FFE-4F4F-A700-0E1FB05C6DF5}" destId="{8A6ABD01-676B-446F-97DA-92B5F59D7DB4}" srcOrd="0" destOrd="0" presId="urn:microsoft.com/office/officeart/2008/layout/HorizontalMultiLevelHierarchy"/>
    <dgm:cxn modelId="{CF54ECA5-982D-445D-A612-69395E67A5D9}" type="presParOf" srcId="{8A6ABD01-676B-446F-97DA-92B5F59D7DB4}" destId="{2B8A1925-BBED-4DDB-ADFE-BACF29653679}" srcOrd="0" destOrd="0" presId="urn:microsoft.com/office/officeart/2008/layout/HorizontalMultiLevelHierarchy"/>
    <dgm:cxn modelId="{2CABB0F9-D7F4-4D61-A4A6-C9B4DDDD8109}" type="presParOf" srcId="{8A6ABD01-676B-446F-97DA-92B5F59D7DB4}" destId="{8F871B7B-9B17-42FD-8A66-2E5FC637113F}" srcOrd="1" destOrd="0" presId="urn:microsoft.com/office/officeart/2008/layout/HorizontalMultiLevelHierarchy"/>
    <dgm:cxn modelId="{ACDA322D-8DEE-4872-B9BB-BB669F81B680}" type="presParOf" srcId="{8F871B7B-9B17-42FD-8A66-2E5FC637113F}" destId="{D65E09BA-2A65-467F-8A1F-CC59A23343FF}" srcOrd="0" destOrd="0" presId="urn:microsoft.com/office/officeart/2008/layout/HorizontalMultiLevelHierarchy"/>
    <dgm:cxn modelId="{58C66D96-6F0A-4C59-B5DA-3C2AE3F1ACFD}" type="presParOf" srcId="{D65E09BA-2A65-467F-8A1F-CC59A23343FF}" destId="{31411B44-EB8C-49BE-8055-5AFAB6BA950C}" srcOrd="0" destOrd="0" presId="urn:microsoft.com/office/officeart/2008/layout/HorizontalMultiLevelHierarchy"/>
    <dgm:cxn modelId="{7AA2F250-64FE-4CB8-BC49-4E43D9404AA6}" type="presParOf" srcId="{8F871B7B-9B17-42FD-8A66-2E5FC637113F}" destId="{B4ECBD84-8C12-4AB7-B11E-2CBF9D6C5F54}" srcOrd="1" destOrd="0" presId="urn:microsoft.com/office/officeart/2008/layout/HorizontalMultiLevelHierarchy"/>
    <dgm:cxn modelId="{E73BBCAF-CECE-49A3-A30E-8294AE5CF692}" type="presParOf" srcId="{B4ECBD84-8C12-4AB7-B11E-2CBF9D6C5F54}" destId="{8D397619-DFE2-4D2F-AE55-758DA0F458FB}" srcOrd="0" destOrd="0" presId="urn:microsoft.com/office/officeart/2008/layout/HorizontalMultiLevelHierarchy"/>
    <dgm:cxn modelId="{018A4B06-2943-48ED-B26D-5E5D108E98E6}" type="presParOf" srcId="{B4ECBD84-8C12-4AB7-B11E-2CBF9D6C5F54}" destId="{4B3D10A3-178E-41E3-AD8B-D3A90499A5FE}" srcOrd="1" destOrd="0" presId="urn:microsoft.com/office/officeart/2008/layout/HorizontalMultiLevelHierarchy"/>
    <dgm:cxn modelId="{4CBDC767-8275-4C62-A1E9-838CE6909625}" type="presParOf" srcId="{4B3D10A3-178E-41E3-AD8B-D3A90499A5FE}" destId="{34592A43-6E3C-48F2-9D7A-FAEDF1C442A5}" srcOrd="0" destOrd="0" presId="urn:microsoft.com/office/officeart/2008/layout/HorizontalMultiLevelHierarchy"/>
    <dgm:cxn modelId="{A00BB173-4E4A-463E-9343-2DD474EF4CEB}" type="presParOf" srcId="{34592A43-6E3C-48F2-9D7A-FAEDF1C442A5}" destId="{8B1C04CE-65EF-4A6A-8EF2-3630B7866BDB}" srcOrd="0" destOrd="0" presId="urn:microsoft.com/office/officeart/2008/layout/HorizontalMultiLevelHierarchy"/>
    <dgm:cxn modelId="{5294FC66-5DD2-49FD-B77B-D7929CB3B859}" type="presParOf" srcId="{4B3D10A3-178E-41E3-AD8B-D3A90499A5FE}" destId="{CE26F081-E05F-4888-88BF-B959E363ECD2}" srcOrd="1" destOrd="0" presId="urn:microsoft.com/office/officeart/2008/layout/HorizontalMultiLevelHierarchy"/>
    <dgm:cxn modelId="{40F23B3B-8D27-495D-B6FD-5FF3F924EAA6}" type="presParOf" srcId="{CE26F081-E05F-4888-88BF-B959E363ECD2}" destId="{8F48692E-CC50-4C35-B99D-A29875137991}" srcOrd="0" destOrd="0" presId="urn:microsoft.com/office/officeart/2008/layout/HorizontalMultiLevelHierarchy"/>
    <dgm:cxn modelId="{07AAB28C-9ECC-48CF-9C42-A65EE85EBBE3}" type="presParOf" srcId="{CE26F081-E05F-4888-88BF-B959E363ECD2}" destId="{33DE07E9-3138-4ABB-9DCE-B0FFC5582B77}" srcOrd="1" destOrd="0" presId="urn:microsoft.com/office/officeart/2008/layout/HorizontalMultiLevelHierarchy"/>
    <dgm:cxn modelId="{9576F8FB-B3E8-4DE7-B65A-7000D9A4FFFD}" type="presParOf" srcId="{4B3D10A3-178E-41E3-AD8B-D3A90499A5FE}" destId="{FF9AE429-9981-40E5-A74E-2981B74D64AF}" srcOrd="2" destOrd="0" presId="urn:microsoft.com/office/officeart/2008/layout/HorizontalMultiLevelHierarchy"/>
    <dgm:cxn modelId="{B8710FA5-0098-462A-B728-363E9ECBABD7}" type="presParOf" srcId="{FF9AE429-9981-40E5-A74E-2981B74D64AF}" destId="{AD08BB4D-81D5-4773-9D43-1C3FEE6E535A}" srcOrd="0" destOrd="0" presId="urn:microsoft.com/office/officeart/2008/layout/HorizontalMultiLevelHierarchy"/>
    <dgm:cxn modelId="{7F884B31-6D63-40A3-A57D-819EFA3CE6FC}" type="presParOf" srcId="{4B3D10A3-178E-41E3-AD8B-D3A90499A5FE}" destId="{FEB4461D-1870-4B3C-B6E0-00570EA87FC6}" srcOrd="3" destOrd="0" presId="urn:microsoft.com/office/officeart/2008/layout/HorizontalMultiLevelHierarchy"/>
    <dgm:cxn modelId="{CA3E6086-F3E0-4456-8BCB-60EF1410F278}" type="presParOf" srcId="{FEB4461D-1870-4B3C-B6E0-00570EA87FC6}" destId="{5129A683-C48B-4328-83FD-A644B3A9C672}" srcOrd="0" destOrd="0" presId="urn:microsoft.com/office/officeart/2008/layout/HorizontalMultiLevelHierarchy"/>
    <dgm:cxn modelId="{4F47BE5F-BE20-473D-BA70-3E6C1D1F8755}" type="presParOf" srcId="{FEB4461D-1870-4B3C-B6E0-00570EA87FC6}" destId="{47ED8A10-AC67-485D-BAF7-2285C1C3165E}" srcOrd="1" destOrd="0" presId="urn:microsoft.com/office/officeart/2008/layout/HorizontalMultiLevelHierarchy"/>
    <dgm:cxn modelId="{591EA94D-D9E5-43CE-AD04-2191F7A8BFBE}" type="presParOf" srcId="{4B3D10A3-178E-41E3-AD8B-D3A90499A5FE}" destId="{4DE003A0-CDE7-4E0F-9EEE-7A4591799ECA}" srcOrd="4" destOrd="0" presId="urn:microsoft.com/office/officeart/2008/layout/HorizontalMultiLevelHierarchy"/>
    <dgm:cxn modelId="{963EFC53-D3F8-4F4C-B109-3DAD04EA8BB5}" type="presParOf" srcId="{4DE003A0-CDE7-4E0F-9EEE-7A4591799ECA}" destId="{19E952C1-FCED-4C7D-B226-7DA25FAAB789}" srcOrd="0" destOrd="0" presId="urn:microsoft.com/office/officeart/2008/layout/HorizontalMultiLevelHierarchy"/>
    <dgm:cxn modelId="{76AD8BF8-B915-4E71-8DB1-2AED8673A16B}" type="presParOf" srcId="{4B3D10A3-178E-41E3-AD8B-D3A90499A5FE}" destId="{2F819870-7DEF-4C07-8246-52BF938F9141}" srcOrd="5" destOrd="0" presId="urn:microsoft.com/office/officeart/2008/layout/HorizontalMultiLevelHierarchy"/>
    <dgm:cxn modelId="{369E2CDF-BFED-4FE7-9B87-D95F276CE247}" type="presParOf" srcId="{2F819870-7DEF-4C07-8246-52BF938F9141}" destId="{6E8B4B64-A22E-4D72-AA40-031CBC8C2363}" srcOrd="0" destOrd="0" presId="urn:microsoft.com/office/officeart/2008/layout/HorizontalMultiLevelHierarchy"/>
    <dgm:cxn modelId="{59703895-645C-4104-A6A8-69300B891B0A}" type="presParOf" srcId="{2F819870-7DEF-4C07-8246-52BF938F9141}" destId="{4AE93EDD-5B15-4DE8-B252-8EA26F44551D}" srcOrd="1" destOrd="0" presId="urn:microsoft.com/office/officeart/2008/layout/HorizontalMultiLevelHierarchy"/>
    <dgm:cxn modelId="{E38F951C-F367-4A5F-9C85-D696E8016E5D}" type="presParOf" srcId="{8F871B7B-9B17-42FD-8A66-2E5FC637113F}" destId="{D635EFAA-508D-44C5-8168-E5D16172DC43}" srcOrd="2" destOrd="0" presId="urn:microsoft.com/office/officeart/2008/layout/HorizontalMultiLevelHierarchy"/>
    <dgm:cxn modelId="{3C4BA6C9-04CA-4932-BBBC-6E8305F5E4D9}" type="presParOf" srcId="{D635EFAA-508D-44C5-8168-E5D16172DC43}" destId="{496D300C-3B09-4D77-B0BB-82D67EBE1E72}" srcOrd="0" destOrd="0" presId="urn:microsoft.com/office/officeart/2008/layout/HorizontalMultiLevelHierarchy"/>
    <dgm:cxn modelId="{EF0AFA2E-F523-4A8B-9C66-E5C0A5183C1C}" type="presParOf" srcId="{8F871B7B-9B17-42FD-8A66-2E5FC637113F}" destId="{38A24395-1BD0-4306-87CB-C0F6A5D55A41}" srcOrd="3" destOrd="0" presId="urn:microsoft.com/office/officeart/2008/layout/HorizontalMultiLevelHierarchy"/>
    <dgm:cxn modelId="{B46C9BEC-E6F6-4585-8CF5-A73734A76E8A}" type="presParOf" srcId="{38A24395-1BD0-4306-87CB-C0F6A5D55A41}" destId="{C7E64969-101A-4A15-9A5D-58E73814CCD0}" srcOrd="0" destOrd="0" presId="urn:microsoft.com/office/officeart/2008/layout/HorizontalMultiLevelHierarchy"/>
    <dgm:cxn modelId="{D1678B5B-BE3E-4D04-8660-DDDCD3E44AE9}" type="presParOf" srcId="{38A24395-1BD0-4306-87CB-C0F6A5D55A41}" destId="{00DF7A10-7F02-4A95-B051-5FD27FA58C4F}" srcOrd="1" destOrd="0" presId="urn:microsoft.com/office/officeart/2008/layout/HorizontalMultiLevelHierarchy"/>
    <dgm:cxn modelId="{CAC9EE81-71CD-43FF-ABD0-C3497A299F5B}" type="presParOf" srcId="{00DF7A10-7F02-4A95-B051-5FD27FA58C4F}" destId="{4BBAE74F-263E-497B-9A69-5DEF695249F3}" srcOrd="0" destOrd="0" presId="urn:microsoft.com/office/officeart/2008/layout/HorizontalMultiLevelHierarchy"/>
    <dgm:cxn modelId="{1C7C6183-AE4F-4A0A-90B7-58198C9DDA14}" type="presParOf" srcId="{4BBAE74F-263E-497B-9A69-5DEF695249F3}" destId="{B2E15B53-AFD2-4507-9E77-E33B03801E9D}" srcOrd="0" destOrd="0" presId="urn:microsoft.com/office/officeart/2008/layout/HorizontalMultiLevelHierarchy"/>
    <dgm:cxn modelId="{958726A7-5206-48DA-A598-25338E5A2389}" type="presParOf" srcId="{00DF7A10-7F02-4A95-B051-5FD27FA58C4F}" destId="{D1B1970F-4B6A-4921-BB3C-8BA75BCCAB51}" srcOrd="1" destOrd="0" presId="urn:microsoft.com/office/officeart/2008/layout/HorizontalMultiLevelHierarchy"/>
    <dgm:cxn modelId="{2AFD50B2-C42D-4B4D-A542-04DBA9AA5E67}" type="presParOf" srcId="{D1B1970F-4B6A-4921-BB3C-8BA75BCCAB51}" destId="{2289F7BF-A036-4DC7-8B37-AC662FC8EAEB}" srcOrd="0" destOrd="0" presId="urn:microsoft.com/office/officeart/2008/layout/HorizontalMultiLevelHierarchy"/>
    <dgm:cxn modelId="{1900BE2B-2B78-4B21-8A6F-FB49032BB315}" type="presParOf" srcId="{D1B1970F-4B6A-4921-BB3C-8BA75BCCAB51}" destId="{FEBFBCBA-89A6-4FFF-A350-96B031BE8978}" srcOrd="1" destOrd="0" presId="urn:microsoft.com/office/officeart/2008/layout/HorizontalMultiLevelHierarchy"/>
    <dgm:cxn modelId="{BF63645E-DA1C-42CC-A9FC-B8045A5CE4DC}" type="presParOf" srcId="{00DF7A10-7F02-4A95-B051-5FD27FA58C4F}" destId="{95E5BA09-2215-4CE7-93C7-433815F60F39}" srcOrd="2" destOrd="0" presId="urn:microsoft.com/office/officeart/2008/layout/HorizontalMultiLevelHierarchy"/>
    <dgm:cxn modelId="{2FA4DA23-247C-45A3-9536-2D45CE83BC1C}" type="presParOf" srcId="{95E5BA09-2215-4CE7-93C7-433815F60F39}" destId="{0E61C561-80B4-421F-928E-3E16DA0B49D9}" srcOrd="0" destOrd="0" presId="urn:microsoft.com/office/officeart/2008/layout/HorizontalMultiLevelHierarchy"/>
    <dgm:cxn modelId="{F75B31AC-B155-4E71-9D16-4E756B49AE5D}" type="presParOf" srcId="{00DF7A10-7F02-4A95-B051-5FD27FA58C4F}" destId="{37CFDF65-314F-4C7F-8BC6-9F03EA9F2957}" srcOrd="3" destOrd="0" presId="urn:microsoft.com/office/officeart/2008/layout/HorizontalMultiLevelHierarchy"/>
    <dgm:cxn modelId="{FFD127BE-5774-4E44-A210-AFB6B5175420}" type="presParOf" srcId="{37CFDF65-314F-4C7F-8BC6-9F03EA9F2957}" destId="{3EC20176-226A-400E-8DBC-A385877E5F8B}" srcOrd="0" destOrd="0" presId="urn:microsoft.com/office/officeart/2008/layout/HorizontalMultiLevelHierarchy"/>
    <dgm:cxn modelId="{C8F3292A-F9DE-432F-8079-B0FD9EA1618C}" type="presParOf" srcId="{37CFDF65-314F-4C7F-8BC6-9F03EA9F2957}" destId="{3F549C32-2B89-44F4-A7DD-90F7173D53AF}" srcOrd="1" destOrd="0" presId="urn:microsoft.com/office/officeart/2008/layout/HorizontalMultiLevelHierarchy"/>
    <dgm:cxn modelId="{05154C8C-7227-4A8D-9946-4D3D47040645}" type="presParOf" srcId="{00DF7A10-7F02-4A95-B051-5FD27FA58C4F}" destId="{E0ED3913-3230-48C8-9062-70FD94EC037B}" srcOrd="4" destOrd="0" presId="urn:microsoft.com/office/officeart/2008/layout/HorizontalMultiLevelHierarchy"/>
    <dgm:cxn modelId="{6820972F-DDBF-476E-9564-2D0B4C1B062C}" type="presParOf" srcId="{E0ED3913-3230-48C8-9062-70FD94EC037B}" destId="{F7BDC600-C02B-4223-A4B2-4AC24E613BD1}" srcOrd="0" destOrd="0" presId="urn:microsoft.com/office/officeart/2008/layout/HorizontalMultiLevelHierarchy"/>
    <dgm:cxn modelId="{943763AD-D665-4AFA-802E-3F8B55CBFD9E}" type="presParOf" srcId="{00DF7A10-7F02-4A95-B051-5FD27FA58C4F}" destId="{C97DEB8C-B696-4F72-8650-316536AFC4EA}" srcOrd="5" destOrd="0" presId="urn:microsoft.com/office/officeart/2008/layout/HorizontalMultiLevelHierarchy"/>
    <dgm:cxn modelId="{E3D7C805-7AEF-4DE9-8C45-EEB5306E5BA9}" type="presParOf" srcId="{C97DEB8C-B696-4F72-8650-316536AFC4EA}" destId="{67AA57F8-12C8-4DC1-8DFB-3FF470A69984}" srcOrd="0" destOrd="0" presId="urn:microsoft.com/office/officeart/2008/layout/HorizontalMultiLevelHierarchy"/>
    <dgm:cxn modelId="{9C9BCE6C-0B92-439A-A03A-54155F0D437B}" type="presParOf" srcId="{C97DEB8C-B696-4F72-8650-316536AFC4EA}" destId="{321DC8A1-E4E2-4C81-B57E-028AEEF1C69E}" srcOrd="1" destOrd="0" presId="urn:microsoft.com/office/officeart/2008/layout/HorizontalMultiLevelHierarchy"/>
    <dgm:cxn modelId="{E9A2B836-6316-4D32-9E36-E20C375209DD}" type="presParOf" srcId="{00DF7A10-7F02-4A95-B051-5FD27FA58C4F}" destId="{F9BF2DEA-8259-4838-8001-BDA05BDDE5F9}" srcOrd="6" destOrd="0" presId="urn:microsoft.com/office/officeart/2008/layout/HorizontalMultiLevelHierarchy"/>
    <dgm:cxn modelId="{09E039EE-B187-4E94-BA8C-4B2E6B262872}" type="presParOf" srcId="{F9BF2DEA-8259-4838-8001-BDA05BDDE5F9}" destId="{97AEB716-C2DE-4D92-9DC2-7C7A86E8EFB4}" srcOrd="0" destOrd="0" presId="urn:microsoft.com/office/officeart/2008/layout/HorizontalMultiLevelHierarchy"/>
    <dgm:cxn modelId="{10B261D8-EF98-4918-8B15-BFBCA6C34046}" type="presParOf" srcId="{00DF7A10-7F02-4A95-B051-5FD27FA58C4F}" destId="{88E04C24-2EF7-4E3E-9101-ED298653CFD7}" srcOrd="7" destOrd="0" presId="urn:microsoft.com/office/officeart/2008/layout/HorizontalMultiLevelHierarchy"/>
    <dgm:cxn modelId="{4214AA3D-6449-4B43-AB7A-F4C362A29EFD}" type="presParOf" srcId="{88E04C24-2EF7-4E3E-9101-ED298653CFD7}" destId="{C5FD6604-0062-40E4-8ED6-21571BB25A8A}" srcOrd="0" destOrd="0" presId="urn:microsoft.com/office/officeart/2008/layout/HorizontalMultiLevelHierarchy"/>
    <dgm:cxn modelId="{ACDA1594-203E-4B68-B335-E5C75A399DCA}" type="presParOf" srcId="{88E04C24-2EF7-4E3E-9101-ED298653CFD7}" destId="{F2F82E58-205F-4B64-94E3-F5986B00D0F7}" srcOrd="1" destOrd="0" presId="urn:microsoft.com/office/officeart/2008/layout/HorizontalMultiLevelHierarchy"/>
    <dgm:cxn modelId="{9003033A-50AC-46D1-BCF4-1013BB28FD90}" type="presParOf" srcId="{8F871B7B-9B17-42FD-8A66-2E5FC637113F}" destId="{44A512A1-3DA5-458E-BC18-171741835C25}" srcOrd="4" destOrd="0" presId="urn:microsoft.com/office/officeart/2008/layout/HorizontalMultiLevelHierarchy"/>
    <dgm:cxn modelId="{A63D7E3F-D39F-4E25-984D-7118EBCB804F}" type="presParOf" srcId="{44A512A1-3DA5-458E-BC18-171741835C25}" destId="{1D9DDD38-CC84-4796-A0A8-734A74D1ECF6}" srcOrd="0" destOrd="0" presId="urn:microsoft.com/office/officeart/2008/layout/HorizontalMultiLevelHierarchy"/>
    <dgm:cxn modelId="{AC8C97FE-B669-4662-A1E8-1F9D69E15402}" type="presParOf" srcId="{8F871B7B-9B17-42FD-8A66-2E5FC637113F}" destId="{D762CC89-2977-436A-9C61-F855A75AE5D6}" srcOrd="5" destOrd="0" presId="urn:microsoft.com/office/officeart/2008/layout/HorizontalMultiLevelHierarchy"/>
    <dgm:cxn modelId="{A3AC1B33-F2B4-4256-BC80-AB7E14BCAACF}" type="presParOf" srcId="{D762CC89-2977-436A-9C61-F855A75AE5D6}" destId="{9350B338-BCFC-4422-AE23-60D35AD26B5E}" srcOrd="0" destOrd="0" presId="urn:microsoft.com/office/officeart/2008/layout/HorizontalMultiLevelHierarchy"/>
    <dgm:cxn modelId="{68CAF1FF-69DC-4C84-AFB5-91218C4BF696}" type="presParOf" srcId="{D762CC89-2977-436A-9C61-F855A75AE5D6}" destId="{5B53C5BE-2861-4BD7-AEB3-3E07ADF62A4B}" srcOrd="1" destOrd="0" presId="urn:microsoft.com/office/officeart/2008/layout/HorizontalMultiLevelHierarchy"/>
    <dgm:cxn modelId="{1FBD3850-17B1-45A1-9512-BF55E454D11B}" type="presParOf" srcId="{5B53C5BE-2861-4BD7-AEB3-3E07ADF62A4B}" destId="{BE0FED04-E136-45E6-8A50-FA94D003761E}" srcOrd="0" destOrd="0" presId="urn:microsoft.com/office/officeart/2008/layout/HorizontalMultiLevelHierarchy"/>
    <dgm:cxn modelId="{925B1B23-B7F1-4337-B43C-BD9B46D79184}" type="presParOf" srcId="{BE0FED04-E136-45E6-8A50-FA94D003761E}" destId="{D62EA3BC-54EA-4454-9C1E-726FF89ECC2D}" srcOrd="0" destOrd="0" presId="urn:microsoft.com/office/officeart/2008/layout/HorizontalMultiLevelHierarchy"/>
    <dgm:cxn modelId="{7FFFB2A2-E5A6-49B4-92A2-9409BEE83491}" type="presParOf" srcId="{5B53C5BE-2861-4BD7-AEB3-3E07ADF62A4B}" destId="{2D13AE81-712F-46D7-BA0F-B4064019AD83}" srcOrd="1" destOrd="0" presId="urn:microsoft.com/office/officeart/2008/layout/HorizontalMultiLevelHierarchy"/>
    <dgm:cxn modelId="{8A09DB7F-1462-4B59-A7DE-7843562C8F34}" type="presParOf" srcId="{2D13AE81-712F-46D7-BA0F-B4064019AD83}" destId="{D389D423-C9B8-4D74-B386-7F93FEFD01A1}" srcOrd="0" destOrd="0" presId="urn:microsoft.com/office/officeart/2008/layout/HorizontalMultiLevelHierarchy"/>
    <dgm:cxn modelId="{0AF3D7FD-CE4C-4563-8AB2-11F81C982950}" type="presParOf" srcId="{2D13AE81-712F-46D7-BA0F-B4064019AD83}" destId="{5BC8E9E1-1F11-4EBF-8A3A-05C6C65CC92D}" srcOrd="1" destOrd="0" presId="urn:microsoft.com/office/officeart/2008/layout/HorizontalMultiLevelHierarchy"/>
    <dgm:cxn modelId="{FD9C2CBC-5713-48A6-840E-5562474EDD65}" type="presParOf" srcId="{5B53C5BE-2861-4BD7-AEB3-3E07ADF62A4B}" destId="{5E77EAEB-4BE6-4E2C-AF3D-8EB69504C672}" srcOrd="2" destOrd="0" presId="urn:microsoft.com/office/officeart/2008/layout/HorizontalMultiLevelHierarchy"/>
    <dgm:cxn modelId="{E1CDE9B8-0230-4164-9E77-F2C20920B94B}" type="presParOf" srcId="{5E77EAEB-4BE6-4E2C-AF3D-8EB69504C672}" destId="{6D16119B-BE43-47C6-AF16-CCCECCD7E1DE}" srcOrd="0" destOrd="0" presId="urn:microsoft.com/office/officeart/2008/layout/HorizontalMultiLevelHierarchy"/>
    <dgm:cxn modelId="{6076CC07-F3BB-4E5C-86CF-6E113D7FBB7D}" type="presParOf" srcId="{5B53C5BE-2861-4BD7-AEB3-3E07ADF62A4B}" destId="{9227972B-DD9D-46D6-82E6-575A7954D786}" srcOrd="3" destOrd="0" presId="urn:microsoft.com/office/officeart/2008/layout/HorizontalMultiLevelHierarchy"/>
    <dgm:cxn modelId="{7F51973B-D366-4C7F-8DAE-F314CAC261C0}" type="presParOf" srcId="{9227972B-DD9D-46D6-82E6-575A7954D786}" destId="{87F0F110-202B-45C2-88C9-E6EB8FBD5CD7}" srcOrd="0" destOrd="0" presId="urn:microsoft.com/office/officeart/2008/layout/HorizontalMultiLevelHierarchy"/>
    <dgm:cxn modelId="{7442D020-8F79-40BF-B46E-6E2B21B4E1EC}" type="presParOf" srcId="{9227972B-DD9D-46D6-82E6-575A7954D786}" destId="{17009FCC-39DF-45E3-8924-847B73B1A8B7}" srcOrd="1" destOrd="0" presId="urn:microsoft.com/office/officeart/2008/layout/HorizontalMultiLevelHierarchy"/>
    <dgm:cxn modelId="{8E6DEC34-B8E1-485F-862A-CCB2F3603EE6}" type="presParOf" srcId="{5B53C5BE-2861-4BD7-AEB3-3E07ADF62A4B}" destId="{AF421DCC-0D21-4880-99A4-73667E41F222}" srcOrd="4" destOrd="0" presId="urn:microsoft.com/office/officeart/2008/layout/HorizontalMultiLevelHierarchy"/>
    <dgm:cxn modelId="{78F8BEB3-A471-42A4-BCD0-1CBBBBDFFCF6}" type="presParOf" srcId="{AF421DCC-0D21-4880-99A4-73667E41F222}" destId="{C8E62E73-785B-4290-9F3A-EE23348070F0}" srcOrd="0" destOrd="0" presId="urn:microsoft.com/office/officeart/2008/layout/HorizontalMultiLevelHierarchy"/>
    <dgm:cxn modelId="{884522D1-1CFC-42C4-AE98-821C52D1EAB4}" type="presParOf" srcId="{5B53C5BE-2861-4BD7-AEB3-3E07ADF62A4B}" destId="{57BE5F29-2374-4890-B76B-EF114F97DFB4}" srcOrd="5" destOrd="0" presId="urn:microsoft.com/office/officeart/2008/layout/HorizontalMultiLevelHierarchy"/>
    <dgm:cxn modelId="{2E6226B1-A28B-4E01-8EBA-5A807BB2A3B5}" type="presParOf" srcId="{57BE5F29-2374-4890-B76B-EF114F97DFB4}" destId="{0A2A4AF2-E872-4963-8023-D4FC042AA853}" srcOrd="0" destOrd="0" presId="urn:microsoft.com/office/officeart/2008/layout/HorizontalMultiLevelHierarchy"/>
    <dgm:cxn modelId="{59803D76-9075-46C8-8B22-C9AA2AFC74D6}" type="presParOf" srcId="{57BE5F29-2374-4890-B76B-EF114F97DFB4}" destId="{DC4112A2-2F35-4EA1-B49D-5EFFDEBF55F8}" srcOrd="1" destOrd="0" presId="urn:microsoft.com/office/officeart/2008/layout/HorizontalMultiLevelHierarchy"/>
    <dgm:cxn modelId="{39756A25-A86E-49B3-82A4-6FC0B561E20F}" type="presParOf" srcId="{5B53C5BE-2861-4BD7-AEB3-3E07ADF62A4B}" destId="{5A1A0D27-E91C-49B6-9EED-71BB51EEA2FE}" srcOrd="6" destOrd="0" presId="urn:microsoft.com/office/officeart/2008/layout/HorizontalMultiLevelHierarchy"/>
    <dgm:cxn modelId="{61D10C44-4966-4D64-9B0F-E7AE807E7A65}" type="presParOf" srcId="{5A1A0D27-E91C-49B6-9EED-71BB51EEA2FE}" destId="{EE666FB5-4687-4E63-80BC-2953F40A167D}" srcOrd="0" destOrd="0" presId="urn:microsoft.com/office/officeart/2008/layout/HorizontalMultiLevelHierarchy"/>
    <dgm:cxn modelId="{9D4C3E75-5503-4B2E-B5C2-2B81BF570DF8}" type="presParOf" srcId="{5B53C5BE-2861-4BD7-AEB3-3E07ADF62A4B}" destId="{2BFA303E-BF2A-4C43-B0FB-316587EF3E9B}" srcOrd="7" destOrd="0" presId="urn:microsoft.com/office/officeart/2008/layout/HorizontalMultiLevelHierarchy"/>
    <dgm:cxn modelId="{A702B888-322C-4B6A-8CDC-58A0545F1FA1}" type="presParOf" srcId="{2BFA303E-BF2A-4C43-B0FB-316587EF3E9B}" destId="{9CFDB414-4475-4E0D-93BA-DB529C7363AD}" srcOrd="0" destOrd="0" presId="urn:microsoft.com/office/officeart/2008/layout/HorizontalMultiLevelHierarchy"/>
    <dgm:cxn modelId="{DE9A4245-A897-4CC0-9FA2-9D2C81B9B379}" type="presParOf" srcId="{2BFA303E-BF2A-4C43-B0FB-316587EF3E9B}" destId="{345BF9A4-AEA2-4CE1-B3CD-117A0FD22FDF}" srcOrd="1" destOrd="0" presId="urn:microsoft.com/office/officeart/2008/layout/HorizontalMultiLevelHierarchy"/>
    <dgm:cxn modelId="{A0435875-6CFB-4950-BA7F-BF46C3B90099}" type="presParOf" srcId="{5B53C5BE-2861-4BD7-AEB3-3E07ADF62A4B}" destId="{E7A4B1C1-E5CF-4465-9C7A-549D157BA226}" srcOrd="8" destOrd="0" presId="urn:microsoft.com/office/officeart/2008/layout/HorizontalMultiLevelHierarchy"/>
    <dgm:cxn modelId="{629A615C-02BC-4114-808C-3EE277498C77}" type="presParOf" srcId="{E7A4B1C1-E5CF-4465-9C7A-549D157BA226}" destId="{0315E1CC-5CAA-464A-82D3-4552801A35D6}" srcOrd="0" destOrd="0" presId="urn:microsoft.com/office/officeart/2008/layout/HorizontalMultiLevelHierarchy"/>
    <dgm:cxn modelId="{4841445C-C480-4B92-9D78-3CB92D89BC6A}" type="presParOf" srcId="{5B53C5BE-2861-4BD7-AEB3-3E07ADF62A4B}" destId="{32B3F4A9-88C4-4011-A402-1F7433ADAF24}" srcOrd="9" destOrd="0" presId="urn:microsoft.com/office/officeart/2008/layout/HorizontalMultiLevelHierarchy"/>
    <dgm:cxn modelId="{F45DC7DD-9EA0-4B65-8951-F48EBDF6F376}" type="presParOf" srcId="{32B3F4A9-88C4-4011-A402-1F7433ADAF24}" destId="{40DABD14-9F9A-4E2E-82A9-291E7AAAA4CD}" srcOrd="0" destOrd="0" presId="urn:microsoft.com/office/officeart/2008/layout/HorizontalMultiLevelHierarchy"/>
    <dgm:cxn modelId="{8FC69456-5CB7-46A2-96AB-B214CCB887FE}" type="presParOf" srcId="{32B3F4A9-88C4-4011-A402-1F7433ADAF24}" destId="{A1E0DDB2-F5FA-4A49-BAB7-8AC35848309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F1123-5D58-4E9A-9C9E-FF4A6F1BC31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95D415E5-2803-4FD9-BA0D-79B68171307F}">
      <dgm:prSet phldrT="[Texte]" custT="1"/>
      <dgm:spPr/>
      <dgm:t>
        <a:bodyPr/>
        <a:lstStyle/>
        <a:p>
          <a:r>
            <a:rPr lang="fr-FR" sz="1100" dirty="0">
              <a:latin typeface="Montserrat" panose="020B0604020202020204" charset="0"/>
            </a:rPr>
            <a:t>Import des DOR</a:t>
          </a:r>
        </a:p>
      </dgm:t>
    </dgm:pt>
    <dgm:pt modelId="{BBFCD95B-0199-49BA-A8D8-EE90647F96A9}" type="parTrans" cxnId="{AFD81625-F7CB-4310-91CD-C7A3E3F2C6C9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2FD152CA-F998-4509-9D05-BEB5B6C529B8}" type="sibTrans" cxnId="{AFD81625-F7CB-4310-91CD-C7A3E3F2C6C9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07B689A4-F56D-4B12-B4DA-D745C25AE077}">
      <dgm:prSet phldrT="[Texte]" custT="1"/>
      <dgm:spPr/>
      <dgm:t>
        <a:bodyPr/>
        <a:lstStyle/>
        <a:p>
          <a:r>
            <a:rPr lang="fr-FR" sz="1100" dirty="0" err="1">
              <a:latin typeface="Montserrat" panose="020B0604020202020204" charset="0"/>
            </a:rPr>
            <a:t>Classem</a:t>
          </a:r>
          <a:r>
            <a:rPr lang="fr-FR" sz="1100" dirty="0">
              <a:latin typeface="Montserrat" panose="020B0604020202020204" charset="0"/>
            </a:rPr>
            <a:t>. des produits</a:t>
          </a:r>
        </a:p>
      </dgm:t>
    </dgm:pt>
    <dgm:pt modelId="{8275B059-40A5-4083-822C-AA13C0AA2E24}" type="parTrans" cxnId="{668C46C1-FD74-4379-AA1B-8223DBD75D1F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98E80276-ED0F-4A95-B8DD-B6E4F65E48A5}" type="sibTrans" cxnId="{668C46C1-FD74-4379-AA1B-8223DBD75D1F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D4D481A9-FEDE-4C14-A499-75C6F98918FF}">
      <dgm:prSet phldrT="[Texte]" custT="1"/>
      <dgm:spPr/>
      <dgm:t>
        <a:bodyPr/>
        <a:lstStyle/>
        <a:p>
          <a:r>
            <a:rPr lang="fr-FR" sz="1100" dirty="0">
              <a:latin typeface="Montserrat" panose="020B0604020202020204" charset="0"/>
            </a:rPr>
            <a:t>Prix de vente</a:t>
          </a:r>
        </a:p>
      </dgm:t>
    </dgm:pt>
    <dgm:pt modelId="{A835AF96-C7DA-4054-809E-A1EBDA13F8DE}" type="parTrans" cxnId="{3DB768BD-0125-43E6-B812-5933AFE9742F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73FF8D20-AFD3-48B7-8454-0074E3383575}" type="sibTrans" cxnId="{3DB768BD-0125-43E6-B812-5933AFE9742F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50341AF5-94C8-4607-874C-A3E3AD2020FC}">
      <dgm:prSet phldrT="[Texte]" custT="1"/>
      <dgm:spPr/>
      <dgm:t>
        <a:bodyPr/>
        <a:lstStyle/>
        <a:p>
          <a:r>
            <a:rPr lang="fr-FR" sz="1100" dirty="0">
              <a:latin typeface="Montserrat" panose="020B0604020202020204" charset="0"/>
            </a:rPr>
            <a:t>Cible de revenu</a:t>
          </a:r>
        </a:p>
      </dgm:t>
    </dgm:pt>
    <dgm:pt modelId="{014C5F8F-C093-4825-877F-B8AAAA9C5D06}" type="parTrans" cxnId="{23AC4362-0E4E-4DA9-8C78-0DD31A8A9BED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473D25FC-71C0-4328-B718-208C15CD41C0}" type="sibTrans" cxnId="{23AC4362-0E4E-4DA9-8C78-0DD31A8A9BED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83924777-CC36-446E-AD18-06179DFCEC34}">
      <dgm:prSet phldrT="[Texte]" custT="1"/>
      <dgm:spPr/>
      <dgm:t>
        <a:bodyPr/>
        <a:lstStyle/>
        <a:p>
          <a:r>
            <a:rPr lang="fr-FR" sz="1100" dirty="0">
              <a:latin typeface="Montserrat" panose="020B0604020202020204" charset="0"/>
            </a:rPr>
            <a:t>Moyens de protection physique</a:t>
          </a:r>
        </a:p>
      </dgm:t>
    </dgm:pt>
    <dgm:pt modelId="{5C93F500-1E23-462E-B185-B7BAF186F8EE}" type="parTrans" cxnId="{4B493CA6-697D-4D73-BCFA-3FFD0C5F92D1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C1C65967-D5F3-4C80-83EB-9EA763D6A1CD}" type="sibTrans" cxnId="{4B493CA6-697D-4D73-BCFA-3FFD0C5F92D1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BF2A6E5E-64BC-4DB5-A37F-64B8AA6CC142}">
      <dgm:prSet phldrT="[Texte]" custT="1"/>
      <dgm:spPr/>
      <dgm:t>
        <a:bodyPr/>
        <a:lstStyle/>
        <a:p>
          <a:r>
            <a:rPr lang="fr-FR" sz="1100" dirty="0">
              <a:latin typeface="Montserrat" panose="020B0604020202020204" charset="0"/>
            </a:rPr>
            <a:t>Moyens de compensation</a:t>
          </a:r>
        </a:p>
      </dgm:t>
    </dgm:pt>
    <dgm:pt modelId="{4471F26C-EDA0-49B7-A66C-ABAF69C47685}" type="parTrans" cxnId="{2A4894F7-3671-4F6F-9BD5-21446254C49E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746FA9B1-97B1-4D15-BC70-8427F78D185B}" type="sibTrans" cxnId="{2A4894F7-3671-4F6F-9BD5-21446254C49E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382ECA39-10BB-4364-8766-274C678F640E}">
      <dgm:prSet phldrT="[Texte]" custT="1"/>
      <dgm:spPr/>
      <dgm:t>
        <a:bodyPr/>
        <a:lstStyle/>
        <a:p>
          <a:r>
            <a:rPr lang="fr-FR" sz="1100" dirty="0">
              <a:latin typeface="Montserrat" panose="020B0604020202020204" charset="0"/>
            </a:rPr>
            <a:t>Facteur de compression</a:t>
          </a:r>
        </a:p>
      </dgm:t>
    </dgm:pt>
    <dgm:pt modelId="{4F100933-BF41-4432-9817-2A20CB64735A}" type="parTrans" cxnId="{03F307B5-E1CE-469F-B9CF-E773EE3D230B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84279515-003A-4FC8-95D1-5184609621FF}" type="sibTrans" cxnId="{03F307B5-E1CE-469F-B9CF-E773EE3D230B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F7C525FD-2DF2-4D53-8878-C427CD89FC37}" type="pres">
      <dgm:prSet presAssocID="{DBCF1123-5D58-4E9A-9C9E-FF4A6F1BC31D}" presName="Name0" presStyleCnt="0">
        <dgm:presLayoutVars>
          <dgm:dir/>
          <dgm:resizeHandles val="exact"/>
        </dgm:presLayoutVars>
      </dgm:prSet>
      <dgm:spPr/>
    </dgm:pt>
    <dgm:pt modelId="{9D44DC2B-056E-47EC-A059-24428D34F8A9}" type="pres">
      <dgm:prSet presAssocID="{DBCF1123-5D58-4E9A-9C9E-FF4A6F1BC31D}" presName="arrow" presStyleLbl="bgShp" presStyleIdx="0" presStyleCnt="1" custLinFactNeighborY="0"/>
      <dgm:spPr/>
    </dgm:pt>
    <dgm:pt modelId="{74A88E75-4DAC-45F5-A585-8458033E8267}" type="pres">
      <dgm:prSet presAssocID="{DBCF1123-5D58-4E9A-9C9E-FF4A6F1BC31D}" presName="points" presStyleCnt="0"/>
      <dgm:spPr/>
    </dgm:pt>
    <dgm:pt modelId="{AE1F79BB-A40C-4A6A-9076-763004A652A1}" type="pres">
      <dgm:prSet presAssocID="{95D415E5-2803-4FD9-BA0D-79B68171307F}" presName="compositeA" presStyleCnt="0"/>
      <dgm:spPr/>
    </dgm:pt>
    <dgm:pt modelId="{BCF49441-D6C5-4400-9566-564F023000B2}" type="pres">
      <dgm:prSet presAssocID="{95D415E5-2803-4FD9-BA0D-79B68171307F}" presName="textA" presStyleLbl="revTx" presStyleIdx="0" presStyleCnt="7">
        <dgm:presLayoutVars>
          <dgm:bulletEnabled val="1"/>
        </dgm:presLayoutVars>
      </dgm:prSet>
      <dgm:spPr/>
    </dgm:pt>
    <dgm:pt modelId="{9982DB39-46B2-4D71-89B3-0AF92592AB27}" type="pres">
      <dgm:prSet presAssocID="{95D415E5-2803-4FD9-BA0D-79B68171307F}" presName="circleA" presStyleLbl="node1" presStyleIdx="0" presStyleCnt="7"/>
      <dgm:spPr/>
    </dgm:pt>
    <dgm:pt modelId="{B703CA0F-87F3-4BBB-B001-C77E9F88250D}" type="pres">
      <dgm:prSet presAssocID="{95D415E5-2803-4FD9-BA0D-79B68171307F}" presName="spaceA" presStyleCnt="0"/>
      <dgm:spPr/>
    </dgm:pt>
    <dgm:pt modelId="{CA7617A2-FED8-4797-B86B-5A5CCD818400}" type="pres">
      <dgm:prSet presAssocID="{2FD152CA-F998-4509-9D05-BEB5B6C529B8}" presName="space" presStyleCnt="0"/>
      <dgm:spPr/>
    </dgm:pt>
    <dgm:pt modelId="{0F43F338-793B-49DA-B009-3BFCF2308DEF}" type="pres">
      <dgm:prSet presAssocID="{07B689A4-F56D-4B12-B4DA-D745C25AE077}" presName="compositeB" presStyleCnt="0"/>
      <dgm:spPr/>
    </dgm:pt>
    <dgm:pt modelId="{64C6911F-0B77-4CE6-8337-F5B77C047092}" type="pres">
      <dgm:prSet presAssocID="{07B689A4-F56D-4B12-B4DA-D745C25AE077}" presName="textB" presStyleLbl="revTx" presStyleIdx="1" presStyleCnt="7">
        <dgm:presLayoutVars>
          <dgm:bulletEnabled val="1"/>
        </dgm:presLayoutVars>
      </dgm:prSet>
      <dgm:spPr/>
    </dgm:pt>
    <dgm:pt modelId="{ADBFEE4C-6D87-4F48-91D2-D7CD4E942744}" type="pres">
      <dgm:prSet presAssocID="{07B689A4-F56D-4B12-B4DA-D745C25AE077}" presName="circleB" presStyleLbl="node1" presStyleIdx="1" presStyleCnt="7"/>
      <dgm:spPr/>
    </dgm:pt>
    <dgm:pt modelId="{FE458ABA-B9A9-4801-91B9-0245E315B822}" type="pres">
      <dgm:prSet presAssocID="{07B689A4-F56D-4B12-B4DA-D745C25AE077}" presName="spaceB" presStyleCnt="0"/>
      <dgm:spPr/>
    </dgm:pt>
    <dgm:pt modelId="{91AC6360-8A12-4DBC-BD4A-ABE0738BB7C5}" type="pres">
      <dgm:prSet presAssocID="{98E80276-ED0F-4A95-B8DD-B6E4F65E48A5}" presName="space" presStyleCnt="0"/>
      <dgm:spPr/>
    </dgm:pt>
    <dgm:pt modelId="{32CF1031-C5F3-4F76-B69B-910CCEA2C434}" type="pres">
      <dgm:prSet presAssocID="{D4D481A9-FEDE-4C14-A499-75C6F98918FF}" presName="compositeA" presStyleCnt="0"/>
      <dgm:spPr/>
    </dgm:pt>
    <dgm:pt modelId="{13B1F28B-9DC8-4DB6-9327-FD73AD80F2CD}" type="pres">
      <dgm:prSet presAssocID="{D4D481A9-FEDE-4C14-A499-75C6F98918FF}" presName="textA" presStyleLbl="revTx" presStyleIdx="2" presStyleCnt="7">
        <dgm:presLayoutVars>
          <dgm:bulletEnabled val="1"/>
        </dgm:presLayoutVars>
      </dgm:prSet>
      <dgm:spPr/>
    </dgm:pt>
    <dgm:pt modelId="{97496294-27F1-4945-A017-ECE1D9013221}" type="pres">
      <dgm:prSet presAssocID="{D4D481A9-FEDE-4C14-A499-75C6F98918FF}" presName="circleA" presStyleLbl="node1" presStyleIdx="2" presStyleCnt="7"/>
      <dgm:spPr/>
    </dgm:pt>
    <dgm:pt modelId="{2E90920C-A7E5-4FD1-9774-DD8265E9A60E}" type="pres">
      <dgm:prSet presAssocID="{D4D481A9-FEDE-4C14-A499-75C6F98918FF}" presName="spaceA" presStyleCnt="0"/>
      <dgm:spPr/>
    </dgm:pt>
    <dgm:pt modelId="{2653803E-97ED-4722-88E0-F37FA24FDF3E}" type="pres">
      <dgm:prSet presAssocID="{73FF8D20-AFD3-48B7-8454-0074E3383575}" presName="space" presStyleCnt="0"/>
      <dgm:spPr/>
    </dgm:pt>
    <dgm:pt modelId="{8D8C1E5C-CEAE-4F66-BA91-E13FA8F2B745}" type="pres">
      <dgm:prSet presAssocID="{50341AF5-94C8-4607-874C-A3E3AD2020FC}" presName="compositeB" presStyleCnt="0"/>
      <dgm:spPr/>
    </dgm:pt>
    <dgm:pt modelId="{21A76C6B-AF45-4302-A8C1-5686EEF60412}" type="pres">
      <dgm:prSet presAssocID="{50341AF5-94C8-4607-874C-A3E3AD2020FC}" presName="textB" presStyleLbl="revTx" presStyleIdx="3" presStyleCnt="7">
        <dgm:presLayoutVars>
          <dgm:bulletEnabled val="1"/>
        </dgm:presLayoutVars>
      </dgm:prSet>
      <dgm:spPr/>
    </dgm:pt>
    <dgm:pt modelId="{4328B94A-31CA-4258-93A9-0E0261ECD9EA}" type="pres">
      <dgm:prSet presAssocID="{50341AF5-94C8-4607-874C-A3E3AD2020FC}" presName="circleB" presStyleLbl="node1" presStyleIdx="3" presStyleCnt="7"/>
      <dgm:spPr/>
    </dgm:pt>
    <dgm:pt modelId="{E0074106-22D8-447A-AEF4-6835D7371DAB}" type="pres">
      <dgm:prSet presAssocID="{50341AF5-94C8-4607-874C-A3E3AD2020FC}" presName="spaceB" presStyleCnt="0"/>
      <dgm:spPr/>
    </dgm:pt>
    <dgm:pt modelId="{DC053EA2-0085-401B-8A78-911B38FF7AD0}" type="pres">
      <dgm:prSet presAssocID="{473D25FC-71C0-4328-B718-208C15CD41C0}" presName="space" presStyleCnt="0"/>
      <dgm:spPr/>
    </dgm:pt>
    <dgm:pt modelId="{2F9BFDFE-BADA-4631-B0F8-BB4A37C77B7F}" type="pres">
      <dgm:prSet presAssocID="{83924777-CC36-446E-AD18-06179DFCEC34}" presName="compositeA" presStyleCnt="0"/>
      <dgm:spPr/>
    </dgm:pt>
    <dgm:pt modelId="{82208843-EF16-40D6-A118-852535AF866F}" type="pres">
      <dgm:prSet presAssocID="{83924777-CC36-446E-AD18-06179DFCEC34}" presName="textA" presStyleLbl="revTx" presStyleIdx="4" presStyleCnt="7">
        <dgm:presLayoutVars>
          <dgm:bulletEnabled val="1"/>
        </dgm:presLayoutVars>
      </dgm:prSet>
      <dgm:spPr/>
    </dgm:pt>
    <dgm:pt modelId="{4686033B-7230-4C87-8517-7DA26A3C7F93}" type="pres">
      <dgm:prSet presAssocID="{83924777-CC36-446E-AD18-06179DFCEC34}" presName="circleA" presStyleLbl="node1" presStyleIdx="4" presStyleCnt="7"/>
      <dgm:spPr/>
    </dgm:pt>
    <dgm:pt modelId="{A441617C-4642-4B34-AA9D-B21317F86DD2}" type="pres">
      <dgm:prSet presAssocID="{83924777-CC36-446E-AD18-06179DFCEC34}" presName="spaceA" presStyleCnt="0"/>
      <dgm:spPr/>
    </dgm:pt>
    <dgm:pt modelId="{5A5BEA1A-598F-47D1-99A9-2F2A3AB41A35}" type="pres">
      <dgm:prSet presAssocID="{C1C65967-D5F3-4C80-83EB-9EA763D6A1CD}" presName="space" presStyleCnt="0"/>
      <dgm:spPr/>
    </dgm:pt>
    <dgm:pt modelId="{A719DE32-B0AD-4778-ACF3-9E8C2E427108}" type="pres">
      <dgm:prSet presAssocID="{BF2A6E5E-64BC-4DB5-A37F-64B8AA6CC142}" presName="compositeB" presStyleCnt="0"/>
      <dgm:spPr/>
    </dgm:pt>
    <dgm:pt modelId="{95C72FC5-43FC-4282-B6F6-6EF6E39615CF}" type="pres">
      <dgm:prSet presAssocID="{BF2A6E5E-64BC-4DB5-A37F-64B8AA6CC142}" presName="textB" presStyleLbl="revTx" presStyleIdx="5" presStyleCnt="7">
        <dgm:presLayoutVars>
          <dgm:bulletEnabled val="1"/>
        </dgm:presLayoutVars>
      </dgm:prSet>
      <dgm:spPr/>
    </dgm:pt>
    <dgm:pt modelId="{22ED668D-49A4-4FC2-87E5-67972DBE51EA}" type="pres">
      <dgm:prSet presAssocID="{BF2A6E5E-64BC-4DB5-A37F-64B8AA6CC142}" presName="circleB" presStyleLbl="node1" presStyleIdx="5" presStyleCnt="7"/>
      <dgm:spPr/>
    </dgm:pt>
    <dgm:pt modelId="{EC21F7F6-5CB6-4E00-95AE-C61D7ACBD8E2}" type="pres">
      <dgm:prSet presAssocID="{BF2A6E5E-64BC-4DB5-A37F-64B8AA6CC142}" presName="spaceB" presStyleCnt="0"/>
      <dgm:spPr/>
    </dgm:pt>
    <dgm:pt modelId="{06D5C741-EC0F-4EC6-9CF3-F569D371B0F4}" type="pres">
      <dgm:prSet presAssocID="{746FA9B1-97B1-4D15-BC70-8427F78D185B}" presName="space" presStyleCnt="0"/>
      <dgm:spPr/>
    </dgm:pt>
    <dgm:pt modelId="{4B4AC23A-9DD8-4209-B24C-0A79D56FE2F2}" type="pres">
      <dgm:prSet presAssocID="{382ECA39-10BB-4364-8766-274C678F640E}" presName="compositeA" presStyleCnt="0"/>
      <dgm:spPr/>
    </dgm:pt>
    <dgm:pt modelId="{EE3949AA-A48B-4B27-858E-467F9C00D9E6}" type="pres">
      <dgm:prSet presAssocID="{382ECA39-10BB-4364-8766-274C678F640E}" presName="textA" presStyleLbl="revTx" presStyleIdx="6" presStyleCnt="7">
        <dgm:presLayoutVars>
          <dgm:bulletEnabled val="1"/>
        </dgm:presLayoutVars>
      </dgm:prSet>
      <dgm:spPr/>
    </dgm:pt>
    <dgm:pt modelId="{FBDCAFDA-252E-4A3E-A670-19CED72487DE}" type="pres">
      <dgm:prSet presAssocID="{382ECA39-10BB-4364-8766-274C678F640E}" presName="circleA" presStyleLbl="node1" presStyleIdx="6" presStyleCnt="7"/>
      <dgm:spPr/>
    </dgm:pt>
    <dgm:pt modelId="{BCB48A5C-4267-44F6-85B5-205BED84D0A8}" type="pres">
      <dgm:prSet presAssocID="{382ECA39-10BB-4364-8766-274C678F640E}" presName="spaceA" presStyleCnt="0"/>
      <dgm:spPr/>
    </dgm:pt>
  </dgm:ptLst>
  <dgm:cxnLst>
    <dgm:cxn modelId="{AFD81625-F7CB-4310-91CD-C7A3E3F2C6C9}" srcId="{DBCF1123-5D58-4E9A-9C9E-FF4A6F1BC31D}" destId="{95D415E5-2803-4FD9-BA0D-79B68171307F}" srcOrd="0" destOrd="0" parTransId="{BBFCD95B-0199-49BA-A8D8-EE90647F96A9}" sibTransId="{2FD152CA-F998-4509-9D05-BEB5B6C529B8}"/>
    <dgm:cxn modelId="{FA4AAA34-2A2D-46C4-9D62-D9448651E3D3}" type="presOf" srcId="{BF2A6E5E-64BC-4DB5-A37F-64B8AA6CC142}" destId="{95C72FC5-43FC-4282-B6F6-6EF6E39615CF}" srcOrd="0" destOrd="0" presId="urn:microsoft.com/office/officeart/2005/8/layout/hProcess11"/>
    <dgm:cxn modelId="{D2F0E83B-DDFF-4DD5-8BCA-381CA6302D7B}" type="presOf" srcId="{382ECA39-10BB-4364-8766-274C678F640E}" destId="{EE3949AA-A48B-4B27-858E-467F9C00D9E6}" srcOrd="0" destOrd="0" presId="urn:microsoft.com/office/officeart/2005/8/layout/hProcess11"/>
    <dgm:cxn modelId="{23AC4362-0E4E-4DA9-8C78-0DD31A8A9BED}" srcId="{DBCF1123-5D58-4E9A-9C9E-FF4A6F1BC31D}" destId="{50341AF5-94C8-4607-874C-A3E3AD2020FC}" srcOrd="3" destOrd="0" parTransId="{014C5F8F-C093-4825-877F-B8AAAA9C5D06}" sibTransId="{473D25FC-71C0-4328-B718-208C15CD41C0}"/>
    <dgm:cxn modelId="{E55F3F85-E32A-4C84-B353-C1B702FD7180}" type="presOf" srcId="{95D415E5-2803-4FD9-BA0D-79B68171307F}" destId="{BCF49441-D6C5-4400-9566-564F023000B2}" srcOrd="0" destOrd="0" presId="urn:microsoft.com/office/officeart/2005/8/layout/hProcess11"/>
    <dgm:cxn modelId="{B930D488-CB17-4999-B8BD-92EC6EEF44C1}" type="presOf" srcId="{07B689A4-F56D-4B12-B4DA-D745C25AE077}" destId="{64C6911F-0B77-4CE6-8337-F5B77C047092}" srcOrd="0" destOrd="0" presId="urn:microsoft.com/office/officeart/2005/8/layout/hProcess11"/>
    <dgm:cxn modelId="{2E5EDD99-F505-428D-949A-CF8CD3E836E2}" type="presOf" srcId="{83924777-CC36-446E-AD18-06179DFCEC34}" destId="{82208843-EF16-40D6-A118-852535AF866F}" srcOrd="0" destOrd="0" presId="urn:microsoft.com/office/officeart/2005/8/layout/hProcess11"/>
    <dgm:cxn modelId="{4B493CA6-697D-4D73-BCFA-3FFD0C5F92D1}" srcId="{DBCF1123-5D58-4E9A-9C9E-FF4A6F1BC31D}" destId="{83924777-CC36-446E-AD18-06179DFCEC34}" srcOrd="4" destOrd="0" parTransId="{5C93F500-1E23-462E-B185-B7BAF186F8EE}" sibTransId="{C1C65967-D5F3-4C80-83EB-9EA763D6A1CD}"/>
    <dgm:cxn modelId="{03F307B5-E1CE-469F-B9CF-E773EE3D230B}" srcId="{DBCF1123-5D58-4E9A-9C9E-FF4A6F1BC31D}" destId="{382ECA39-10BB-4364-8766-274C678F640E}" srcOrd="6" destOrd="0" parTransId="{4F100933-BF41-4432-9817-2A20CB64735A}" sibTransId="{84279515-003A-4FC8-95D1-5184609621FF}"/>
    <dgm:cxn modelId="{10E8D4B5-A5B6-4D5C-BCED-D70AE7D6052C}" type="presOf" srcId="{D4D481A9-FEDE-4C14-A499-75C6F98918FF}" destId="{13B1F28B-9DC8-4DB6-9327-FD73AD80F2CD}" srcOrd="0" destOrd="0" presId="urn:microsoft.com/office/officeart/2005/8/layout/hProcess11"/>
    <dgm:cxn modelId="{32E325B8-0EA7-4D35-AAA0-86F5210A1884}" type="presOf" srcId="{50341AF5-94C8-4607-874C-A3E3AD2020FC}" destId="{21A76C6B-AF45-4302-A8C1-5686EEF60412}" srcOrd="0" destOrd="0" presId="urn:microsoft.com/office/officeart/2005/8/layout/hProcess11"/>
    <dgm:cxn modelId="{3DB768BD-0125-43E6-B812-5933AFE9742F}" srcId="{DBCF1123-5D58-4E9A-9C9E-FF4A6F1BC31D}" destId="{D4D481A9-FEDE-4C14-A499-75C6F98918FF}" srcOrd="2" destOrd="0" parTransId="{A835AF96-C7DA-4054-809E-A1EBDA13F8DE}" sibTransId="{73FF8D20-AFD3-48B7-8454-0074E3383575}"/>
    <dgm:cxn modelId="{668C46C1-FD74-4379-AA1B-8223DBD75D1F}" srcId="{DBCF1123-5D58-4E9A-9C9E-FF4A6F1BC31D}" destId="{07B689A4-F56D-4B12-B4DA-D745C25AE077}" srcOrd="1" destOrd="0" parTransId="{8275B059-40A5-4083-822C-AA13C0AA2E24}" sibTransId="{98E80276-ED0F-4A95-B8DD-B6E4F65E48A5}"/>
    <dgm:cxn modelId="{0F1871C4-B159-4C06-AD7C-2DC2907EF41D}" type="presOf" srcId="{DBCF1123-5D58-4E9A-9C9E-FF4A6F1BC31D}" destId="{F7C525FD-2DF2-4D53-8878-C427CD89FC37}" srcOrd="0" destOrd="0" presId="urn:microsoft.com/office/officeart/2005/8/layout/hProcess11"/>
    <dgm:cxn modelId="{2A4894F7-3671-4F6F-9BD5-21446254C49E}" srcId="{DBCF1123-5D58-4E9A-9C9E-FF4A6F1BC31D}" destId="{BF2A6E5E-64BC-4DB5-A37F-64B8AA6CC142}" srcOrd="5" destOrd="0" parTransId="{4471F26C-EDA0-49B7-A66C-ABAF69C47685}" sibTransId="{746FA9B1-97B1-4D15-BC70-8427F78D185B}"/>
    <dgm:cxn modelId="{196BA38D-0A66-4E07-A720-C3D9B1FD64C0}" type="presParOf" srcId="{F7C525FD-2DF2-4D53-8878-C427CD89FC37}" destId="{9D44DC2B-056E-47EC-A059-24428D34F8A9}" srcOrd="0" destOrd="0" presId="urn:microsoft.com/office/officeart/2005/8/layout/hProcess11"/>
    <dgm:cxn modelId="{29CC99B2-FF7F-42F3-A00D-E97743BA3015}" type="presParOf" srcId="{F7C525FD-2DF2-4D53-8878-C427CD89FC37}" destId="{74A88E75-4DAC-45F5-A585-8458033E8267}" srcOrd="1" destOrd="0" presId="urn:microsoft.com/office/officeart/2005/8/layout/hProcess11"/>
    <dgm:cxn modelId="{E2799D1B-2C3D-44F5-A661-22974B86858C}" type="presParOf" srcId="{74A88E75-4DAC-45F5-A585-8458033E8267}" destId="{AE1F79BB-A40C-4A6A-9076-763004A652A1}" srcOrd="0" destOrd="0" presId="urn:microsoft.com/office/officeart/2005/8/layout/hProcess11"/>
    <dgm:cxn modelId="{EEB376C8-0B7A-4471-BC0D-162FF6DE057B}" type="presParOf" srcId="{AE1F79BB-A40C-4A6A-9076-763004A652A1}" destId="{BCF49441-D6C5-4400-9566-564F023000B2}" srcOrd="0" destOrd="0" presId="urn:microsoft.com/office/officeart/2005/8/layout/hProcess11"/>
    <dgm:cxn modelId="{A99D13F0-BE13-440E-96B3-D56B929B6E1B}" type="presParOf" srcId="{AE1F79BB-A40C-4A6A-9076-763004A652A1}" destId="{9982DB39-46B2-4D71-89B3-0AF92592AB27}" srcOrd="1" destOrd="0" presId="urn:microsoft.com/office/officeart/2005/8/layout/hProcess11"/>
    <dgm:cxn modelId="{334C05B1-481E-4ED4-A7D1-8A1EC484118B}" type="presParOf" srcId="{AE1F79BB-A40C-4A6A-9076-763004A652A1}" destId="{B703CA0F-87F3-4BBB-B001-C77E9F88250D}" srcOrd="2" destOrd="0" presId="urn:microsoft.com/office/officeart/2005/8/layout/hProcess11"/>
    <dgm:cxn modelId="{A14A7E26-EC48-4BF4-A71C-016B5878832C}" type="presParOf" srcId="{74A88E75-4DAC-45F5-A585-8458033E8267}" destId="{CA7617A2-FED8-4797-B86B-5A5CCD818400}" srcOrd="1" destOrd="0" presId="urn:microsoft.com/office/officeart/2005/8/layout/hProcess11"/>
    <dgm:cxn modelId="{FF270247-9549-42DB-9C99-4DABFF17CD77}" type="presParOf" srcId="{74A88E75-4DAC-45F5-A585-8458033E8267}" destId="{0F43F338-793B-49DA-B009-3BFCF2308DEF}" srcOrd="2" destOrd="0" presId="urn:microsoft.com/office/officeart/2005/8/layout/hProcess11"/>
    <dgm:cxn modelId="{0E3FDEC9-85AE-4CD9-AC11-CAFD4826FD4B}" type="presParOf" srcId="{0F43F338-793B-49DA-B009-3BFCF2308DEF}" destId="{64C6911F-0B77-4CE6-8337-F5B77C047092}" srcOrd="0" destOrd="0" presId="urn:microsoft.com/office/officeart/2005/8/layout/hProcess11"/>
    <dgm:cxn modelId="{FFF9FC8C-C955-4074-9E1C-6C8E14F3860C}" type="presParOf" srcId="{0F43F338-793B-49DA-B009-3BFCF2308DEF}" destId="{ADBFEE4C-6D87-4F48-91D2-D7CD4E942744}" srcOrd="1" destOrd="0" presId="urn:microsoft.com/office/officeart/2005/8/layout/hProcess11"/>
    <dgm:cxn modelId="{9D9D412C-F9C0-4B8A-B82D-65B64E3CF74C}" type="presParOf" srcId="{0F43F338-793B-49DA-B009-3BFCF2308DEF}" destId="{FE458ABA-B9A9-4801-91B9-0245E315B822}" srcOrd="2" destOrd="0" presId="urn:microsoft.com/office/officeart/2005/8/layout/hProcess11"/>
    <dgm:cxn modelId="{5263B504-DE00-4834-978A-1383F0520765}" type="presParOf" srcId="{74A88E75-4DAC-45F5-A585-8458033E8267}" destId="{91AC6360-8A12-4DBC-BD4A-ABE0738BB7C5}" srcOrd="3" destOrd="0" presId="urn:microsoft.com/office/officeart/2005/8/layout/hProcess11"/>
    <dgm:cxn modelId="{D86A5186-829F-438B-90FA-53805AB5A572}" type="presParOf" srcId="{74A88E75-4DAC-45F5-A585-8458033E8267}" destId="{32CF1031-C5F3-4F76-B69B-910CCEA2C434}" srcOrd="4" destOrd="0" presId="urn:microsoft.com/office/officeart/2005/8/layout/hProcess11"/>
    <dgm:cxn modelId="{8ECED7BA-85C3-4034-84E3-774840C8EBE5}" type="presParOf" srcId="{32CF1031-C5F3-4F76-B69B-910CCEA2C434}" destId="{13B1F28B-9DC8-4DB6-9327-FD73AD80F2CD}" srcOrd="0" destOrd="0" presId="urn:microsoft.com/office/officeart/2005/8/layout/hProcess11"/>
    <dgm:cxn modelId="{BF1DAE25-57FA-4A1F-BF00-8FC12526A27E}" type="presParOf" srcId="{32CF1031-C5F3-4F76-B69B-910CCEA2C434}" destId="{97496294-27F1-4945-A017-ECE1D9013221}" srcOrd="1" destOrd="0" presId="urn:microsoft.com/office/officeart/2005/8/layout/hProcess11"/>
    <dgm:cxn modelId="{F74066C4-1CB5-4EEF-9115-BB2CAA4D98F2}" type="presParOf" srcId="{32CF1031-C5F3-4F76-B69B-910CCEA2C434}" destId="{2E90920C-A7E5-4FD1-9774-DD8265E9A60E}" srcOrd="2" destOrd="0" presId="urn:microsoft.com/office/officeart/2005/8/layout/hProcess11"/>
    <dgm:cxn modelId="{6268376F-CEE1-40CA-BC55-1164D856DD7F}" type="presParOf" srcId="{74A88E75-4DAC-45F5-A585-8458033E8267}" destId="{2653803E-97ED-4722-88E0-F37FA24FDF3E}" srcOrd="5" destOrd="0" presId="urn:microsoft.com/office/officeart/2005/8/layout/hProcess11"/>
    <dgm:cxn modelId="{C25972C9-2AB7-450B-B506-16BFC623A5BA}" type="presParOf" srcId="{74A88E75-4DAC-45F5-A585-8458033E8267}" destId="{8D8C1E5C-CEAE-4F66-BA91-E13FA8F2B745}" srcOrd="6" destOrd="0" presId="urn:microsoft.com/office/officeart/2005/8/layout/hProcess11"/>
    <dgm:cxn modelId="{A956A237-C127-4E7B-9CB4-B50BE661A98A}" type="presParOf" srcId="{8D8C1E5C-CEAE-4F66-BA91-E13FA8F2B745}" destId="{21A76C6B-AF45-4302-A8C1-5686EEF60412}" srcOrd="0" destOrd="0" presId="urn:microsoft.com/office/officeart/2005/8/layout/hProcess11"/>
    <dgm:cxn modelId="{80BEF846-B01C-4C45-84D2-5C4AE314484A}" type="presParOf" srcId="{8D8C1E5C-CEAE-4F66-BA91-E13FA8F2B745}" destId="{4328B94A-31CA-4258-93A9-0E0261ECD9EA}" srcOrd="1" destOrd="0" presId="urn:microsoft.com/office/officeart/2005/8/layout/hProcess11"/>
    <dgm:cxn modelId="{9A870F28-0985-41F3-B038-FD525AF256B7}" type="presParOf" srcId="{8D8C1E5C-CEAE-4F66-BA91-E13FA8F2B745}" destId="{E0074106-22D8-447A-AEF4-6835D7371DAB}" srcOrd="2" destOrd="0" presId="urn:microsoft.com/office/officeart/2005/8/layout/hProcess11"/>
    <dgm:cxn modelId="{04F5957D-3273-4E51-9B99-2AA8CD0D8527}" type="presParOf" srcId="{74A88E75-4DAC-45F5-A585-8458033E8267}" destId="{DC053EA2-0085-401B-8A78-911B38FF7AD0}" srcOrd="7" destOrd="0" presId="urn:microsoft.com/office/officeart/2005/8/layout/hProcess11"/>
    <dgm:cxn modelId="{C37A87BD-DA2F-4549-8C37-18EE5CAEA0BF}" type="presParOf" srcId="{74A88E75-4DAC-45F5-A585-8458033E8267}" destId="{2F9BFDFE-BADA-4631-B0F8-BB4A37C77B7F}" srcOrd="8" destOrd="0" presId="urn:microsoft.com/office/officeart/2005/8/layout/hProcess11"/>
    <dgm:cxn modelId="{AC8FB76E-E4D2-43CD-83C5-C214F922C130}" type="presParOf" srcId="{2F9BFDFE-BADA-4631-B0F8-BB4A37C77B7F}" destId="{82208843-EF16-40D6-A118-852535AF866F}" srcOrd="0" destOrd="0" presId="urn:microsoft.com/office/officeart/2005/8/layout/hProcess11"/>
    <dgm:cxn modelId="{5C5A8D84-EF89-4656-A9C7-4E0D7BE8731C}" type="presParOf" srcId="{2F9BFDFE-BADA-4631-B0F8-BB4A37C77B7F}" destId="{4686033B-7230-4C87-8517-7DA26A3C7F93}" srcOrd="1" destOrd="0" presId="urn:microsoft.com/office/officeart/2005/8/layout/hProcess11"/>
    <dgm:cxn modelId="{B10F858A-DA25-49D7-ACE0-0100B2743094}" type="presParOf" srcId="{2F9BFDFE-BADA-4631-B0F8-BB4A37C77B7F}" destId="{A441617C-4642-4B34-AA9D-B21317F86DD2}" srcOrd="2" destOrd="0" presId="urn:microsoft.com/office/officeart/2005/8/layout/hProcess11"/>
    <dgm:cxn modelId="{76A35BED-20ED-482E-9E82-AF4F1CBC0A25}" type="presParOf" srcId="{74A88E75-4DAC-45F5-A585-8458033E8267}" destId="{5A5BEA1A-598F-47D1-99A9-2F2A3AB41A35}" srcOrd="9" destOrd="0" presId="urn:microsoft.com/office/officeart/2005/8/layout/hProcess11"/>
    <dgm:cxn modelId="{E6A616C8-055E-4825-A722-394CB805A507}" type="presParOf" srcId="{74A88E75-4DAC-45F5-A585-8458033E8267}" destId="{A719DE32-B0AD-4778-ACF3-9E8C2E427108}" srcOrd="10" destOrd="0" presId="urn:microsoft.com/office/officeart/2005/8/layout/hProcess11"/>
    <dgm:cxn modelId="{66CB8C72-3767-4846-8E28-2316CC26C9BB}" type="presParOf" srcId="{A719DE32-B0AD-4778-ACF3-9E8C2E427108}" destId="{95C72FC5-43FC-4282-B6F6-6EF6E39615CF}" srcOrd="0" destOrd="0" presId="urn:microsoft.com/office/officeart/2005/8/layout/hProcess11"/>
    <dgm:cxn modelId="{BBE1FF2B-18D4-4231-9B72-D1E236540811}" type="presParOf" srcId="{A719DE32-B0AD-4778-ACF3-9E8C2E427108}" destId="{22ED668D-49A4-4FC2-87E5-67972DBE51EA}" srcOrd="1" destOrd="0" presId="urn:microsoft.com/office/officeart/2005/8/layout/hProcess11"/>
    <dgm:cxn modelId="{E5111473-574E-45B1-BBA2-9D7B4E075F2B}" type="presParOf" srcId="{A719DE32-B0AD-4778-ACF3-9E8C2E427108}" destId="{EC21F7F6-5CB6-4E00-95AE-C61D7ACBD8E2}" srcOrd="2" destOrd="0" presId="urn:microsoft.com/office/officeart/2005/8/layout/hProcess11"/>
    <dgm:cxn modelId="{09F66543-A133-4FF7-AC96-2AF93B3BD9A9}" type="presParOf" srcId="{74A88E75-4DAC-45F5-A585-8458033E8267}" destId="{06D5C741-EC0F-4EC6-9CF3-F569D371B0F4}" srcOrd="11" destOrd="0" presId="urn:microsoft.com/office/officeart/2005/8/layout/hProcess11"/>
    <dgm:cxn modelId="{3E95DCD1-110D-49FB-AFE3-6E7FD54C1BAE}" type="presParOf" srcId="{74A88E75-4DAC-45F5-A585-8458033E8267}" destId="{4B4AC23A-9DD8-4209-B24C-0A79D56FE2F2}" srcOrd="12" destOrd="0" presId="urn:microsoft.com/office/officeart/2005/8/layout/hProcess11"/>
    <dgm:cxn modelId="{73C9A787-DA29-41E6-AAAB-6CCA4F791506}" type="presParOf" srcId="{4B4AC23A-9DD8-4209-B24C-0A79D56FE2F2}" destId="{EE3949AA-A48B-4B27-858E-467F9C00D9E6}" srcOrd="0" destOrd="0" presId="urn:microsoft.com/office/officeart/2005/8/layout/hProcess11"/>
    <dgm:cxn modelId="{71923D3A-9476-4B28-A20B-700349602E38}" type="presParOf" srcId="{4B4AC23A-9DD8-4209-B24C-0A79D56FE2F2}" destId="{FBDCAFDA-252E-4A3E-A670-19CED72487DE}" srcOrd="1" destOrd="0" presId="urn:microsoft.com/office/officeart/2005/8/layout/hProcess11"/>
    <dgm:cxn modelId="{64B4C9A4-EC97-4D7B-B875-104778995E4F}" type="presParOf" srcId="{4B4AC23A-9DD8-4209-B24C-0A79D56FE2F2}" destId="{BCB48A5C-4267-44F6-85B5-205BED84D0A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CF1123-5D58-4E9A-9C9E-FF4A6F1BC31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95D415E5-2803-4FD9-BA0D-79B68171307F}">
      <dgm:prSet phldrT="[Texte]" custT="1"/>
      <dgm:spPr/>
      <dgm:t>
        <a:bodyPr/>
        <a:lstStyle/>
        <a:p>
          <a:r>
            <a:rPr lang="fr-FR" sz="1100" dirty="0">
              <a:latin typeface="Montserrat" panose="020B0604020202020204" charset="0"/>
            </a:rPr>
            <a:t>Visualisation de la variabilité de production</a:t>
          </a:r>
        </a:p>
      </dgm:t>
    </dgm:pt>
    <dgm:pt modelId="{BBFCD95B-0199-49BA-A8D8-EE90647F96A9}" type="parTrans" cxnId="{AFD81625-F7CB-4310-91CD-C7A3E3F2C6C9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2FD152CA-F998-4509-9D05-BEB5B6C529B8}" type="sibTrans" cxnId="{AFD81625-F7CB-4310-91CD-C7A3E3F2C6C9}">
      <dgm:prSet/>
      <dgm:spPr/>
      <dgm:t>
        <a:bodyPr/>
        <a:lstStyle/>
        <a:p>
          <a:endParaRPr lang="fr-FR" sz="3200">
            <a:latin typeface="Montserrat" panose="020B0604020202020204" charset="0"/>
          </a:endParaRPr>
        </a:p>
      </dgm:t>
    </dgm:pt>
    <dgm:pt modelId="{7650A83B-B2CC-43A2-AB95-12C774AD4946}">
      <dgm:prSet phldrT="[Texte]" custT="1"/>
      <dgm:spPr/>
      <dgm:t>
        <a:bodyPr/>
        <a:lstStyle/>
        <a:p>
          <a:r>
            <a:rPr lang="fr-FR" sz="1100" dirty="0" err="1">
              <a:latin typeface="Montserrat" panose="020B0604020202020204" charset="0"/>
            </a:rPr>
            <a:t>Scoring</a:t>
          </a:r>
          <a:r>
            <a:rPr lang="fr-FR" sz="1100" dirty="0">
              <a:latin typeface="Montserrat" panose="020B0604020202020204" charset="0"/>
            </a:rPr>
            <a:t> de la sensibilité de l’exploitation aux risques climatiques</a:t>
          </a:r>
        </a:p>
      </dgm:t>
    </dgm:pt>
    <dgm:pt modelId="{DC623A78-C046-45DD-BC2D-095FBF89EFCB}" type="parTrans" cxnId="{C9AD4788-312F-4BF3-9D92-D3145CE73DAB}">
      <dgm:prSet/>
      <dgm:spPr/>
      <dgm:t>
        <a:bodyPr/>
        <a:lstStyle/>
        <a:p>
          <a:endParaRPr lang="fr-FR"/>
        </a:p>
      </dgm:t>
    </dgm:pt>
    <dgm:pt modelId="{661A771E-5A69-48C6-8A96-E5FEE6C3C08B}" type="sibTrans" cxnId="{C9AD4788-312F-4BF3-9D92-D3145CE73DAB}">
      <dgm:prSet/>
      <dgm:spPr/>
      <dgm:t>
        <a:bodyPr/>
        <a:lstStyle/>
        <a:p>
          <a:endParaRPr lang="fr-FR"/>
        </a:p>
      </dgm:t>
    </dgm:pt>
    <dgm:pt modelId="{351C5EBF-8B8D-4D76-B683-40BAB588F04C}">
      <dgm:prSet phldrT="[Texte]" custT="1"/>
      <dgm:spPr/>
      <dgm:t>
        <a:bodyPr/>
        <a:lstStyle/>
        <a:p>
          <a:r>
            <a:rPr lang="fr-FR" sz="1100" dirty="0">
              <a:latin typeface="Montserrat" panose="020B0604020202020204" charset="0"/>
            </a:rPr>
            <a:t>Proposition de 2-3 stratégie de couverture</a:t>
          </a:r>
        </a:p>
      </dgm:t>
    </dgm:pt>
    <dgm:pt modelId="{3FBC117C-545E-4EB7-B033-DA7A2CC50E68}" type="parTrans" cxnId="{8B37D61C-89D3-43B0-9947-7BEB7A9EF3C3}">
      <dgm:prSet/>
      <dgm:spPr/>
      <dgm:t>
        <a:bodyPr/>
        <a:lstStyle/>
        <a:p>
          <a:endParaRPr lang="fr-FR"/>
        </a:p>
      </dgm:t>
    </dgm:pt>
    <dgm:pt modelId="{28FC284E-D154-4575-AB53-355080A2086C}" type="sibTrans" cxnId="{8B37D61C-89D3-43B0-9947-7BEB7A9EF3C3}">
      <dgm:prSet/>
      <dgm:spPr/>
      <dgm:t>
        <a:bodyPr/>
        <a:lstStyle/>
        <a:p>
          <a:endParaRPr lang="fr-FR"/>
        </a:p>
      </dgm:t>
    </dgm:pt>
    <dgm:pt modelId="{044BA2C4-D908-4E60-8E7C-A52E82F1C2C8}">
      <dgm:prSet phldrT="[Texte]" custT="1"/>
      <dgm:spPr/>
      <dgm:t>
        <a:bodyPr/>
        <a:lstStyle/>
        <a:p>
          <a:r>
            <a:rPr lang="fr-FR" sz="1100" dirty="0">
              <a:latin typeface="Montserrat" panose="020B0604020202020204" charset="0"/>
            </a:rPr>
            <a:t>Calcul de la marge de manœuvre</a:t>
          </a:r>
        </a:p>
      </dgm:t>
    </dgm:pt>
    <dgm:pt modelId="{0B990E93-5ABE-4BB2-BA95-FDA548D4F82B}" type="parTrans" cxnId="{A315A769-AE29-46E6-B9A7-858445B98BEB}">
      <dgm:prSet/>
      <dgm:spPr/>
      <dgm:t>
        <a:bodyPr/>
        <a:lstStyle/>
        <a:p>
          <a:endParaRPr lang="fr-FR"/>
        </a:p>
      </dgm:t>
    </dgm:pt>
    <dgm:pt modelId="{914A8278-60F7-4C7F-AB95-7383F796668F}" type="sibTrans" cxnId="{A315A769-AE29-46E6-B9A7-858445B98BEB}">
      <dgm:prSet/>
      <dgm:spPr/>
      <dgm:t>
        <a:bodyPr/>
        <a:lstStyle/>
        <a:p>
          <a:endParaRPr lang="fr-FR"/>
        </a:p>
      </dgm:t>
    </dgm:pt>
    <dgm:pt modelId="{F7C525FD-2DF2-4D53-8878-C427CD89FC37}" type="pres">
      <dgm:prSet presAssocID="{DBCF1123-5D58-4E9A-9C9E-FF4A6F1BC31D}" presName="Name0" presStyleCnt="0">
        <dgm:presLayoutVars>
          <dgm:dir/>
          <dgm:resizeHandles val="exact"/>
        </dgm:presLayoutVars>
      </dgm:prSet>
      <dgm:spPr/>
    </dgm:pt>
    <dgm:pt modelId="{9D44DC2B-056E-47EC-A059-24428D34F8A9}" type="pres">
      <dgm:prSet presAssocID="{DBCF1123-5D58-4E9A-9C9E-FF4A6F1BC31D}" presName="arrow" presStyleLbl="bgShp" presStyleIdx="0" presStyleCnt="1" custLinFactNeighborY="0"/>
      <dgm:spPr/>
    </dgm:pt>
    <dgm:pt modelId="{74A88E75-4DAC-45F5-A585-8458033E8267}" type="pres">
      <dgm:prSet presAssocID="{DBCF1123-5D58-4E9A-9C9E-FF4A6F1BC31D}" presName="points" presStyleCnt="0"/>
      <dgm:spPr/>
    </dgm:pt>
    <dgm:pt modelId="{AE1F79BB-A40C-4A6A-9076-763004A652A1}" type="pres">
      <dgm:prSet presAssocID="{95D415E5-2803-4FD9-BA0D-79B68171307F}" presName="compositeA" presStyleCnt="0"/>
      <dgm:spPr/>
    </dgm:pt>
    <dgm:pt modelId="{BCF49441-D6C5-4400-9566-564F023000B2}" type="pres">
      <dgm:prSet presAssocID="{95D415E5-2803-4FD9-BA0D-79B68171307F}" presName="textA" presStyleLbl="revTx" presStyleIdx="0" presStyleCnt="4">
        <dgm:presLayoutVars>
          <dgm:bulletEnabled val="1"/>
        </dgm:presLayoutVars>
      </dgm:prSet>
      <dgm:spPr/>
    </dgm:pt>
    <dgm:pt modelId="{9982DB39-46B2-4D71-89B3-0AF92592AB27}" type="pres">
      <dgm:prSet presAssocID="{95D415E5-2803-4FD9-BA0D-79B68171307F}" presName="circleA" presStyleLbl="node1" presStyleIdx="0" presStyleCnt="4"/>
      <dgm:spPr/>
    </dgm:pt>
    <dgm:pt modelId="{B703CA0F-87F3-4BBB-B001-C77E9F88250D}" type="pres">
      <dgm:prSet presAssocID="{95D415E5-2803-4FD9-BA0D-79B68171307F}" presName="spaceA" presStyleCnt="0"/>
      <dgm:spPr/>
    </dgm:pt>
    <dgm:pt modelId="{3E2D140E-B476-4F4B-AB3F-07659023909F}" type="pres">
      <dgm:prSet presAssocID="{2FD152CA-F998-4509-9D05-BEB5B6C529B8}" presName="space" presStyleCnt="0"/>
      <dgm:spPr/>
    </dgm:pt>
    <dgm:pt modelId="{12B5F574-0DB8-4617-AC73-304B4C437BB3}" type="pres">
      <dgm:prSet presAssocID="{044BA2C4-D908-4E60-8E7C-A52E82F1C2C8}" presName="compositeB" presStyleCnt="0"/>
      <dgm:spPr/>
    </dgm:pt>
    <dgm:pt modelId="{ED75B18F-68AF-4166-85FB-C66DFEBCFA61}" type="pres">
      <dgm:prSet presAssocID="{044BA2C4-D908-4E60-8E7C-A52E82F1C2C8}" presName="textB" presStyleLbl="revTx" presStyleIdx="1" presStyleCnt="4">
        <dgm:presLayoutVars>
          <dgm:bulletEnabled val="1"/>
        </dgm:presLayoutVars>
      </dgm:prSet>
      <dgm:spPr/>
    </dgm:pt>
    <dgm:pt modelId="{CA9F99DD-6FC5-4608-9ABE-1D99E704B660}" type="pres">
      <dgm:prSet presAssocID="{044BA2C4-D908-4E60-8E7C-A52E82F1C2C8}" presName="circleB" presStyleLbl="node1" presStyleIdx="1" presStyleCnt="4"/>
      <dgm:spPr/>
    </dgm:pt>
    <dgm:pt modelId="{51A4824D-2B1C-4915-B0EF-37C4070DFA5B}" type="pres">
      <dgm:prSet presAssocID="{044BA2C4-D908-4E60-8E7C-A52E82F1C2C8}" presName="spaceB" presStyleCnt="0"/>
      <dgm:spPr/>
    </dgm:pt>
    <dgm:pt modelId="{37E5B5FC-74A6-4EE8-A82A-4C48790109A6}" type="pres">
      <dgm:prSet presAssocID="{914A8278-60F7-4C7F-AB95-7383F796668F}" presName="space" presStyleCnt="0"/>
      <dgm:spPr/>
    </dgm:pt>
    <dgm:pt modelId="{A3790A9C-DA66-4AA3-B731-1A9D0C511E17}" type="pres">
      <dgm:prSet presAssocID="{7650A83B-B2CC-43A2-AB95-12C774AD4946}" presName="compositeA" presStyleCnt="0"/>
      <dgm:spPr/>
    </dgm:pt>
    <dgm:pt modelId="{85969EC2-4A32-4C14-9B27-EF7FB1229865}" type="pres">
      <dgm:prSet presAssocID="{7650A83B-B2CC-43A2-AB95-12C774AD4946}" presName="textA" presStyleLbl="revTx" presStyleIdx="2" presStyleCnt="4">
        <dgm:presLayoutVars>
          <dgm:bulletEnabled val="1"/>
        </dgm:presLayoutVars>
      </dgm:prSet>
      <dgm:spPr/>
    </dgm:pt>
    <dgm:pt modelId="{F562AACD-7C6A-45EC-8B47-A10006D794DE}" type="pres">
      <dgm:prSet presAssocID="{7650A83B-B2CC-43A2-AB95-12C774AD4946}" presName="circleA" presStyleLbl="node1" presStyleIdx="2" presStyleCnt="4"/>
      <dgm:spPr/>
    </dgm:pt>
    <dgm:pt modelId="{5B913D92-3C2C-4974-A1EF-53A543166739}" type="pres">
      <dgm:prSet presAssocID="{7650A83B-B2CC-43A2-AB95-12C774AD4946}" presName="spaceA" presStyleCnt="0"/>
      <dgm:spPr/>
    </dgm:pt>
    <dgm:pt modelId="{34BC0685-7CDE-490E-9D10-3BB0E830AFFF}" type="pres">
      <dgm:prSet presAssocID="{661A771E-5A69-48C6-8A96-E5FEE6C3C08B}" presName="space" presStyleCnt="0"/>
      <dgm:spPr/>
    </dgm:pt>
    <dgm:pt modelId="{62519D8D-477F-45DA-BB06-EC5CBC772DBA}" type="pres">
      <dgm:prSet presAssocID="{351C5EBF-8B8D-4D76-B683-40BAB588F04C}" presName="compositeB" presStyleCnt="0"/>
      <dgm:spPr/>
    </dgm:pt>
    <dgm:pt modelId="{243BEC94-0F4B-4A81-8B91-BE083C7A70F2}" type="pres">
      <dgm:prSet presAssocID="{351C5EBF-8B8D-4D76-B683-40BAB588F04C}" presName="textB" presStyleLbl="revTx" presStyleIdx="3" presStyleCnt="4">
        <dgm:presLayoutVars>
          <dgm:bulletEnabled val="1"/>
        </dgm:presLayoutVars>
      </dgm:prSet>
      <dgm:spPr/>
    </dgm:pt>
    <dgm:pt modelId="{9796D301-11EF-475F-9990-7F967DF20C97}" type="pres">
      <dgm:prSet presAssocID="{351C5EBF-8B8D-4D76-B683-40BAB588F04C}" presName="circleB" presStyleLbl="node1" presStyleIdx="3" presStyleCnt="4"/>
      <dgm:spPr/>
    </dgm:pt>
    <dgm:pt modelId="{1094FD46-EC6C-4DBE-AEED-F415F5B92DC1}" type="pres">
      <dgm:prSet presAssocID="{351C5EBF-8B8D-4D76-B683-40BAB588F04C}" presName="spaceB" presStyleCnt="0"/>
      <dgm:spPr/>
    </dgm:pt>
  </dgm:ptLst>
  <dgm:cxnLst>
    <dgm:cxn modelId="{8B37D61C-89D3-43B0-9947-7BEB7A9EF3C3}" srcId="{DBCF1123-5D58-4E9A-9C9E-FF4A6F1BC31D}" destId="{351C5EBF-8B8D-4D76-B683-40BAB588F04C}" srcOrd="3" destOrd="0" parTransId="{3FBC117C-545E-4EB7-B033-DA7A2CC50E68}" sibTransId="{28FC284E-D154-4575-AB53-355080A2086C}"/>
    <dgm:cxn modelId="{AFD81625-F7CB-4310-91CD-C7A3E3F2C6C9}" srcId="{DBCF1123-5D58-4E9A-9C9E-FF4A6F1BC31D}" destId="{95D415E5-2803-4FD9-BA0D-79B68171307F}" srcOrd="0" destOrd="0" parTransId="{BBFCD95B-0199-49BA-A8D8-EE90647F96A9}" sibTransId="{2FD152CA-F998-4509-9D05-BEB5B6C529B8}"/>
    <dgm:cxn modelId="{00910641-9A19-480C-B6E5-D6681B9B798E}" type="presOf" srcId="{044BA2C4-D908-4E60-8E7C-A52E82F1C2C8}" destId="{ED75B18F-68AF-4166-85FB-C66DFEBCFA61}" srcOrd="0" destOrd="0" presId="urn:microsoft.com/office/officeart/2005/8/layout/hProcess11"/>
    <dgm:cxn modelId="{E43A6E69-4F9F-4575-9B11-13FBCF2F6321}" type="presOf" srcId="{351C5EBF-8B8D-4D76-B683-40BAB588F04C}" destId="{243BEC94-0F4B-4A81-8B91-BE083C7A70F2}" srcOrd="0" destOrd="0" presId="urn:microsoft.com/office/officeart/2005/8/layout/hProcess11"/>
    <dgm:cxn modelId="{A315A769-AE29-46E6-B9A7-858445B98BEB}" srcId="{DBCF1123-5D58-4E9A-9C9E-FF4A6F1BC31D}" destId="{044BA2C4-D908-4E60-8E7C-A52E82F1C2C8}" srcOrd="1" destOrd="0" parTransId="{0B990E93-5ABE-4BB2-BA95-FDA548D4F82B}" sibTransId="{914A8278-60F7-4C7F-AB95-7383F796668F}"/>
    <dgm:cxn modelId="{7E60454E-A480-4BFF-9590-D21FD471C67D}" type="presOf" srcId="{7650A83B-B2CC-43A2-AB95-12C774AD4946}" destId="{85969EC2-4A32-4C14-9B27-EF7FB1229865}" srcOrd="0" destOrd="0" presId="urn:microsoft.com/office/officeart/2005/8/layout/hProcess11"/>
    <dgm:cxn modelId="{E55F3F85-E32A-4C84-B353-C1B702FD7180}" type="presOf" srcId="{95D415E5-2803-4FD9-BA0D-79B68171307F}" destId="{BCF49441-D6C5-4400-9566-564F023000B2}" srcOrd="0" destOrd="0" presId="urn:microsoft.com/office/officeart/2005/8/layout/hProcess11"/>
    <dgm:cxn modelId="{C9AD4788-312F-4BF3-9D92-D3145CE73DAB}" srcId="{DBCF1123-5D58-4E9A-9C9E-FF4A6F1BC31D}" destId="{7650A83B-B2CC-43A2-AB95-12C774AD4946}" srcOrd="2" destOrd="0" parTransId="{DC623A78-C046-45DD-BC2D-095FBF89EFCB}" sibTransId="{661A771E-5A69-48C6-8A96-E5FEE6C3C08B}"/>
    <dgm:cxn modelId="{0F1871C4-B159-4C06-AD7C-2DC2907EF41D}" type="presOf" srcId="{DBCF1123-5D58-4E9A-9C9E-FF4A6F1BC31D}" destId="{F7C525FD-2DF2-4D53-8878-C427CD89FC37}" srcOrd="0" destOrd="0" presId="urn:microsoft.com/office/officeart/2005/8/layout/hProcess11"/>
    <dgm:cxn modelId="{196BA38D-0A66-4E07-A720-C3D9B1FD64C0}" type="presParOf" srcId="{F7C525FD-2DF2-4D53-8878-C427CD89FC37}" destId="{9D44DC2B-056E-47EC-A059-24428D34F8A9}" srcOrd="0" destOrd="0" presId="urn:microsoft.com/office/officeart/2005/8/layout/hProcess11"/>
    <dgm:cxn modelId="{29CC99B2-FF7F-42F3-A00D-E97743BA3015}" type="presParOf" srcId="{F7C525FD-2DF2-4D53-8878-C427CD89FC37}" destId="{74A88E75-4DAC-45F5-A585-8458033E8267}" srcOrd="1" destOrd="0" presId="urn:microsoft.com/office/officeart/2005/8/layout/hProcess11"/>
    <dgm:cxn modelId="{E2799D1B-2C3D-44F5-A661-22974B86858C}" type="presParOf" srcId="{74A88E75-4DAC-45F5-A585-8458033E8267}" destId="{AE1F79BB-A40C-4A6A-9076-763004A652A1}" srcOrd="0" destOrd="0" presId="urn:microsoft.com/office/officeart/2005/8/layout/hProcess11"/>
    <dgm:cxn modelId="{EEB376C8-0B7A-4471-BC0D-162FF6DE057B}" type="presParOf" srcId="{AE1F79BB-A40C-4A6A-9076-763004A652A1}" destId="{BCF49441-D6C5-4400-9566-564F023000B2}" srcOrd="0" destOrd="0" presId="urn:microsoft.com/office/officeart/2005/8/layout/hProcess11"/>
    <dgm:cxn modelId="{A99D13F0-BE13-440E-96B3-D56B929B6E1B}" type="presParOf" srcId="{AE1F79BB-A40C-4A6A-9076-763004A652A1}" destId="{9982DB39-46B2-4D71-89B3-0AF92592AB27}" srcOrd="1" destOrd="0" presId="urn:microsoft.com/office/officeart/2005/8/layout/hProcess11"/>
    <dgm:cxn modelId="{334C05B1-481E-4ED4-A7D1-8A1EC484118B}" type="presParOf" srcId="{AE1F79BB-A40C-4A6A-9076-763004A652A1}" destId="{B703CA0F-87F3-4BBB-B001-C77E9F88250D}" srcOrd="2" destOrd="0" presId="urn:microsoft.com/office/officeart/2005/8/layout/hProcess11"/>
    <dgm:cxn modelId="{D3B76115-3BFE-4400-B4C1-E1F9ABDD0CFD}" type="presParOf" srcId="{74A88E75-4DAC-45F5-A585-8458033E8267}" destId="{3E2D140E-B476-4F4B-AB3F-07659023909F}" srcOrd="1" destOrd="0" presId="urn:microsoft.com/office/officeart/2005/8/layout/hProcess11"/>
    <dgm:cxn modelId="{B5EDF469-B753-4BBF-BBD0-32EC83CA9D5D}" type="presParOf" srcId="{74A88E75-4DAC-45F5-A585-8458033E8267}" destId="{12B5F574-0DB8-4617-AC73-304B4C437BB3}" srcOrd="2" destOrd="0" presId="urn:microsoft.com/office/officeart/2005/8/layout/hProcess11"/>
    <dgm:cxn modelId="{3F35F7CA-4FCA-470A-8D1A-013C36F3268E}" type="presParOf" srcId="{12B5F574-0DB8-4617-AC73-304B4C437BB3}" destId="{ED75B18F-68AF-4166-85FB-C66DFEBCFA61}" srcOrd="0" destOrd="0" presId="urn:microsoft.com/office/officeart/2005/8/layout/hProcess11"/>
    <dgm:cxn modelId="{6C3FF2D1-A9FC-47A1-AF58-60BEECDD1545}" type="presParOf" srcId="{12B5F574-0DB8-4617-AC73-304B4C437BB3}" destId="{CA9F99DD-6FC5-4608-9ABE-1D99E704B660}" srcOrd="1" destOrd="0" presId="urn:microsoft.com/office/officeart/2005/8/layout/hProcess11"/>
    <dgm:cxn modelId="{91CDAF35-8D49-4092-A670-BB41D475B18F}" type="presParOf" srcId="{12B5F574-0DB8-4617-AC73-304B4C437BB3}" destId="{51A4824D-2B1C-4915-B0EF-37C4070DFA5B}" srcOrd="2" destOrd="0" presId="urn:microsoft.com/office/officeart/2005/8/layout/hProcess11"/>
    <dgm:cxn modelId="{4B87226D-B652-427C-9095-471DE2828F28}" type="presParOf" srcId="{74A88E75-4DAC-45F5-A585-8458033E8267}" destId="{37E5B5FC-74A6-4EE8-A82A-4C48790109A6}" srcOrd="3" destOrd="0" presId="urn:microsoft.com/office/officeart/2005/8/layout/hProcess11"/>
    <dgm:cxn modelId="{50F7D522-374A-4CCB-83EB-D15E948CA5E6}" type="presParOf" srcId="{74A88E75-4DAC-45F5-A585-8458033E8267}" destId="{A3790A9C-DA66-4AA3-B731-1A9D0C511E17}" srcOrd="4" destOrd="0" presId="urn:microsoft.com/office/officeart/2005/8/layout/hProcess11"/>
    <dgm:cxn modelId="{181D6832-7C2B-429E-8D49-5FD4CDB5C768}" type="presParOf" srcId="{A3790A9C-DA66-4AA3-B731-1A9D0C511E17}" destId="{85969EC2-4A32-4C14-9B27-EF7FB1229865}" srcOrd="0" destOrd="0" presId="urn:microsoft.com/office/officeart/2005/8/layout/hProcess11"/>
    <dgm:cxn modelId="{F7EAE5FF-60A9-465A-88E8-53F9D28EC273}" type="presParOf" srcId="{A3790A9C-DA66-4AA3-B731-1A9D0C511E17}" destId="{F562AACD-7C6A-45EC-8B47-A10006D794DE}" srcOrd="1" destOrd="0" presId="urn:microsoft.com/office/officeart/2005/8/layout/hProcess11"/>
    <dgm:cxn modelId="{2B1FC40B-3B29-4FF8-ADE1-693DC8C7B666}" type="presParOf" srcId="{A3790A9C-DA66-4AA3-B731-1A9D0C511E17}" destId="{5B913D92-3C2C-4974-A1EF-53A543166739}" srcOrd="2" destOrd="0" presId="urn:microsoft.com/office/officeart/2005/8/layout/hProcess11"/>
    <dgm:cxn modelId="{1DDA4E6C-6B58-491D-B596-9A3D463BA59D}" type="presParOf" srcId="{74A88E75-4DAC-45F5-A585-8458033E8267}" destId="{34BC0685-7CDE-490E-9D10-3BB0E830AFFF}" srcOrd="5" destOrd="0" presId="urn:microsoft.com/office/officeart/2005/8/layout/hProcess11"/>
    <dgm:cxn modelId="{86FCBC64-C039-4D7B-9478-14BE1DCDA397}" type="presParOf" srcId="{74A88E75-4DAC-45F5-A585-8458033E8267}" destId="{62519D8D-477F-45DA-BB06-EC5CBC772DBA}" srcOrd="6" destOrd="0" presId="urn:microsoft.com/office/officeart/2005/8/layout/hProcess11"/>
    <dgm:cxn modelId="{3FFD09A0-0948-43F8-A078-0E9C6A957194}" type="presParOf" srcId="{62519D8D-477F-45DA-BB06-EC5CBC772DBA}" destId="{243BEC94-0F4B-4A81-8B91-BE083C7A70F2}" srcOrd="0" destOrd="0" presId="urn:microsoft.com/office/officeart/2005/8/layout/hProcess11"/>
    <dgm:cxn modelId="{D1E63D3B-2639-49BA-B5BA-4CE2FC70689D}" type="presParOf" srcId="{62519D8D-477F-45DA-BB06-EC5CBC772DBA}" destId="{9796D301-11EF-475F-9990-7F967DF20C97}" srcOrd="1" destOrd="0" presId="urn:microsoft.com/office/officeart/2005/8/layout/hProcess11"/>
    <dgm:cxn modelId="{D63FC820-16EB-4D21-93CC-D0826873F1D3}" type="presParOf" srcId="{62519D8D-477F-45DA-BB06-EC5CBC772DBA}" destId="{1094FD46-EC6C-4DBE-AEED-F415F5B92DC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EDF1A-7881-466E-B981-ACF2A1E12750}">
      <dsp:nvSpPr>
        <dsp:cNvPr id="0" name=""/>
        <dsp:cNvSpPr/>
      </dsp:nvSpPr>
      <dsp:spPr>
        <a:xfrm>
          <a:off x="0" y="1110826"/>
          <a:ext cx="9897737" cy="14811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4B42E-3F02-4F2B-9AC0-DD56DF42D593}">
      <dsp:nvSpPr>
        <dsp:cNvPr id="0" name=""/>
        <dsp:cNvSpPr/>
      </dsp:nvSpPr>
      <dsp:spPr>
        <a:xfrm>
          <a:off x="1804" y="0"/>
          <a:ext cx="2506372" cy="148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Montserrat" panose="020B0604020202020204" charset="0"/>
            </a:rPr>
            <a:t>1. Transmission de données "administratives« &amp;  Recueil d’info</a:t>
          </a:r>
        </a:p>
      </dsp:txBody>
      <dsp:txXfrm>
        <a:off x="1804" y="0"/>
        <a:ext cx="2506372" cy="1481102"/>
      </dsp:txXfrm>
    </dsp:sp>
    <dsp:sp modelId="{1891FA0E-274A-430D-A4BC-F708FEDC4F49}">
      <dsp:nvSpPr>
        <dsp:cNvPr id="0" name=""/>
        <dsp:cNvSpPr/>
      </dsp:nvSpPr>
      <dsp:spPr>
        <a:xfrm>
          <a:off x="1069852" y="1666240"/>
          <a:ext cx="370275" cy="370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BBCE45-2F9A-4A82-8DA4-A4135A0172CC}">
      <dsp:nvSpPr>
        <dsp:cNvPr id="0" name=""/>
        <dsp:cNvSpPr/>
      </dsp:nvSpPr>
      <dsp:spPr>
        <a:xfrm>
          <a:off x="2551346" y="2221653"/>
          <a:ext cx="2269836" cy="148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1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Montserrat" panose="020B0604020202020204" charset="0"/>
            </a:rPr>
            <a:t>2.Scoring &amp; Proposition de stratégies de protection contre le risque climatique</a:t>
          </a:r>
        </a:p>
        <a:p>
          <a:pPr marL="57150" lvl="1" indent="-57150" algn="ctr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Montserrat" panose="020B0604020202020204" charset="0"/>
            </a:rPr>
            <a:t>[DATA VISUALISATION]</a:t>
          </a:r>
        </a:p>
      </dsp:txBody>
      <dsp:txXfrm>
        <a:off x="2551346" y="2221653"/>
        <a:ext cx="2269836" cy="1481102"/>
      </dsp:txXfrm>
    </dsp:sp>
    <dsp:sp modelId="{9F9716A0-2F7E-4023-BD8B-35C49449DD9E}">
      <dsp:nvSpPr>
        <dsp:cNvPr id="0" name=""/>
        <dsp:cNvSpPr/>
      </dsp:nvSpPr>
      <dsp:spPr>
        <a:xfrm>
          <a:off x="3501126" y="1666240"/>
          <a:ext cx="370275" cy="370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C4C636-67B0-44A6-8F4F-19CDEDEB2F66}">
      <dsp:nvSpPr>
        <dsp:cNvPr id="0" name=""/>
        <dsp:cNvSpPr/>
      </dsp:nvSpPr>
      <dsp:spPr>
        <a:xfrm>
          <a:off x="4864352" y="0"/>
          <a:ext cx="1826846" cy="148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Montserrat" panose="020B0604020202020204" charset="0"/>
            </a:rPr>
            <a:t>3. Choix d'une stratégie &amp;  </a:t>
          </a:r>
          <a:r>
            <a:rPr lang="fr-FR" sz="800" i="1" kern="1200" dirty="0">
              <a:latin typeface="Montserrat" panose="020B0604020202020204" charset="0"/>
            </a:rPr>
            <a:t>Souscription des services</a:t>
          </a:r>
          <a:endParaRPr lang="fr-FR" sz="900" i="1" kern="1200" dirty="0">
            <a:latin typeface="Montserrat" panose="020B0604020202020204" charset="0"/>
          </a:endParaRPr>
        </a:p>
      </dsp:txBody>
      <dsp:txXfrm>
        <a:off x="4864352" y="0"/>
        <a:ext cx="1826846" cy="1481102"/>
      </dsp:txXfrm>
    </dsp:sp>
    <dsp:sp modelId="{7C3BD8D2-4E42-4493-B5A9-C7E06484E117}">
      <dsp:nvSpPr>
        <dsp:cNvPr id="0" name=""/>
        <dsp:cNvSpPr/>
      </dsp:nvSpPr>
      <dsp:spPr>
        <a:xfrm>
          <a:off x="5592638" y="1666240"/>
          <a:ext cx="370275" cy="370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BDEF77-79A5-4115-9C4D-CD9061B64FC2}">
      <dsp:nvSpPr>
        <dsp:cNvPr id="0" name=""/>
        <dsp:cNvSpPr/>
      </dsp:nvSpPr>
      <dsp:spPr>
        <a:xfrm>
          <a:off x="6734368" y="2221653"/>
          <a:ext cx="2171789" cy="148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Montserrat" panose="020B0604020202020204" charset="0"/>
            </a:rPr>
            <a:t>4. Consultation d'un tableau de bord de suivi.</a:t>
          </a:r>
        </a:p>
      </dsp:txBody>
      <dsp:txXfrm>
        <a:off x="6734368" y="2221653"/>
        <a:ext cx="2171789" cy="1481102"/>
      </dsp:txXfrm>
    </dsp:sp>
    <dsp:sp modelId="{2EAD779B-BF56-4B48-850E-DADA3485EB38}">
      <dsp:nvSpPr>
        <dsp:cNvPr id="0" name=""/>
        <dsp:cNvSpPr/>
      </dsp:nvSpPr>
      <dsp:spPr>
        <a:xfrm>
          <a:off x="7635126" y="1666240"/>
          <a:ext cx="370275" cy="370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EDF1A-7881-466E-B981-ACF2A1E12750}">
      <dsp:nvSpPr>
        <dsp:cNvPr id="0" name=""/>
        <dsp:cNvSpPr/>
      </dsp:nvSpPr>
      <dsp:spPr>
        <a:xfrm>
          <a:off x="0" y="1110826"/>
          <a:ext cx="2293707" cy="14811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4B42E-3F02-4F2B-9AC0-DD56DF42D593}">
      <dsp:nvSpPr>
        <dsp:cNvPr id="0" name=""/>
        <dsp:cNvSpPr/>
      </dsp:nvSpPr>
      <dsp:spPr>
        <a:xfrm>
          <a:off x="94" y="0"/>
          <a:ext cx="1221640" cy="148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Montserrat" panose="020B0604020202020204" charset="0"/>
            </a:rPr>
            <a:t>1. Import DOR</a:t>
          </a:r>
        </a:p>
      </dsp:txBody>
      <dsp:txXfrm>
        <a:off x="94" y="0"/>
        <a:ext cx="1221640" cy="1481102"/>
      </dsp:txXfrm>
    </dsp:sp>
    <dsp:sp modelId="{1891FA0E-274A-430D-A4BC-F708FEDC4F49}">
      <dsp:nvSpPr>
        <dsp:cNvPr id="0" name=""/>
        <dsp:cNvSpPr/>
      </dsp:nvSpPr>
      <dsp:spPr>
        <a:xfrm>
          <a:off x="425777" y="1666240"/>
          <a:ext cx="370275" cy="370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EC53B8-6E0C-4D2E-9BFC-668E0BCF508B}">
      <dsp:nvSpPr>
        <dsp:cNvPr id="0" name=""/>
        <dsp:cNvSpPr/>
      </dsp:nvSpPr>
      <dsp:spPr>
        <a:xfrm>
          <a:off x="1049169" y="2221653"/>
          <a:ext cx="821464" cy="148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latin typeface="Montserrat" panose="020B0604020202020204" charset="0"/>
            </a:rPr>
            <a:t>2. Questions </a:t>
          </a:r>
          <a:r>
            <a:rPr lang="fr-FR" sz="800" kern="1200" dirty="0" err="1">
              <a:latin typeface="Montserrat" panose="020B0604020202020204" charset="0"/>
            </a:rPr>
            <a:t>complém</a:t>
          </a:r>
          <a:r>
            <a:rPr lang="fr-FR" sz="800" kern="1200" dirty="0">
              <a:latin typeface="Montserrat" panose="020B0604020202020204" charset="0"/>
            </a:rPr>
            <a:t>.</a:t>
          </a:r>
        </a:p>
      </dsp:txBody>
      <dsp:txXfrm>
        <a:off x="1049169" y="2221653"/>
        <a:ext cx="821464" cy="1481102"/>
      </dsp:txXfrm>
    </dsp:sp>
    <dsp:sp modelId="{6E48331F-4000-47EF-82F6-5A7B1A01653A}">
      <dsp:nvSpPr>
        <dsp:cNvPr id="0" name=""/>
        <dsp:cNvSpPr/>
      </dsp:nvSpPr>
      <dsp:spPr>
        <a:xfrm>
          <a:off x="1108152" y="1684713"/>
          <a:ext cx="370275" cy="370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4B1C1-E5CF-4465-9C7A-549D157BA226}">
      <dsp:nvSpPr>
        <dsp:cNvPr id="0" name=""/>
        <dsp:cNvSpPr/>
      </dsp:nvSpPr>
      <dsp:spPr>
        <a:xfrm>
          <a:off x="4516582" y="2856859"/>
          <a:ext cx="440303" cy="598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151" y="0"/>
              </a:lnTo>
              <a:lnTo>
                <a:pt x="220151" y="598191"/>
              </a:lnTo>
              <a:lnTo>
                <a:pt x="440303" y="5981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18164" y="3137386"/>
        <a:ext cx="37138" cy="37138"/>
      </dsp:txXfrm>
    </dsp:sp>
    <dsp:sp modelId="{5A1A0D27-E91C-49B6-9EED-71BB51EEA2FE}">
      <dsp:nvSpPr>
        <dsp:cNvPr id="0" name=""/>
        <dsp:cNvSpPr/>
      </dsp:nvSpPr>
      <dsp:spPr>
        <a:xfrm>
          <a:off x="4516582" y="2856859"/>
          <a:ext cx="440303" cy="294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151" y="0"/>
              </a:lnTo>
              <a:lnTo>
                <a:pt x="220151" y="294473"/>
              </a:lnTo>
              <a:lnTo>
                <a:pt x="440303" y="294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23491" y="2990853"/>
        <a:ext cx="26484" cy="26484"/>
      </dsp:txXfrm>
    </dsp:sp>
    <dsp:sp modelId="{AF421DCC-0D21-4880-99A4-73667E41F222}">
      <dsp:nvSpPr>
        <dsp:cNvPr id="0" name=""/>
        <dsp:cNvSpPr/>
      </dsp:nvSpPr>
      <dsp:spPr>
        <a:xfrm>
          <a:off x="4516582" y="2801894"/>
          <a:ext cx="440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4965"/>
              </a:moveTo>
              <a:lnTo>
                <a:pt x="220151" y="54965"/>
              </a:lnTo>
              <a:lnTo>
                <a:pt x="220151" y="45720"/>
              </a:lnTo>
              <a:lnTo>
                <a:pt x="44030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25723" y="2836604"/>
        <a:ext cx="22020" cy="22020"/>
      </dsp:txXfrm>
    </dsp:sp>
    <dsp:sp modelId="{5E77EAEB-4BE6-4E2C-AF3D-8EB69504C672}">
      <dsp:nvSpPr>
        <dsp:cNvPr id="0" name=""/>
        <dsp:cNvSpPr/>
      </dsp:nvSpPr>
      <dsp:spPr>
        <a:xfrm>
          <a:off x="4516582" y="2543895"/>
          <a:ext cx="440303" cy="312963"/>
        </a:xfrm>
        <a:custGeom>
          <a:avLst/>
          <a:gdLst/>
          <a:ahLst/>
          <a:cxnLst/>
          <a:rect l="0" t="0" r="0" b="0"/>
          <a:pathLst>
            <a:path>
              <a:moveTo>
                <a:pt x="0" y="312963"/>
              </a:moveTo>
              <a:lnTo>
                <a:pt x="220151" y="312963"/>
              </a:lnTo>
              <a:lnTo>
                <a:pt x="220151" y="0"/>
              </a:lnTo>
              <a:lnTo>
                <a:pt x="4403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23228" y="2686872"/>
        <a:ext cx="27009" cy="27009"/>
      </dsp:txXfrm>
    </dsp:sp>
    <dsp:sp modelId="{BE0FED04-E136-45E6-8A50-FA94D003761E}">
      <dsp:nvSpPr>
        <dsp:cNvPr id="0" name=""/>
        <dsp:cNvSpPr/>
      </dsp:nvSpPr>
      <dsp:spPr>
        <a:xfrm>
          <a:off x="4516582" y="2240177"/>
          <a:ext cx="440303" cy="616682"/>
        </a:xfrm>
        <a:custGeom>
          <a:avLst/>
          <a:gdLst/>
          <a:ahLst/>
          <a:cxnLst/>
          <a:rect l="0" t="0" r="0" b="0"/>
          <a:pathLst>
            <a:path>
              <a:moveTo>
                <a:pt x="0" y="616682"/>
              </a:moveTo>
              <a:lnTo>
                <a:pt x="220151" y="616682"/>
              </a:lnTo>
              <a:lnTo>
                <a:pt x="220151" y="0"/>
              </a:lnTo>
              <a:lnTo>
                <a:pt x="4403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17790" y="2529574"/>
        <a:ext cx="37886" cy="37886"/>
      </dsp:txXfrm>
    </dsp:sp>
    <dsp:sp modelId="{44A512A1-3DA5-458E-BC18-171741835C25}">
      <dsp:nvSpPr>
        <dsp:cNvPr id="0" name=""/>
        <dsp:cNvSpPr/>
      </dsp:nvSpPr>
      <dsp:spPr>
        <a:xfrm>
          <a:off x="3571106" y="1651960"/>
          <a:ext cx="148518" cy="120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259" y="0"/>
              </a:lnTo>
              <a:lnTo>
                <a:pt x="74259" y="1204898"/>
              </a:lnTo>
              <a:lnTo>
                <a:pt x="148518" y="12048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3615015" y="2224059"/>
        <a:ext cx="60700" cy="60700"/>
      </dsp:txXfrm>
    </dsp:sp>
    <dsp:sp modelId="{F9BF2DEA-8259-4838-8001-BDA05BDDE5F9}">
      <dsp:nvSpPr>
        <dsp:cNvPr id="0" name=""/>
        <dsp:cNvSpPr/>
      </dsp:nvSpPr>
      <dsp:spPr>
        <a:xfrm>
          <a:off x="4516582" y="1490125"/>
          <a:ext cx="440303" cy="44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151" y="0"/>
              </a:lnTo>
              <a:lnTo>
                <a:pt x="220151" y="446332"/>
              </a:lnTo>
              <a:lnTo>
                <a:pt x="440303" y="4463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21059" y="1697618"/>
        <a:ext cx="31348" cy="31348"/>
      </dsp:txXfrm>
    </dsp:sp>
    <dsp:sp modelId="{E0ED3913-3230-48C8-9062-70FD94EC037B}">
      <dsp:nvSpPr>
        <dsp:cNvPr id="0" name=""/>
        <dsp:cNvSpPr/>
      </dsp:nvSpPr>
      <dsp:spPr>
        <a:xfrm>
          <a:off x="4516582" y="1490125"/>
          <a:ext cx="440303" cy="142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151" y="0"/>
              </a:lnTo>
              <a:lnTo>
                <a:pt x="220151" y="142614"/>
              </a:lnTo>
              <a:lnTo>
                <a:pt x="440303" y="1426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25163" y="1549862"/>
        <a:ext cx="23141" cy="23141"/>
      </dsp:txXfrm>
    </dsp:sp>
    <dsp:sp modelId="{95E5BA09-2215-4CE7-93C7-433815F60F39}">
      <dsp:nvSpPr>
        <dsp:cNvPr id="0" name=""/>
        <dsp:cNvSpPr/>
      </dsp:nvSpPr>
      <dsp:spPr>
        <a:xfrm>
          <a:off x="4516582" y="1329021"/>
          <a:ext cx="440303" cy="161104"/>
        </a:xfrm>
        <a:custGeom>
          <a:avLst/>
          <a:gdLst/>
          <a:ahLst/>
          <a:cxnLst/>
          <a:rect l="0" t="0" r="0" b="0"/>
          <a:pathLst>
            <a:path>
              <a:moveTo>
                <a:pt x="0" y="161104"/>
              </a:moveTo>
              <a:lnTo>
                <a:pt x="220151" y="161104"/>
              </a:lnTo>
              <a:lnTo>
                <a:pt x="220151" y="0"/>
              </a:lnTo>
              <a:lnTo>
                <a:pt x="4403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25012" y="1397852"/>
        <a:ext cx="23442" cy="23442"/>
      </dsp:txXfrm>
    </dsp:sp>
    <dsp:sp modelId="{4BBAE74F-263E-497B-9A69-5DEF695249F3}">
      <dsp:nvSpPr>
        <dsp:cNvPr id="0" name=""/>
        <dsp:cNvSpPr/>
      </dsp:nvSpPr>
      <dsp:spPr>
        <a:xfrm>
          <a:off x="4516582" y="1025302"/>
          <a:ext cx="440303" cy="464823"/>
        </a:xfrm>
        <a:custGeom>
          <a:avLst/>
          <a:gdLst/>
          <a:ahLst/>
          <a:cxnLst/>
          <a:rect l="0" t="0" r="0" b="0"/>
          <a:pathLst>
            <a:path>
              <a:moveTo>
                <a:pt x="0" y="464823"/>
              </a:moveTo>
              <a:lnTo>
                <a:pt x="220151" y="464823"/>
              </a:lnTo>
              <a:lnTo>
                <a:pt x="220151" y="0"/>
              </a:lnTo>
              <a:lnTo>
                <a:pt x="4403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20727" y="1241708"/>
        <a:ext cx="32012" cy="32012"/>
      </dsp:txXfrm>
    </dsp:sp>
    <dsp:sp modelId="{D635EFAA-508D-44C5-8168-E5D16172DC43}">
      <dsp:nvSpPr>
        <dsp:cNvPr id="0" name=""/>
        <dsp:cNvSpPr/>
      </dsp:nvSpPr>
      <dsp:spPr>
        <a:xfrm>
          <a:off x="3571106" y="1490125"/>
          <a:ext cx="148518" cy="161834"/>
        </a:xfrm>
        <a:custGeom>
          <a:avLst/>
          <a:gdLst/>
          <a:ahLst/>
          <a:cxnLst/>
          <a:rect l="0" t="0" r="0" b="0"/>
          <a:pathLst>
            <a:path>
              <a:moveTo>
                <a:pt x="0" y="161834"/>
              </a:moveTo>
              <a:lnTo>
                <a:pt x="74259" y="161834"/>
              </a:lnTo>
              <a:lnTo>
                <a:pt x="74259" y="0"/>
              </a:lnTo>
              <a:lnTo>
                <a:pt x="14851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3639874" y="1565552"/>
        <a:ext cx="10982" cy="10982"/>
      </dsp:txXfrm>
    </dsp:sp>
    <dsp:sp modelId="{4DE003A0-CDE7-4E0F-9EEE-7A4591799ECA}">
      <dsp:nvSpPr>
        <dsp:cNvPr id="0" name=""/>
        <dsp:cNvSpPr/>
      </dsp:nvSpPr>
      <dsp:spPr>
        <a:xfrm>
          <a:off x="4516582" y="427111"/>
          <a:ext cx="440303" cy="294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151" y="0"/>
              </a:lnTo>
              <a:lnTo>
                <a:pt x="220151" y="294473"/>
              </a:lnTo>
              <a:lnTo>
                <a:pt x="440303" y="2944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23491" y="561105"/>
        <a:ext cx="26484" cy="26484"/>
      </dsp:txXfrm>
    </dsp:sp>
    <dsp:sp modelId="{FF9AE429-9981-40E5-A74E-2981B74D64AF}">
      <dsp:nvSpPr>
        <dsp:cNvPr id="0" name=""/>
        <dsp:cNvSpPr/>
      </dsp:nvSpPr>
      <dsp:spPr>
        <a:xfrm>
          <a:off x="4516582" y="372145"/>
          <a:ext cx="440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4965"/>
              </a:moveTo>
              <a:lnTo>
                <a:pt x="220151" y="54965"/>
              </a:lnTo>
              <a:lnTo>
                <a:pt x="220151" y="45720"/>
              </a:lnTo>
              <a:lnTo>
                <a:pt x="44030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25723" y="406855"/>
        <a:ext cx="22020" cy="22020"/>
      </dsp:txXfrm>
    </dsp:sp>
    <dsp:sp modelId="{34592A43-6E3C-48F2-9D7A-FAEDF1C442A5}">
      <dsp:nvSpPr>
        <dsp:cNvPr id="0" name=""/>
        <dsp:cNvSpPr/>
      </dsp:nvSpPr>
      <dsp:spPr>
        <a:xfrm>
          <a:off x="4516582" y="121487"/>
          <a:ext cx="440303" cy="305623"/>
        </a:xfrm>
        <a:custGeom>
          <a:avLst/>
          <a:gdLst/>
          <a:ahLst/>
          <a:cxnLst/>
          <a:rect l="0" t="0" r="0" b="0"/>
          <a:pathLst>
            <a:path>
              <a:moveTo>
                <a:pt x="0" y="305623"/>
              </a:moveTo>
              <a:lnTo>
                <a:pt x="220151" y="305623"/>
              </a:lnTo>
              <a:lnTo>
                <a:pt x="220151" y="0"/>
              </a:lnTo>
              <a:lnTo>
                <a:pt x="4403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4723334" y="260899"/>
        <a:ext cx="26798" cy="26798"/>
      </dsp:txXfrm>
    </dsp:sp>
    <dsp:sp modelId="{D65E09BA-2A65-467F-8A1F-CC59A23343FF}">
      <dsp:nvSpPr>
        <dsp:cNvPr id="0" name=""/>
        <dsp:cNvSpPr/>
      </dsp:nvSpPr>
      <dsp:spPr>
        <a:xfrm>
          <a:off x="3571106" y="427111"/>
          <a:ext cx="148518" cy="1224849"/>
        </a:xfrm>
        <a:custGeom>
          <a:avLst/>
          <a:gdLst/>
          <a:ahLst/>
          <a:cxnLst/>
          <a:rect l="0" t="0" r="0" b="0"/>
          <a:pathLst>
            <a:path>
              <a:moveTo>
                <a:pt x="0" y="1224849"/>
              </a:moveTo>
              <a:lnTo>
                <a:pt x="74259" y="1224849"/>
              </a:lnTo>
              <a:lnTo>
                <a:pt x="74259" y="0"/>
              </a:lnTo>
              <a:lnTo>
                <a:pt x="14851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" kern="1200">
            <a:latin typeface="Montserrat" panose="020B0604020202020204" charset="0"/>
          </a:endParaRPr>
        </a:p>
      </dsp:txBody>
      <dsp:txXfrm>
        <a:off x="3614520" y="1008690"/>
        <a:ext cx="61691" cy="61691"/>
      </dsp:txXfrm>
    </dsp:sp>
    <dsp:sp modelId="{2B8A1925-BBED-4DDB-ADFE-BACF29653679}">
      <dsp:nvSpPr>
        <dsp:cNvPr id="0" name=""/>
        <dsp:cNvSpPr/>
      </dsp:nvSpPr>
      <dsp:spPr>
        <a:xfrm rot="16200000">
          <a:off x="2641284" y="1361546"/>
          <a:ext cx="1278814" cy="580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Montserrat" panose="020B0604020202020204" charset="0"/>
            </a:rPr>
            <a:t>Pilotage et ajustement</a:t>
          </a:r>
        </a:p>
      </dsp:txBody>
      <dsp:txXfrm>
        <a:off x="2641284" y="1361546"/>
        <a:ext cx="1278814" cy="580828"/>
      </dsp:txXfrm>
    </dsp:sp>
    <dsp:sp modelId="{8D397619-DFE2-4D2F-AE55-758DA0F458FB}">
      <dsp:nvSpPr>
        <dsp:cNvPr id="0" name=""/>
        <dsp:cNvSpPr/>
      </dsp:nvSpPr>
      <dsp:spPr>
        <a:xfrm>
          <a:off x="3719624" y="159403"/>
          <a:ext cx="796957" cy="535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Modification des outils</a:t>
          </a:r>
        </a:p>
      </dsp:txBody>
      <dsp:txXfrm>
        <a:off x="3719624" y="159403"/>
        <a:ext cx="796957" cy="535414"/>
      </dsp:txXfrm>
    </dsp:sp>
    <dsp:sp modelId="{8F48692E-CC50-4C35-B99D-A29875137991}">
      <dsp:nvSpPr>
        <dsp:cNvPr id="0" name=""/>
        <dsp:cNvSpPr/>
      </dsp:nvSpPr>
      <dsp:spPr>
        <a:xfrm>
          <a:off x="4956885" y="0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Différents paramètres</a:t>
          </a:r>
        </a:p>
      </dsp:txBody>
      <dsp:txXfrm>
        <a:off x="4956885" y="0"/>
        <a:ext cx="1135026" cy="242974"/>
      </dsp:txXfrm>
    </dsp:sp>
    <dsp:sp modelId="{5129A683-C48B-4328-83FD-A644B3A9C672}">
      <dsp:nvSpPr>
        <dsp:cNvPr id="0" name=""/>
        <dsp:cNvSpPr/>
      </dsp:nvSpPr>
      <dsp:spPr>
        <a:xfrm>
          <a:off x="4956885" y="296378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Facteurs de protections</a:t>
          </a:r>
        </a:p>
      </dsp:txBody>
      <dsp:txXfrm>
        <a:off x="4956885" y="296378"/>
        <a:ext cx="1135026" cy="242974"/>
      </dsp:txXfrm>
    </dsp:sp>
    <dsp:sp modelId="{6E8B4B64-A22E-4D72-AA40-031CBC8C2363}">
      <dsp:nvSpPr>
        <dsp:cNvPr id="0" name=""/>
        <dsp:cNvSpPr/>
      </dsp:nvSpPr>
      <dsp:spPr>
        <a:xfrm>
          <a:off x="4956885" y="600096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assurance</a:t>
          </a:r>
        </a:p>
      </dsp:txBody>
      <dsp:txXfrm>
        <a:off x="4956885" y="600096"/>
        <a:ext cx="1135026" cy="242974"/>
      </dsp:txXfrm>
    </dsp:sp>
    <dsp:sp modelId="{C7E64969-101A-4A15-9A5D-58E73814CCD0}">
      <dsp:nvSpPr>
        <dsp:cNvPr id="0" name=""/>
        <dsp:cNvSpPr/>
      </dsp:nvSpPr>
      <dsp:spPr>
        <a:xfrm>
          <a:off x="3719624" y="1255663"/>
          <a:ext cx="796957" cy="468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Pilotage de l’assurance Récolte</a:t>
          </a:r>
        </a:p>
      </dsp:txBody>
      <dsp:txXfrm>
        <a:off x="3719624" y="1255663"/>
        <a:ext cx="796957" cy="468924"/>
      </dsp:txXfrm>
    </dsp:sp>
    <dsp:sp modelId="{2289F7BF-A036-4DC7-8B37-AC662FC8EAEB}">
      <dsp:nvSpPr>
        <dsp:cNvPr id="0" name=""/>
        <dsp:cNvSpPr/>
      </dsp:nvSpPr>
      <dsp:spPr>
        <a:xfrm>
          <a:off x="4956885" y="903815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Entrée prix</a:t>
          </a:r>
        </a:p>
      </dsp:txBody>
      <dsp:txXfrm>
        <a:off x="4956885" y="903815"/>
        <a:ext cx="1135026" cy="242974"/>
      </dsp:txXfrm>
    </dsp:sp>
    <dsp:sp modelId="{3EC20176-226A-400E-8DBC-A385877E5F8B}">
      <dsp:nvSpPr>
        <dsp:cNvPr id="0" name=""/>
        <dsp:cNvSpPr/>
      </dsp:nvSpPr>
      <dsp:spPr>
        <a:xfrm>
          <a:off x="4956885" y="1207534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Entrée subvention</a:t>
          </a:r>
        </a:p>
      </dsp:txBody>
      <dsp:txXfrm>
        <a:off x="4956885" y="1207534"/>
        <a:ext cx="1135026" cy="242974"/>
      </dsp:txXfrm>
    </dsp:sp>
    <dsp:sp modelId="{67AA57F8-12C8-4DC1-8DFB-3FF470A69984}">
      <dsp:nvSpPr>
        <dsp:cNvPr id="0" name=""/>
        <dsp:cNvSpPr/>
      </dsp:nvSpPr>
      <dsp:spPr>
        <a:xfrm>
          <a:off x="4956885" y="1511252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Entrée couverture parfaite</a:t>
          </a:r>
        </a:p>
      </dsp:txBody>
      <dsp:txXfrm>
        <a:off x="4956885" y="1511252"/>
        <a:ext cx="1135026" cy="242974"/>
      </dsp:txXfrm>
    </dsp:sp>
    <dsp:sp modelId="{C5FD6604-0062-40E4-8ED6-21571BB25A8A}">
      <dsp:nvSpPr>
        <dsp:cNvPr id="0" name=""/>
        <dsp:cNvSpPr/>
      </dsp:nvSpPr>
      <dsp:spPr>
        <a:xfrm>
          <a:off x="4956885" y="1814971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Entrée ajustable</a:t>
          </a:r>
        </a:p>
      </dsp:txBody>
      <dsp:txXfrm>
        <a:off x="4956885" y="1814971"/>
        <a:ext cx="1135026" cy="242974"/>
      </dsp:txXfrm>
    </dsp:sp>
    <dsp:sp modelId="{9350B338-BCFC-4422-AE23-60D35AD26B5E}">
      <dsp:nvSpPr>
        <dsp:cNvPr id="0" name=""/>
        <dsp:cNvSpPr/>
      </dsp:nvSpPr>
      <dsp:spPr>
        <a:xfrm>
          <a:off x="3719624" y="2597616"/>
          <a:ext cx="796957" cy="51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Ajout </a:t>
          </a:r>
          <a:r>
            <a:rPr lang="fr-FR" sz="500" kern="1200" dirty="0" err="1">
              <a:latin typeface="Montserrat" panose="020B0604020202020204" charset="0"/>
            </a:rPr>
            <a:t>protec</a:t>
          </a:r>
          <a:r>
            <a:rPr lang="fr-FR" sz="500" kern="1200" dirty="0">
              <a:latin typeface="Montserrat" panose="020B0604020202020204" charset="0"/>
            </a:rPr>
            <a:t>/garanties</a:t>
          </a:r>
        </a:p>
      </dsp:txBody>
      <dsp:txXfrm>
        <a:off x="3719624" y="2597616"/>
        <a:ext cx="796957" cy="518486"/>
      </dsp:txXfrm>
    </dsp:sp>
    <dsp:sp modelId="{D389D423-C9B8-4D74-B386-7F93FEFD01A1}">
      <dsp:nvSpPr>
        <dsp:cNvPr id="0" name=""/>
        <dsp:cNvSpPr/>
      </dsp:nvSpPr>
      <dsp:spPr>
        <a:xfrm>
          <a:off x="4956885" y="2118689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Grêle/Gel</a:t>
          </a:r>
        </a:p>
      </dsp:txBody>
      <dsp:txXfrm>
        <a:off x="4956885" y="2118689"/>
        <a:ext cx="1135026" cy="242974"/>
      </dsp:txXfrm>
    </dsp:sp>
    <dsp:sp modelId="{87F0F110-202B-45C2-88C9-E6EB8FBD5CD7}">
      <dsp:nvSpPr>
        <dsp:cNvPr id="0" name=""/>
        <dsp:cNvSpPr/>
      </dsp:nvSpPr>
      <dsp:spPr>
        <a:xfrm>
          <a:off x="4956885" y="2422408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Pertes ttes causes</a:t>
          </a:r>
        </a:p>
      </dsp:txBody>
      <dsp:txXfrm>
        <a:off x="4956885" y="2422408"/>
        <a:ext cx="1135026" cy="242974"/>
      </dsp:txXfrm>
    </dsp:sp>
    <dsp:sp modelId="{0A2A4AF2-E872-4963-8023-D4FC042AA853}">
      <dsp:nvSpPr>
        <dsp:cNvPr id="0" name=""/>
        <dsp:cNvSpPr/>
      </dsp:nvSpPr>
      <dsp:spPr>
        <a:xfrm>
          <a:off x="4956885" y="2726126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Risque </a:t>
          </a:r>
          <a:r>
            <a:rPr lang="fr-FR" sz="500" kern="1200" dirty="0" err="1">
              <a:latin typeface="Montserrat" panose="020B0604020202020204" charset="0"/>
            </a:rPr>
            <a:t>phongy</a:t>
          </a:r>
          <a:endParaRPr lang="fr-FR" sz="500" kern="1200" dirty="0">
            <a:latin typeface="Montserrat" panose="020B0604020202020204" charset="0"/>
          </a:endParaRPr>
        </a:p>
      </dsp:txBody>
      <dsp:txXfrm>
        <a:off x="4956885" y="2726126"/>
        <a:ext cx="1135026" cy="242974"/>
      </dsp:txXfrm>
    </dsp:sp>
    <dsp:sp modelId="{9CFDB414-4475-4E0D-93BA-DB529C7363AD}">
      <dsp:nvSpPr>
        <dsp:cNvPr id="0" name=""/>
        <dsp:cNvSpPr/>
      </dsp:nvSpPr>
      <dsp:spPr>
        <a:xfrm>
          <a:off x="4956885" y="3029845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Replantation / </a:t>
          </a:r>
          <a:r>
            <a:rPr lang="fr-FR" sz="500" kern="1200" dirty="0" err="1">
              <a:latin typeface="Montserrat" panose="020B0604020202020204" charset="0"/>
            </a:rPr>
            <a:t>resemis</a:t>
          </a:r>
          <a:endParaRPr lang="fr-FR" sz="500" kern="1200" dirty="0">
            <a:latin typeface="Montserrat" panose="020B0604020202020204" charset="0"/>
          </a:endParaRPr>
        </a:p>
      </dsp:txBody>
      <dsp:txXfrm>
        <a:off x="4956885" y="3029845"/>
        <a:ext cx="1135026" cy="242974"/>
      </dsp:txXfrm>
    </dsp:sp>
    <dsp:sp modelId="{40DABD14-9F9A-4E2E-82A9-291E7AAAA4CD}">
      <dsp:nvSpPr>
        <dsp:cNvPr id="0" name=""/>
        <dsp:cNvSpPr/>
      </dsp:nvSpPr>
      <dsp:spPr>
        <a:xfrm>
          <a:off x="4956885" y="3333563"/>
          <a:ext cx="1135026" cy="242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>
              <a:latin typeface="Montserrat" panose="020B0604020202020204" charset="0"/>
            </a:rPr>
            <a:t>Sanglier… autre…</a:t>
          </a:r>
        </a:p>
      </dsp:txBody>
      <dsp:txXfrm>
        <a:off x="4956885" y="3333563"/>
        <a:ext cx="1135026" cy="2429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4DC2B-056E-47EC-A059-24428D34F8A9}">
      <dsp:nvSpPr>
        <dsp:cNvPr id="0" name=""/>
        <dsp:cNvSpPr/>
      </dsp:nvSpPr>
      <dsp:spPr>
        <a:xfrm>
          <a:off x="0" y="1582740"/>
          <a:ext cx="9990008" cy="21103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49441-D6C5-4400-9566-564F023000B2}">
      <dsp:nvSpPr>
        <dsp:cNvPr id="0" name=""/>
        <dsp:cNvSpPr/>
      </dsp:nvSpPr>
      <dsp:spPr>
        <a:xfrm>
          <a:off x="768" y="0"/>
          <a:ext cx="1231434" cy="211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Montserrat" panose="020B0604020202020204" charset="0"/>
            </a:rPr>
            <a:t>Import des DOR</a:t>
          </a:r>
        </a:p>
      </dsp:txBody>
      <dsp:txXfrm>
        <a:off x="768" y="0"/>
        <a:ext cx="1231434" cy="2110320"/>
      </dsp:txXfrm>
    </dsp:sp>
    <dsp:sp modelId="{9982DB39-46B2-4D71-89B3-0AF92592AB27}">
      <dsp:nvSpPr>
        <dsp:cNvPr id="0" name=""/>
        <dsp:cNvSpPr/>
      </dsp:nvSpPr>
      <dsp:spPr>
        <a:xfrm>
          <a:off x="352695" y="2374110"/>
          <a:ext cx="527580" cy="527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6911F-0B77-4CE6-8337-F5B77C047092}">
      <dsp:nvSpPr>
        <dsp:cNvPr id="0" name=""/>
        <dsp:cNvSpPr/>
      </dsp:nvSpPr>
      <dsp:spPr>
        <a:xfrm>
          <a:off x="1293774" y="3165480"/>
          <a:ext cx="1231434" cy="211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latin typeface="Montserrat" panose="020B0604020202020204" charset="0"/>
            </a:rPr>
            <a:t>Classem</a:t>
          </a:r>
          <a:r>
            <a:rPr lang="fr-FR" sz="1100" kern="1200" dirty="0">
              <a:latin typeface="Montserrat" panose="020B0604020202020204" charset="0"/>
            </a:rPr>
            <a:t>. des produits</a:t>
          </a:r>
        </a:p>
      </dsp:txBody>
      <dsp:txXfrm>
        <a:off x="1293774" y="3165480"/>
        <a:ext cx="1231434" cy="2110320"/>
      </dsp:txXfrm>
    </dsp:sp>
    <dsp:sp modelId="{ADBFEE4C-6D87-4F48-91D2-D7CD4E942744}">
      <dsp:nvSpPr>
        <dsp:cNvPr id="0" name=""/>
        <dsp:cNvSpPr/>
      </dsp:nvSpPr>
      <dsp:spPr>
        <a:xfrm>
          <a:off x="1645701" y="2374110"/>
          <a:ext cx="527580" cy="527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1F28B-9DC8-4DB6-9327-FD73AD80F2CD}">
      <dsp:nvSpPr>
        <dsp:cNvPr id="0" name=""/>
        <dsp:cNvSpPr/>
      </dsp:nvSpPr>
      <dsp:spPr>
        <a:xfrm>
          <a:off x="2586780" y="0"/>
          <a:ext cx="1231434" cy="211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Montserrat" panose="020B0604020202020204" charset="0"/>
            </a:rPr>
            <a:t>Prix de vente</a:t>
          </a:r>
        </a:p>
      </dsp:txBody>
      <dsp:txXfrm>
        <a:off x="2586780" y="0"/>
        <a:ext cx="1231434" cy="2110320"/>
      </dsp:txXfrm>
    </dsp:sp>
    <dsp:sp modelId="{97496294-27F1-4945-A017-ECE1D9013221}">
      <dsp:nvSpPr>
        <dsp:cNvPr id="0" name=""/>
        <dsp:cNvSpPr/>
      </dsp:nvSpPr>
      <dsp:spPr>
        <a:xfrm>
          <a:off x="2938707" y="2374110"/>
          <a:ext cx="527580" cy="527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76C6B-AF45-4302-A8C1-5686EEF60412}">
      <dsp:nvSpPr>
        <dsp:cNvPr id="0" name=""/>
        <dsp:cNvSpPr/>
      </dsp:nvSpPr>
      <dsp:spPr>
        <a:xfrm>
          <a:off x="3879786" y="3165480"/>
          <a:ext cx="1231434" cy="211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Montserrat" panose="020B0604020202020204" charset="0"/>
            </a:rPr>
            <a:t>Cible de revenu</a:t>
          </a:r>
        </a:p>
      </dsp:txBody>
      <dsp:txXfrm>
        <a:off x="3879786" y="3165480"/>
        <a:ext cx="1231434" cy="2110320"/>
      </dsp:txXfrm>
    </dsp:sp>
    <dsp:sp modelId="{4328B94A-31CA-4258-93A9-0E0261ECD9EA}">
      <dsp:nvSpPr>
        <dsp:cNvPr id="0" name=""/>
        <dsp:cNvSpPr/>
      </dsp:nvSpPr>
      <dsp:spPr>
        <a:xfrm>
          <a:off x="4231713" y="2374110"/>
          <a:ext cx="527580" cy="527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08843-EF16-40D6-A118-852535AF866F}">
      <dsp:nvSpPr>
        <dsp:cNvPr id="0" name=""/>
        <dsp:cNvSpPr/>
      </dsp:nvSpPr>
      <dsp:spPr>
        <a:xfrm>
          <a:off x="5172792" y="0"/>
          <a:ext cx="1231434" cy="211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Montserrat" panose="020B0604020202020204" charset="0"/>
            </a:rPr>
            <a:t>Moyens de protection physique</a:t>
          </a:r>
        </a:p>
      </dsp:txBody>
      <dsp:txXfrm>
        <a:off x="5172792" y="0"/>
        <a:ext cx="1231434" cy="2110320"/>
      </dsp:txXfrm>
    </dsp:sp>
    <dsp:sp modelId="{4686033B-7230-4C87-8517-7DA26A3C7F93}">
      <dsp:nvSpPr>
        <dsp:cNvPr id="0" name=""/>
        <dsp:cNvSpPr/>
      </dsp:nvSpPr>
      <dsp:spPr>
        <a:xfrm>
          <a:off x="5524719" y="2374110"/>
          <a:ext cx="527580" cy="527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72FC5-43FC-4282-B6F6-6EF6E39615CF}">
      <dsp:nvSpPr>
        <dsp:cNvPr id="0" name=""/>
        <dsp:cNvSpPr/>
      </dsp:nvSpPr>
      <dsp:spPr>
        <a:xfrm>
          <a:off x="6465798" y="3165480"/>
          <a:ext cx="1231434" cy="211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Montserrat" panose="020B0604020202020204" charset="0"/>
            </a:rPr>
            <a:t>Moyens de compensation</a:t>
          </a:r>
        </a:p>
      </dsp:txBody>
      <dsp:txXfrm>
        <a:off x="6465798" y="3165480"/>
        <a:ext cx="1231434" cy="2110320"/>
      </dsp:txXfrm>
    </dsp:sp>
    <dsp:sp modelId="{22ED668D-49A4-4FC2-87E5-67972DBE51EA}">
      <dsp:nvSpPr>
        <dsp:cNvPr id="0" name=""/>
        <dsp:cNvSpPr/>
      </dsp:nvSpPr>
      <dsp:spPr>
        <a:xfrm>
          <a:off x="6817725" y="2374110"/>
          <a:ext cx="527580" cy="527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949AA-A48B-4B27-858E-467F9C00D9E6}">
      <dsp:nvSpPr>
        <dsp:cNvPr id="0" name=""/>
        <dsp:cNvSpPr/>
      </dsp:nvSpPr>
      <dsp:spPr>
        <a:xfrm>
          <a:off x="7758804" y="0"/>
          <a:ext cx="1231434" cy="211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Montserrat" panose="020B0604020202020204" charset="0"/>
            </a:rPr>
            <a:t>Facteur de compression</a:t>
          </a:r>
        </a:p>
      </dsp:txBody>
      <dsp:txXfrm>
        <a:off x="7758804" y="0"/>
        <a:ext cx="1231434" cy="2110320"/>
      </dsp:txXfrm>
    </dsp:sp>
    <dsp:sp modelId="{FBDCAFDA-252E-4A3E-A670-19CED72487DE}">
      <dsp:nvSpPr>
        <dsp:cNvPr id="0" name=""/>
        <dsp:cNvSpPr/>
      </dsp:nvSpPr>
      <dsp:spPr>
        <a:xfrm>
          <a:off x="8110731" y="2374110"/>
          <a:ext cx="527580" cy="527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4DC2B-056E-47EC-A059-24428D34F8A9}">
      <dsp:nvSpPr>
        <dsp:cNvPr id="0" name=""/>
        <dsp:cNvSpPr/>
      </dsp:nvSpPr>
      <dsp:spPr>
        <a:xfrm>
          <a:off x="0" y="1271319"/>
          <a:ext cx="9990008" cy="169509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49441-D6C5-4400-9566-564F023000B2}">
      <dsp:nvSpPr>
        <dsp:cNvPr id="0" name=""/>
        <dsp:cNvSpPr/>
      </dsp:nvSpPr>
      <dsp:spPr>
        <a:xfrm>
          <a:off x="4499" y="0"/>
          <a:ext cx="2164339" cy="1695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Montserrat" panose="020B0604020202020204" charset="0"/>
            </a:rPr>
            <a:t>Visualisation de la variabilité de production</a:t>
          </a:r>
        </a:p>
      </dsp:txBody>
      <dsp:txXfrm>
        <a:off x="4499" y="0"/>
        <a:ext cx="2164339" cy="1695093"/>
      </dsp:txXfrm>
    </dsp:sp>
    <dsp:sp modelId="{9982DB39-46B2-4D71-89B3-0AF92592AB27}">
      <dsp:nvSpPr>
        <dsp:cNvPr id="0" name=""/>
        <dsp:cNvSpPr/>
      </dsp:nvSpPr>
      <dsp:spPr>
        <a:xfrm>
          <a:off x="874782" y="1906979"/>
          <a:ext cx="423773" cy="423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5B18F-68AF-4166-85FB-C66DFEBCFA61}">
      <dsp:nvSpPr>
        <dsp:cNvPr id="0" name=""/>
        <dsp:cNvSpPr/>
      </dsp:nvSpPr>
      <dsp:spPr>
        <a:xfrm>
          <a:off x="2277055" y="2542639"/>
          <a:ext cx="2164339" cy="1695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Montserrat" panose="020B0604020202020204" charset="0"/>
            </a:rPr>
            <a:t>Calcul de la marge de manœuvre</a:t>
          </a:r>
        </a:p>
      </dsp:txBody>
      <dsp:txXfrm>
        <a:off x="2277055" y="2542639"/>
        <a:ext cx="2164339" cy="1695093"/>
      </dsp:txXfrm>
    </dsp:sp>
    <dsp:sp modelId="{CA9F99DD-6FC5-4608-9ABE-1D99E704B660}">
      <dsp:nvSpPr>
        <dsp:cNvPr id="0" name=""/>
        <dsp:cNvSpPr/>
      </dsp:nvSpPr>
      <dsp:spPr>
        <a:xfrm>
          <a:off x="3147338" y="1906979"/>
          <a:ext cx="423773" cy="423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69EC2-4A32-4C14-9B27-EF7FB1229865}">
      <dsp:nvSpPr>
        <dsp:cNvPr id="0" name=""/>
        <dsp:cNvSpPr/>
      </dsp:nvSpPr>
      <dsp:spPr>
        <a:xfrm>
          <a:off x="4549612" y="0"/>
          <a:ext cx="2164339" cy="1695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latin typeface="Montserrat" panose="020B0604020202020204" charset="0"/>
            </a:rPr>
            <a:t>Scoring</a:t>
          </a:r>
          <a:r>
            <a:rPr lang="fr-FR" sz="1100" kern="1200" dirty="0">
              <a:latin typeface="Montserrat" panose="020B0604020202020204" charset="0"/>
            </a:rPr>
            <a:t> de la sensibilité de l’exploitation aux risques climatiques</a:t>
          </a:r>
        </a:p>
      </dsp:txBody>
      <dsp:txXfrm>
        <a:off x="4549612" y="0"/>
        <a:ext cx="2164339" cy="1695093"/>
      </dsp:txXfrm>
    </dsp:sp>
    <dsp:sp modelId="{F562AACD-7C6A-45EC-8B47-A10006D794DE}">
      <dsp:nvSpPr>
        <dsp:cNvPr id="0" name=""/>
        <dsp:cNvSpPr/>
      </dsp:nvSpPr>
      <dsp:spPr>
        <a:xfrm>
          <a:off x="5419894" y="1906979"/>
          <a:ext cx="423773" cy="423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EC94-0F4B-4A81-8B91-BE083C7A70F2}">
      <dsp:nvSpPr>
        <dsp:cNvPr id="0" name=""/>
        <dsp:cNvSpPr/>
      </dsp:nvSpPr>
      <dsp:spPr>
        <a:xfrm>
          <a:off x="6822168" y="2542639"/>
          <a:ext cx="2164339" cy="1695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Montserrat" panose="020B0604020202020204" charset="0"/>
            </a:rPr>
            <a:t>Proposition de 2-3 stratégie de couverture</a:t>
          </a:r>
        </a:p>
      </dsp:txBody>
      <dsp:txXfrm>
        <a:off x="6822168" y="2542639"/>
        <a:ext cx="2164339" cy="1695093"/>
      </dsp:txXfrm>
    </dsp:sp>
    <dsp:sp modelId="{9796D301-11EF-475F-9990-7F967DF20C97}">
      <dsp:nvSpPr>
        <dsp:cNvPr id="0" name=""/>
        <dsp:cNvSpPr/>
      </dsp:nvSpPr>
      <dsp:spPr>
        <a:xfrm>
          <a:off x="7692451" y="1906979"/>
          <a:ext cx="423773" cy="423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0.42455</cdr:x>
      <cdr:y>0.14185</cdr:y>
    </cdr:from>
    <cdr:to>
      <cdr:x>0.80776</cdr:x>
      <cdr:y>0.27828</cdr:y>
    </cdr:to>
    <cdr:sp macro="" textlink="">
      <cdr:nvSpPr>
        <cdr:cNvPr id="2" name="Rectangle : coins arrondis 1">
          <a:extLst xmlns:a="http://schemas.openxmlformats.org/drawingml/2006/main">
            <a:ext uri="{FF2B5EF4-FFF2-40B4-BE49-F238E27FC236}">
              <a16:creationId xmlns:a16="http://schemas.microsoft.com/office/drawing/2014/main" id="{D622C297-3893-4A9F-A8E3-F44AF5CE5750}"/>
            </a:ext>
          </a:extLst>
        </cdr:cNvPr>
        <cdr:cNvSpPr/>
      </cdr:nvSpPr>
      <cdr:spPr>
        <a:xfrm xmlns:a="http://schemas.openxmlformats.org/drawingml/2006/main">
          <a:off x="2665046" y="527163"/>
          <a:ext cx="2405576" cy="507001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B05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200" b="1" dirty="0"/>
            <a:t>Moyen de compensation 1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0.42455</cdr:x>
      <cdr:y>0.14185</cdr:y>
    </cdr:from>
    <cdr:to>
      <cdr:x>0.80776</cdr:x>
      <cdr:y>0.27828</cdr:y>
    </cdr:to>
    <cdr:sp macro="" textlink="">
      <cdr:nvSpPr>
        <cdr:cNvPr id="2" name="Rectangle : coins arrondis 1">
          <a:extLst xmlns:a="http://schemas.openxmlformats.org/drawingml/2006/main">
            <a:ext uri="{FF2B5EF4-FFF2-40B4-BE49-F238E27FC236}">
              <a16:creationId xmlns:a16="http://schemas.microsoft.com/office/drawing/2014/main" id="{D622C297-3893-4A9F-A8E3-F44AF5CE5750}"/>
            </a:ext>
          </a:extLst>
        </cdr:cNvPr>
        <cdr:cNvSpPr/>
      </cdr:nvSpPr>
      <cdr:spPr>
        <a:xfrm xmlns:a="http://schemas.openxmlformats.org/drawingml/2006/main">
          <a:off x="2665046" y="527163"/>
          <a:ext cx="2405576" cy="507001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B05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200" b="1" dirty="0"/>
            <a:t>Moyen de compensation 1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0.42455</cdr:x>
      <cdr:y>0.14185</cdr:y>
    </cdr:from>
    <cdr:to>
      <cdr:x>0.80776</cdr:x>
      <cdr:y>0.27828</cdr:y>
    </cdr:to>
    <cdr:sp macro="" textlink="">
      <cdr:nvSpPr>
        <cdr:cNvPr id="2" name="Rectangle : coins arrondis 1">
          <a:extLst xmlns:a="http://schemas.openxmlformats.org/drawingml/2006/main">
            <a:ext uri="{FF2B5EF4-FFF2-40B4-BE49-F238E27FC236}">
              <a16:creationId xmlns:a16="http://schemas.microsoft.com/office/drawing/2014/main" id="{D622C297-3893-4A9F-A8E3-F44AF5CE5750}"/>
            </a:ext>
          </a:extLst>
        </cdr:cNvPr>
        <cdr:cNvSpPr/>
      </cdr:nvSpPr>
      <cdr:spPr>
        <a:xfrm xmlns:a="http://schemas.openxmlformats.org/drawingml/2006/main">
          <a:off x="2665046" y="527163"/>
          <a:ext cx="2405576" cy="507001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B05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200" b="1" dirty="0"/>
            <a:t>Moyen de compensation 1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27572-9241-47CA-86BB-9BF7E5D2891E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98A09-7767-4AA1-BC4F-032D408FB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7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96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5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40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7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85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0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8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47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3" y="0"/>
            <a:ext cx="12192000" cy="3428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18933" y="860733"/>
            <a:ext cx="9154400" cy="256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904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33" y="0"/>
            <a:ext cx="12192000" cy="17500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346933" y="864967"/>
            <a:ext cx="95084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346933" y="1913267"/>
            <a:ext cx="95084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»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0355233" y="864967"/>
            <a:ext cx="7316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865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33" y="5100252"/>
            <a:ext cx="12192000" cy="17500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5" name="Google Shape;55;p1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043000" y="5100267"/>
            <a:ext cx="101456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10456833" y="864967"/>
            <a:ext cx="731600" cy="5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772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7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46933" y="864967"/>
            <a:ext cx="95084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46933" y="1913267"/>
            <a:ext cx="95084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355233" y="864967"/>
            <a:ext cx="731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713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douest.fr/2017/11/11/on-s-interesse-de-plus-en-plus-aux-assurances-3939103-3101.php" TargetMode="External"/><Relationship Id="rId2" Type="http://schemas.openxmlformats.org/officeDocument/2006/relationships/hyperlink" Target="https://www.vice.com/fr/article/ywyk55/quand-le-gel-menace-frole-ou-touche-la-vign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CA928-AB25-4C59-B36B-154344659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 Note – Mock Up – Score and Protect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EC9146-C842-4715-93B5-2AEB5AAEF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Nb : besoin d’une maquette modifiable</a:t>
            </a:r>
          </a:p>
        </p:txBody>
      </p:sp>
    </p:spTree>
    <p:extLst>
      <p:ext uri="{BB962C8B-B14F-4D97-AF65-F5344CB8AC3E}">
        <p14:creationId xmlns:p14="http://schemas.microsoft.com/office/powerpoint/2010/main" val="328543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4B22A-4CFC-4B9E-8B1E-A148B1E4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667" dirty="0"/>
              <a:t>En résumé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D82066-CC09-4D81-BCBB-03F126A3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933" y="1988525"/>
            <a:ext cx="9508400" cy="3706800"/>
          </a:xfrm>
        </p:spPr>
        <p:txBody>
          <a:bodyPr/>
          <a:lstStyle/>
          <a:p>
            <a:pPr marL="457189" indent="-457189" defTabSz="609585">
              <a:spcBef>
                <a:spcPct val="20000"/>
              </a:spcBef>
              <a:spcAft>
                <a:spcPts val="800"/>
              </a:spcAft>
              <a:buClr>
                <a:srgbClr val="00C6BB"/>
              </a:buClr>
              <a:buSzTx/>
              <a:buFont typeface="Wingdings 2" charset="2"/>
              <a:buChar char=""/>
            </a:pPr>
            <a:r>
              <a:rPr lang="fr-FR" kern="1200" dirty="0">
                <a:solidFill>
                  <a:schemeClr val="tx1"/>
                </a:solidFill>
                <a:latin typeface="Montserrat" panose="020B0604020202020204" charset="0"/>
                <a:ea typeface="+mn-ea"/>
                <a:cs typeface="+mn-cs"/>
              </a:rPr>
              <a:t>S&amp;P est un coach digital très pédagogue sur PC ou tablette permettant </a:t>
            </a:r>
            <a:r>
              <a:rPr lang="fr-FR" u="sng" kern="1200" dirty="0">
                <a:solidFill>
                  <a:schemeClr val="tx1"/>
                </a:solidFill>
                <a:latin typeface="Montserrat" panose="020B0604020202020204" charset="0"/>
                <a:ea typeface="+mn-ea"/>
                <a:cs typeface="+mn-cs"/>
              </a:rPr>
              <a:t>aux vignerons </a:t>
            </a:r>
            <a:r>
              <a:rPr lang="fr-FR" kern="1200" dirty="0">
                <a:solidFill>
                  <a:schemeClr val="tx1"/>
                </a:solidFill>
                <a:latin typeface="Montserrat" panose="020B0604020202020204" charset="0"/>
                <a:ea typeface="+mn-ea"/>
                <a:cs typeface="+mn-cs"/>
              </a:rPr>
              <a:t>de bâtir une stratégie de gestion de son risque climatique (outil de </a:t>
            </a:r>
            <a:r>
              <a:rPr lang="fr-FR" kern="1200" dirty="0" err="1">
                <a:solidFill>
                  <a:schemeClr val="tx1"/>
                </a:solidFill>
                <a:latin typeface="Montserrat" panose="020B0604020202020204" charset="0"/>
                <a:ea typeface="+mn-ea"/>
                <a:cs typeface="+mn-cs"/>
              </a:rPr>
              <a:t>risk</a:t>
            </a:r>
            <a:r>
              <a:rPr lang="fr-FR" kern="1200" dirty="0">
                <a:solidFill>
                  <a:schemeClr val="tx1"/>
                </a:solidFill>
                <a:latin typeface="Montserrat" panose="020B0604020202020204" charset="0"/>
                <a:ea typeface="+mn-ea"/>
                <a:cs typeface="+mn-cs"/>
              </a:rPr>
              <a:t> management)*</a:t>
            </a:r>
          </a:p>
          <a:p>
            <a:pPr marL="990575" lvl="1" indent="-380990" defTabSz="609585">
              <a:spcBef>
                <a:spcPct val="20000"/>
              </a:spcBef>
              <a:spcAft>
                <a:spcPts val="800"/>
              </a:spcAft>
              <a:buClr>
                <a:srgbClr val="00C6BB"/>
              </a:buClr>
              <a:buSzTx/>
              <a:buFont typeface="Wingdings 2" charset="2"/>
              <a:buChar char=""/>
            </a:pPr>
            <a:r>
              <a:rPr lang="fr-FR" sz="1867" kern="1200" dirty="0">
                <a:solidFill>
                  <a:schemeClr val="tx1"/>
                </a:solidFill>
                <a:latin typeface="Montserrat" panose="020B0604020202020204" charset="0"/>
                <a:ea typeface="+mn-ea"/>
                <a:cs typeface="+mn-cs"/>
              </a:rPr>
              <a:t>Sur mesure</a:t>
            </a:r>
          </a:p>
          <a:p>
            <a:pPr marL="990575" lvl="1" indent="-380990" defTabSz="609585">
              <a:spcBef>
                <a:spcPct val="20000"/>
              </a:spcBef>
              <a:spcAft>
                <a:spcPts val="800"/>
              </a:spcAft>
              <a:buClr>
                <a:srgbClr val="00C6BB"/>
              </a:buClr>
              <a:buSzTx/>
              <a:buFont typeface="Wingdings 2" charset="2"/>
              <a:buChar char=""/>
            </a:pPr>
            <a:r>
              <a:rPr lang="fr-FR" sz="1867" kern="1200" dirty="0">
                <a:solidFill>
                  <a:schemeClr val="tx1"/>
                </a:solidFill>
                <a:latin typeface="Montserrat" panose="020B0604020202020204" charset="0"/>
                <a:ea typeface="+mn-ea"/>
                <a:cs typeface="+mn-cs"/>
              </a:rPr>
              <a:t>Robuste et visuel</a:t>
            </a:r>
          </a:p>
          <a:p>
            <a:pPr marL="990575" lvl="1" indent="-380990" defTabSz="609585">
              <a:spcBef>
                <a:spcPct val="20000"/>
              </a:spcBef>
              <a:spcAft>
                <a:spcPts val="800"/>
              </a:spcAft>
              <a:buClr>
                <a:srgbClr val="00C6BB"/>
              </a:buClr>
              <a:buSzTx/>
              <a:buFont typeface="Wingdings 2" charset="2"/>
              <a:buChar char=""/>
            </a:pPr>
            <a:r>
              <a:rPr lang="fr-FR" sz="1867" kern="1200" dirty="0">
                <a:solidFill>
                  <a:schemeClr val="tx1"/>
                </a:solidFill>
                <a:latin typeface="Montserrat" panose="020B0604020202020204" charset="0"/>
                <a:ea typeface="+mn-ea"/>
                <a:cs typeface="+mn-cs"/>
              </a:rPr>
              <a:t>Optimale </a:t>
            </a:r>
          </a:p>
          <a:p>
            <a:pPr marL="990575" lvl="1" indent="-380990" defTabSz="609585">
              <a:spcBef>
                <a:spcPct val="20000"/>
              </a:spcBef>
              <a:spcAft>
                <a:spcPts val="800"/>
              </a:spcAft>
              <a:buClr>
                <a:srgbClr val="00C6BB"/>
              </a:buClr>
              <a:buSzTx/>
              <a:buFont typeface="Wingdings 2" charset="2"/>
              <a:buChar char=""/>
            </a:pPr>
            <a:endParaRPr lang="fr-FR" sz="1600" kern="1200" dirty="0">
              <a:solidFill>
                <a:schemeClr val="tx1"/>
              </a:solidFill>
              <a:latin typeface="Montserrat" panose="020B060402020202020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609585" lvl="1" indent="0" defTabSz="609585">
              <a:spcBef>
                <a:spcPct val="20000"/>
              </a:spcBef>
              <a:spcAft>
                <a:spcPts val="800"/>
              </a:spcAft>
              <a:buClr>
                <a:srgbClr val="00C6BB"/>
              </a:buClr>
              <a:buSzTx/>
              <a:buNone/>
            </a:pPr>
            <a:r>
              <a:rPr lang="fr-FR" sz="1600" kern="1200" dirty="0">
                <a:solidFill>
                  <a:schemeClr val="tx1"/>
                </a:solidFill>
                <a:latin typeface="Montserrat" panose="020B0604020202020204" charset="0"/>
                <a:ea typeface="+mn-ea"/>
                <a:cs typeface="+mn-cs"/>
                <a:sym typeface="Wingdings" panose="05000000000000000000" pitchFamily="2" charset="2"/>
              </a:rPr>
              <a:t>Dans un deuxième temps, proposer de nouveaux produits…</a:t>
            </a:r>
            <a:endParaRPr lang="fr-FR" sz="1600" kern="1200" dirty="0">
              <a:solidFill>
                <a:schemeClr val="tx1"/>
              </a:solidFill>
              <a:latin typeface="Montserrat" panose="020B0604020202020204" charset="0"/>
              <a:ea typeface="+mn-ea"/>
              <a:cs typeface="+mn-cs"/>
            </a:endParaRPr>
          </a:p>
          <a:p>
            <a:pPr marL="0" indent="0" defTabSz="609585">
              <a:spcBef>
                <a:spcPct val="20000"/>
              </a:spcBef>
              <a:spcAft>
                <a:spcPts val="800"/>
              </a:spcAft>
              <a:buClr>
                <a:srgbClr val="00C6BB"/>
              </a:buClr>
              <a:buSzTx/>
              <a:buNone/>
            </a:pPr>
            <a:endParaRPr lang="fr-FR" sz="1867" kern="1200" dirty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193D52-A755-4A19-BFCA-AF52836541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10</a:t>
            </a:fld>
            <a:endParaRPr lang="fr-FR" kern="0"/>
          </a:p>
        </p:txBody>
      </p:sp>
    </p:spTree>
    <p:extLst>
      <p:ext uri="{BB962C8B-B14F-4D97-AF65-F5344CB8AC3E}">
        <p14:creationId xmlns:p14="http://schemas.microsoft.com/office/powerpoint/2010/main" val="384661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E67C4-C5DA-4F36-AA95-E6799509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667" dirty="0"/>
              <a:t>Pourquoi un mock up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96EB2-0935-4C53-899A-8A3A44E1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47370"/>
            <a:ext cx="10554574" cy="3636511"/>
          </a:xfrm>
        </p:spPr>
        <p:txBody>
          <a:bodyPr>
            <a:normAutofit/>
          </a:bodyPr>
          <a:lstStyle/>
          <a:p>
            <a:r>
              <a:rPr lang="fr-FR" dirty="0"/>
              <a:t>Pour avancer sur la solution et embarquer des agri pilotes (ou fédération)</a:t>
            </a:r>
          </a:p>
          <a:p>
            <a:r>
              <a:rPr lang="fr-FR" dirty="0"/>
              <a:t>Pour décrocher des bourses</a:t>
            </a:r>
          </a:p>
          <a:p>
            <a:r>
              <a:rPr lang="fr-FR" dirty="0"/>
              <a:t>Pour approcher des partenaires</a:t>
            </a:r>
          </a:p>
        </p:txBody>
      </p:sp>
    </p:spTree>
    <p:extLst>
      <p:ext uri="{BB962C8B-B14F-4D97-AF65-F5344CB8AC3E}">
        <p14:creationId xmlns:p14="http://schemas.microsoft.com/office/powerpoint/2010/main" val="156357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CA910-FDE0-4E4E-9C7A-2ECFEB0E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667" dirty="0"/>
              <a:t>Déroulé MACRO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CC38E2-7CFC-4F36-BBC7-16FE008FE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12</a:t>
            </a:fld>
            <a:endParaRPr lang="fr-FR" kern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19C3632-0036-42B6-A162-D466757EABCA}"/>
              </a:ext>
            </a:extLst>
          </p:cNvPr>
          <p:cNvGraphicFramePr/>
          <p:nvPr/>
        </p:nvGraphicFramePr>
        <p:xfrm>
          <a:off x="1189096" y="1881482"/>
          <a:ext cx="9897737" cy="3702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33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AFC8E-F8BB-492A-AF54-84A4F39A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</a:t>
            </a:r>
            <a:r>
              <a:rPr lang="fr-FR"/>
              <a:t>plus complet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1FEF3C-18A6-4F6A-AE7C-58B5C44195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13</a:t>
            </a:fld>
            <a:endParaRPr lang="fr-FR" kern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3BF2F28-DF52-4EE0-A685-555DD8E5FC1B}"/>
              </a:ext>
            </a:extLst>
          </p:cNvPr>
          <p:cNvGraphicFramePr/>
          <p:nvPr/>
        </p:nvGraphicFramePr>
        <p:xfrm>
          <a:off x="939021" y="1936895"/>
          <a:ext cx="2293707" cy="3702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C7659C7-E6B2-4708-B725-530F2EE934C0}"/>
              </a:ext>
            </a:extLst>
          </p:cNvPr>
          <p:cNvSpPr/>
          <p:nvPr/>
        </p:nvSpPr>
        <p:spPr>
          <a:xfrm>
            <a:off x="3268271" y="3117949"/>
            <a:ext cx="1077635" cy="1340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fr-FR" sz="1200" kern="0" dirty="0" err="1">
                <a:solidFill>
                  <a:srgbClr val="FFFFFF"/>
                </a:solidFill>
                <a:latin typeface="Montserrat" panose="020B0604020202020204" charset="0"/>
                <a:sym typeface="Arial"/>
              </a:rPr>
              <a:t>Scoring</a:t>
            </a:r>
            <a:r>
              <a:rPr lang="fr-FR" sz="1200" kern="0" dirty="0">
                <a:solidFill>
                  <a:srgbClr val="FFFFFF"/>
                </a:solidFill>
                <a:latin typeface="Montserrat" panose="020B0604020202020204" charset="0"/>
                <a:sym typeface="Arial"/>
              </a:rPr>
              <a:t> &amp; Visualisation de la protection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96E9B2C-9718-4FCC-B7FF-F143294B4B3D}"/>
              </a:ext>
            </a:extLst>
          </p:cNvPr>
          <p:cNvGraphicFramePr/>
          <p:nvPr/>
        </p:nvGraphicFramePr>
        <p:xfrm>
          <a:off x="2779190" y="2135090"/>
          <a:ext cx="8790405" cy="3587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Flèche : droite à entaille 7">
            <a:extLst>
              <a:ext uri="{FF2B5EF4-FFF2-40B4-BE49-F238E27FC236}">
                <a16:creationId xmlns:a16="http://schemas.microsoft.com/office/drawing/2014/main" id="{5C7C0822-0888-447A-9C5A-27419A8C7B30}"/>
              </a:ext>
            </a:extLst>
          </p:cNvPr>
          <p:cNvSpPr/>
          <p:nvPr/>
        </p:nvSpPr>
        <p:spPr>
          <a:xfrm>
            <a:off x="4408430" y="3047718"/>
            <a:ext cx="1275407" cy="1481101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lèche : droite à entaille 8">
            <a:extLst>
              <a:ext uri="{FF2B5EF4-FFF2-40B4-BE49-F238E27FC236}">
                <a16:creationId xmlns:a16="http://schemas.microsoft.com/office/drawing/2014/main" id="{5AF58516-C4E9-4BCA-8522-725D8103C667}"/>
              </a:ext>
            </a:extLst>
          </p:cNvPr>
          <p:cNvSpPr/>
          <p:nvPr/>
        </p:nvSpPr>
        <p:spPr>
          <a:xfrm>
            <a:off x="8865666" y="3047718"/>
            <a:ext cx="1275407" cy="1481101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5EF4AA5-A301-4E5E-B6D7-DB7663DDC6C1}"/>
              </a:ext>
            </a:extLst>
          </p:cNvPr>
          <p:cNvSpPr/>
          <p:nvPr/>
        </p:nvSpPr>
        <p:spPr>
          <a:xfrm>
            <a:off x="10224152" y="3108713"/>
            <a:ext cx="1077635" cy="1340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fr-FR" sz="1200" kern="0" dirty="0" err="1">
                <a:solidFill>
                  <a:srgbClr val="FFFFFF"/>
                </a:solidFill>
                <a:latin typeface="Montserrat" panose="020B0604020202020204" charset="0"/>
                <a:sym typeface="Arial"/>
              </a:rPr>
              <a:t>Scoring</a:t>
            </a:r>
            <a:r>
              <a:rPr lang="fr-FR" sz="1200" kern="0" dirty="0">
                <a:solidFill>
                  <a:srgbClr val="FFFFFF"/>
                </a:solidFill>
                <a:latin typeface="Montserrat" panose="020B0604020202020204" charset="0"/>
                <a:sym typeface="Arial"/>
              </a:rPr>
              <a:t> &amp; Visualisation de la protection</a:t>
            </a:r>
          </a:p>
        </p:txBody>
      </p:sp>
    </p:spTree>
    <p:extLst>
      <p:ext uri="{BB962C8B-B14F-4D97-AF65-F5344CB8AC3E}">
        <p14:creationId xmlns:p14="http://schemas.microsoft.com/office/powerpoint/2010/main" val="191445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518933" y="860733"/>
            <a:ext cx="9154400" cy="256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Les INPUTS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9322614" y="4063838"/>
            <a:ext cx="1342317" cy="1272303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CA5ADE35-8188-467E-8307-C7996F19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41" y="3747911"/>
            <a:ext cx="2884391" cy="21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0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02F083A-D179-4536-B8F9-CDD39270B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839178"/>
              </p:ext>
            </p:extLst>
          </p:nvPr>
        </p:nvGraphicFramePr>
        <p:xfrm>
          <a:off x="1158992" y="862533"/>
          <a:ext cx="9990008" cy="527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89AACD2-0767-4AD8-B928-8590F2F26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000" y="5100267"/>
            <a:ext cx="10145600" cy="895200"/>
          </a:xfrm>
        </p:spPr>
        <p:txBody>
          <a:bodyPr/>
          <a:lstStyle/>
          <a:p>
            <a:r>
              <a:rPr lang="fr-FR" sz="4800" dirty="0">
                <a:latin typeface="Montserrat" panose="020B0604020202020204" charset="0"/>
              </a:rPr>
              <a:t>RECUEIL d’INFORMATIONS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7390FA-5B66-49E6-8CF6-5529B933D9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15</a:t>
            </a:fld>
            <a:endParaRPr lang="fr-FR" kern="0"/>
          </a:p>
        </p:txBody>
      </p:sp>
    </p:spTree>
    <p:extLst>
      <p:ext uri="{BB962C8B-B14F-4D97-AF65-F5344CB8AC3E}">
        <p14:creationId xmlns:p14="http://schemas.microsoft.com/office/powerpoint/2010/main" val="82216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1. IMPORT DES DOR &amp; CLASSEMENT </a:t>
            </a:r>
            <a:r>
              <a:rPr lang="fr-FR" sz="1600" dirty="0"/>
              <a:t>(Input Document Douanes)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16</a:t>
            </a:fld>
            <a:endParaRPr lang="fr-FR" kern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E80C9E4-46F1-42FF-97CC-9B132E75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933" y="2785265"/>
            <a:ext cx="9508400" cy="1490056"/>
          </a:xfrm>
        </p:spPr>
        <p:txBody>
          <a:bodyPr/>
          <a:lstStyle/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 defTabSz="952476">
              <a:buNone/>
            </a:pPr>
            <a:endParaRPr lang="fr-FR" sz="1400" dirty="0"/>
          </a:p>
          <a:p>
            <a:pPr marL="711182" lvl="1" indent="0" defTabSz="952476">
              <a:buNone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3FEC4B-D333-4802-80AB-DF9E43822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67" y="1996850"/>
            <a:ext cx="6759459" cy="24646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04C493-B8B4-4251-AD7A-D9200A5F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593" y="2410776"/>
            <a:ext cx="6759459" cy="24646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495C5AD-AD6B-4270-8CB4-DD2736DE1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15" y="2647459"/>
            <a:ext cx="6759459" cy="246461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3189045-9D4A-4DC8-99A0-03E48658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691" y="3136086"/>
            <a:ext cx="6759459" cy="2464613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FFBBA7A-B4A4-48A6-9808-0FAC0A8A957E}"/>
              </a:ext>
            </a:extLst>
          </p:cNvPr>
          <p:cNvSpPr/>
          <p:nvPr/>
        </p:nvSpPr>
        <p:spPr>
          <a:xfrm rot="1342306">
            <a:off x="8474191" y="2197325"/>
            <a:ext cx="2459775" cy="8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En automatique (OCR)</a:t>
            </a:r>
          </a:p>
        </p:txBody>
      </p:sp>
    </p:spTree>
    <p:extLst>
      <p:ext uri="{BB962C8B-B14F-4D97-AF65-F5344CB8AC3E}">
        <p14:creationId xmlns:p14="http://schemas.microsoft.com/office/powerpoint/2010/main" val="146980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1. IMPORT DES DOR &amp; CLASSEMENT </a:t>
            </a:r>
            <a:r>
              <a:rPr lang="fr-FR" sz="1600" dirty="0"/>
              <a:t>(Input Document Douanes)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17</a:t>
            </a:fld>
            <a:endParaRPr lang="fr-FR" kern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FFBBA7A-B4A4-48A6-9808-0FAC0A8A957E}"/>
              </a:ext>
            </a:extLst>
          </p:cNvPr>
          <p:cNvSpPr/>
          <p:nvPr/>
        </p:nvSpPr>
        <p:spPr>
          <a:xfrm rot="1342306">
            <a:off x="8376313" y="2423103"/>
            <a:ext cx="2459775" cy="8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 err="1">
                <a:solidFill>
                  <a:srgbClr val="FFFFFF"/>
                </a:solidFill>
                <a:latin typeface="Arial"/>
                <a:sym typeface="Arial"/>
              </a:rPr>
              <a:t>Click’n</a:t>
            </a: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 drop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A590861-1604-4CFB-831A-6BC556C73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1649" y="3682777"/>
            <a:ext cx="9508400" cy="895200"/>
          </a:xfrm>
        </p:spPr>
        <p:txBody>
          <a:bodyPr/>
          <a:lstStyle/>
          <a:p>
            <a:r>
              <a:rPr lang="fr-FR" dirty="0"/>
              <a:t>Classement dans des cuves indépendantes</a:t>
            </a:r>
          </a:p>
        </p:txBody>
      </p:sp>
    </p:spTree>
    <p:extLst>
      <p:ext uri="{BB962C8B-B14F-4D97-AF65-F5344CB8AC3E}">
        <p14:creationId xmlns:p14="http://schemas.microsoft.com/office/powerpoint/2010/main" val="427618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2. Recueil des prix </a:t>
            </a:r>
            <a:r>
              <a:rPr lang="fr-FR" sz="1467" dirty="0"/>
              <a:t>(Input viti)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18</a:t>
            </a:fld>
            <a:endParaRPr lang="fr-FR" kern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E80C9E4-46F1-42FF-97CC-9B132E75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933" y="2785265"/>
            <a:ext cx="9508400" cy="1490056"/>
          </a:xfrm>
        </p:spPr>
        <p:txBody>
          <a:bodyPr/>
          <a:lstStyle/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Valorisation par col = </a:t>
            </a:r>
            <a:r>
              <a:rPr lang="fr-FR" sz="1400" b="1" dirty="0">
                <a:solidFill>
                  <a:srgbClr val="0070C0"/>
                </a:solidFill>
                <a:latin typeface="Montserrat" panose="020B0604020202020204" charset="0"/>
              </a:rPr>
              <a:t>5,67 €</a:t>
            </a:r>
          </a:p>
          <a:p>
            <a:pPr marL="723882" lvl="1" indent="-12700" defTabSz="952476">
              <a:buNone/>
            </a:pPr>
            <a:endParaRPr lang="fr-FR" sz="1400" dirty="0">
              <a:latin typeface="Montserrat" panose="020B0604020202020204" charset="0"/>
              <a:sym typeface="Wingdings" panose="05000000000000000000" pitchFamily="2" charset="2"/>
            </a:endParaRPr>
          </a:p>
          <a:p>
            <a:pPr marL="723882" lvl="1" indent="-12700" defTabSz="952476">
              <a:buNone/>
            </a:pPr>
            <a:r>
              <a:rPr lang="fr-FR" sz="1400" dirty="0">
                <a:latin typeface="Montserrat" panose="020B0604020202020204" charset="0"/>
                <a:sym typeface="Wingdings" panose="05000000000000000000" pitchFamily="2" charset="2"/>
              </a:rPr>
              <a:t> 756 € / HL</a:t>
            </a:r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 defTabSz="952476">
              <a:buNone/>
            </a:pPr>
            <a:endParaRPr lang="fr-FR" sz="1400" dirty="0"/>
          </a:p>
          <a:p>
            <a:pPr marL="711182" lvl="1" indent="0" defTabSz="952476">
              <a:buNone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D45F222-ACB0-4C2D-AF23-3866CC657A88}"/>
              </a:ext>
            </a:extLst>
          </p:cNvPr>
          <p:cNvSpPr txBox="1">
            <a:spLocks/>
          </p:cNvSpPr>
          <p:nvPr/>
        </p:nvSpPr>
        <p:spPr>
          <a:xfrm>
            <a:off x="1258033" y="1989814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u="sng" kern="0" dirty="0">
                <a:latin typeface="Montserrat" panose="020B0604020202020204" charset="0"/>
              </a:rPr>
              <a:t>Les besoins de l’exploitation</a:t>
            </a: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F8007E6-D8F4-4FF5-BEE7-ACA35FF48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19" y="1989813"/>
            <a:ext cx="593227" cy="628419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9CE76F1-EA03-49E6-9F81-49E079D1C191}"/>
              </a:ext>
            </a:extLst>
          </p:cNvPr>
          <p:cNvSpPr/>
          <p:nvPr/>
        </p:nvSpPr>
        <p:spPr>
          <a:xfrm rot="1342306">
            <a:off x="8474191" y="2197325"/>
            <a:ext cx="2459775" cy="8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Peut varier</a:t>
            </a:r>
          </a:p>
        </p:txBody>
      </p:sp>
    </p:spTree>
    <p:extLst>
      <p:ext uri="{BB962C8B-B14F-4D97-AF65-F5344CB8AC3E}">
        <p14:creationId xmlns:p14="http://schemas.microsoft.com/office/powerpoint/2010/main" val="166395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3. Recueil des Besoins </a:t>
            </a:r>
            <a:r>
              <a:rPr lang="fr-FR" sz="1467" dirty="0"/>
              <a:t>(Input viti)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  <a:defRPr/>
              </a:pPr>
              <a:t>19</a:t>
            </a:fld>
            <a:endParaRPr lang="fr-FR" kern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E80C9E4-46F1-42FF-97CC-9B132E75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933" y="2608738"/>
            <a:ext cx="9508400" cy="3191927"/>
          </a:xfrm>
        </p:spPr>
        <p:txBody>
          <a:bodyPr/>
          <a:lstStyle/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Origine des données :</a:t>
            </a:r>
          </a:p>
          <a:p>
            <a:pPr marL="711182" lvl="1" indent="0" defTabSz="952476">
              <a:buNone/>
            </a:pPr>
            <a:r>
              <a:rPr lang="fr-FR" sz="1400" dirty="0"/>
              <a:t>Compte de résultat de la  SCEA </a:t>
            </a:r>
            <a:r>
              <a:rPr lang="fr-FR" sz="1400" u="sng" dirty="0"/>
              <a:t>complétés</a:t>
            </a:r>
            <a:r>
              <a:rPr lang="fr-FR" sz="1400" dirty="0"/>
              <a:t> par ajustements du directeur de l’exploitation (compte tenu du jeu d’écriture entre les structures impossible de capter uniquement ces données dans le compte de résultat).</a:t>
            </a:r>
          </a:p>
          <a:p>
            <a:pPr marL="711182" lvl="1" indent="0" defTabSz="952476">
              <a:buNone/>
            </a:pPr>
            <a:endParaRPr lang="fr-FR" sz="1400" dirty="0"/>
          </a:p>
          <a:p>
            <a:pPr marL="711182" lvl="1" indent="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Les besoins macro de l’exploitation par an : 524 k€</a:t>
            </a:r>
          </a:p>
          <a:p>
            <a:pPr marL="711182" lvl="1" indent="0" defTabSz="952476">
              <a:buNone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D45F222-ACB0-4C2D-AF23-3866CC657A88}"/>
              </a:ext>
            </a:extLst>
          </p:cNvPr>
          <p:cNvSpPr txBox="1">
            <a:spLocks/>
          </p:cNvSpPr>
          <p:nvPr/>
        </p:nvSpPr>
        <p:spPr>
          <a:xfrm>
            <a:off x="1258033" y="1989814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>
              <a:defRPr/>
            </a:pPr>
            <a:r>
              <a:rPr lang="fr-FR" u="sng" kern="0" dirty="0">
                <a:latin typeface="Montserrat" panose="020B0604020202020204" charset="0"/>
              </a:rPr>
              <a:t>Les besoins de l’exploitation</a:t>
            </a:r>
          </a:p>
          <a:p>
            <a:pPr marL="1219170" lvl="1" indent="-507987" defTabSz="1219170">
              <a:defRPr/>
            </a:pPr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9CAE308-DF57-4964-98C6-2386EFBE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00" y="2043590"/>
            <a:ext cx="593227" cy="5390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CE83EB0-D587-4233-A2EC-D5FED6BF5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27" y="4133151"/>
            <a:ext cx="7806888" cy="126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267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E7A2F-22E4-4C44-A90F-D2396E08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Testimonial sur les Aléas climatiques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F4C9A-4A6B-49DB-8877-B9D29783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31776"/>
            <a:ext cx="10554574" cy="3636511"/>
          </a:xfrm>
        </p:spPr>
        <p:txBody>
          <a:bodyPr>
            <a:normAutofit fontScale="77500" lnSpcReduction="20000"/>
          </a:bodyPr>
          <a:lstStyle/>
          <a:p>
            <a:r>
              <a:rPr lang="fr-FR" i="1" dirty="0" err="1"/>
              <a:t>Romual</a:t>
            </a:r>
            <a:r>
              <a:rPr lang="fr-FR" i="1" dirty="0"/>
              <a:t> interviewé dans </a:t>
            </a:r>
            <a:r>
              <a:rPr lang="fr-FR" i="1" dirty="0">
                <a:hlinkClick r:id="rId2"/>
              </a:rPr>
              <a:t>Vice</a:t>
            </a:r>
            <a:r>
              <a:rPr lang="fr-FR" i="1" dirty="0"/>
              <a:t> : « Ça te remet à ta place un événement climatique. C’est une belle leçon de morale, me dit Romuald. Tu peux t’énerver, ça sert à rien. T’es tout petit. Face à la nature. T’essaies de comprendre et d’apprivoiser, t’essaies de contrôler et de maîtriser, mais parfois c’est impossible, c’est ça qui rend fou. »</a:t>
            </a:r>
          </a:p>
          <a:p>
            <a:r>
              <a:rPr lang="fr-FR" dirty="0"/>
              <a:t>Magali V interviewé dans </a:t>
            </a:r>
            <a:r>
              <a:rPr lang="fr-FR" dirty="0">
                <a:hlinkClick r:id="rId3"/>
              </a:rPr>
              <a:t>Sud Ouest </a:t>
            </a:r>
            <a:r>
              <a:rPr lang="fr-FR" i="1" dirty="0"/>
              <a:t>« L’an prochain, l’enjeu risque sera énorme. On va être démarchés et il faudra faire attention à ne pas se précipiter. La formation nous aide justement à mieux repérer le fameux diable qui se cache dans les détails »</a:t>
            </a:r>
          </a:p>
          <a:p>
            <a:r>
              <a:rPr lang="fr-FR" dirty="0"/>
              <a:t>Pierre F. – Viticulteur - 40 ha (Anjou)- </a:t>
            </a:r>
            <a:r>
              <a:rPr lang="fr-FR" i="1" dirty="0"/>
              <a:t>«  Il y a des solutions pour se protéger mais lorsque mes voisins me demandent des conseils j’en ai pour deux heures à leur expliquer »</a:t>
            </a:r>
          </a:p>
          <a:p>
            <a:r>
              <a:rPr lang="fr-FR" dirty="0"/>
              <a:t>Pauline R.– Installation en cours sur 10 ha</a:t>
            </a:r>
            <a:r>
              <a:rPr lang="fr-FR" i="1" dirty="0"/>
              <a:t>.(Drôme) «  J’ai intégré dans mon BP une année blanche mais il ne faut pas qu’elle arrive trop tôt et qu’en plus de ma récolte elle détruise mes vignes » . « J’aimerai pouvoir participer à des groupes de travail pour échanger avec mes pairs la dessus »</a:t>
            </a:r>
          </a:p>
          <a:p>
            <a:r>
              <a:rPr lang="fr-FR" dirty="0"/>
              <a:t>Emmanuel A. 15 ha (Dordogne) </a:t>
            </a:r>
            <a:r>
              <a:rPr lang="fr-FR" i="1" dirty="0"/>
              <a:t>« J'étais sur une exploitation standard mais face à une augmentation délirante des risques sur ces 10 dernières années (gel de printemps, ravageurs, </a:t>
            </a:r>
            <a:r>
              <a:rPr lang="fr-FR" i="1" dirty="0" err="1"/>
              <a:t>drosophil</a:t>
            </a:r>
            <a:r>
              <a:rPr lang="fr-FR" i="1" dirty="0"/>
              <a:t> </a:t>
            </a:r>
            <a:r>
              <a:rPr lang="fr-FR" i="1" dirty="0" err="1"/>
              <a:t>suzuki</a:t>
            </a:r>
            <a:r>
              <a:rPr lang="fr-FR" i="1" dirty="0"/>
              <a:t>…) j'étais en train de me casser la gueule. »</a:t>
            </a:r>
          </a:p>
          <a:p>
            <a:r>
              <a:rPr lang="fr-FR" dirty="0"/>
              <a:t>Guillaume G (Bourgogne) 35 ha </a:t>
            </a:r>
            <a:r>
              <a:rPr lang="fr-FR" i="1" dirty="0"/>
              <a:t>: « l’assurance climatique, une rustine facile à mettre en place mais il ne faut pas compter sur elle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788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3. Recueil des Besoins </a:t>
            </a:r>
            <a:r>
              <a:rPr lang="fr-FR" sz="1467" dirty="0"/>
              <a:t>(Input viti)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  <a:defRPr/>
              </a:pPr>
              <a:t>20</a:t>
            </a:fld>
            <a:endParaRPr lang="fr-FR" kern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E80C9E4-46F1-42FF-97CC-9B132E75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933" y="2608738"/>
            <a:ext cx="9508400" cy="3191927"/>
          </a:xfrm>
        </p:spPr>
        <p:txBody>
          <a:bodyPr/>
          <a:lstStyle/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Origine des données :</a:t>
            </a:r>
          </a:p>
          <a:p>
            <a:pPr marL="711182" lvl="1" indent="0" defTabSz="952476">
              <a:buNone/>
            </a:pPr>
            <a:r>
              <a:rPr lang="fr-FR" sz="1400" dirty="0"/>
              <a:t>Compte de résultat de la  SCEA </a:t>
            </a:r>
            <a:r>
              <a:rPr lang="fr-FR" sz="1400" u="sng" dirty="0"/>
              <a:t>complétés</a:t>
            </a:r>
            <a:r>
              <a:rPr lang="fr-FR" sz="1400" dirty="0"/>
              <a:t> par ajustements du directeur de l’exploitation (compte tenu du jeu d’écriture entre les structures impossible de capter uniquement ces données dans le compte de résultat).</a:t>
            </a:r>
          </a:p>
          <a:p>
            <a:pPr marL="711182" lvl="1" indent="0" defTabSz="952476">
              <a:buNone/>
            </a:pPr>
            <a:endParaRPr lang="fr-FR" sz="1400" dirty="0"/>
          </a:p>
          <a:p>
            <a:pPr marL="711182" lvl="1" indent="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Les besoins macro de l’exploitation par an : 524 k€</a:t>
            </a:r>
          </a:p>
          <a:p>
            <a:pPr marL="711182" lvl="1" indent="0" defTabSz="952476">
              <a:buNone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D45F222-ACB0-4C2D-AF23-3866CC657A88}"/>
              </a:ext>
            </a:extLst>
          </p:cNvPr>
          <p:cNvSpPr txBox="1">
            <a:spLocks/>
          </p:cNvSpPr>
          <p:nvPr/>
        </p:nvSpPr>
        <p:spPr>
          <a:xfrm>
            <a:off x="1258033" y="1989814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>
              <a:defRPr/>
            </a:pPr>
            <a:r>
              <a:rPr lang="fr-FR" u="sng" kern="0" dirty="0">
                <a:latin typeface="Montserrat" panose="020B0604020202020204" charset="0"/>
              </a:rPr>
              <a:t>Les besoins de l’exploitation</a:t>
            </a:r>
          </a:p>
          <a:p>
            <a:pPr marL="1219170" lvl="1" indent="-507987" defTabSz="1219170">
              <a:defRPr/>
            </a:pPr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9CAE308-DF57-4964-98C6-2386EFBE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00" y="2043590"/>
            <a:ext cx="593227" cy="539092"/>
          </a:xfrm>
          <a:prstGeom prst="rect">
            <a:avLst/>
          </a:prstGeom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76D2566-C8AC-4791-BF1B-7D65637C5313}"/>
              </a:ext>
            </a:extLst>
          </p:cNvPr>
          <p:cNvGraphicFramePr>
            <a:graphicFrameLocks noGrp="1"/>
          </p:cNvGraphicFramePr>
          <p:nvPr/>
        </p:nvGraphicFramePr>
        <p:xfrm>
          <a:off x="2418027" y="3950968"/>
          <a:ext cx="8128000" cy="1849697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38305486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6464162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r>
                        <a:rPr lang="fr-FR" sz="1400" b="0" i="0" u="sng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Charges de production :</a:t>
                      </a:r>
                    </a:p>
                    <a:p>
                      <a:pPr marL="271463" indent="0"/>
                      <a:r>
                        <a:rPr lang="fr-FR" sz="1200" b="0" i="0" u="none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Approvisionnements (engrais/phyto) : 15 k€</a:t>
                      </a:r>
                    </a:p>
                    <a:p>
                      <a:pPr marL="271463" indent="0"/>
                      <a:r>
                        <a:rPr lang="fr-FR" sz="1200" b="0" i="0" u="none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Main d’œuvre saisonnière                          : 60 k€</a:t>
                      </a:r>
                    </a:p>
                    <a:p>
                      <a:pPr marL="271463" indent="0"/>
                      <a:r>
                        <a:rPr lang="fr-FR" sz="1200" b="0" i="0" u="none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Prestation de service                                    : 25 k€</a:t>
                      </a:r>
                    </a:p>
                    <a:p>
                      <a:pPr marL="2714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i="0" u="none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Charge mécanique                                         : 8 K€</a:t>
                      </a:r>
                    </a:p>
                    <a:p>
                      <a:endParaRPr lang="fr-FR" sz="1400" b="0" i="0" u="none" strike="noStrike" cap="none" dirty="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sng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Charges Fixes :</a:t>
                      </a:r>
                    </a:p>
                    <a:p>
                      <a:pPr marL="271463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Entretien de la plantation : 30 k€</a:t>
                      </a:r>
                    </a:p>
                    <a:p>
                      <a:pPr marL="271463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Salariés                                        : 330 k€</a:t>
                      </a:r>
                    </a:p>
                    <a:p>
                      <a:pPr marL="2714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i="0" u="none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Arial"/>
                          <a:sym typeface="Source Sans Pro"/>
                        </a:rPr>
                        <a:t>Dotation aux amortissements : 5 k€</a:t>
                      </a:r>
                      <a:endParaRPr lang="fr-FR" sz="1200" b="0" i="0" u="none" strike="noStrike" cap="none" dirty="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Arial"/>
                        <a:sym typeface="Arial"/>
                      </a:endParaRPr>
                    </a:p>
                    <a:p>
                      <a:pPr marL="2714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i="0" u="none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Fermage                                        :  5 k€</a:t>
                      </a:r>
                      <a:endParaRPr lang="fr-FR" sz="1200" b="0" i="0" u="none" strike="noStrike" cap="none" dirty="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Arial"/>
                        <a:sym typeface="Source Sans Pro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fr-FR" sz="1400" b="0" i="0" u="none" strike="noStrike" cap="none" dirty="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40239224"/>
                  </a:ext>
                </a:extLst>
              </a:tr>
              <a:tr h="569537">
                <a:tc>
                  <a:txBody>
                    <a:bodyPr/>
                    <a:lstStyle/>
                    <a:p>
                      <a:r>
                        <a:rPr lang="fr-FR" sz="1400" b="0" i="0" u="sng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sym typeface="Source Sans Pro"/>
                        </a:rPr>
                        <a:t>Prélèvements :</a:t>
                      </a:r>
                    </a:p>
                    <a:p>
                      <a:pPr marL="2714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5516C"/>
                          </a:solidFill>
                          <a:effectLst/>
                          <a:uLnTx/>
                          <a:uFillTx/>
                          <a:latin typeface="Source Sans Pro"/>
                          <a:ea typeface="Source Sans Pro"/>
                          <a:cs typeface="Arial"/>
                          <a:sym typeface="Source Sans Pro"/>
                        </a:rPr>
                        <a:t>Transfert vers SCI : 40 k€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sng" strike="noStrike" cap="none" dirty="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Arial"/>
                          <a:sym typeface="Arial"/>
                        </a:rPr>
                        <a:t>Annuités</a:t>
                      </a:r>
                    </a:p>
                    <a:p>
                      <a:pPr marL="2714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5516C"/>
                          </a:solidFill>
                          <a:effectLst/>
                          <a:uLnTx/>
                          <a:uFillTx/>
                          <a:latin typeface="Source Sans Pro"/>
                          <a:ea typeface="Source Sans Pro"/>
                          <a:cs typeface="Arial"/>
                          <a:sym typeface="Source Sans Pro"/>
                        </a:rPr>
                        <a:t>Crédit LT : 6 k€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2261120"/>
                  </a:ext>
                </a:extLst>
              </a:tr>
            </a:tbl>
          </a:graphicData>
        </a:graphic>
      </p:graphicFrame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6458433-A82A-4034-B5D3-FF65793FE9A4}"/>
              </a:ext>
            </a:extLst>
          </p:cNvPr>
          <p:cNvSpPr/>
          <p:nvPr/>
        </p:nvSpPr>
        <p:spPr>
          <a:xfrm>
            <a:off x="8398934" y="3429000"/>
            <a:ext cx="2687900" cy="89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Imaginer des </a:t>
            </a:r>
            <a:r>
              <a:rPr lang="fr-FR" sz="1867" kern="0" dirty="0" err="1">
                <a:solidFill>
                  <a:srgbClr val="FFFFFF"/>
                </a:solidFill>
                <a:latin typeface="Arial"/>
                <a:sym typeface="Arial"/>
              </a:rPr>
              <a:t>deroulé</a:t>
            </a: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 différents plus ou moins précis</a:t>
            </a:r>
          </a:p>
        </p:txBody>
      </p:sp>
    </p:spTree>
    <p:extLst>
      <p:ext uri="{BB962C8B-B14F-4D97-AF65-F5344CB8AC3E}">
        <p14:creationId xmlns:p14="http://schemas.microsoft.com/office/powerpoint/2010/main" val="3468556317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4. Recueil des moyens de protection </a:t>
            </a:r>
            <a:r>
              <a:rPr lang="fr-FR" sz="1467" dirty="0"/>
              <a:t>(Input viti)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21</a:t>
            </a:fld>
            <a:endParaRPr lang="fr-FR" kern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E80C9E4-46F1-42FF-97CC-9B132E75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6767" y="4905983"/>
            <a:ext cx="9508400" cy="1490056"/>
          </a:xfrm>
        </p:spPr>
        <p:txBody>
          <a:bodyPr/>
          <a:lstStyle/>
          <a:p>
            <a:pPr marL="723882" lvl="1" indent="-12700" defTabSz="952476">
              <a:buNone/>
            </a:pPr>
            <a:endParaRPr lang="fr-FR" sz="1400" dirty="0"/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 defTabSz="952476">
              <a:buNone/>
            </a:pPr>
            <a:endParaRPr lang="fr-FR" sz="1400" dirty="0"/>
          </a:p>
          <a:p>
            <a:pPr marL="711182" lvl="1" indent="0" defTabSz="952476">
              <a:buNone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D45F222-ACB0-4C2D-AF23-3866CC657A88}"/>
              </a:ext>
            </a:extLst>
          </p:cNvPr>
          <p:cNvSpPr txBox="1">
            <a:spLocks/>
          </p:cNvSpPr>
          <p:nvPr/>
        </p:nvSpPr>
        <p:spPr>
          <a:xfrm>
            <a:off x="1258033" y="1989814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u="sng" kern="0" dirty="0">
                <a:latin typeface="Montserrat" panose="020B0604020202020204" charset="0"/>
              </a:rPr>
              <a:t>Les moyens de protection</a:t>
            </a: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D1F9F-6CF7-4EA9-84F3-C221AC64F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767" y="1989185"/>
            <a:ext cx="500628" cy="567063"/>
          </a:xfrm>
          <a:prstGeom prst="rect">
            <a:avLst/>
          </a:prstGeom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8CFB6FF-DC6D-44CB-9A12-9F283292CCA2}"/>
              </a:ext>
            </a:extLst>
          </p:cNvPr>
          <p:cNvGraphicFramePr>
            <a:graphicFrameLocks noGrp="1"/>
          </p:cNvGraphicFramePr>
          <p:nvPr/>
        </p:nvGraphicFramePr>
        <p:xfrm>
          <a:off x="3372181" y="2760935"/>
          <a:ext cx="4868904" cy="1944000"/>
        </p:xfrm>
        <a:graphic>
          <a:graphicData uri="http://schemas.openxmlformats.org/drawingml/2006/table">
            <a:tbl>
              <a:tblPr firstRow="1" bandRow="1"/>
              <a:tblGrid>
                <a:gridCol w="3088108">
                  <a:extLst>
                    <a:ext uri="{9D8B030D-6E8A-4147-A177-3AD203B41FA5}">
                      <a16:colId xmlns:a16="http://schemas.microsoft.com/office/drawing/2014/main" val="1668993404"/>
                    </a:ext>
                  </a:extLst>
                </a:gridCol>
                <a:gridCol w="1780796">
                  <a:extLst>
                    <a:ext uri="{9D8B030D-6E8A-4147-A177-3AD203B41FA5}">
                      <a16:colId xmlns:a16="http://schemas.microsoft.com/office/drawing/2014/main" val="3139327737"/>
                    </a:ext>
                  </a:extLst>
                </a:gridCol>
              </a:tblGrid>
              <a:tr h="388800">
                <a:tc>
                  <a:txBody>
                    <a:bodyPr/>
                    <a:lstStyle/>
                    <a:p>
                      <a:pPr algn="l"/>
                      <a:r>
                        <a:rPr lang="fr-FR" sz="14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Irrigation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1400" b="1" i="0" u="none" strike="noStrike" cap="none" dirty="0">
                          <a:solidFill>
                            <a:srgbClr val="0070C0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Oui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53109663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l"/>
                      <a:r>
                        <a:rPr lang="fr-FR" sz="14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Tour antigel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1400" b="0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Non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32671553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l"/>
                      <a:r>
                        <a:rPr lang="fr-FR" sz="14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Canon Anti-grêle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1400" b="0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Non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56349275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l"/>
                      <a:r>
                        <a:rPr lang="fr-FR" sz="14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Outils de pilotage 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1400" b="0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Non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70262469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l"/>
                      <a:r>
                        <a:rPr lang="fr-FR" sz="14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Autre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1400" b="0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Non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48881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0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5. Listing des moyens de compensation </a:t>
            </a:r>
            <a:r>
              <a:rPr lang="fr-FR" sz="1467" dirty="0"/>
              <a:t>(Input viti)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22</a:t>
            </a:fld>
            <a:endParaRPr lang="fr-FR" kern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E80C9E4-46F1-42FF-97CC-9B132E75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6767" y="4905983"/>
            <a:ext cx="9508400" cy="452476"/>
          </a:xfrm>
        </p:spPr>
        <p:txBody>
          <a:bodyPr/>
          <a:lstStyle/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Moyen de compensation 153 k€</a:t>
            </a:r>
            <a:endParaRPr lang="fr-FR" sz="1400" dirty="0">
              <a:latin typeface="Montserrat" panose="020B0604020202020204" charset="0"/>
              <a:sym typeface="Wingdings" panose="05000000000000000000" pitchFamily="2" charset="2"/>
            </a:endParaRPr>
          </a:p>
          <a:p>
            <a:pPr marL="723882" lvl="1" indent="-12700" defTabSz="952476">
              <a:buNone/>
            </a:pPr>
            <a:endParaRPr lang="fr-FR" sz="1400" dirty="0"/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 defTabSz="952476">
              <a:buNone/>
            </a:pPr>
            <a:endParaRPr lang="fr-FR" sz="1400" dirty="0"/>
          </a:p>
          <a:p>
            <a:pPr marL="711182" lvl="1" indent="0" defTabSz="952476">
              <a:buNone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D45F222-ACB0-4C2D-AF23-3866CC657A88}"/>
              </a:ext>
            </a:extLst>
          </p:cNvPr>
          <p:cNvSpPr txBox="1">
            <a:spLocks/>
          </p:cNvSpPr>
          <p:nvPr/>
        </p:nvSpPr>
        <p:spPr>
          <a:xfrm>
            <a:off x="1258033" y="1989814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u="sng" kern="0" dirty="0">
                <a:latin typeface="Montserrat" panose="020B0604020202020204" charset="0"/>
              </a:rPr>
              <a:t>Les moyens de compensation</a:t>
            </a: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8CFB6FF-DC6D-44CB-9A12-9F283292CCA2}"/>
              </a:ext>
            </a:extLst>
          </p:cNvPr>
          <p:cNvGraphicFramePr>
            <a:graphicFrameLocks noGrp="1"/>
          </p:cNvGraphicFramePr>
          <p:nvPr/>
        </p:nvGraphicFramePr>
        <p:xfrm>
          <a:off x="1520236" y="2812329"/>
          <a:ext cx="8308624" cy="1806040"/>
        </p:xfrm>
        <a:graphic>
          <a:graphicData uri="http://schemas.openxmlformats.org/drawingml/2006/table">
            <a:tbl>
              <a:tblPr firstRow="1" bandRow="1"/>
              <a:tblGrid>
                <a:gridCol w="4741336">
                  <a:extLst>
                    <a:ext uri="{9D8B030D-6E8A-4147-A177-3AD203B41FA5}">
                      <a16:colId xmlns:a16="http://schemas.microsoft.com/office/drawing/2014/main" val="1668993404"/>
                    </a:ext>
                  </a:extLst>
                </a:gridCol>
                <a:gridCol w="1746015">
                  <a:extLst>
                    <a:ext uri="{9D8B030D-6E8A-4147-A177-3AD203B41FA5}">
                      <a16:colId xmlns:a16="http://schemas.microsoft.com/office/drawing/2014/main" val="3139327737"/>
                    </a:ext>
                  </a:extLst>
                </a:gridCol>
                <a:gridCol w="1821273">
                  <a:extLst>
                    <a:ext uri="{9D8B030D-6E8A-4147-A177-3AD203B41FA5}">
                      <a16:colId xmlns:a16="http://schemas.microsoft.com/office/drawing/2014/main" val="3483966458"/>
                    </a:ext>
                  </a:extLst>
                </a:gridCol>
              </a:tblGrid>
              <a:tr h="356093">
                <a:tc>
                  <a:txBody>
                    <a:bodyPr/>
                    <a:lstStyle/>
                    <a:p>
                      <a:pPr algn="l"/>
                      <a:r>
                        <a:rPr lang="fr-FR" sz="14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Stock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1400" b="0" i="0" u="none" strike="noStrike" cap="none" dirty="0">
                          <a:solidFill>
                            <a:srgbClr val="0070C0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Non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endParaRPr lang="fr-FR" sz="1400" b="0" i="0" u="none" strike="noStrike" cap="none" dirty="0">
                        <a:solidFill>
                          <a:srgbClr val="0070C0"/>
                        </a:solidFill>
                        <a:latin typeface="Montserrat" panose="020B0604020202020204" charset="0"/>
                        <a:ea typeface="Source Sans Pro"/>
                        <a:sym typeface="Source Sans Pro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53109663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 algn="l"/>
                      <a:r>
                        <a:rPr lang="fr-FR" sz="14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Volumes complémentaires individuels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1400" b="0" i="0" u="none" strike="noStrike" cap="none" dirty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70 Hl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1400" b="0" i="0" u="none" strike="noStrike" cap="none" dirty="0">
                          <a:solidFill>
                            <a:srgbClr val="0070C0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53 k€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32671553"/>
                  </a:ext>
                </a:extLst>
              </a:tr>
              <a:tr h="356093">
                <a:tc>
                  <a:txBody>
                    <a:bodyPr/>
                    <a:lstStyle/>
                    <a:p>
                      <a:pPr algn="l"/>
                      <a:r>
                        <a:rPr lang="fr-FR" sz="14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Epargne de précaution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1400" b="0" i="0" u="none" strike="noStrike" cap="none" dirty="0">
                          <a:solidFill>
                            <a:srgbClr val="0070C0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40 k€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endParaRPr lang="fr-FR" sz="1400" b="0" i="0" u="none" strike="noStrike" cap="none" dirty="0">
                        <a:solidFill>
                          <a:srgbClr val="0070C0"/>
                        </a:solidFill>
                        <a:latin typeface="Montserrat" panose="020B0604020202020204" charset="0"/>
                        <a:ea typeface="Source Sans Pro"/>
                        <a:sym typeface="Source Sans Pro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56349275"/>
                  </a:ext>
                </a:extLst>
              </a:tr>
              <a:tr h="356093">
                <a:tc>
                  <a:txBody>
                    <a:bodyPr/>
                    <a:lstStyle/>
                    <a:p>
                      <a:pPr algn="l"/>
                      <a:endParaRPr lang="fr-FR" sz="1400" b="1" i="0" u="none" strike="noStrike" cap="none" dirty="0">
                        <a:solidFill>
                          <a:srgbClr val="25516C"/>
                        </a:solidFill>
                        <a:latin typeface="Montserrat" panose="020B0604020202020204" charset="0"/>
                        <a:ea typeface="Source Sans Pro"/>
                        <a:sym typeface="Source Sans Pro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1400" b="0" i="0" u="none" strike="noStrike" cap="none" dirty="0">
                          <a:solidFill>
                            <a:srgbClr val="0070C0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Non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endParaRPr lang="fr-FR" sz="1400" b="0" i="0" u="none" strike="noStrike" cap="none" dirty="0">
                        <a:solidFill>
                          <a:srgbClr val="0070C0"/>
                        </a:solidFill>
                        <a:latin typeface="Montserrat" panose="020B0604020202020204" charset="0"/>
                        <a:ea typeface="Source Sans Pro"/>
                        <a:sym typeface="Source Sans Pro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70262469"/>
                  </a:ext>
                </a:extLst>
              </a:tr>
              <a:tr h="356093">
                <a:tc>
                  <a:txBody>
                    <a:bodyPr/>
                    <a:lstStyle/>
                    <a:p>
                      <a:pPr algn="l"/>
                      <a:r>
                        <a:rPr lang="fr-FR" sz="14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Autre : </a:t>
                      </a:r>
                      <a:r>
                        <a:rPr lang="fr-FR" sz="1400" b="0" i="1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épargne sur la SCI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1400" b="0" i="0" u="none" strike="noStrike" cap="none" dirty="0">
                          <a:solidFill>
                            <a:srgbClr val="0070C0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60 k€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endParaRPr lang="fr-FR" sz="1400" b="0" i="0" u="none" strike="noStrike" cap="none" dirty="0">
                        <a:solidFill>
                          <a:srgbClr val="0070C0"/>
                        </a:solidFill>
                        <a:latin typeface="Montserrat" panose="020B0604020202020204" charset="0"/>
                        <a:ea typeface="Source Sans Pro"/>
                        <a:sym typeface="Source Sans Pro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488818780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55C4207B-FAD6-4055-8F22-473D723ED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342" y="2058406"/>
            <a:ext cx="694425" cy="5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53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6. Recueil de la capacité de l’exploitation à compresser si besoins </a:t>
            </a:r>
            <a:r>
              <a:rPr lang="fr-FR" sz="1467" dirty="0"/>
              <a:t>(Input viti)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23</a:t>
            </a:fld>
            <a:endParaRPr lang="fr-FR" kern="0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D45F222-ACB0-4C2D-AF23-3866CC657A88}"/>
              </a:ext>
            </a:extLst>
          </p:cNvPr>
          <p:cNvSpPr txBox="1">
            <a:spLocks/>
          </p:cNvSpPr>
          <p:nvPr/>
        </p:nvSpPr>
        <p:spPr>
          <a:xfrm>
            <a:off x="1258033" y="1989814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u="sng" kern="0" dirty="0">
                <a:latin typeface="Montserrat" panose="020B0604020202020204" charset="0"/>
              </a:rPr>
              <a:t>Besoins compressés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E24EE7-B0EB-47BA-9A65-C7C7DC52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612" y="1916920"/>
            <a:ext cx="605129" cy="607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EF0504-8611-4850-98E0-94B34E07F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035" y="2983442"/>
            <a:ext cx="9828800" cy="21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4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518933" y="860733"/>
            <a:ext cx="9154400" cy="256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Les RESULTATS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9322614" y="4063838"/>
            <a:ext cx="1342317" cy="1272303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CA5ADE35-8188-467E-8307-C7996F19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41" y="3747911"/>
            <a:ext cx="2884391" cy="21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89AACD2-0767-4AD8-B928-8590F2F26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800" dirty="0">
                <a:latin typeface="Montserrat" panose="020B0604020202020204" charset="0"/>
              </a:rPr>
              <a:t>Résultats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7390FA-5B66-49E6-8CF6-5529B933D9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25</a:t>
            </a:fld>
            <a:endParaRPr lang="fr-FR" kern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02F083A-D179-4536-B8F9-CDD39270B0C8}"/>
              </a:ext>
            </a:extLst>
          </p:cNvPr>
          <p:cNvGraphicFramePr/>
          <p:nvPr/>
        </p:nvGraphicFramePr>
        <p:xfrm>
          <a:off x="1158992" y="862534"/>
          <a:ext cx="9990008" cy="4237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736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7087F-0E4E-433F-BEDA-EE4077D55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Visualisation de la variabilité de la production</a:t>
            </a:r>
          </a:p>
        </p:txBody>
      </p:sp>
    </p:spTree>
    <p:extLst>
      <p:ext uri="{BB962C8B-B14F-4D97-AF65-F5344CB8AC3E}">
        <p14:creationId xmlns:p14="http://schemas.microsoft.com/office/powerpoint/2010/main" val="4039451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400" dirty="0">
                <a:latin typeface="Montserrat" panose="020B0604020202020204" charset="0"/>
              </a:rPr>
              <a:t>1.1. Visualisation de la variabilité de production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27</a:t>
            </a:fld>
            <a:endParaRPr lang="fr-FR" kern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E80C9E4-46F1-42FF-97CC-9B132E75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933" y="2659230"/>
            <a:ext cx="6679467" cy="4079767"/>
          </a:xfrm>
        </p:spPr>
        <p:txBody>
          <a:bodyPr/>
          <a:lstStyle/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Surface totale exploitée :</a:t>
            </a:r>
          </a:p>
          <a:p>
            <a:pPr marL="723882" lvl="1" indent="-12700" defTabSz="952476">
              <a:buNone/>
            </a:pPr>
            <a:r>
              <a:rPr lang="fr-FR" sz="1400" dirty="0"/>
              <a:t>Entre 2014 et 2018 : Augmentation du vignoble de 2,75 ha passant de 18,35 à 21,20 ha.</a:t>
            </a:r>
          </a:p>
          <a:p>
            <a:pPr marL="723882" lvl="1" indent="-12700" defTabSz="952476">
              <a:buNone/>
            </a:pPr>
            <a:endParaRPr lang="fr-FR" sz="1400" dirty="0"/>
          </a:p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Les produits présents sur la DOR :</a:t>
            </a:r>
          </a:p>
          <a:p>
            <a:pPr marL="723882" lvl="1" indent="-12700" defTabSz="952476">
              <a:buNone/>
            </a:pPr>
            <a:r>
              <a:rPr lang="fr-FR" sz="1400" dirty="0"/>
              <a:t>Luberon Blanc ; Luberon Rouge ; Luberon Rose sont les principales appellations</a:t>
            </a:r>
          </a:p>
          <a:p>
            <a:pPr marL="723882" lvl="1" indent="-12700" defTabSz="952476">
              <a:buNone/>
            </a:pPr>
            <a:r>
              <a:rPr lang="fr-FR" sz="1400" dirty="0"/>
              <a:t>Vin de pays Mousseux blanc ; Vin de pays Mousseux Rosé ; tentatives en 2014-2015 sur des surfaces négligeables</a:t>
            </a:r>
          </a:p>
          <a:p>
            <a:pPr marL="723882" lvl="1" indent="-12700" defTabSz="952476">
              <a:buNone/>
            </a:pPr>
            <a:endParaRPr lang="fr-FR" sz="1400" dirty="0"/>
          </a:p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Evolution des différentes Cuves : </a:t>
            </a:r>
          </a:p>
          <a:p>
            <a:pPr marL="723882" lvl="1" indent="-12700" defTabSz="952476">
              <a:buNone/>
            </a:pPr>
            <a:r>
              <a:rPr lang="fr-FR" sz="1400" dirty="0"/>
              <a:t>La Cuve « Blanc » représente 4 ha vs 18 ha pour la Cuve  « Rouges/Rosés »</a:t>
            </a:r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9D63FB-A107-4B1F-8770-96324786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02" y="1913266"/>
            <a:ext cx="749101" cy="745967"/>
          </a:xfrm>
          <a:prstGeom prst="rect">
            <a:avLst/>
          </a:prstGeom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D45F222-ACB0-4C2D-AF23-3866CC657A88}"/>
              </a:ext>
            </a:extLst>
          </p:cNvPr>
          <p:cNvSpPr txBox="1">
            <a:spLocks/>
          </p:cNvSpPr>
          <p:nvPr/>
        </p:nvSpPr>
        <p:spPr>
          <a:xfrm>
            <a:off x="1346933" y="2005190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u="sng" kern="0" dirty="0">
                <a:latin typeface="Montserrat" panose="020B0604020202020204" charset="0"/>
              </a:rPr>
              <a:t>Vision 360 </a:t>
            </a:r>
            <a:r>
              <a:rPr lang="fr-FR" b="1" u="sng" kern="0" dirty="0">
                <a:latin typeface="Montserrat" panose="020B0604020202020204" charset="0"/>
              </a:rPr>
              <a:t>automatique</a:t>
            </a:r>
            <a:r>
              <a:rPr lang="fr-FR" u="sng" kern="0" dirty="0">
                <a:latin typeface="Montserrat" panose="020B0604020202020204" charset="0"/>
              </a:rPr>
              <a:t> de l’exploitation</a:t>
            </a: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D39C03-95AF-499B-BE4B-4D973A41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444" y="2773589"/>
            <a:ext cx="1156961" cy="71851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B42A3B1-9F01-4838-8762-8971627DD25E}"/>
              </a:ext>
            </a:extLst>
          </p:cNvPr>
          <p:cNvSpPr txBox="1"/>
          <p:nvPr/>
        </p:nvSpPr>
        <p:spPr>
          <a:xfrm>
            <a:off x="10134600" y="2713697"/>
            <a:ext cx="89706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10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Dataviz 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F2471A7-AE06-4E0A-96A3-9FE1E57C2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443" y="3863002"/>
            <a:ext cx="1246775" cy="82463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776F3F7-6066-4369-960D-BCCF5A689710}"/>
              </a:ext>
            </a:extLst>
          </p:cNvPr>
          <p:cNvSpPr txBox="1"/>
          <p:nvPr/>
        </p:nvSpPr>
        <p:spPr>
          <a:xfrm>
            <a:off x="10134600" y="3713416"/>
            <a:ext cx="105156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10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Dataviz 2.1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560F7E5-FBB2-4980-B607-D2D296C3C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968" y="4918918"/>
            <a:ext cx="1235129" cy="82463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99C95E6-EB8E-40E5-B11B-63585516CCA6}"/>
              </a:ext>
            </a:extLst>
          </p:cNvPr>
          <p:cNvSpPr txBox="1"/>
          <p:nvPr/>
        </p:nvSpPr>
        <p:spPr>
          <a:xfrm>
            <a:off x="10134600" y="4713135"/>
            <a:ext cx="105156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10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Dataviz 3.1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D2D3BE2-30F3-489F-B2DD-75EF7C4FACD2}"/>
              </a:ext>
            </a:extLst>
          </p:cNvPr>
          <p:cNvSpPr/>
          <p:nvPr/>
        </p:nvSpPr>
        <p:spPr>
          <a:xfrm rot="1896165">
            <a:off x="9384728" y="1591232"/>
            <a:ext cx="1765785" cy="569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optionnel</a:t>
            </a:r>
          </a:p>
        </p:txBody>
      </p:sp>
    </p:spTree>
    <p:extLst>
      <p:ext uri="{BB962C8B-B14F-4D97-AF65-F5344CB8AC3E}">
        <p14:creationId xmlns:p14="http://schemas.microsoft.com/office/powerpoint/2010/main" val="4280807293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400" dirty="0">
                <a:latin typeface="Montserrat" panose="020B0604020202020204" charset="0"/>
              </a:rPr>
              <a:t>1.2 Visualisation de la variabilité de production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28</a:t>
            </a:fld>
            <a:endParaRPr lang="fr-FR" kern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E80C9E4-46F1-42FF-97CC-9B132E75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933" y="2659230"/>
            <a:ext cx="6679467" cy="4079767"/>
          </a:xfrm>
        </p:spPr>
        <p:txBody>
          <a:bodyPr/>
          <a:lstStyle/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Rendements globaux</a:t>
            </a:r>
          </a:p>
          <a:p>
            <a:pPr marL="723882" lvl="1" indent="-12700" defTabSz="952476">
              <a:buNone/>
            </a:pPr>
            <a:r>
              <a:rPr lang="fr-FR" sz="1400" dirty="0"/>
              <a:t>2013 : Millerandage</a:t>
            </a:r>
          </a:p>
          <a:p>
            <a:pPr marL="723882" lvl="1" indent="-12700" defTabSz="952476">
              <a:buNone/>
            </a:pPr>
            <a:r>
              <a:rPr lang="fr-FR" sz="1400" dirty="0"/>
              <a:t>2014 : Très bonne année</a:t>
            </a:r>
          </a:p>
          <a:p>
            <a:pPr marL="723882" lvl="1" indent="-12700" defTabSz="952476">
              <a:buNone/>
            </a:pPr>
            <a:r>
              <a:rPr lang="fr-FR" sz="1400" dirty="0"/>
              <a:t>2015 : Année normale</a:t>
            </a:r>
          </a:p>
          <a:p>
            <a:pPr marL="723882" lvl="1" indent="-12700" defTabSz="952476">
              <a:buNone/>
            </a:pPr>
            <a:r>
              <a:rPr lang="fr-FR" sz="1400" dirty="0"/>
              <a:t>2016 : Année normale avec un peu de sécheresse</a:t>
            </a:r>
          </a:p>
          <a:p>
            <a:pPr marL="723882" lvl="1" indent="-12700" defTabSz="952476">
              <a:buNone/>
            </a:pPr>
            <a:r>
              <a:rPr lang="fr-FR" sz="1400" dirty="0"/>
              <a:t>2017 : Sécheresse + millerandage</a:t>
            </a:r>
          </a:p>
          <a:p>
            <a:pPr marL="723882" lvl="1" indent="-12700" defTabSz="952476">
              <a:buNone/>
            </a:pPr>
            <a:r>
              <a:rPr lang="fr-FR" sz="1400" dirty="0"/>
              <a:t>2018 : Mildiou (excès d’humidité : Mildiou à 100; entre début mai et mi juin. Il a plu 2 jours sur 3)</a:t>
            </a:r>
          </a:p>
          <a:p>
            <a:pPr marL="723882" lvl="1" indent="-12700" defTabSz="952476">
              <a:buNone/>
            </a:pPr>
            <a:endParaRPr lang="fr-FR" sz="1400" b="1" dirty="0">
              <a:latin typeface="Montserrat" panose="020B0604020202020204" charset="0"/>
            </a:endParaRPr>
          </a:p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Rendements par Cuve</a:t>
            </a:r>
          </a:p>
          <a:p>
            <a:pPr marL="723882" lvl="1" indent="-12700" defTabSz="952476">
              <a:buNone/>
            </a:pPr>
            <a:r>
              <a:rPr lang="fr-FR" sz="1400" dirty="0"/>
              <a:t>En 2016, les cépages utilisés pour faire du blanc avaient mieux résistés à la sécheresse que les cépages Rouges/Rose</a:t>
            </a:r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9D63FB-A107-4B1F-8770-96324786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02" y="1913266"/>
            <a:ext cx="749101" cy="745967"/>
          </a:xfrm>
          <a:prstGeom prst="rect">
            <a:avLst/>
          </a:prstGeom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D45F222-ACB0-4C2D-AF23-3866CC657A88}"/>
              </a:ext>
            </a:extLst>
          </p:cNvPr>
          <p:cNvSpPr txBox="1">
            <a:spLocks/>
          </p:cNvSpPr>
          <p:nvPr/>
        </p:nvSpPr>
        <p:spPr>
          <a:xfrm>
            <a:off x="1258033" y="1989814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u="sng" kern="0" dirty="0">
                <a:latin typeface="Montserrat" panose="020B0604020202020204" charset="0"/>
              </a:rPr>
              <a:t>Vision 360 </a:t>
            </a:r>
            <a:r>
              <a:rPr lang="fr-FR" b="1" u="sng" kern="0" dirty="0">
                <a:latin typeface="Montserrat" panose="020B0604020202020204" charset="0"/>
              </a:rPr>
              <a:t>automatique</a:t>
            </a:r>
            <a:r>
              <a:rPr lang="fr-FR" u="sng" kern="0" dirty="0">
                <a:latin typeface="Montserrat" panose="020B0604020202020204" charset="0"/>
              </a:rPr>
              <a:t> de l’exploitation</a:t>
            </a: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F32E9D0-3C45-46A5-A875-8956EAE9FB6A}"/>
              </a:ext>
            </a:extLst>
          </p:cNvPr>
          <p:cNvGraphicFramePr>
            <a:graphicFrameLocks noGrp="1"/>
          </p:cNvGraphicFramePr>
          <p:nvPr/>
        </p:nvGraphicFramePr>
        <p:xfrm>
          <a:off x="7944496" y="2944408"/>
          <a:ext cx="3040657" cy="1201867"/>
        </p:xfrm>
        <a:graphic>
          <a:graphicData uri="http://schemas.openxmlformats.org/drawingml/2006/table">
            <a:tbl>
              <a:tblPr/>
              <a:tblGrid>
                <a:gridCol w="843905">
                  <a:extLst>
                    <a:ext uri="{9D8B030D-6E8A-4147-A177-3AD203B41FA5}">
                      <a16:colId xmlns:a16="http://schemas.microsoft.com/office/drawing/2014/main" val="3358633091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726274922"/>
                    </a:ext>
                  </a:extLst>
                </a:gridCol>
                <a:gridCol w="1119792">
                  <a:extLst>
                    <a:ext uri="{9D8B030D-6E8A-4147-A177-3AD203B41FA5}">
                      <a16:colId xmlns:a16="http://schemas.microsoft.com/office/drawing/2014/main" val="871693343"/>
                    </a:ext>
                  </a:extLst>
                </a:gridCol>
              </a:tblGrid>
              <a:tr h="208587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année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rendement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% du potentiel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extLst>
                  <a:ext uri="{0D108BD9-81ED-4DB2-BD59-A6C34878D82A}">
                    <a16:rowId xmlns:a16="http://schemas.microsoft.com/office/drawing/2014/main" val="1766999196"/>
                  </a:ext>
                </a:extLst>
              </a:tr>
              <a:tr h="198656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Montserrat" panose="020B0604020202020204" charset="0"/>
                        </a:rPr>
                        <a:t>2014</a:t>
                      </a:r>
                      <a:endParaRPr lang="fr-FR" sz="900" b="0" i="0" u="none" strike="noStrike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54,42 HL/ha</a:t>
                      </a:r>
                      <a:endParaRPr lang="fr-FR" sz="900" b="0" i="0" u="none" strike="noStrike" dirty="0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100%</a:t>
                      </a:r>
                      <a:endParaRPr lang="fr-FR" sz="900" b="0" i="0" u="none" strike="noStrike" dirty="0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extLst>
                  <a:ext uri="{0D108BD9-81ED-4DB2-BD59-A6C34878D82A}">
                    <a16:rowId xmlns:a16="http://schemas.microsoft.com/office/drawing/2014/main" val="2844600755"/>
                  </a:ext>
                </a:extLst>
              </a:tr>
              <a:tr h="198656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Montserrat" panose="020B0604020202020204" charset="0"/>
                        </a:rPr>
                        <a:t>2015</a:t>
                      </a:r>
                      <a:endParaRPr lang="fr-FR" sz="900" b="0" i="0" u="none" strike="noStrike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Montserrat" panose="020B0604020202020204" charset="0"/>
                        </a:rPr>
                        <a:t>43,84 HL/ha</a:t>
                      </a:r>
                      <a:endParaRPr lang="fr-FR" sz="900" b="0" i="0" u="none" strike="noStrike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81%</a:t>
                      </a:r>
                      <a:endParaRPr lang="fr-FR" sz="900" b="0" i="0" u="none" strike="noStrike" dirty="0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extLst>
                  <a:ext uri="{0D108BD9-81ED-4DB2-BD59-A6C34878D82A}">
                    <a16:rowId xmlns:a16="http://schemas.microsoft.com/office/drawing/2014/main" val="224862196"/>
                  </a:ext>
                </a:extLst>
              </a:tr>
              <a:tr h="198656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Montserrat" panose="020B0604020202020204" charset="0"/>
                        </a:rPr>
                        <a:t>2016</a:t>
                      </a:r>
                      <a:endParaRPr lang="fr-FR" sz="900" b="0" i="0" u="none" strike="noStrike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39,58 HL/ha</a:t>
                      </a:r>
                      <a:endParaRPr lang="fr-FR" sz="900" b="0" i="0" u="none" strike="noStrike" dirty="0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73%</a:t>
                      </a:r>
                      <a:endParaRPr lang="fr-FR" sz="900" b="0" i="0" u="none" strike="noStrike" dirty="0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464825"/>
                  </a:ext>
                </a:extLst>
              </a:tr>
              <a:tr h="198656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Montserrat" panose="020B0604020202020204" charset="0"/>
                        </a:rPr>
                        <a:t>2017</a:t>
                      </a:r>
                      <a:endParaRPr lang="fr-FR" sz="900" b="0" i="0" u="none" strike="noStrike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32,34 HL/ha</a:t>
                      </a:r>
                      <a:endParaRPr lang="fr-FR" sz="900" b="0" i="0" u="none" strike="noStrike" dirty="0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59%</a:t>
                      </a:r>
                      <a:endParaRPr lang="fr-FR" sz="900" b="0" i="0" u="none" strike="noStrike" dirty="0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56"/>
                  </a:ext>
                </a:extLst>
              </a:tr>
              <a:tr h="198656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Montserrat" panose="020B0604020202020204" charset="0"/>
                        </a:rPr>
                        <a:t>2018</a:t>
                      </a:r>
                      <a:endParaRPr lang="fr-FR" sz="900" b="0" i="0" u="none" strike="noStrike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30,11 HL/ha</a:t>
                      </a:r>
                      <a:endParaRPr lang="fr-FR" sz="900" b="0" i="0" u="none" strike="noStrike" dirty="0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Montserrat" panose="020B0604020202020204" charset="0"/>
                        </a:rPr>
                        <a:t>55%</a:t>
                      </a:r>
                      <a:endParaRPr lang="fr-FR" sz="900" b="0" i="0" u="none" strike="noStrike" dirty="0">
                        <a:effectLst/>
                        <a:latin typeface="Montserrat" panose="020B0604020202020204" charset="0"/>
                      </a:endParaRPr>
                    </a:p>
                  </a:txBody>
                  <a:tcPr marL="7653" marR="7653" marT="7653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20689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4F869952-DE08-4672-BD3F-D0E526440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495" y="4513137"/>
            <a:ext cx="3065367" cy="12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37886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8658BF7-DC91-4E4B-9BBD-2FBC0D41FF75}"/>
              </a:ext>
            </a:extLst>
          </p:cNvPr>
          <p:cNvSpPr/>
          <p:nvPr/>
        </p:nvSpPr>
        <p:spPr>
          <a:xfrm>
            <a:off x="2272831" y="3950030"/>
            <a:ext cx="8203259" cy="13878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fr-F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400" dirty="0">
                <a:latin typeface="Montserrat" panose="020B0604020202020204" charset="0"/>
              </a:rPr>
              <a:t>1.3 Visualisation de la variabilité de production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29</a:t>
            </a:fld>
            <a:endParaRPr lang="fr-FR" kern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E80C9E4-46F1-42FF-97CC-9B132E75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934" y="2659230"/>
            <a:ext cx="9294725" cy="4079767"/>
          </a:xfrm>
        </p:spPr>
        <p:txBody>
          <a:bodyPr/>
          <a:lstStyle/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Rendements globaux [analyse]</a:t>
            </a:r>
          </a:p>
          <a:p>
            <a:pPr marL="723882" lvl="1" indent="-12700" defTabSz="952476">
              <a:buNone/>
            </a:pPr>
            <a:r>
              <a:rPr lang="fr-FR" sz="1400" dirty="0"/>
              <a:t>Rendements globaux compris entre </a:t>
            </a:r>
            <a:r>
              <a:rPr lang="fr-FR" sz="1400" b="1" dirty="0"/>
              <a:t>54,5 HL/ha </a:t>
            </a:r>
            <a:r>
              <a:rPr lang="fr-FR" sz="1400" dirty="0"/>
              <a:t>(2014) et </a:t>
            </a:r>
            <a:r>
              <a:rPr lang="fr-FR" sz="1400" b="1" dirty="0"/>
              <a:t>30 HL </a:t>
            </a:r>
            <a:r>
              <a:rPr lang="fr-FR" sz="1400" dirty="0"/>
              <a:t>(2018)</a:t>
            </a:r>
          </a:p>
          <a:p>
            <a:pPr marL="723882" lvl="1" indent="-12700" defTabSz="952476">
              <a:buNone/>
            </a:pPr>
            <a:r>
              <a:rPr lang="fr-FR" sz="1400" u="sng" dirty="0"/>
              <a:t>Rendement moyen </a:t>
            </a:r>
            <a:r>
              <a:rPr lang="fr-FR" sz="1400" dirty="0"/>
              <a:t>observé sur les 5 dernières années : 40 HL/ha</a:t>
            </a:r>
          </a:p>
          <a:p>
            <a:pPr marL="723882" lvl="1" indent="-12700" defTabSz="952476">
              <a:buNone/>
            </a:pPr>
            <a:r>
              <a:rPr lang="fr-FR" sz="1400" u="sng" dirty="0"/>
              <a:t>Rendement olympique </a:t>
            </a:r>
            <a:r>
              <a:rPr lang="fr-FR" sz="1400" dirty="0"/>
              <a:t>observé sur les  5 dernière années : 38,6 HL</a:t>
            </a:r>
          </a:p>
          <a:p>
            <a:pPr marL="723882" lvl="1" indent="-12700" defTabSz="952476">
              <a:buNone/>
            </a:pPr>
            <a:r>
              <a:rPr lang="fr-FR" sz="1400" u="sng" dirty="0"/>
              <a:t>Ecart type des rendements </a:t>
            </a:r>
            <a:r>
              <a:rPr lang="fr-FR" sz="1400" dirty="0"/>
              <a:t>: 9,73 HL/ha</a:t>
            </a:r>
          </a:p>
          <a:p>
            <a:pPr marL="723882" lvl="1" indent="-12700" algn="ctr" defTabSz="952476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723882" lvl="1" indent="-12700" algn="ctr" defTabSz="952476">
              <a:buNone/>
            </a:pPr>
            <a:r>
              <a:rPr lang="fr-FR" sz="1400" b="1" dirty="0">
                <a:latin typeface="Montserrat" panose="020B0604020202020204" charset="0"/>
                <a:sym typeface="Wingdings" panose="05000000000000000000" pitchFamily="2" charset="2"/>
              </a:rPr>
              <a:t>Bilan : Des rendements très variables</a:t>
            </a:r>
          </a:p>
          <a:p>
            <a:pPr marL="723882" lvl="1" indent="-12700" algn="ctr" defTabSz="952476">
              <a:buNone/>
            </a:pPr>
            <a:r>
              <a:rPr lang="fr-FR" sz="1400" dirty="0">
                <a:sym typeface="Wingdings" panose="05000000000000000000" pitchFamily="2" charset="2"/>
              </a:rPr>
              <a:t> Pas de modification importante du fonctionnement de l’exploitation ( surf et répartition des produits</a:t>
            </a:r>
          </a:p>
          <a:p>
            <a:pPr marL="723882" lvl="1" indent="-12700" algn="ctr" defTabSz="952476">
              <a:buNone/>
            </a:pPr>
            <a:r>
              <a:rPr lang="fr-FR" sz="1400" dirty="0">
                <a:sym typeface="Wingdings" panose="05000000000000000000" pitchFamily="2" charset="2"/>
              </a:rPr>
              <a:t> Production moyenne potentielle : 850 HL</a:t>
            </a:r>
          </a:p>
          <a:p>
            <a:pPr marL="723882" lvl="1" indent="-12700" algn="ctr" defTabSz="952476">
              <a:buNone/>
            </a:pPr>
            <a:r>
              <a:rPr lang="fr-FR" sz="1400" u="sng" dirty="0">
                <a:sym typeface="Wingdings" panose="05000000000000000000" pitchFamily="2" charset="2"/>
              </a:rPr>
              <a:t>	 </a:t>
            </a:r>
            <a:r>
              <a:rPr lang="fr-FR" sz="1400" u="sng" dirty="0"/>
              <a:t>Rendements </a:t>
            </a:r>
            <a:r>
              <a:rPr lang="fr-FR" sz="1400" b="1" u="sng" dirty="0"/>
              <a:t>très variables*</a:t>
            </a:r>
          </a:p>
          <a:p>
            <a:pPr marL="723882" lvl="1" indent="-12700" algn="ctr" defTabSz="952476">
              <a:buNone/>
            </a:pPr>
            <a:r>
              <a:rPr lang="fr-FR" sz="1400" dirty="0"/>
              <a:t>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r>
              <a:rPr lang="fr-FR" sz="1400" dirty="0"/>
              <a:t> perte d’origine climatique &amp; sanitaires	</a:t>
            </a:r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r>
              <a:rPr lang="fr-FR" sz="1400" dirty="0"/>
              <a:t>* Notion à caractériser.</a:t>
            </a:r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9D63FB-A107-4B1F-8770-96324786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02" y="1913266"/>
            <a:ext cx="749101" cy="745967"/>
          </a:xfrm>
          <a:prstGeom prst="rect">
            <a:avLst/>
          </a:prstGeom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D45F222-ACB0-4C2D-AF23-3866CC657A88}"/>
              </a:ext>
            </a:extLst>
          </p:cNvPr>
          <p:cNvSpPr txBox="1">
            <a:spLocks/>
          </p:cNvSpPr>
          <p:nvPr/>
        </p:nvSpPr>
        <p:spPr>
          <a:xfrm>
            <a:off x="1258033" y="1989814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u="sng" kern="0" dirty="0">
                <a:latin typeface="Montserrat" panose="020B0604020202020204" charset="0"/>
              </a:rPr>
              <a:t>Vision 360 </a:t>
            </a:r>
            <a:r>
              <a:rPr lang="fr-FR" b="1" u="sng" kern="0" dirty="0">
                <a:latin typeface="Montserrat" panose="020B0604020202020204" charset="0"/>
              </a:rPr>
              <a:t>automatique</a:t>
            </a:r>
            <a:r>
              <a:rPr lang="fr-FR" u="sng" kern="0" dirty="0">
                <a:latin typeface="Montserrat" panose="020B0604020202020204" charset="0"/>
              </a:rPr>
              <a:t> de l’exploitation</a:t>
            </a: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641672-DD77-4BF7-AD00-58EBB37C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950" y="2668697"/>
            <a:ext cx="410900" cy="4741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0B8A637-95B2-4C4D-AD63-63FE4C43C5FC}"/>
              </a:ext>
            </a:extLst>
          </p:cNvPr>
          <p:cNvSpPr txBox="1"/>
          <p:nvPr/>
        </p:nvSpPr>
        <p:spPr>
          <a:xfrm>
            <a:off x="8231850" y="2705457"/>
            <a:ext cx="2810199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1067" i="1" kern="0" dirty="0">
                <a:solidFill>
                  <a:srgbClr val="000000"/>
                </a:solidFill>
                <a:latin typeface="Montserrat" panose="020B0604020202020204" charset="0"/>
                <a:cs typeface="Arial"/>
                <a:sym typeface="Arial"/>
              </a:rPr>
              <a:t>Commentaire automatique : </a:t>
            </a:r>
          </a:p>
          <a:p>
            <a:pPr defTabSz="1219170">
              <a:buClr>
                <a:srgbClr val="000000"/>
              </a:buClr>
            </a:pPr>
            <a:r>
              <a:rPr lang="fr-FR" sz="1067" i="1" kern="0" dirty="0">
                <a:solidFill>
                  <a:srgbClr val="000000"/>
                </a:solidFill>
                <a:latin typeface="Montserrat" panose="020B0604020202020204" charset="0"/>
                <a:cs typeface="Arial"/>
                <a:sym typeface="Arial"/>
              </a:rPr>
              <a:t>Pas de modification majeure dans le fonctionnement de l’exploitation</a:t>
            </a:r>
          </a:p>
        </p:txBody>
      </p:sp>
    </p:spTree>
    <p:extLst>
      <p:ext uri="{BB962C8B-B14F-4D97-AF65-F5344CB8AC3E}">
        <p14:creationId xmlns:p14="http://schemas.microsoft.com/office/powerpoint/2010/main" val="401129645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E67C4-C5DA-4F36-AA95-E6799509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96EB2-0935-4C53-899A-8A3A44E1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47370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Les agri se font surprendre par des incidents climatiques à répétition</a:t>
            </a:r>
          </a:p>
          <a:p>
            <a:r>
              <a:rPr lang="fr-FR" dirty="0"/>
              <a:t>Ils se sentent démunis et faute de maîtrise des outils disponibles, ils peinent à mettre en place des stratégies de couverture efficaces.</a:t>
            </a:r>
          </a:p>
          <a:p>
            <a:r>
              <a:rPr lang="fr-FR" dirty="0"/>
              <a:t>Exemple avec l’assurance :</a:t>
            </a:r>
          </a:p>
          <a:p>
            <a:pPr lvl="1"/>
            <a:r>
              <a:rPr lang="fr-FR" dirty="0"/>
              <a:t>Des agri ne s’assurent pas car ils pensent que c’est pas intéressant</a:t>
            </a:r>
          </a:p>
          <a:p>
            <a:pPr lvl="1"/>
            <a:r>
              <a:rPr lang="fr-FR" dirty="0"/>
              <a:t>Des agri s’assurent mais sont déçus par le fonctionnement</a:t>
            </a:r>
          </a:p>
          <a:p>
            <a:pPr lvl="1"/>
            <a:r>
              <a:rPr lang="fr-FR" dirty="0"/>
              <a:t>Des agri décident de ne pas s’assurer et se prennent un carton</a:t>
            </a:r>
          </a:p>
          <a:p>
            <a:pPr lvl="1"/>
            <a:r>
              <a:rPr lang="fr-FR" dirty="0"/>
              <a:t>Des agri s’assurent trop et payent trop chère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Manque de rationalité</a:t>
            </a:r>
          </a:p>
          <a:p>
            <a:pPr marL="0" indent="0">
              <a:buNone/>
            </a:pPr>
            <a:r>
              <a:rPr lang="fr-FR" dirty="0"/>
              <a:t>Objectif : une plateforme pour centraliser : besoin / stratégie / coûts </a:t>
            </a:r>
            <a:r>
              <a:rPr lang="fr-FR" i="1" dirty="0"/>
              <a:t>(+ apporter des outils supplémentaires 2èm temps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754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8658BF7-DC91-4E4B-9BBD-2FBC0D41FF75}"/>
              </a:ext>
            </a:extLst>
          </p:cNvPr>
          <p:cNvSpPr/>
          <p:nvPr/>
        </p:nvSpPr>
        <p:spPr>
          <a:xfrm>
            <a:off x="2287883" y="3880760"/>
            <a:ext cx="8203259" cy="14024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fr-F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400" dirty="0">
                <a:latin typeface="Montserrat" panose="020B0604020202020204" charset="0"/>
              </a:rPr>
              <a:t>1.3 Visualisation de la variabilité de production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30</a:t>
            </a:fld>
            <a:endParaRPr lang="fr-FR" kern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E80C9E4-46F1-42FF-97CC-9B132E75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934" y="2659230"/>
            <a:ext cx="9294725" cy="4079767"/>
          </a:xfrm>
        </p:spPr>
        <p:txBody>
          <a:bodyPr/>
          <a:lstStyle/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Rendements globaux [analyse]</a:t>
            </a:r>
          </a:p>
          <a:p>
            <a:pPr marL="723882" lvl="1" indent="-12700" defTabSz="952476">
              <a:buNone/>
            </a:pPr>
            <a:r>
              <a:rPr lang="fr-FR" sz="1400" u="sng" dirty="0"/>
              <a:t>Rendement moyen </a:t>
            </a:r>
            <a:r>
              <a:rPr lang="fr-FR" sz="1400" dirty="0"/>
              <a:t>observé sur les 5 dernières années : 40 HL/ha</a:t>
            </a:r>
          </a:p>
          <a:p>
            <a:pPr marL="723882" lvl="1" indent="-12700" defTabSz="952476">
              <a:buNone/>
            </a:pPr>
            <a:r>
              <a:rPr lang="fr-FR" sz="1400" u="sng" dirty="0"/>
              <a:t>Rendement olympique </a:t>
            </a:r>
            <a:r>
              <a:rPr lang="fr-FR" sz="1400" dirty="0"/>
              <a:t>observé sur les  5 dernière années : 38,6 HL</a:t>
            </a:r>
          </a:p>
          <a:p>
            <a:pPr marL="723882" lvl="1" indent="-12700" defTabSz="952476">
              <a:buNone/>
            </a:pPr>
            <a:r>
              <a:rPr lang="fr-FR" sz="1400" u="sng" dirty="0"/>
              <a:t>Ecart type des rendements </a:t>
            </a:r>
            <a:r>
              <a:rPr lang="fr-FR" sz="1400" dirty="0"/>
              <a:t>: 9,73 HL/ha</a:t>
            </a:r>
          </a:p>
          <a:p>
            <a:pPr marL="723882" lvl="1" indent="-12700" defTabSz="952476">
              <a:buNone/>
            </a:pPr>
            <a:endParaRPr lang="fr-FR" sz="1400" dirty="0"/>
          </a:p>
          <a:p>
            <a:pPr marL="723882" lvl="1" indent="-12700" algn="ctr" defTabSz="952476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723882" lvl="1" indent="-12700" algn="ctr" defTabSz="952476">
              <a:buNone/>
            </a:pPr>
            <a:r>
              <a:rPr lang="fr-FR" sz="1400" b="1" dirty="0">
                <a:latin typeface="Montserrat" panose="020B0604020202020204" charset="0"/>
                <a:sym typeface="Wingdings" panose="05000000000000000000" pitchFamily="2" charset="2"/>
              </a:rPr>
              <a:t>Bilan : Des rendements très variables</a:t>
            </a:r>
          </a:p>
          <a:p>
            <a:pPr marL="723882" lvl="1" indent="-12700" algn="ctr" defTabSz="952476">
              <a:buNone/>
            </a:pPr>
            <a:r>
              <a:rPr lang="fr-FR" sz="1400" dirty="0">
                <a:sym typeface="Wingdings" panose="05000000000000000000" pitchFamily="2" charset="2"/>
              </a:rPr>
              <a:t> Pas de modification importante du fonctionnement de l’exploitation ( surf et répartition des produits</a:t>
            </a:r>
          </a:p>
          <a:p>
            <a:pPr marL="723882" lvl="1" indent="-12700" algn="ctr" defTabSz="952476">
              <a:buNone/>
            </a:pPr>
            <a:r>
              <a:rPr lang="fr-FR" sz="1400" dirty="0">
                <a:sym typeface="Wingdings" panose="05000000000000000000" pitchFamily="2" charset="2"/>
              </a:rPr>
              <a:t> Production moyenne potentielle : 850 HL</a:t>
            </a:r>
          </a:p>
          <a:p>
            <a:pPr marL="723882" lvl="1" indent="-12700" algn="ctr" defTabSz="952476">
              <a:buNone/>
            </a:pPr>
            <a:r>
              <a:rPr lang="fr-FR" sz="1400" u="sng" dirty="0">
                <a:sym typeface="Wingdings" panose="05000000000000000000" pitchFamily="2" charset="2"/>
              </a:rPr>
              <a:t>	 </a:t>
            </a:r>
            <a:r>
              <a:rPr lang="fr-FR" sz="1400" u="sng" dirty="0"/>
              <a:t>Rendements </a:t>
            </a:r>
            <a:r>
              <a:rPr lang="fr-FR" sz="1400" b="1" u="sng" dirty="0"/>
              <a:t>très variables*</a:t>
            </a:r>
          </a:p>
          <a:p>
            <a:pPr marL="723882" lvl="1" indent="-12700" algn="ctr" defTabSz="952476">
              <a:buNone/>
            </a:pPr>
            <a:r>
              <a:rPr lang="fr-FR" sz="1400" dirty="0"/>
              <a:t>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r>
              <a:rPr lang="fr-FR" sz="1400" dirty="0"/>
              <a:t> perte d’origine climatique &amp; sanitaires	</a:t>
            </a:r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r>
              <a:rPr lang="fr-FR" sz="1400" dirty="0"/>
              <a:t>* Notion à caractériser.</a:t>
            </a:r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9D63FB-A107-4B1F-8770-96324786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02" y="1913266"/>
            <a:ext cx="749101" cy="745967"/>
          </a:xfrm>
          <a:prstGeom prst="rect">
            <a:avLst/>
          </a:prstGeom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D45F222-ACB0-4C2D-AF23-3866CC657A88}"/>
              </a:ext>
            </a:extLst>
          </p:cNvPr>
          <p:cNvSpPr txBox="1">
            <a:spLocks/>
          </p:cNvSpPr>
          <p:nvPr/>
        </p:nvSpPr>
        <p:spPr>
          <a:xfrm>
            <a:off x="1258033" y="1989814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u="sng" kern="0" dirty="0">
                <a:latin typeface="Montserrat" panose="020B0604020202020204" charset="0"/>
              </a:rPr>
              <a:t>Vision 360 </a:t>
            </a:r>
            <a:r>
              <a:rPr lang="fr-FR" b="1" u="sng" kern="0" dirty="0">
                <a:latin typeface="Montserrat" panose="020B0604020202020204" charset="0"/>
              </a:rPr>
              <a:t>automatique</a:t>
            </a:r>
            <a:r>
              <a:rPr lang="fr-FR" u="sng" kern="0" dirty="0">
                <a:latin typeface="Montserrat" panose="020B0604020202020204" charset="0"/>
              </a:rPr>
              <a:t> de l’exploitation</a:t>
            </a: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9A4F47-D35A-4A76-87CD-A3072436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33" y="2582681"/>
            <a:ext cx="3065367" cy="12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0313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7087F-0E4E-433F-BEDA-EE4077D55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Affichage de la marge de </a:t>
            </a:r>
            <a:r>
              <a:rPr lang="fr-FR" dirty="0" err="1"/>
              <a:t>manoeuvre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367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A74D7A4-7F87-46B6-A033-9ADC4348AE5B}"/>
              </a:ext>
            </a:extLst>
          </p:cNvPr>
          <p:cNvSpPr/>
          <p:nvPr/>
        </p:nvSpPr>
        <p:spPr>
          <a:xfrm>
            <a:off x="1824800" y="2740804"/>
            <a:ext cx="8004059" cy="5045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fr-F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4A4E29-C2B8-4E2F-AF62-27D036C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2. Calcul de la marge de </a:t>
            </a:r>
            <a:r>
              <a:rPr lang="fr-FR" sz="2400" dirty="0" err="1"/>
              <a:t>manoeuvre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5EBA11-A913-4620-972A-6ED681BF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32</a:t>
            </a:fld>
            <a:endParaRPr lang="fr-FR" kern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E80C9E4-46F1-42FF-97CC-9B132E75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900" y="4469803"/>
            <a:ext cx="4618733" cy="1898903"/>
          </a:xfrm>
        </p:spPr>
        <p:txBody>
          <a:bodyPr/>
          <a:lstStyle/>
          <a:p>
            <a:pPr marL="711182" lvl="1" indent="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Les besoins macro de l’exploitation par an : 524 k€</a:t>
            </a:r>
          </a:p>
          <a:p>
            <a:pPr marL="711182" lvl="1" indent="0" defTabSz="952476">
              <a:buNone/>
            </a:pPr>
            <a:r>
              <a:rPr lang="fr-FR" sz="1400" dirty="0"/>
              <a:t>Cf tableau en détail mais prévoir sinon un système très simple de </a:t>
            </a:r>
            <a:r>
              <a:rPr lang="fr-FR" sz="1400" b="1" dirty="0"/>
              <a:t>curseur</a:t>
            </a:r>
            <a:endParaRPr lang="fr-FR" sz="1400" dirty="0"/>
          </a:p>
          <a:p>
            <a:pPr marL="711182" lvl="1" indent="0" defTabSz="952476">
              <a:buNone/>
            </a:pPr>
            <a:endParaRPr lang="fr-FR" sz="1400" b="1" dirty="0">
              <a:latin typeface="Montserrat" panose="020B0604020202020204" charset="0"/>
            </a:endParaRPr>
          </a:p>
          <a:p>
            <a:pPr marL="711182" lvl="1" indent="0" defTabSz="952476">
              <a:buNone/>
            </a:pPr>
            <a:endParaRPr lang="fr-FR" sz="1400" b="1" dirty="0">
              <a:latin typeface="Montserrat" panose="020B0604020202020204" charset="0"/>
            </a:endParaRPr>
          </a:p>
          <a:p>
            <a:pPr marL="711182" lvl="1" indent="0" defTabSz="952476">
              <a:buNone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D45F222-ACB0-4C2D-AF23-3866CC657A88}"/>
              </a:ext>
            </a:extLst>
          </p:cNvPr>
          <p:cNvSpPr txBox="1">
            <a:spLocks/>
          </p:cNvSpPr>
          <p:nvPr/>
        </p:nvSpPr>
        <p:spPr>
          <a:xfrm>
            <a:off x="1258033" y="1989814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u="sng" kern="0" dirty="0">
                <a:latin typeface="Montserrat" panose="020B0604020202020204" charset="0"/>
              </a:rPr>
              <a:t>Les besoins de l’exploitation vs les revenus</a:t>
            </a:r>
          </a:p>
          <a:p>
            <a:pPr marL="711182" lvl="1" indent="0" defTabSz="1219170">
              <a:buNone/>
            </a:pPr>
            <a:endParaRPr lang="fr-FR" u="sng" kern="0" dirty="0">
              <a:latin typeface="Montserrat" panose="020B0604020202020204" charset="0"/>
            </a:endParaRPr>
          </a:p>
          <a:p>
            <a:pPr marL="711182" lvl="1" indent="0" defTabSz="1219170">
              <a:buNone/>
            </a:pPr>
            <a:r>
              <a:rPr lang="fr-FR" sz="2133" kern="0" dirty="0">
                <a:latin typeface="Montserrat" panose="020B0604020202020204" charset="0"/>
                <a:sym typeface="Wingdings" panose="05000000000000000000" pitchFamily="2" charset="2"/>
              </a:rPr>
              <a:t> La marge de manœuvre de l’exploitation est de 12 %</a:t>
            </a:r>
            <a:endParaRPr lang="fr-FR" sz="2133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9CAE308-DF57-4964-98C6-2386EFBE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00" y="2043590"/>
            <a:ext cx="593227" cy="53909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E63FCD8-614B-43A2-A4E3-B09C1F7F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807" y="1998925"/>
            <a:ext cx="593227" cy="628419"/>
          </a:xfrm>
          <a:prstGeom prst="rect">
            <a:avLst/>
          </a:prstGeom>
        </p:spPr>
      </p:pic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BBEBD2A-CCB7-4908-A308-E337B576A2F2}"/>
              </a:ext>
            </a:extLst>
          </p:cNvPr>
          <p:cNvSpPr txBox="1">
            <a:spLocks/>
          </p:cNvSpPr>
          <p:nvPr/>
        </p:nvSpPr>
        <p:spPr>
          <a:xfrm>
            <a:off x="5590177" y="4212781"/>
            <a:ext cx="4765056" cy="159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11182" lvl="1" indent="0" defTabSz="952476">
              <a:buNone/>
            </a:pPr>
            <a:r>
              <a:rPr lang="fr-FR" sz="1400" b="1" kern="0" dirty="0">
                <a:latin typeface="Montserrat" panose="020B0604020202020204" charset="0"/>
              </a:rPr>
              <a:t>Valorisation annuelle moyenne de la production 2018 : 840 Hl/an * 756 €/Hl = 635 k€</a:t>
            </a:r>
          </a:p>
          <a:p>
            <a:pPr marL="711182" lvl="1" indent="0" defTabSz="952476">
              <a:buNone/>
            </a:pPr>
            <a:r>
              <a:rPr lang="fr-FR" sz="1400" kern="0" dirty="0"/>
              <a:t>	- en partant sur une moyenne de valorisation de 5,67 €/ col hors coût de la matière sèche) </a:t>
            </a:r>
            <a:r>
              <a:rPr lang="fr-FR" sz="1400" b="1" kern="0" dirty="0"/>
              <a:t>(curseur)</a:t>
            </a:r>
          </a:p>
          <a:p>
            <a:pPr marL="711182" lvl="1" indent="0" defTabSz="952476">
              <a:buNone/>
            </a:pPr>
            <a:r>
              <a:rPr lang="fr-FR" sz="1400" kern="0" dirty="0"/>
              <a:t>	- en partant sur une production moyenne annuelle de 40 HL/Ha * 21,21ha</a:t>
            </a:r>
            <a:endParaRPr lang="fr-FR" sz="1400" b="1" kern="0" dirty="0"/>
          </a:p>
          <a:p>
            <a:pPr marL="1219170" lvl="1" indent="-507987" defTabSz="952476">
              <a:buFontTx/>
              <a:buChar char="-"/>
            </a:pPr>
            <a:endParaRPr lang="fr-FR" sz="1400" kern="0" dirty="0"/>
          </a:p>
          <a:p>
            <a:pPr marL="711182" lvl="1" indent="0" defTabSz="952476">
              <a:buNone/>
            </a:pPr>
            <a:endParaRPr lang="fr-FR" sz="1400" b="1" kern="0" dirty="0">
              <a:latin typeface="Montserrat" panose="020B0604020202020204" charset="0"/>
            </a:endParaRPr>
          </a:p>
          <a:p>
            <a:pPr marL="711182" lvl="1" indent="0" defTabSz="952476">
              <a:buNone/>
            </a:pPr>
            <a:endParaRPr lang="fr-FR" sz="1400" b="1" kern="0" dirty="0">
              <a:latin typeface="Montserrat" panose="020B0604020202020204" charset="0"/>
            </a:endParaRPr>
          </a:p>
          <a:p>
            <a:pPr marL="711182" lvl="1" indent="0" defTabSz="952476">
              <a:buNone/>
            </a:pPr>
            <a:endParaRPr lang="fr-FR" sz="1400" kern="0" dirty="0"/>
          </a:p>
          <a:p>
            <a:pPr marL="1219170" lvl="1" indent="-507987" defTabSz="952476">
              <a:buFontTx/>
              <a:buChar char="-"/>
            </a:pPr>
            <a:endParaRPr lang="fr-FR" sz="1400" kern="0" dirty="0"/>
          </a:p>
          <a:p>
            <a:pPr marL="1219170" lvl="1" indent="-507987" defTabSz="952476">
              <a:buFontTx/>
              <a:buChar char="-"/>
            </a:pPr>
            <a:endParaRPr lang="fr-FR" sz="1400" kern="0" dirty="0"/>
          </a:p>
          <a:p>
            <a:pPr marL="723882" lvl="1" indent="-12700" defTabSz="952476">
              <a:buNone/>
            </a:pPr>
            <a:endParaRPr lang="fr-FR" sz="1400" kern="0" dirty="0"/>
          </a:p>
          <a:p>
            <a:pPr marL="711182" lvl="1" indent="0" defTabSz="1219170">
              <a:buNone/>
            </a:pPr>
            <a:endParaRPr lang="fr-FR" sz="1400" kern="0" dirty="0"/>
          </a:p>
          <a:p>
            <a:pPr marL="711182" lvl="1" indent="0" defTabSz="1219170">
              <a:buNone/>
            </a:pPr>
            <a:endParaRPr lang="fr-FR" sz="1400" kern="0" dirty="0"/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711182" lvl="1" indent="0" defTabSz="1219170">
              <a:buNone/>
            </a:pPr>
            <a:endParaRPr lang="fr-FR" sz="1600" kern="0" dirty="0"/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E69BA97-7FA6-4EA3-B3FA-167712BF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40059" y="3262814"/>
            <a:ext cx="1333148" cy="107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35779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06BCC-A08D-4CD5-B908-ECEE8A0F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Recapitulatif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E7DBE9-61C1-4B58-8FEF-4DE831011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33</a:t>
            </a:fld>
            <a:endParaRPr lang="fr-FR" kern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E0CAB0-E3D9-49F1-8E1E-F08009F1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84" y="2078838"/>
            <a:ext cx="749101" cy="745967"/>
          </a:xfrm>
          <a:prstGeom prst="rect">
            <a:avLst/>
          </a:prstGeom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0052E78-7BD5-4386-9FC2-1DCD70889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9128" y="2104517"/>
            <a:ext cx="9508400" cy="745967"/>
          </a:xfrm>
        </p:spPr>
        <p:txBody>
          <a:bodyPr/>
          <a:lstStyle/>
          <a:p>
            <a:pPr marL="711182" lvl="1" indent="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- Valorisation Totale la production 2018 = 635 k€</a:t>
            </a:r>
          </a:p>
          <a:p>
            <a:pPr marL="711182" lvl="1" indent="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- Variabilité de rendements importante (10 T/ha) – Moyenne 40 HL/ha</a:t>
            </a:r>
          </a:p>
          <a:p>
            <a:pPr marL="711182" lvl="1" indent="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- Variabilité des prix moyennes : Valorisation 2018 : 756 €/Hl</a:t>
            </a:r>
          </a:p>
          <a:p>
            <a:pPr lvl="1" defTabSz="952476">
              <a:buFontTx/>
              <a:buChar char="-"/>
            </a:pPr>
            <a:endParaRPr lang="fr-FR" sz="1400" dirty="0"/>
          </a:p>
          <a:p>
            <a:pPr marL="711182" lvl="1" indent="0" defTabSz="952476">
              <a:buNone/>
            </a:pPr>
            <a:endParaRPr lang="fr-FR" sz="1400" dirty="0"/>
          </a:p>
          <a:p>
            <a:pPr marL="711182" lvl="1" indent="0" defTabSz="952476">
              <a:buNone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lvl="1" defTabSz="952476">
              <a:buFontTx/>
              <a:buChar char="-"/>
            </a:pPr>
            <a:endParaRPr lang="fr-FR" sz="1400" dirty="0"/>
          </a:p>
          <a:p>
            <a:pPr marL="723882" lvl="1" indent="-12700" defTabSz="952476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4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dirty="0"/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809B4494-72B1-4A68-AAF6-2F8FEC8CDB13}"/>
              </a:ext>
            </a:extLst>
          </p:cNvPr>
          <p:cNvSpPr txBox="1">
            <a:spLocks/>
          </p:cNvSpPr>
          <p:nvPr/>
        </p:nvSpPr>
        <p:spPr>
          <a:xfrm>
            <a:off x="2830446" y="3055481"/>
            <a:ext cx="9265765" cy="53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11182" lvl="1" indent="0" defTabSz="952476">
              <a:buNone/>
            </a:pPr>
            <a:r>
              <a:rPr lang="fr-FR" sz="1400" b="1" kern="0" dirty="0">
                <a:latin typeface="Montserrat" panose="020B0604020202020204" charset="0"/>
              </a:rPr>
              <a:t>Les besoins macro de l’exploitation par an : 524 k€</a:t>
            </a:r>
          </a:p>
          <a:p>
            <a:pPr marL="711182" lvl="1" indent="0" defTabSz="952476">
              <a:buNone/>
            </a:pPr>
            <a:endParaRPr lang="fr-FR" sz="1400" b="1" kern="0" dirty="0">
              <a:latin typeface="Montserrat" panose="020B0604020202020204" charset="0"/>
            </a:endParaRPr>
          </a:p>
          <a:p>
            <a:pPr marL="711182" lvl="1" indent="0" defTabSz="952476">
              <a:buNone/>
            </a:pPr>
            <a:endParaRPr lang="fr-FR" sz="1400" kern="0" dirty="0"/>
          </a:p>
          <a:p>
            <a:pPr marL="1219170" lvl="1" indent="-507987" defTabSz="952476">
              <a:buFontTx/>
              <a:buChar char="-"/>
            </a:pPr>
            <a:endParaRPr lang="fr-FR" sz="1400" kern="0" dirty="0"/>
          </a:p>
          <a:p>
            <a:pPr marL="1219170" lvl="1" indent="-507987" defTabSz="952476">
              <a:buFontTx/>
              <a:buChar char="-"/>
            </a:pPr>
            <a:endParaRPr lang="fr-FR" sz="1400" kern="0" dirty="0"/>
          </a:p>
          <a:p>
            <a:pPr marL="723882" lvl="1" indent="-12700" defTabSz="952476">
              <a:buNone/>
            </a:pPr>
            <a:endParaRPr lang="fr-FR" sz="1400" kern="0" dirty="0"/>
          </a:p>
          <a:p>
            <a:pPr marL="711182" lvl="1" indent="0" defTabSz="1219170">
              <a:buNone/>
            </a:pPr>
            <a:endParaRPr lang="fr-FR" sz="1400" kern="0" dirty="0"/>
          </a:p>
          <a:p>
            <a:pPr marL="711182" lvl="1" indent="0" defTabSz="1219170">
              <a:buNone/>
            </a:pPr>
            <a:endParaRPr lang="fr-FR" sz="1400" kern="0" dirty="0"/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711182" lvl="1" indent="0" defTabSz="1219170">
              <a:buNone/>
            </a:pPr>
            <a:endParaRPr lang="fr-FR" sz="1600" kern="0" dirty="0"/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EA2C1E-2926-471E-972A-919C1182C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65" y="3003582"/>
            <a:ext cx="593227" cy="539092"/>
          </a:xfrm>
          <a:prstGeom prst="rect">
            <a:avLst/>
          </a:prstGeom>
        </p:spPr>
      </p:pic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A7FCC7C-A011-491A-A34F-BB8716ACCE8C}"/>
              </a:ext>
            </a:extLst>
          </p:cNvPr>
          <p:cNvSpPr txBox="1">
            <a:spLocks/>
          </p:cNvSpPr>
          <p:nvPr/>
        </p:nvSpPr>
        <p:spPr>
          <a:xfrm>
            <a:off x="352688" y="4037179"/>
            <a:ext cx="3974131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sz="1400" u="sng" kern="0" dirty="0">
                <a:latin typeface="Montserrat" panose="020B0604020202020204" charset="0"/>
              </a:rPr>
              <a:t>Les moyens de protection</a:t>
            </a: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021CCC8-91A7-425B-9EF4-2D0ECC51A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85" y="3985113"/>
            <a:ext cx="422791" cy="567063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5C96C52-6CAF-49C9-BA27-FE1B5D4C7C22}"/>
              </a:ext>
            </a:extLst>
          </p:cNvPr>
          <p:cNvGraphicFramePr>
            <a:graphicFrameLocks noGrp="1"/>
          </p:cNvGraphicFramePr>
          <p:nvPr/>
        </p:nvGraphicFramePr>
        <p:xfrm>
          <a:off x="1174485" y="4630047"/>
          <a:ext cx="2547495" cy="243840"/>
        </p:xfrm>
        <a:graphic>
          <a:graphicData uri="http://schemas.openxmlformats.org/drawingml/2006/table">
            <a:tbl>
              <a:tblPr firstRow="1" bandRow="1"/>
              <a:tblGrid>
                <a:gridCol w="1291684">
                  <a:extLst>
                    <a:ext uri="{9D8B030D-6E8A-4147-A177-3AD203B41FA5}">
                      <a16:colId xmlns:a16="http://schemas.microsoft.com/office/drawing/2014/main" val="1668993404"/>
                    </a:ext>
                  </a:extLst>
                </a:gridCol>
                <a:gridCol w="1255811">
                  <a:extLst>
                    <a:ext uri="{9D8B030D-6E8A-4147-A177-3AD203B41FA5}">
                      <a16:colId xmlns:a16="http://schemas.microsoft.com/office/drawing/2014/main" val="3139327737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l"/>
                      <a:r>
                        <a:rPr lang="fr-FR" sz="8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Irrigation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95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8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Oui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53109663"/>
                  </a:ext>
                </a:extLst>
              </a:tr>
            </a:tbl>
          </a:graphicData>
        </a:graphic>
      </p:graphicFrame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51872E9-8E8D-48AC-8BDA-089A9425AC05}"/>
              </a:ext>
            </a:extLst>
          </p:cNvPr>
          <p:cNvSpPr txBox="1">
            <a:spLocks/>
          </p:cNvSpPr>
          <p:nvPr/>
        </p:nvSpPr>
        <p:spPr>
          <a:xfrm>
            <a:off x="3808710" y="4003281"/>
            <a:ext cx="4154309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sz="1400" u="sng" kern="0" dirty="0">
                <a:latin typeface="Montserrat" panose="020B0604020202020204" charset="0"/>
              </a:rPr>
              <a:t>Les moyens de compensation</a:t>
            </a: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01CD5693-3797-464D-9F81-C709DA76AD48}"/>
              </a:ext>
            </a:extLst>
          </p:cNvPr>
          <p:cNvGraphicFramePr>
            <a:graphicFrameLocks noGrp="1"/>
          </p:cNvGraphicFramePr>
          <p:nvPr/>
        </p:nvGraphicFramePr>
        <p:xfrm>
          <a:off x="4545070" y="4570343"/>
          <a:ext cx="3101860" cy="732531"/>
        </p:xfrm>
        <a:graphic>
          <a:graphicData uri="http://schemas.openxmlformats.org/drawingml/2006/table">
            <a:tbl>
              <a:tblPr firstRow="1" bandRow="1"/>
              <a:tblGrid>
                <a:gridCol w="2353655">
                  <a:extLst>
                    <a:ext uri="{9D8B030D-6E8A-4147-A177-3AD203B41FA5}">
                      <a16:colId xmlns:a16="http://schemas.microsoft.com/office/drawing/2014/main" val="1668993404"/>
                    </a:ext>
                  </a:extLst>
                </a:gridCol>
                <a:gridCol w="748205">
                  <a:extLst>
                    <a:ext uri="{9D8B030D-6E8A-4147-A177-3AD203B41FA5}">
                      <a16:colId xmlns:a16="http://schemas.microsoft.com/office/drawing/2014/main" val="3139327737"/>
                    </a:ext>
                  </a:extLst>
                </a:gridCol>
              </a:tblGrid>
              <a:tr h="244851">
                <a:tc>
                  <a:txBody>
                    <a:bodyPr/>
                    <a:lstStyle/>
                    <a:p>
                      <a:pPr algn="l"/>
                      <a:r>
                        <a:rPr lang="fr-FR" sz="8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Volumes complémentaires individuels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5429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800" b="0" i="0" u="none" strike="noStrike" cap="none" dirty="0">
                          <a:solidFill>
                            <a:srgbClr val="25516C"/>
                          </a:solidFill>
                          <a:highlight>
                            <a:srgbClr val="FFFF00"/>
                          </a:highlight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53 k€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3267155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/>
                      <a:r>
                        <a:rPr lang="fr-FR" sz="8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Epargne de précaution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5429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800" b="0" i="0" u="none" strike="noStrike" cap="none" dirty="0">
                          <a:solidFill>
                            <a:srgbClr val="25516C"/>
                          </a:solidFill>
                          <a:highlight>
                            <a:srgbClr val="FFFF00"/>
                          </a:highlight>
                          <a:latin typeface="Montserrat" panose="020B0604020202020204" charset="0"/>
                          <a:ea typeface="Source Sans Pro"/>
                          <a:cs typeface="Arial"/>
                          <a:sym typeface="Source Sans Pro"/>
                        </a:rPr>
                        <a:t>40 k€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5634927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/>
                      <a:r>
                        <a:rPr lang="fr-FR" sz="8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Autre : </a:t>
                      </a:r>
                      <a:r>
                        <a:rPr lang="fr-FR" sz="800" b="0" i="1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épargne sur la SCI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5429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800" b="0" i="0" u="none" strike="noStrike" cap="none" dirty="0">
                          <a:solidFill>
                            <a:srgbClr val="25516C"/>
                          </a:solidFill>
                          <a:highlight>
                            <a:srgbClr val="FFFF00"/>
                          </a:highlight>
                          <a:latin typeface="Montserrat" panose="020B0604020202020204" charset="0"/>
                          <a:ea typeface="Source Sans Pro"/>
                          <a:cs typeface="Arial"/>
                          <a:sym typeface="Source Sans Pro"/>
                        </a:rPr>
                        <a:t>60 k€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488818780"/>
                  </a:ext>
                </a:extLst>
              </a:tr>
            </a:tbl>
          </a:graphicData>
        </a:graphic>
      </p:graphicFrame>
      <p:pic>
        <p:nvPicPr>
          <p:cNvPr id="15" name="Image 14">
            <a:extLst>
              <a:ext uri="{FF2B5EF4-FFF2-40B4-BE49-F238E27FC236}">
                <a16:creationId xmlns:a16="http://schemas.microsoft.com/office/drawing/2014/main" id="{FE8BAD1B-4E96-449D-99BE-E9168DF05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590" y="3937043"/>
            <a:ext cx="694425" cy="567063"/>
          </a:xfrm>
          <a:prstGeom prst="rect">
            <a:avLst/>
          </a:prstGeom>
        </p:spPr>
      </p:pic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77DF425F-9406-4FD0-A0A2-51DBB1EC6677}"/>
              </a:ext>
            </a:extLst>
          </p:cNvPr>
          <p:cNvGraphicFramePr>
            <a:graphicFrameLocks noGrp="1"/>
          </p:cNvGraphicFramePr>
          <p:nvPr/>
        </p:nvGraphicFramePr>
        <p:xfrm>
          <a:off x="8505362" y="4596148"/>
          <a:ext cx="2349972" cy="976371"/>
        </p:xfrm>
        <a:graphic>
          <a:graphicData uri="http://schemas.openxmlformats.org/drawingml/2006/table">
            <a:tbl>
              <a:tblPr firstRow="1" bandRow="1"/>
              <a:tblGrid>
                <a:gridCol w="1460972">
                  <a:extLst>
                    <a:ext uri="{9D8B030D-6E8A-4147-A177-3AD203B41FA5}">
                      <a16:colId xmlns:a16="http://schemas.microsoft.com/office/drawing/2014/main" val="16689934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39327737"/>
                    </a:ext>
                  </a:extLst>
                </a:gridCol>
              </a:tblGrid>
              <a:tr h="244851">
                <a:tc>
                  <a:txBody>
                    <a:bodyPr/>
                    <a:lstStyle/>
                    <a:p>
                      <a:pPr algn="l"/>
                      <a:r>
                        <a:rPr lang="fr-FR" sz="8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Charge de production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5429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800" b="0" i="0" u="none" strike="noStrike" cap="none" dirty="0">
                          <a:solidFill>
                            <a:srgbClr val="25516C"/>
                          </a:solidFill>
                          <a:highlight>
                            <a:srgbClr val="FFFF00"/>
                          </a:highlight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18 k€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3267155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/>
                      <a:r>
                        <a:rPr lang="fr-FR" sz="8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Charges Fixes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5429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800" b="0" i="0" u="none" strike="noStrike" cap="none" dirty="0">
                          <a:solidFill>
                            <a:srgbClr val="25516C"/>
                          </a:solidFill>
                          <a:highlight>
                            <a:srgbClr val="FFFF00"/>
                          </a:highlight>
                          <a:latin typeface="Montserrat" panose="020B0604020202020204" charset="0"/>
                          <a:ea typeface="Source Sans Pro"/>
                          <a:cs typeface="Arial"/>
                          <a:sym typeface="Source Sans Pro"/>
                        </a:rPr>
                        <a:t>10 k€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5634927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/>
                      <a:r>
                        <a:rPr lang="fr-FR" sz="8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sym typeface="Source Sans Pro"/>
                        </a:rPr>
                        <a:t>Prélèvements</a:t>
                      </a:r>
                      <a:endParaRPr lang="fr-FR" sz="800" b="0" i="1" u="none" strike="noStrike" cap="none" dirty="0">
                        <a:solidFill>
                          <a:srgbClr val="25516C"/>
                        </a:solidFill>
                        <a:latin typeface="Montserrat" panose="020B0604020202020204" charset="0"/>
                        <a:ea typeface="Source Sans Pro"/>
                        <a:sym typeface="Source Sans Pro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5429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800" b="0" i="0" u="none" strike="noStrike" cap="none" dirty="0">
                          <a:solidFill>
                            <a:srgbClr val="25516C"/>
                          </a:solidFill>
                          <a:highlight>
                            <a:srgbClr val="FFFF00"/>
                          </a:highlight>
                          <a:latin typeface="Montserrat" panose="020B0604020202020204" charset="0"/>
                          <a:ea typeface="Source Sans Pro"/>
                          <a:cs typeface="Arial"/>
                          <a:sym typeface="Source Sans Pro"/>
                        </a:rPr>
                        <a:t>40 k€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48881878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800" b="1" i="0" u="none" strike="noStrike" cap="none" dirty="0">
                          <a:solidFill>
                            <a:srgbClr val="25516C"/>
                          </a:solidFill>
                          <a:latin typeface="Montserrat" panose="020B0604020202020204" charset="0"/>
                          <a:ea typeface="Source Sans Pro"/>
                          <a:cs typeface="Arial"/>
                          <a:sym typeface="Source Sans Pro"/>
                        </a:rPr>
                        <a:t>Annuité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542925" marR="0" lvl="1" indent="-542925" algn="l" defTabSz="714375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EF2"/>
                        </a:buClr>
                        <a:buSzPts val="2400"/>
                        <a:buFont typeface="Source Sans Pro"/>
                        <a:buNone/>
                      </a:pPr>
                      <a:r>
                        <a:rPr lang="fr-FR" sz="800" b="0" i="0" u="none" strike="noStrike" cap="none" dirty="0">
                          <a:solidFill>
                            <a:srgbClr val="25516C"/>
                          </a:solidFill>
                          <a:highlight>
                            <a:srgbClr val="FFFF00"/>
                          </a:highlight>
                          <a:latin typeface="Montserrat" panose="020B0604020202020204" charset="0"/>
                          <a:ea typeface="Source Sans Pro"/>
                          <a:cs typeface="Arial"/>
                          <a:sym typeface="Source Sans Pro"/>
                        </a:rPr>
                        <a:t>6 K€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87414358"/>
                  </a:ext>
                </a:extLst>
              </a:tr>
            </a:tbl>
          </a:graphicData>
        </a:graphic>
      </p:graphicFrame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607EED6-D300-46A2-9ABA-9395A6D43E74}"/>
              </a:ext>
            </a:extLst>
          </p:cNvPr>
          <p:cNvSpPr txBox="1">
            <a:spLocks/>
          </p:cNvSpPr>
          <p:nvPr/>
        </p:nvSpPr>
        <p:spPr>
          <a:xfrm>
            <a:off x="7455544" y="4012883"/>
            <a:ext cx="9097200" cy="5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19170" lvl="1" indent="-507987" defTabSz="1219170"/>
            <a:r>
              <a:rPr lang="fr-FR" sz="1400" u="sng" kern="0" dirty="0">
                <a:latin typeface="Montserrat" panose="020B0604020202020204" charset="0"/>
              </a:rPr>
              <a:t>Capacité de compression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907DA99-6A2D-4000-9ED0-D4FFA492B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6435" y="3975656"/>
            <a:ext cx="484928" cy="4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29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7087F-0E4E-433F-BEDA-EE4077D55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Scoring</a:t>
            </a:r>
            <a:r>
              <a:rPr lang="fr-FR" dirty="0"/>
              <a:t> de l’exposition aux risques</a:t>
            </a:r>
          </a:p>
        </p:txBody>
      </p:sp>
    </p:spTree>
    <p:extLst>
      <p:ext uri="{BB962C8B-B14F-4D97-AF65-F5344CB8AC3E}">
        <p14:creationId xmlns:p14="http://schemas.microsoft.com/office/powerpoint/2010/main" val="2845030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7087F-0E4E-433F-BEDA-EE4077D55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Affichage de stratégies de couvertures</a:t>
            </a:r>
          </a:p>
        </p:txBody>
      </p:sp>
    </p:spTree>
    <p:extLst>
      <p:ext uri="{BB962C8B-B14F-4D97-AF65-F5344CB8AC3E}">
        <p14:creationId xmlns:p14="http://schemas.microsoft.com/office/powerpoint/2010/main" val="753386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E23A5D0-F03F-4937-9716-C6E2B8C6AD70}"/>
              </a:ext>
            </a:extLst>
          </p:cNvPr>
          <p:cNvSpPr/>
          <p:nvPr/>
        </p:nvSpPr>
        <p:spPr>
          <a:xfrm>
            <a:off x="951067" y="2619325"/>
            <a:ext cx="10337816" cy="9136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fr-F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0765295-748C-4B9D-878A-025DE5B18F6D}"/>
              </a:ext>
            </a:extLst>
          </p:cNvPr>
          <p:cNvSpPr/>
          <p:nvPr/>
        </p:nvSpPr>
        <p:spPr>
          <a:xfrm>
            <a:off x="961628" y="3642937"/>
            <a:ext cx="10337816" cy="9136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fr-F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986AC235-4024-4DC1-8183-65CD2A69A627}"/>
              </a:ext>
            </a:extLst>
          </p:cNvPr>
          <p:cNvSpPr/>
          <p:nvPr/>
        </p:nvSpPr>
        <p:spPr>
          <a:xfrm>
            <a:off x="951067" y="4646870"/>
            <a:ext cx="10337816" cy="11480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fr-F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306BCC-A08D-4CD5-B908-ECEE8A0F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Stratégies de couvertures </a:t>
            </a:r>
            <a:r>
              <a:rPr lang="fr-FR" dirty="0">
                <a:solidFill>
                  <a:schemeClr val="tx1"/>
                </a:solidFill>
              </a:rPr>
              <a:t>(moyenne Olympique ; 39 HL)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E7DBE9-61C1-4B58-8FEF-4DE831011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36</a:t>
            </a:fld>
            <a:endParaRPr lang="fr-FR" kern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B143C9B-7F65-442C-B3D9-3001B2DD9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064" y1="14286" x2="70213" y2="69643"/>
                        <a14:foregroundMark x1="65957" y1="62500" x2="27660" y2="62500"/>
                        <a14:foregroundMark x1="21277" y1="71429" x2="46809" y2="17857"/>
                        <a14:foregroundMark x1="65957" y1="82143" x2="38298" y2="69643"/>
                        <a14:foregroundMark x1="44681" y1="19643" x2="44681" y2="19643"/>
                        <a14:foregroundMark x1="31915" y1="85714" x2="55319" y2="85714"/>
                        <a14:foregroundMark x1="42553" y1="12500" x2="42553" y2="12500"/>
                        <a14:foregroundMark x1="53191" y1="12500" x2="53191" y2="12500"/>
                        <a14:foregroundMark x1="46809" y1="28571" x2="46809" y2="28571"/>
                        <a14:foregroundMark x1="61702" y1="46429" x2="61702" y2="46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1997" y="2602304"/>
            <a:ext cx="596900" cy="751912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2564466-F874-4F5E-A97E-648F600E3C99}"/>
              </a:ext>
            </a:extLst>
          </p:cNvPr>
          <p:cNvCxnSpPr>
            <a:cxnSpLocks/>
          </p:cNvCxnSpPr>
          <p:nvPr/>
        </p:nvCxnSpPr>
        <p:spPr>
          <a:xfrm>
            <a:off x="1472494" y="2750000"/>
            <a:ext cx="823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FBB7024B-12E2-4B45-AFC8-354810A96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563" y1="11538" x2="53125" y2="79487"/>
                        <a14:foregroundMark x1="68750" y1="87179" x2="39063" y2="846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2493" y="2602304"/>
            <a:ext cx="812800" cy="104730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83B431C-76BF-43F2-89E3-76DD582DD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064" y1="14286" x2="70213" y2="69643"/>
                        <a14:foregroundMark x1="65957" y1="62500" x2="27660" y2="62500"/>
                        <a14:foregroundMark x1="21277" y1="71429" x2="46809" y2="17857"/>
                        <a14:foregroundMark x1="65957" y1="82143" x2="38298" y2="69643"/>
                        <a14:foregroundMark x1="44681" y1="19643" x2="44681" y2="19643"/>
                        <a14:foregroundMark x1="31915" y1="85714" x2="55319" y2="85714"/>
                        <a14:foregroundMark x1="42553" y1="12500" x2="42553" y2="12500"/>
                        <a14:foregroundMark x1="53191" y1="12500" x2="53191" y2="12500"/>
                        <a14:foregroundMark x1="46809" y1="28571" x2="46809" y2="28571"/>
                        <a14:foregroundMark x1="61702" y1="46429" x2="61702" y2="46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1346" y="2604656"/>
            <a:ext cx="596900" cy="751912"/>
          </a:xfrm>
          <a:prstGeom prst="rect">
            <a:avLst/>
          </a:prstGeom>
        </p:spPr>
      </p:pic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576A858C-5A76-4E42-9372-38C594E9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9393" y="2668862"/>
            <a:ext cx="5697363" cy="618797"/>
          </a:xfrm>
        </p:spPr>
        <p:txBody>
          <a:bodyPr/>
          <a:lstStyle/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Point d’équilibre : 33HL/ha</a:t>
            </a:r>
          </a:p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Risque « résiduel (SMP) » : 523 k€</a:t>
            </a:r>
          </a:p>
          <a:p>
            <a:pPr marL="723882" lvl="1" indent="-12700" defTabSz="952476">
              <a:buNone/>
            </a:pPr>
            <a:r>
              <a:rPr lang="fr-FR" sz="1333" i="1" dirty="0">
                <a:latin typeface="Montserrat" panose="020B0604020202020204" charset="0"/>
              </a:rPr>
              <a:t>Valo : 753 €/HL – Surf : 21ha,21 – CA cible : 523 k€</a:t>
            </a:r>
            <a:endParaRPr lang="fr-FR" sz="1467" i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3D3903EA-7C13-4A1D-B7B8-08E1A83A6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77" y="3907842"/>
            <a:ext cx="516672" cy="457767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A95B6F85-FC61-4284-808B-AAA64DF9DD4A}"/>
              </a:ext>
            </a:extLst>
          </p:cNvPr>
          <p:cNvSpPr txBox="1"/>
          <p:nvPr/>
        </p:nvSpPr>
        <p:spPr>
          <a:xfrm>
            <a:off x="1695180" y="3946016"/>
            <a:ext cx="35158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+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9CB71B8-BB9F-490C-9469-1C64B7C19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447" y="3907842"/>
            <a:ext cx="560581" cy="457767"/>
          </a:xfrm>
          <a:prstGeom prst="rect">
            <a:avLst/>
          </a:prstGeom>
        </p:spPr>
      </p:pic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AC38C1CA-D198-4502-B58D-C6A8D98C6ABC}"/>
              </a:ext>
            </a:extLst>
          </p:cNvPr>
          <p:cNvSpPr txBox="1">
            <a:spLocks/>
          </p:cNvSpPr>
          <p:nvPr/>
        </p:nvSpPr>
        <p:spPr>
          <a:xfrm>
            <a:off x="2765997" y="3608720"/>
            <a:ext cx="468888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400" b="1" kern="0" dirty="0">
                <a:latin typeface="Montserrat" panose="020B0604020202020204" charset="0"/>
              </a:rPr>
              <a:t>Point d’équilibre : 22 HL/ha</a:t>
            </a:r>
          </a:p>
          <a:p>
            <a:pPr marL="0" lvl="1" indent="0" defTabSz="952476">
              <a:buNone/>
            </a:pPr>
            <a:r>
              <a:rPr lang="fr-FR" sz="1400" b="1" kern="0" dirty="0">
                <a:latin typeface="Montserrat" panose="020B0604020202020204" charset="0"/>
              </a:rPr>
              <a:t>Risque « résiduel » : 370 K€</a:t>
            </a:r>
          </a:p>
          <a:p>
            <a:pPr marL="0" lvl="1" indent="0" defTabSz="952476">
              <a:buNone/>
            </a:pPr>
            <a:r>
              <a:rPr lang="fr-FR" sz="1333" i="1" kern="0" dirty="0">
                <a:latin typeface="Montserrat" panose="020B0604020202020204" charset="0"/>
              </a:rPr>
              <a:t>Valo : 753 €/HL – Surf : 21ha,21 – CA cible : 523 k€ - compensation  153 k€ </a:t>
            </a:r>
          </a:p>
          <a:p>
            <a:pPr marL="711182" lvl="1" indent="0" defTabSz="1219170">
              <a:buNone/>
            </a:pPr>
            <a:r>
              <a:rPr lang="fr-FR" sz="1600" b="1" kern="0" dirty="0">
                <a:latin typeface="Montserrat" panose="020B0604020202020204" charset="0"/>
              </a:rPr>
              <a:t> </a:t>
            </a:r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6906495-37FA-415A-9028-4F350EE8AD0F}"/>
              </a:ext>
            </a:extLst>
          </p:cNvPr>
          <p:cNvCxnSpPr/>
          <p:nvPr/>
        </p:nvCxnSpPr>
        <p:spPr>
          <a:xfrm>
            <a:off x="7887171" y="1971792"/>
            <a:ext cx="0" cy="382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>
            <a:extLst>
              <a:ext uri="{FF2B5EF4-FFF2-40B4-BE49-F238E27FC236}">
                <a16:creationId xmlns:a16="http://schemas.microsoft.com/office/drawing/2014/main" id="{A4A3F97B-8546-4FB8-B387-B3611B22B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7296" y="1935588"/>
            <a:ext cx="835435" cy="645563"/>
          </a:xfrm>
          <a:prstGeom prst="rect">
            <a:avLst/>
          </a:prstGeom>
        </p:spPr>
      </p:pic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7E1DBEA1-7C86-4841-A051-643F77711B8D}"/>
              </a:ext>
            </a:extLst>
          </p:cNvPr>
          <p:cNvSpPr txBox="1">
            <a:spLocks/>
          </p:cNvSpPr>
          <p:nvPr/>
        </p:nvSpPr>
        <p:spPr>
          <a:xfrm>
            <a:off x="7924745" y="2668862"/>
            <a:ext cx="177150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latin typeface="Montserrat" panose="020B0604020202020204" charset="0"/>
              </a:rPr>
              <a:t>Ass</a:t>
            </a:r>
            <a:r>
              <a:rPr lang="fr-FR" sz="1200" b="1" kern="0" dirty="0">
                <a:latin typeface="Montserrat" panose="020B0604020202020204" charset="0"/>
              </a:rPr>
              <a:t>. Du risque résiduel : 21700€</a:t>
            </a:r>
          </a:p>
          <a:p>
            <a:pPr marL="0" lvl="1" indent="0" defTabSz="952476">
              <a:buNone/>
            </a:pP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D51B8AC0-F0AC-4046-9776-90FCD72AA9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5633" y="1928660"/>
            <a:ext cx="561191" cy="7361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C98115D-E1C1-4109-BA1E-2DF44438D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067" y="4991291"/>
            <a:ext cx="472053" cy="418235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E0620878-2BEF-43E4-ACDD-83AA2A8A3FA6}"/>
              </a:ext>
            </a:extLst>
          </p:cNvPr>
          <p:cNvSpPr txBox="1"/>
          <p:nvPr/>
        </p:nvSpPr>
        <p:spPr>
          <a:xfrm>
            <a:off x="1326294" y="4932383"/>
            <a:ext cx="35158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+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D2D595A4-BF91-43DE-B6A7-EACDBE35B5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8358" y="4932383"/>
            <a:ext cx="508244" cy="415028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E73B60FF-8FF8-4CE8-92BA-0858069C673A}"/>
              </a:ext>
            </a:extLst>
          </p:cNvPr>
          <p:cNvSpPr txBox="1"/>
          <p:nvPr/>
        </p:nvSpPr>
        <p:spPr>
          <a:xfrm>
            <a:off x="2019187" y="4932383"/>
            <a:ext cx="35158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+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6EB03906-7B9A-4EC8-9B37-CBF94A0C3D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0608" y="4944121"/>
            <a:ext cx="437739" cy="439667"/>
          </a:xfrm>
          <a:prstGeom prst="rect">
            <a:avLst/>
          </a:prstGeom>
        </p:spPr>
      </p:pic>
      <p:sp>
        <p:nvSpPr>
          <p:cNvPr id="56" name="Espace réservé du texte 2">
            <a:extLst>
              <a:ext uri="{FF2B5EF4-FFF2-40B4-BE49-F238E27FC236}">
                <a16:creationId xmlns:a16="http://schemas.microsoft.com/office/drawing/2014/main" id="{33E15FD4-4878-45CB-B2C4-E656AC94A6B4}"/>
              </a:ext>
            </a:extLst>
          </p:cNvPr>
          <p:cNvSpPr txBox="1">
            <a:spLocks/>
          </p:cNvSpPr>
          <p:nvPr/>
        </p:nvSpPr>
        <p:spPr>
          <a:xfrm>
            <a:off x="2829571" y="4681892"/>
            <a:ext cx="468888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400" b="1" kern="0" dirty="0">
                <a:latin typeface="Montserrat" panose="020B0604020202020204" charset="0"/>
              </a:rPr>
              <a:t>Point d’équilibre : 17 HL/ha</a:t>
            </a:r>
          </a:p>
          <a:p>
            <a:pPr marL="0" lvl="1" indent="0" defTabSz="952476">
              <a:buNone/>
            </a:pPr>
            <a:r>
              <a:rPr lang="fr-FR" sz="1400" b="1" kern="0" dirty="0">
                <a:latin typeface="Montserrat" panose="020B0604020202020204" charset="0"/>
              </a:rPr>
              <a:t>Risque « résiduel » : 296 K€</a:t>
            </a:r>
          </a:p>
          <a:p>
            <a:pPr marL="0" lvl="1" indent="0" defTabSz="952476">
              <a:buNone/>
            </a:pPr>
            <a:r>
              <a:rPr lang="fr-FR" sz="1333" i="1" kern="0" dirty="0">
                <a:latin typeface="Montserrat" panose="020B0604020202020204" charset="0"/>
              </a:rPr>
              <a:t>Valo : 753 €/HL – Surf : 21ha,21 – CA cible : 523 k€ - compensation  153 k€ - compression : 74 k€</a:t>
            </a:r>
          </a:p>
          <a:p>
            <a:pPr marL="711182" lvl="1" indent="0" defTabSz="1219170">
              <a:buNone/>
            </a:pPr>
            <a:r>
              <a:rPr lang="fr-FR" sz="1600" b="1" kern="0" dirty="0">
                <a:latin typeface="Montserrat" panose="020B0604020202020204" charset="0"/>
              </a:rPr>
              <a:t> </a:t>
            </a:r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8198E95F-F244-4BDB-9100-50B1A96E15FC}"/>
              </a:ext>
            </a:extLst>
          </p:cNvPr>
          <p:cNvSpPr txBox="1">
            <a:spLocks/>
          </p:cNvSpPr>
          <p:nvPr/>
        </p:nvSpPr>
        <p:spPr>
          <a:xfrm>
            <a:off x="7887171" y="3744627"/>
            <a:ext cx="177150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latin typeface="Montserrat" panose="020B0604020202020204" charset="0"/>
              </a:rPr>
              <a:t>Ass</a:t>
            </a:r>
            <a:r>
              <a:rPr lang="fr-FR" sz="1200" b="1" kern="0" dirty="0">
                <a:latin typeface="Montserrat" panose="020B0604020202020204" charset="0"/>
              </a:rPr>
              <a:t>. Du risque résiduel : 6700</a:t>
            </a:r>
          </a:p>
          <a:p>
            <a:pPr marL="0" lvl="1" indent="0" defTabSz="952476">
              <a:buNone/>
            </a:pPr>
            <a:r>
              <a:rPr lang="fr-FR" sz="1200" b="1" kern="0" dirty="0">
                <a:latin typeface="Montserrat" panose="020B0604020202020204" charset="0"/>
              </a:rPr>
              <a:t>Fr 25 ; 650 €/HL</a:t>
            </a: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63BEEA43-D82F-4199-8652-ED526198B35B}"/>
              </a:ext>
            </a:extLst>
          </p:cNvPr>
          <p:cNvSpPr txBox="1">
            <a:spLocks/>
          </p:cNvSpPr>
          <p:nvPr/>
        </p:nvSpPr>
        <p:spPr>
          <a:xfrm>
            <a:off x="9833753" y="2699596"/>
            <a:ext cx="177150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latin typeface="Montserrat" panose="020B0604020202020204" charset="0"/>
              </a:rPr>
              <a:t>Subv</a:t>
            </a:r>
            <a:r>
              <a:rPr lang="fr-FR" sz="1200" b="1" kern="0" dirty="0">
                <a:latin typeface="Montserrat" panose="020B0604020202020204" charset="0"/>
              </a:rPr>
              <a:t> 5200</a:t>
            </a: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C48B35A7-FD5E-44AA-9C04-972A0A48826F}"/>
              </a:ext>
            </a:extLst>
          </p:cNvPr>
          <p:cNvSpPr txBox="1">
            <a:spLocks/>
          </p:cNvSpPr>
          <p:nvPr/>
        </p:nvSpPr>
        <p:spPr>
          <a:xfrm>
            <a:off x="7949073" y="4790728"/>
            <a:ext cx="177150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latin typeface="Montserrat" panose="020B0604020202020204" charset="0"/>
              </a:rPr>
              <a:t>Ass</a:t>
            </a:r>
            <a:r>
              <a:rPr lang="fr-FR" sz="1200" b="1" kern="0" dirty="0">
                <a:latin typeface="Montserrat" panose="020B0604020202020204" charset="0"/>
              </a:rPr>
              <a:t>. Du risque résiduel : 3600 €</a:t>
            </a:r>
          </a:p>
          <a:p>
            <a:pPr marL="0" lvl="1" indent="0" defTabSz="952476">
              <a:buNone/>
            </a:pPr>
            <a:r>
              <a:rPr lang="fr-FR" sz="1200" b="1" kern="0" dirty="0">
                <a:latin typeface="Montserrat" panose="020B0604020202020204" charset="0"/>
              </a:rPr>
              <a:t>(Fr 30 ; 600 €/Hl)</a:t>
            </a: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3097B0A8-D8E4-444D-A23D-5DE79808D0A8}"/>
              </a:ext>
            </a:extLst>
          </p:cNvPr>
          <p:cNvSpPr txBox="1">
            <a:spLocks/>
          </p:cNvSpPr>
          <p:nvPr/>
        </p:nvSpPr>
        <p:spPr>
          <a:xfrm>
            <a:off x="9754867" y="4944122"/>
            <a:ext cx="1697551" cy="61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latin typeface="Montserrat" panose="020B0604020202020204" charset="0"/>
              </a:rPr>
              <a:t>Subv</a:t>
            </a:r>
            <a:r>
              <a:rPr lang="fr-FR" sz="1200" b="1" kern="0" dirty="0">
                <a:latin typeface="Montserrat" panose="020B0604020202020204" charset="0"/>
              </a:rPr>
              <a:t> : 3 500 €</a:t>
            </a: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6103AAAF-8AC8-42E8-8A56-2A032179F1E9}"/>
              </a:ext>
            </a:extLst>
          </p:cNvPr>
          <p:cNvSpPr txBox="1">
            <a:spLocks/>
          </p:cNvSpPr>
          <p:nvPr/>
        </p:nvSpPr>
        <p:spPr>
          <a:xfrm>
            <a:off x="9720581" y="3802157"/>
            <a:ext cx="1697551" cy="61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latin typeface="Montserrat" panose="020B0604020202020204" charset="0"/>
              </a:rPr>
              <a:t>Subv</a:t>
            </a:r>
            <a:r>
              <a:rPr lang="fr-FR" sz="1200" b="1" kern="0" dirty="0">
                <a:latin typeface="Montserrat" panose="020B0604020202020204" charset="0"/>
              </a:rPr>
              <a:t> : 5200€</a:t>
            </a: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6E77B4-054C-42DA-B616-2ECE99985D55}"/>
              </a:ext>
            </a:extLst>
          </p:cNvPr>
          <p:cNvSpPr/>
          <p:nvPr/>
        </p:nvSpPr>
        <p:spPr>
          <a:xfrm rot="19217431">
            <a:off x="1388369" y="568084"/>
            <a:ext cx="3010649" cy="167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Simplification de la </a:t>
            </a:r>
            <a:r>
              <a:rPr lang="fr-FR" sz="1867" kern="0" dirty="0" err="1">
                <a:solidFill>
                  <a:srgbClr val="FFFFFF"/>
                </a:solidFill>
                <a:latin typeface="Arial"/>
                <a:sym typeface="Arial"/>
              </a:rPr>
              <a:t>datavz</a:t>
            </a: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 en cours</a:t>
            </a:r>
          </a:p>
        </p:txBody>
      </p:sp>
    </p:spTree>
    <p:extLst>
      <p:ext uri="{BB962C8B-B14F-4D97-AF65-F5344CB8AC3E}">
        <p14:creationId xmlns:p14="http://schemas.microsoft.com/office/powerpoint/2010/main" val="3698561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06BCC-A08D-4CD5-B908-ECEE8A0F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Analyse – Domaine de </a:t>
            </a:r>
            <a:r>
              <a:rPr lang="fr-FR" dirty="0" err="1"/>
              <a:t>Fontvert</a:t>
            </a:r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(moyenne Olympique ; 30 HL)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E7DBE9-61C1-4B58-8FEF-4DE831011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37</a:t>
            </a:fld>
            <a:endParaRPr lang="fr-FR" kern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B143C9B-7F65-442C-B3D9-3001B2DD9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064" y1="14286" x2="70213" y2="69643"/>
                        <a14:foregroundMark x1="65957" y1="62500" x2="27660" y2="62500"/>
                        <a14:foregroundMark x1="21277" y1="71429" x2="46809" y2="17857"/>
                        <a14:foregroundMark x1="65957" y1="82143" x2="38298" y2="69643"/>
                        <a14:foregroundMark x1="44681" y1="19643" x2="44681" y2="19643"/>
                        <a14:foregroundMark x1="31915" y1="85714" x2="55319" y2="85714"/>
                        <a14:foregroundMark x1="42553" y1="12500" x2="42553" y2="12500"/>
                        <a14:foregroundMark x1="53191" y1="12500" x2="53191" y2="12500"/>
                        <a14:foregroundMark x1="46809" y1="28571" x2="46809" y2="28571"/>
                        <a14:foregroundMark x1="61702" y1="46429" x2="61702" y2="46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1997" y="2602304"/>
            <a:ext cx="596900" cy="751912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2564466-F874-4F5E-A97E-648F600E3C99}"/>
              </a:ext>
            </a:extLst>
          </p:cNvPr>
          <p:cNvCxnSpPr>
            <a:cxnSpLocks/>
          </p:cNvCxnSpPr>
          <p:nvPr/>
        </p:nvCxnSpPr>
        <p:spPr>
          <a:xfrm>
            <a:off x="1472494" y="2750000"/>
            <a:ext cx="823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FBB7024B-12E2-4B45-AFC8-354810A96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563" y1="11538" x2="53125" y2="79487"/>
                        <a14:foregroundMark x1="68750" y1="87179" x2="39063" y2="846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2493" y="2602304"/>
            <a:ext cx="812800" cy="104730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83B431C-76BF-43F2-89E3-76DD582DD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064" y1="14286" x2="70213" y2="69643"/>
                        <a14:foregroundMark x1="65957" y1="62500" x2="27660" y2="62500"/>
                        <a14:foregroundMark x1="21277" y1="71429" x2="46809" y2="17857"/>
                        <a14:foregroundMark x1="65957" y1="82143" x2="38298" y2="69643"/>
                        <a14:foregroundMark x1="44681" y1="19643" x2="44681" y2="19643"/>
                        <a14:foregroundMark x1="31915" y1="85714" x2="55319" y2="85714"/>
                        <a14:foregroundMark x1="42553" y1="12500" x2="42553" y2="12500"/>
                        <a14:foregroundMark x1="53191" y1="12500" x2="53191" y2="12500"/>
                        <a14:foregroundMark x1="46809" y1="28571" x2="46809" y2="28571"/>
                        <a14:foregroundMark x1="61702" y1="46429" x2="61702" y2="46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1346" y="2604656"/>
            <a:ext cx="596900" cy="751912"/>
          </a:xfrm>
          <a:prstGeom prst="rect">
            <a:avLst/>
          </a:prstGeom>
        </p:spPr>
      </p:pic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576A858C-5A76-4E42-9372-38C594E9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9393" y="2668862"/>
            <a:ext cx="5697363" cy="618797"/>
          </a:xfrm>
        </p:spPr>
        <p:txBody>
          <a:bodyPr/>
          <a:lstStyle/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Point d’équilibre : 33HL/ha</a:t>
            </a:r>
          </a:p>
          <a:p>
            <a:pPr marL="723882" lvl="1" indent="-12700" defTabSz="952476">
              <a:buNone/>
            </a:pPr>
            <a:r>
              <a:rPr lang="fr-FR" sz="1400" b="1" dirty="0">
                <a:latin typeface="Montserrat" panose="020B0604020202020204" charset="0"/>
              </a:rPr>
              <a:t>Risque « résiduel (SMP) » : 523 k€</a:t>
            </a:r>
          </a:p>
          <a:p>
            <a:pPr marL="723882" lvl="1" indent="-12700" defTabSz="952476">
              <a:buNone/>
            </a:pPr>
            <a:r>
              <a:rPr lang="fr-FR" sz="1333" i="1" dirty="0">
                <a:latin typeface="Montserrat" panose="020B0604020202020204" charset="0"/>
              </a:rPr>
              <a:t>Valo : 753 €/HL – Surf : 21ha,21 – CA cible : 523 k€</a:t>
            </a:r>
            <a:endParaRPr lang="fr-FR" sz="1467" i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marL="711182" lvl="1" indent="0">
              <a:buNone/>
            </a:pPr>
            <a:endParaRPr lang="fr-FR" sz="1600" b="1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  <a:p>
            <a:pPr lvl="1"/>
            <a:endParaRPr lang="fr-FR" u="sng" dirty="0">
              <a:latin typeface="Montserrat" panose="020B060402020202020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3D3903EA-7C13-4A1D-B7B8-08E1A83A6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77" y="3907842"/>
            <a:ext cx="516672" cy="457767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A95B6F85-FC61-4284-808B-AAA64DF9DD4A}"/>
              </a:ext>
            </a:extLst>
          </p:cNvPr>
          <p:cNvSpPr txBox="1"/>
          <p:nvPr/>
        </p:nvSpPr>
        <p:spPr>
          <a:xfrm>
            <a:off x="1695180" y="3946016"/>
            <a:ext cx="35158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+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9CB71B8-BB9F-490C-9469-1C64B7C19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447" y="3907842"/>
            <a:ext cx="560581" cy="457767"/>
          </a:xfrm>
          <a:prstGeom prst="rect">
            <a:avLst/>
          </a:prstGeom>
        </p:spPr>
      </p:pic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AC38C1CA-D198-4502-B58D-C6A8D98C6ABC}"/>
              </a:ext>
            </a:extLst>
          </p:cNvPr>
          <p:cNvSpPr txBox="1">
            <a:spLocks/>
          </p:cNvSpPr>
          <p:nvPr/>
        </p:nvSpPr>
        <p:spPr>
          <a:xfrm>
            <a:off x="2765997" y="3608720"/>
            <a:ext cx="468888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400" b="1" kern="0" dirty="0">
                <a:latin typeface="Montserrat" panose="020B0604020202020204" charset="0"/>
              </a:rPr>
              <a:t>Point d’équilibre : 22 HL/ha</a:t>
            </a:r>
          </a:p>
          <a:p>
            <a:pPr marL="0" lvl="1" indent="0" defTabSz="952476">
              <a:buNone/>
            </a:pPr>
            <a:r>
              <a:rPr lang="fr-FR" sz="1400" b="1" kern="0" dirty="0">
                <a:latin typeface="Montserrat" panose="020B0604020202020204" charset="0"/>
              </a:rPr>
              <a:t>Risque « résiduel » : 370 K€</a:t>
            </a:r>
          </a:p>
          <a:p>
            <a:pPr marL="0" lvl="1" indent="0" defTabSz="952476">
              <a:buNone/>
            </a:pPr>
            <a:r>
              <a:rPr lang="fr-FR" sz="1333" i="1" kern="0" dirty="0">
                <a:latin typeface="Montserrat" panose="020B0604020202020204" charset="0"/>
              </a:rPr>
              <a:t>Valo : 753 €/HL – Surf : 21ha,21 – CA cible : 523 k€ - compensation  153 k€ </a:t>
            </a:r>
          </a:p>
          <a:p>
            <a:pPr marL="711182" lvl="1" indent="0" defTabSz="1219170">
              <a:buNone/>
            </a:pPr>
            <a:r>
              <a:rPr lang="fr-FR" sz="1600" b="1" kern="0" dirty="0">
                <a:latin typeface="Montserrat" panose="020B0604020202020204" charset="0"/>
              </a:rPr>
              <a:t> </a:t>
            </a:r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6906495-37FA-415A-9028-4F350EE8AD0F}"/>
              </a:ext>
            </a:extLst>
          </p:cNvPr>
          <p:cNvCxnSpPr/>
          <p:nvPr/>
        </p:nvCxnSpPr>
        <p:spPr>
          <a:xfrm>
            <a:off x="7887171" y="1971792"/>
            <a:ext cx="0" cy="382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>
            <a:extLst>
              <a:ext uri="{FF2B5EF4-FFF2-40B4-BE49-F238E27FC236}">
                <a16:creationId xmlns:a16="http://schemas.microsoft.com/office/drawing/2014/main" id="{A4A3F97B-8546-4FB8-B387-B3611B22B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7296" y="1935588"/>
            <a:ext cx="835435" cy="645563"/>
          </a:xfrm>
          <a:prstGeom prst="rect">
            <a:avLst/>
          </a:prstGeom>
        </p:spPr>
      </p:pic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7E1DBEA1-7C86-4841-A051-643F77711B8D}"/>
              </a:ext>
            </a:extLst>
          </p:cNvPr>
          <p:cNvSpPr txBox="1">
            <a:spLocks/>
          </p:cNvSpPr>
          <p:nvPr/>
        </p:nvSpPr>
        <p:spPr>
          <a:xfrm>
            <a:off x="8017533" y="2653616"/>
            <a:ext cx="181621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highlight>
                  <a:srgbClr val="FFFF00"/>
                </a:highlight>
                <a:latin typeface="Montserrat" panose="020B0604020202020204" charset="0"/>
              </a:rPr>
              <a:t>Ass</a:t>
            </a:r>
            <a:r>
              <a:rPr lang="fr-FR" sz="1200" b="1" kern="0" dirty="0">
                <a:highlight>
                  <a:srgbClr val="FFFF00"/>
                </a:highlight>
                <a:latin typeface="Montserrat" panose="020B0604020202020204" charset="0"/>
              </a:rPr>
              <a:t>. Du risque résiduel incomplète  : 34 </a:t>
            </a:r>
            <a:r>
              <a:rPr lang="fr-FR" sz="1200" b="1" kern="0" dirty="0" err="1">
                <a:highlight>
                  <a:srgbClr val="FFFF00"/>
                </a:highlight>
                <a:latin typeface="Montserrat" panose="020B0604020202020204" charset="0"/>
              </a:rPr>
              <a:t>Ke</a:t>
            </a:r>
            <a:endParaRPr lang="fr-FR" sz="1200" b="1" kern="0" dirty="0">
              <a:highlight>
                <a:srgbClr val="FFFF00"/>
              </a:highlight>
              <a:latin typeface="Montserrat" panose="020B0604020202020204" charset="0"/>
            </a:endParaRPr>
          </a:p>
          <a:p>
            <a:pPr marL="0" lvl="1" indent="0" defTabSz="952476">
              <a:buNone/>
            </a:pP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D51B8AC0-F0AC-4046-9776-90FCD72AA9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5633" y="1928660"/>
            <a:ext cx="561191" cy="73614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C98115D-E1C1-4109-BA1E-2DF44438D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067" y="4991291"/>
            <a:ext cx="472053" cy="418235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E0620878-2BEF-43E4-ACDD-83AA2A8A3FA6}"/>
              </a:ext>
            </a:extLst>
          </p:cNvPr>
          <p:cNvSpPr txBox="1"/>
          <p:nvPr/>
        </p:nvSpPr>
        <p:spPr>
          <a:xfrm>
            <a:off x="1326294" y="4932383"/>
            <a:ext cx="35158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+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D2D595A4-BF91-43DE-B6A7-EACDBE35B5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8358" y="4932383"/>
            <a:ext cx="508244" cy="415028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E73B60FF-8FF8-4CE8-92BA-0858069C673A}"/>
              </a:ext>
            </a:extLst>
          </p:cNvPr>
          <p:cNvSpPr txBox="1"/>
          <p:nvPr/>
        </p:nvSpPr>
        <p:spPr>
          <a:xfrm>
            <a:off x="2019187" y="4932383"/>
            <a:ext cx="35158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+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6EB03906-7B9A-4EC8-9B37-CBF94A0C3D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0608" y="4944121"/>
            <a:ext cx="437739" cy="439667"/>
          </a:xfrm>
          <a:prstGeom prst="rect">
            <a:avLst/>
          </a:prstGeom>
        </p:spPr>
      </p:pic>
      <p:sp>
        <p:nvSpPr>
          <p:cNvPr id="56" name="Espace réservé du texte 2">
            <a:extLst>
              <a:ext uri="{FF2B5EF4-FFF2-40B4-BE49-F238E27FC236}">
                <a16:creationId xmlns:a16="http://schemas.microsoft.com/office/drawing/2014/main" id="{33E15FD4-4878-45CB-B2C4-E656AC94A6B4}"/>
              </a:ext>
            </a:extLst>
          </p:cNvPr>
          <p:cNvSpPr txBox="1">
            <a:spLocks/>
          </p:cNvSpPr>
          <p:nvPr/>
        </p:nvSpPr>
        <p:spPr>
          <a:xfrm>
            <a:off x="2829571" y="4681892"/>
            <a:ext cx="468888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400" b="1" kern="0" dirty="0">
                <a:latin typeface="Montserrat" panose="020B0604020202020204" charset="0"/>
              </a:rPr>
              <a:t>Point d’équilibre : 17 HL/ha</a:t>
            </a:r>
          </a:p>
          <a:p>
            <a:pPr marL="0" lvl="1" indent="0" defTabSz="952476">
              <a:buNone/>
            </a:pPr>
            <a:r>
              <a:rPr lang="fr-FR" sz="1400" b="1" kern="0" dirty="0">
                <a:latin typeface="Montserrat" panose="020B0604020202020204" charset="0"/>
              </a:rPr>
              <a:t>Risque « résiduel » : 296 K€</a:t>
            </a:r>
          </a:p>
          <a:p>
            <a:pPr marL="0" lvl="1" indent="0" defTabSz="952476">
              <a:buNone/>
            </a:pPr>
            <a:r>
              <a:rPr lang="fr-FR" sz="1333" i="1" kern="0" dirty="0">
                <a:latin typeface="Montserrat" panose="020B0604020202020204" charset="0"/>
              </a:rPr>
              <a:t>Valo : 753 €/HL – Surf : 21ha,21 – CA cible : 523 k€ - compensation  153 k€ - compression : 74 k€</a:t>
            </a:r>
          </a:p>
          <a:p>
            <a:pPr marL="711182" lvl="1" indent="0" defTabSz="1219170">
              <a:buNone/>
            </a:pPr>
            <a:r>
              <a:rPr lang="fr-FR" sz="1600" b="1" kern="0" dirty="0">
                <a:latin typeface="Montserrat" panose="020B0604020202020204" charset="0"/>
              </a:rPr>
              <a:t> </a:t>
            </a:r>
          </a:p>
          <a:p>
            <a:pPr marL="711182" lvl="1" indent="0" defTabSz="1219170">
              <a:buNone/>
            </a:pPr>
            <a:endParaRPr lang="fr-FR" sz="16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8198E95F-F244-4BDB-9100-50B1A96E15FC}"/>
              </a:ext>
            </a:extLst>
          </p:cNvPr>
          <p:cNvSpPr txBox="1">
            <a:spLocks/>
          </p:cNvSpPr>
          <p:nvPr/>
        </p:nvSpPr>
        <p:spPr>
          <a:xfrm>
            <a:off x="7887171" y="3744627"/>
            <a:ext cx="177150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latin typeface="Montserrat" panose="020B0604020202020204" charset="0"/>
              </a:rPr>
              <a:t>Ass</a:t>
            </a:r>
            <a:r>
              <a:rPr lang="fr-FR" sz="1200" b="1" kern="0" dirty="0">
                <a:latin typeface="Montserrat" panose="020B0604020202020204" charset="0"/>
              </a:rPr>
              <a:t>. Du risque résiduel : 6700</a:t>
            </a:r>
          </a:p>
          <a:p>
            <a:pPr marL="0" lvl="1" indent="0" defTabSz="952476">
              <a:buNone/>
            </a:pPr>
            <a:r>
              <a:rPr lang="fr-FR" sz="1200" b="1" kern="0" dirty="0">
                <a:latin typeface="Montserrat" panose="020B0604020202020204" charset="0"/>
              </a:rPr>
              <a:t>Fr 25 ; 650 €/HL</a:t>
            </a: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63BEEA43-D82F-4199-8652-ED526198B35B}"/>
              </a:ext>
            </a:extLst>
          </p:cNvPr>
          <p:cNvSpPr txBox="1">
            <a:spLocks/>
          </p:cNvSpPr>
          <p:nvPr/>
        </p:nvSpPr>
        <p:spPr>
          <a:xfrm>
            <a:off x="9833753" y="2699596"/>
            <a:ext cx="177150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latin typeface="Montserrat" panose="020B0604020202020204" charset="0"/>
              </a:rPr>
              <a:t>Subv</a:t>
            </a:r>
            <a:r>
              <a:rPr lang="fr-FR" sz="1200" b="1" kern="0" dirty="0">
                <a:latin typeface="Montserrat" panose="020B0604020202020204" charset="0"/>
              </a:rPr>
              <a:t> 5200</a:t>
            </a: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C48B35A7-FD5E-44AA-9C04-972A0A48826F}"/>
              </a:ext>
            </a:extLst>
          </p:cNvPr>
          <p:cNvSpPr txBox="1">
            <a:spLocks/>
          </p:cNvSpPr>
          <p:nvPr/>
        </p:nvSpPr>
        <p:spPr>
          <a:xfrm>
            <a:off x="7949073" y="4790728"/>
            <a:ext cx="1771507" cy="6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latin typeface="Montserrat" panose="020B0604020202020204" charset="0"/>
              </a:rPr>
              <a:t>Ass</a:t>
            </a:r>
            <a:r>
              <a:rPr lang="fr-FR" sz="1200" b="1" kern="0" dirty="0">
                <a:latin typeface="Montserrat" panose="020B0604020202020204" charset="0"/>
              </a:rPr>
              <a:t>. Du risque résiduel : 3600 €</a:t>
            </a:r>
          </a:p>
          <a:p>
            <a:pPr marL="0" lvl="1" indent="0" defTabSz="952476">
              <a:buNone/>
            </a:pPr>
            <a:r>
              <a:rPr lang="fr-FR" sz="1200" b="1" kern="0" dirty="0">
                <a:latin typeface="Montserrat" panose="020B0604020202020204" charset="0"/>
              </a:rPr>
              <a:t>(Fr 30 ; 600 €/Hl)</a:t>
            </a: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3097B0A8-D8E4-444D-A23D-5DE79808D0A8}"/>
              </a:ext>
            </a:extLst>
          </p:cNvPr>
          <p:cNvSpPr txBox="1">
            <a:spLocks/>
          </p:cNvSpPr>
          <p:nvPr/>
        </p:nvSpPr>
        <p:spPr>
          <a:xfrm>
            <a:off x="9754867" y="4944122"/>
            <a:ext cx="1697551" cy="61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latin typeface="Montserrat" panose="020B0604020202020204" charset="0"/>
              </a:rPr>
              <a:t>Subv</a:t>
            </a:r>
            <a:r>
              <a:rPr lang="fr-FR" sz="1200" b="1" kern="0" dirty="0">
                <a:latin typeface="Montserrat" panose="020B0604020202020204" charset="0"/>
              </a:rPr>
              <a:t> : 3 500 €</a:t>
            </a: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6103AAAF-8AC8-42E8-8A56-2A032179F1E9}"/>
              </a:ext>
            </a:extLst>
          </p:cNvPr>
          <p:cNvSpPr txBox="1">
            <a:spLocks/>
          </p:cNvSpPr>
          <p:nvPr/>
        </p:nvSpPr>
        <p:spPr>
          <a:xfrm>
            <a:off x="9720581" y="3802157"/>
            <a:ext cx="1697551" cy="61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1" indent="0" defTabSz="952476">
              <a:buNone/>
            </a:pPr>
            <a:r>
              <a:rPr lang="fr-FR" sz="1200" b="1" kern="0" dirty="0" err="1">
                <a:latin typeface="Montserrat" panose="020B0604020202020204" charset="0"/>
              </a:rPr>
              <a:t>Subv</a:t>
            </a:r>
            <a:r>
              <a:rPr lang="fr-FR" sz="1200" b="1" kern="0" dirty="0">
                <a:latin typeface="Montserrat" panose="020B0604020202020204" charset="0"/>
              </a:rPr>
              <a:t> : 5200€</a:t>
            </a:r>
            <a:endParaRPr lang="fr-FR" sz="1400" b="1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  <a:p>
            <a:pPr marL="1219170" lvl="1" indent="-507987" defTabSz="1219170"/>
            <a:endParaRPr lang="fr-FR" u="sng" kern="0" dirty="0">
              <a:latin typeface="Montserrat" panose="020B060402020202020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45A4BBE-F69A-4362-8F77-C6FB27D3C51C}"/>
              </a:ext>
            </a:extLst>
          </p:cNvPr>
          <p:cNvSpPr/>
          <p:nvPr/>
        </p:nvSpPr>
        <p:spPr>
          <a:xfrm rot="19217431">
            <a:off x="1388369" y="568084"/>
            <a:ext cx="3010649" cy="167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Simplification de la </a:t>
            </a:r>
            <a:r>
              <a:rPr lang="fr-FR" sz="1867" kern="0" dirty="0" err="1">
                <a:solidFill>
                  <a:srgbClr val="FFFFFF"/>
                </a:solidFill>
                <a:latin typeface="Arial"/>
                <a:sym typeface="Arial"/>
              </a:rPr>
              <a:t>datavz</a:t>
            </a: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 en cours</a:t>
            </a:r>
          </a:p>
        </p:txBody>
      </p:sp>
    </p:spTree>
    <p:extLst>
      <p:ext uri="{BB962C8B-B14F-4D97-AF65-F5344CB8AC3E}">
        <p14:creationId xmlns:p14="http://schemas.microsoft.com/office/powerpoint/2010/main" val="407721394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7087F-0E4E-433F-BEDA-EE4077D55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Affichage du </a:t>
            </a:r>
            <a:r>
              <a:rPr lang="fr-FR" dirty="0" err="1"/>
              <a:t>dashboard</a:t>
            </a:r>
            <a:r>
              <a:rPr lang="fr-FR" dirty="0"/>
              <a:t> dynamique</a:t>
            </a:r>
          </a:p>
        </p:txBody>
      </p:sp>
    </p:spTree>
    <p:extLst>
      <p:ext uri="{BB962C8B-B14F-4D97-AF65-F5344CB8AC3E}">
        <p14:creationId xmlns:p14="http://schemas.microsoft.com/office/powerpoint/2010/main" val="3690330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9118A-09A5-4D4D-A6EF-FF6962D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3FE44-14A9-4074-A3F0-BCA891C10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39</a:t>
            </a:fld>
            <a:endParaRPr lang="fr-FR" kern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6843C6-6DC6-4747-B287-CFA0BBD7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34" y="2348090"/>
            <a:ext cx="9240521" cy="301578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847E868-9240-41E1-B344-6EBDA5D0377B}"/>
              </a:ext>
            </a:extLst>
          </p:cNvPr>
          <p:cNvSpPr/>
          <p:nvPr/>
        </p:nvSpPr>
        <p:spPr>
          <a:xfrm rot="19217431">
            <a:off x="3062494" y="222341"/>
            <a:ext cx="3010649" cy="167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Simplification de la </a:t>
            </a:r>
            <a:r>
              <a:rPr lang="fr-FR" sz="1867" kern="0" dirty="0" err="1">
                <a:solidFill>
                  <a:srgbClr val="FFFFFF"/>
                </a:solidFill>
                <a:latin typeface="Arial"/>
                <a:sym typeface="Arial"/>
              </a:rPr>
              <a:t>datavz</a:t>
            </a:r>
            <a:r>
              <a:rPr lang="fr-FR" sz="1867" kern="0" dirty="0">
                <a:solidFill>
                  <a:srgbClr val="FFFFFF"/>
                </a:solidFill>
                <a:latin typeface="Arial"/>
                <a:sym typeface="Arial"/>
              </a:rPr>
              <a:t> en cours</a:t>
            </a:r>
          </a:p>
        </p:txBody>
      </p:sp>
    </p:spTree>
    <p:extLst>
      <p:ext uri="{BB962C8B-B14F-4D97-AF65-F5344CB8AC3E}">
        <p14:creationId xmlns:p14="http://schemas.microsoft.com/office/powerpoint/2010/main" val="195332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666B1-7093-436A-8EEF-7249C94A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besoins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4FC937-D0DD-4FF1-AA10-A0F3524B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31776"/>
            <a:ext cx="10554574" cy="3636511"/>
          </a:xfrm>
        </p:spPr>
        <p:txBody>
          <a:bodyPr>
            <a:normAutofit fontScale="92500" lnSpcReduction="10000"/>
          </a:bodyPr>
          <a:lstStyle/>
          <a:p>
            <a:pPr marL="419100">
              <a:buClr>
                <a:schemeClr val="tx1">
                  <a:lumMod val="95000"/>
                </a:schemeClr>
              </a:buClr>
              <a:buSzPct val="100000"/>
              <a:buFont typeface="+mj-lt"/>
              <a:buAutoNum type="arabicParenR"/>
            </a:pPr>
            <a:r>
              <a:rPr lang="fr-FR" sz="2400" dirty="0"/>
              <a:t>Protéger son exploitation</a:t>
            </a:r>
          </a:p>
          <a:p>
            <a:pPr marL="419100">
              <a:buClr>
                <a:schemeClr val="tx1">
                  <a:lumMod val="95000"/>
                </a:schemeClr>
              </a:buClr>
              <a:buSzPct val="100000"/>
              <a:buFont typeface="+mj-lt"/>
              <a:buAutoNum type="arabicParenR"/>
            </a:pPr>
            <a:r>
              <a:rPr lang="fr-FR" sz="2400" dirty="0"/>
              <a:t>Obtenir de l’information indépendante et personnalisée sur les outils de gestion de risque</a:t>
            </a:r>
          </a:p>
          <a:p>
            <a:pPr marL="419100">
              <a:buClr>
                <a:schemeClr val="tx1">
                  <a:lumMod val="95000"/>
                </a:schemeClr>
              </a:buClr>
              <a:buSzPct val="100000"/>
              <a:buFont typeface="+mj-lt"/>
              <a:buAutoNum type="arabicParenR"/>
            </a:pPr>
            <a:r>
              <a:rPr lang="fr-FR" sz="2400" dirty="0"/>
              <a:t>Choisir et dimensionner ses outils de </a:t>
            </a:r>
            <a:r>
              <a:rPr lang="fr-FR" sz="2400" dirty="0" err="1"/>
              <a:t>risk</a:t>
            </a:r>
            <a:r>
              <a:rPr lang="fr-FR" sz="2400" dirty="0"/>
              <a:t> management</a:t>
            </a:r>
          </a:p>
          <a:p>
            <a:pPr marL="419100">
              <a:buClr>
                <a:schemeClr val="tx1">
                  <a:lumMod val="95000"/>
                </a:schemeClr>
              </a:buClr>
              <a:buSzPct val="100000"/>
              <a:buFont typeface="+mj-lt"/>
              <a:buAutoNum type="arabicParenR"/>
            </a:pPr>
            <a:r>
              <a:rPr lang="fr-FR" dirty="0"/>
              <a:t>Mesurer l’exposition au risque climatique de son exploitation</a:t>
            </a:r>
          </a:p>
          <a:p>
            <a:pPr marL="419100">
              <a:buClr>
                <a:schemeClr val="tx1">
                  <a:lumMod val="95000"/>
                </a:schemeClr>
              </a:buClr>
              <a:buSzPct val="100000"/>
              <a:buFont typeface="+mj-lt"/>
              <a:buAutoNum type="arabicParenR"/>
            </a:pPr>
            <a:r>
              <a:rPr lang="fr-FR" dirty="0"/>
              <a:t>Pouvoir bâtir une stratégie de résilience dans le temps</a:t>
            </a:r>
          </a:p>
          <a:p>
            <a:pPr marL="419100">
              <a:buClr>
                <a:schemeClr val="tx1">
                  <a:lumMod val="95000"/>
                </a:schemeClr>
              </a:buClr>
              <a:buSzPct val="100000"/>
              <a:buFont typeface="+mj-lt"/>
              <a:buAutoNum type="arabicParenR"/>
            </a:pPr>
            <a:r>
              <a:rPr lang="fr-FR" dirty="0"/>
              <a:t>Être informé des dernière nouveautés</a:t>
            </a:r>
          </a:p>
          <a:p>
            <a:pPr marL="419100">
              <a:buClr>
                <a:schemeClr val="tx1">
                  <a:lumMod val="95000"/>
                </a:schemeClr>
              </a:buClr>
              <a:buSzPct val="100000"/>
              <a:buFont typeface="+mj-lt"/>
              <a:buAutoNum type="arabicParenR"/>
            </a:pPr>
            <a:r>
              <a:rPr lang="fr-FR" dirty="0"/>
              <a:t>Suivre sa situation</a:t>
            </a:r>
          </a:p>
          <a:p>
            <a:pPr marL="419100">
              <a:buClr>
                <a:schemeClr val="tx1">
                  <a:lumMod val="95000"/>
                </a:schemeClr>
              </a:buClr>
              <a:buSzPct val="100000"/>
              <a:buFont typeface="+mj-lt"/>
              <a:buAutoNum type="arabicParenR"/>
            </a:pPr>
            <a:r>
              <a:rPr lang="fr-FR" dirty="0"/>
              <a:t>Être mis en relation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440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736B4-EE63-466F-8A20-C7458967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moyens de protection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BBC53E-D09F-418B-A644-468E7AAD9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133" dirty="0"/>
              <a:t>VCI : Non proportionnel : Volume (Hl) x Prix (€/Hl)</a:t>
            </a:r>
          </a:p>
          <a:p>
            <a:r>
              <a:rPr lang="fr-FR" sz="2133" dirty="0"/>
              <a:t>Stock : Non proportionnel : Volume (Hl) x Prix (€/Hl)</a:t>
            </a:r>
          </a:p>
          <a:p>
            <a:r>
              <a:rPr lang="fr-FR" sz="2133" dirty="0"/>
              <a:t>Epargne : Non proportionnel : €</a:t>
            </a:r>
          </a:p>
          <a:p>
            <a:r>
              <a:rPr lang="fr-FR" sz="2133" dirty="0"/>
              <a:t>Revenu autre : €</a:t>
            </a:r>
          </a:p>
          <a:p>
            <a:r>
              <a:rPr lang="fr-FR" sz="2133" dirty="0"/>
              <a:t>Compression : €</a:t>
            </a:r>
          </a:p>
          <a:p>
            <a:r>
              <a:rPr lang="fr-FR" sz="2133" dirty="0" err="1"/>
              <a:t>Credit</a:t>
            </a:r>
            <a:r>
              <a:rPr lang="fr-FR" sz="2133" dirty="0"/>
              <a:t> : €</a:t>
            </a:r>
          </a:p>
          <a:p>
            <a:r>
              <a:rPr lang="fr-FR" sz="2133" dirty="0"/>
              <a:t>Assurance : € proportionnel au rendement</a:t>
            </a:r>
          </a:p>
          <a:p>
            <a:r>
              <a:rPr lang="fr-FR" sz="2133" dirty="0"/>
              <a:t>Irrigation / paragrêle : </a:t>
            </a:r>
            <a:r>
              <a:rPr lang="fr-FR" sz="2133"/>
              <a:t>non proportionnel</a:t>
            </a:r>
            <a:endParaRPr lang="fr-FR" sz="2133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D55E4E-436E-48CC-8B3D-53C434E67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fr-FR" kern="0"/>
              <a:pPr defTabSz="1219170">
                <a:buClr>
                  <a:srgbClr val="000000"/>
                </a:buClr>
              </a:pPr>
              <a:t>40</a:t>
            </a:fld>
            <a:endParaRPr lang="fr-FR" kern="0"/>
          </a:p>
        </p:txBody>
      </p:sp>
    </p:spTree>
    <p:extLst>
      <p:ext uri="{BB962C8B-B14F-4D97-AF65-F5344CB8AC3E}">
        <p14:creationId xmlns:p14="http://schemas.microsoft.com/office/powerpoint/2010/main" val="3814713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62B8E-CD51-4307-815B-9E15DDF0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Les différentes éléments à faire cohabiter sur le tableau de bord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90521-B723-4207-AB21-26A270BF7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626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14A29-7B25-4967-B75E-CF0BCA01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globale du tableau de bord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78A7BA3-996B-448A-84D3-0D996E529A3F}"/>
              </a:ext>
            </a:extLst>
          </p:cNvPr>
          <p:cNvSpPr/>
          <p:nvPr/>
        </p:nvSpPr>
        <p:spPr>
          <a:xfrm>
            <a:off x="492369" y="2447778"/>
            <a:ext cx="1617785" cy="4065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Zone 1 : Leviers de gestion du risque hors dispositif banque ou assurance</a:t>
            </a:r>
          </a:p>
          <a:p>
            <a:pPr algn="ctr"/>
            <a:r>
              <a:rPr lang="fr-FR" dirty="0">
                <a:solidFill>
                  <a:schemeClr val="bg2"/>
                </a:solidFill>
              </a:rPr>
              <a:t>« table de mixage »</a:t>
            </a:r>
          </a:p>
          <a:p>
            <a:pPr algn="ctr"/>
            <a:r>
              <a:rPr lang="fr-FR" dirty="0">
                <a:solidFill>
                  <a:schemeClr val="bg2"/>
                </a:solidFill>
              </a:rPr>
              <a:t>(+/- &amp; ordonnancement)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46419AC-A0F8-4D80-924B-31FE568905F6}"/>
              </a:ext>
            </a:extLst>
          </p:cNvPr>
          <p:cNvSpPr/>
          <p:nvPr/>
        </p:nvSpPr>
        <p:spPr>
          <a:xfrm>
            <a:off x="2586110" y="3094892"/>
            <a:ext cx="8795888" cy="27713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Zone 2 : Mapping de la protection avec visualisation du risque résiduel non couvert.</a:t>
            </a:r>
          </a:p>
        </p:txBody>
      </p:sp>
      <p:sp>
        <p:nvSpPr>
          <p:cNvPr id="6" name="Signe Moins 5">
            <a:extLst>
              <a:ext uri="{FF2B5EF4-FFF2-40B4-BE49-F238E27FC236}">
                <a16:creationId xmlns:a16="http://schemas.microsoft.com/office/drawing/2014/main" id="{43A67ABC-45C6-4352-88B9-EA1A5F7C6937}"/>
              </a:ext>
            </a:extLst>
          </p:cNvPr>
          <p:cNvSpPr/>
          <p:nvPr/>
        </p:nvSpPr>
        <p:spPr>
          <a:xfrm>
            <a:off x="1181686" y="2335234"/>
            <a:ext cx="11535507" cy="47830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A2B7512B-2F49-42B9-83B1-DFAD50BFA8C4}"/>
              </a:ext>
            </a:extLst>
          </p:cNvPr>
          <p:cNvSpPr/>
          <p:nvPr/>
        </p:nvSpPr>
        <p:spPr>
          <a:xfrm rot="10800000">
            <a:off x="4164037" y="2335234"/>
            <a:ext cx="506437" cy="4783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41A2E94-007C-4DF5-80C9-5EB5E72954B2}"/>
              </a:ext>
            </a:extLst>
          </p:cNvPr>
          <p:cNvSpPr/>
          <p:nvPr/>
        </p:nvSpPr>
        <p:spPr>
          <a:xfrm>
            <a:off x="5146431" y="2335233"/>
            <a:ext cx="3055034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Zone 3 Niveau de résilience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31C90C6-88B7-4D67-B152-823B21DC9EB0}"/>
              </a:ext>
            </a:extLst>
          </p:cNvPr>
          <p:cNvSpPr/>
          <p:nvPr/>
        </p:nvSpPr>
        <p:spPr>
          <a:xfrm>
            <a:off x="2768990" y="6063174"/>
            <a:ext cx="8613008" cy="6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2"/>
                </a:solidFill>
              </a:rPr>
              <a:t>Zone 4 : Caractéristiques &amp; coût de l’assurance pour gérer le risque résiduel</a:t>
            </a:r>
          </a:p>
          <a:p>
            <a:pPr algn="ctr"/>
            <a:r>
              <a:rPr lang="fr-FR" sz="1600" dirty="0">
                <a:solidFill>
                  <a:schemeClr val="bg2"/>
                </a:solidFill>
              </a:rPr>
              <a:t>Ou impact crédit pour gérer le risque résiduel.</a:t>
            </a:r>
          </a:p>
        </p:txBody>
      </p:sp>
    </p:spTree>
    <p:extLst>
      <p:ext uri="{BB962C8B-B14F-4D97-AF65-F5344CB8AC3E}">
        <p14:creationId xmlns:p14="http://schemas.microsoft.com/office/powerpoint/2010/main" val="4175676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14A29-7B25-4967-B75E-CF0BCA01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2A645-4FDD-47F2-8AA0-00DD2F3A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04049"/>
            <a:ext cx="10554574" cy="3906763"/>
          </a:xfrm>
        </p:spPr>
        <p:txBody>
          <a:bodyPr/>
          <a:lstStyle/>
          <a:p>
            <a:r>
              <a:rPr lang="fr-FR" dirty="0"/>
              <a:t>La zone 1 est la zone «  de mixage ».</a:t>
            </a:r>
          </a:p>
          <a:p>
            <a:pPr marL="400050" lvl="1" indent="0">
              <a:buNone/>
            </a:pPr>
            <a:r>
              <a:rPr lang="fr-FR" dirty="0"/>
              <a:t>Elle est constituée de </a:t>
            </a:r>
            <a:r>
              <a:rPr lang="fr-FR" dirty="0" err="1"/>
              <a:t>picto</a:t>
            </a:r>
            <a:r>
              <a:rPr lang="fr-FR" dirty="0"/>
              <a:t> qui permettent de représenter les différentes ;</a:t>
            </a:r>
          </a:p>
          <a:p>
            <a:pPr marL="400050" lvl="1" indent="0">
              <a:buNone/>
            </a:pPr>
            <a:r>
              <a:rPr lang="fr-FR" dirty="0"/>
              <a:t>Moyens de protection</a:t>
            </a:r>
          </a:p>
          <a:p>
            <a:pPr marL="400050" lvl="1" indent="0">
              <a:buNone/>
            </a:pPr>
            <a:r>
              <a:rPr lang="fr-FR" dirty="0"/>
              <a:t>Moyens d’atténuation</a:t>
            </a:r>
          </a:p>
          <a:p>
            <a:pPr marL="400050" lvl="1" indent="0">
              <a:buNone/>
            </a:pPr>
            <a:r>
              <a:rPr lang="fr-FR" dirty="0"/>
              <a:t>Possibilités de compression des charges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Lorsque des éléments de la zone 1 sont modifiés, les zones 2-3 et 4 sont modifiées de manière dynamique.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8675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14A29-7B25-4967-B75E-CF0BCA01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2A645-4FDD-47F2-8AA0-00DD2F3A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038" y="2346107"/>
            <a:ext cx="9267824" cy="4064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Liste de champs à faire apparaitre :</a:t>
            </a:r>
          </a:p>
          <a:p>
            <a:pPr lvl="1"/>
            <a:r>
              <a:rPr lang="fr-FR" dirty="0"/>
              <a:t>Moyens de protection</a:t>
            </a:r>
          </a:p>
          <a:p>
            <a:pPr lvl="2"/>
            <a:r>
              <a:rPr lang="fr-FR" dirty="0"/>
              <a:t>Irrigation</a:t>
            </a:r>
          </a:p>
          <a:p>
            <a:pPr lvl="2"/>
            <a:r>
              <a:rPr lang="fr-FR" dirty="0"/>
              <a:t>Tour antigel</a:t>
            </a:r>
          </a:p>
          <a:p>
            <a:pPr lvl="2"/>
            <a:r>
              <a:rPr lang="fr-FR" dirty="0"/>
              <a:t>Canon paragrêle</a:t>
            </a:r>
          </a:p>
          <a:p>
            <a:pPr lvl="1"/>
            <a:r>
              <a:rPr lang="fr-FR" dirty="0"/>
              <a:t>Moyens d’atténuations &amp; possibilités de compression</a:t>
            </a:r>
          </a:p>
          <a:p>
            <a:pPr lvl="2"/>
            <a:r>
              <a:rPr lang="fr-FR" dirty="0"/>
              <a:t>Volume complémentaire individuel disponible</a:t>
            </a:r>
          </a:p>
          <a:p>
            <a:pPr lvl="2"/>
            <a:r>
              <a:rPr lang="fr-FR" dirty="0"/>
              <a:t>Stock disponible</a:t>
            </a:r>
          </a:p>
          <a:p>
            <a:pPr lvl="2"/>
            <a:r>
              <a:rPr lang="fr-FR" dirty="0"/>
              <a:t>Réserve de précaution disponible</a:t>
            </a:r>
          </a:p>
          <a:p>
            <a:pPr lvl="2"/>
            <a:r>
              <a:rPr lang="fr-FR" dirty="0"/>
              <a:t>Autre (si cités dans les écrans 6 et 7)</a:t>
            </a:r>
          </a:p>
          <a:p>
            <a:pPr lvl="2"/>
            <a:r>
              <a:rPr lang="fr-FR" dirty="0"/>
              <a:t>-</a:t>
            </a:r>
          </a:p>
          <a:p>
            <a:pPr lvl="2"/>
            <a:r>
              <a:rPr lang="fr-FR" dirty="0"/>
              <a:t>Réduction potentielle de la charge main d’œuvre</a:t>
            </a:r>
          </a:p>
          <a:p>
            <a:pPr lvl="2"/>
            <a:r>
              <a:rPr lang="fr-FR" dirty="0"/>
              <a:t>Réduction de la dotation aux investissements </a:t>
            </a:r>
          </a:p>
          <a:p>
            <a:pPr lvl="2"/>
            <a:r>
              <a:rPr lang="fr-FR" dirty="0"/>
              <a:t>Mise en pause des annuités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E34D0A2-30D8-4BB2-B5D4-8EF56875C07B}"/>
              </a:ext>
            </a:extLst>
          </p:cNvPr>
          <p:cNvSpPr/>
          <p:nvPr/>
        </p:nvSpPr>
        <p:spPr>
          <a:xfrm>
            <a:off x="492369" y="2447778"/>
            <a:ext cx="1617785" cy="4065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Zone 1 : Leviers de gestion du risque hors dispositif banque ou assurance</a:t>
            </a:r>
          </a:p>
          <a:p>
            <a:pPr algn="ctr"/>
            <a:r>
              <a:rPr lang="fr-FR" dirty="0">
                <a:solidFill>
                  <a:schemeClr val="bg2"/>
                </a:solidFill>
              </a:rPr>
              <a:t>« table de mixage »</a:t>
            </a:r>
          </a:p>
          <a:p>
            <a:pPr algn="ctr"/>
            <a:r>
              <a:rPr lang="fr-FR" dirty="0">
                <a:solidFill>
                  <a:schemeClr val="bg2"/>
                </a:solidFill>
              </a:rPr>
              <a:t>(+/- &amp; </a:t>
            </a:r>
            <a:r>
              <a:rPr lang="fr-FR" dirty="0" err="1">
                <a:solidFill>
                  <a:schemeClr val="bg2"/>
                </a:solidFill>
              </a:rPr>
              <a:t>ordonancement</a:t>
            </a:r>
            <a:r>
              <a:rPr lang="fr-FR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A274C29-5400-4EDE-8610-E34062B57012}"/>
              </a:ext>
            </a:extLst>
          </p:cNvPr>
          <p:cNvSpPr/>
          <p:nvPr/>
        </p:nvSpPr>
        <p:spPr>
          <a:xfrm>
            <a:off x="2996417" y="4178104"/>
            <a:ext cx="337626" cy="2335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/>
              <a:t> + ordonnancement</a:t>
            </a:r>
          </a:p>
        </p:txBody>
      </p:sp>
    </p:spTree>
    <p:extLst>
      <p:ext uri="{BB962C8B-B14F-4D97-AF65-F5344CB8AC3E}">
        <p14:creationId xmlns:p14="http://schemas.microsoft.com/office/powerpoint/2010/main" val="2768875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E03FA-801D-4CE7-BCAE-9896E7E0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39AB1-E0B8-4B7A-A69D-D8FE63D0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la zone 3 doivent cohabiter les éléments suivants :</a:t>
            </a:r>
          </a:p>
          <a:p>
            <a:pPr lvl="1"/>
            <a:r>
              <a:rPr lang="fr-FR" dirty="0"/>
              <a:t>Variation de CA en fonction du rendement</a:t>
            </a:r>
          </a:p>
          <a:p>
            <a:pPr lvl="1"/>
            <a:r>
              <a:rPr lang="fr-FR" dirty="0"/>
              <a:t>Visualisation du CA cible</a:t>
            </a:r>
          </a:p>
          <a:p>
            <a:pPr lvl="1"/>
            <a:r>
              <a:rPr lang="fr-FR" dirty="0"/>
              <a:t>Déblocage des différentes moyen de </a:t>
            </a:r>
            <a:r>
              <a:rPr lang="fr-FR" dirty="0" err="1"/>
              <a:t>prevention</a:t>
            </a:r>
            <a:endParaRPr lang="fr-FR" dirty="0"/>
          </a:p>
          <a:p>
            <a:pPr lvl="1"/>
            <a:r>
              <a:rPr lang="fr-FR" dirty="0"/>
              <a:t>Visualisation du CA comprimé</a:t>
            </a:r>
          </a:p>
          <a:p>
            <a:pPr lvl="1"/>
            <a:r>
              <a:rPr lang="fr-FR" dirty="0"/>
              <a:t>Risque résiduel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4005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E03FA-801D-4CE7-BCAE-9896E7E0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39AB1-E0B8-4B7A-A69D-D8FE63D0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26" y="1177259"/>
            <a:ext cx="10554574" cy="3636511"/>
          </a:xfrm>
        </p:spPr>
        <p:txBody>
          <a:bodyPr/>
          <a:lstStyle/>
          <a:p>
            <a:r>
              <a:rPr lang="fr-FR" dirty="0"/>
              <a:t>Sur la zone 2 doivent cohabiter les éléments suivants :</a:t>
            </a:r>
          </a:p>
          <a:p>
            <a:pPr lvl="1"/>
            <a:r>
              <a:rPr lang="fr-FR" dirty="0"/>
              <a:t>Variation de CA en fonction du rendement</a:t>
            </a:r>
          </a:p>
          <a:p>
            <a:pPr marL="457200" lvl="1" indent="0">
              <a:buNone/>
            </a:pPr>
            <a:r>
              <a:rPr lang="fr-FR" b="1" u="sng" dirty="0">
                <a:sym typeface="Wingdings" panose="05000000000000000000" pitchFamily="2" charset="2"/>
              </a:rPr>
              <a:t> </a:t>
            </a:r>
            <a:r>
              <a:rPr lang="fr-FR" b="1" u="sng" dirty="0"/>
              <a:t>CA = rendement X Prix X surface</a:t>
            </a:r>
          </a:p>
          <a:p>
            <a:pPr marL="457200" lvl="1" indent="0">
              <a:buNone/>
            </a:pPr>
            <a:r>
              <a:rPr lang="fr-FR" b="1" dirty="0"/>
              <a:t>NB : prévoir une fourchette de prix à caller par l’agriculteur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2252A3AF-A2A7-4B35-AC0C-1B0526305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88704"/>
              </p:ext>
            </p:extLst>
          </p:nvPr>
        </p:nvGraphicFramePr>
        <p:xfrm>
          <a:off x="2034892" y="3733800"/>
          <a:ext cx="7839076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215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E03FA-801D-4CE7-BCAE-9896E7E0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Zone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39AB1-E0B8-4B7A-A69D-D8FE63D0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fr-FR" sz="1600" dirty="0"/>
              <a:t>Sur la zone 2 doivent cohabiter les éléments suivants :</a:t>
            </a:r>
          </a:p>
          <a:p>
            <a:pPr lvl="1"/>
            <a:r>
              <a:rPr lang="fr-FR" dirty="0"/>
              <a:t>Variation de CA en fonction du rendement</a:t>
            </a:r>
          </a:p>
          <a:p>
            <a:pPr lvl="1"/>
            <a:r>
              <a:rPr lang="fr-FR" dirty="0"/>
              <a:t>Visualisation </a:t>
            </a:r>
            <a:r>
              <a:rPr lang="fr-FR" dirty="0">
                <a:highlight>
                  <a:srgbClr val="0000FF"/>
                </a:highlight>
              </a:rPr>
              <a:t>du CA cible </a:t>
            </a:r>
            <a:r>
              <a:rPr lang="fr-FR" dirty="0"/>
              <a:t>(défini dans l’écran état des lieux des moyens de l’exploitation)</a:t>
            </a:r>
          </a:p>
          <a:p>
            <a:pPr marL="0" indent="0">
              <a:buNone/>
            </a:pPr>
            <a:endParaRPr lang="fr-FR" sz="1600"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18FEA69C-AFEF-4AAB-8F7B-40035EFDF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549453"/>
              </p:ext>
            </p:extLst>
          </p:nvPr>
        </p:nvGraphicFramePr>
        <p:xfrm>
          <a:off x="5101851" y="2413000"/>
          <a:ext cx="6277349" cy="371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2D416A0-D43A-4B62-A927-39DE5179C3B5}"/>
              </a:ext>
            </a:extLst>
          </p:cNvPr>
          <p:cNvCxnSpPr/>
          <p:nvPr/>
        </p:nvCxnSpPr>
        <p:spPr>
          <a:xfrm>
            <a:off x="5824025" y="4403188"/>
            <a:ext cx="5555175" cy="0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4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E03FA-801D-4CE7-BCAE-9896E7E0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Zone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39AB1-E0B8-4B7A-A69D-D8FE63D0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1" y="2413000"/>
            <a:ext cx="3835583" cy="3632200"/>
          </a:xfrm>
        </p:spPr>
        <p:txBody>
          <a:bodyPr>
            <a:normAutofit/>
          </a:bodyPr>
          <a:lstStyle/>
          <a:p>
            <a:r>
              <a:rPr lang="fr-FR" sz="1600" dirty="0"/>
              <a:t>Sur la zone 3 doivent cohabiter les éléments suivants :</a:t>
            </a:r>
          </a:p>
          <a:p>
            <a:pPr lvl="1"/>
            <a:r>
              <a:rPr lang="fr-FR" dirty="0"/>
              <a:t>Variation de CA en fonction du rendement</a:t>
            </a:r>
          </a:p>
          <a:p>
            <a:pPr lvl="1"/>
            <a:r>
              <a:rPr lang="fr-FR" dirty="0"/>
              <a:t>Visualisation </a:t>
            </a:r>
            <a:r>
              <a:rPr lang="fr-FR" dirty="0">
                <a:highlight>
                  <a:srgbClr val="0000FF"/>
                </a:highlight>
              </a:rPr>
              <a:t>du CA cible </a:t>
            </a:r>
            <a:r>
              <a:rPr lang="fr-FR" dirty="0"/>
              <a:t>(défini dans l’écran état des lieux des moyens de l’exploitation)</a:t>
            </a:r>
          </a:p>
          <a:p>
            <a:pPr lvl="1"/>
            <a:r>
              <a:rPr lang="fr-FR" dirty="0"/>
              <a:t>Visualisation des moyens de des moyens de compensation</a:t>
            </a:r>
            <a:endParaRPr lang="fr-F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sz="1600"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18FEA69C-AFEF-4AAB-8F7B-40035EFDFE9D}"/>
              </a:ext>
            </a:extLst>
          </p:cNvPr>
          <p:cNvGraphicFramePr>
            <a:graphicFrameLocks/>
          </p:cNvGraphicFramePr>
          <p:nvPr/>
        </p:nvGraphicFramePr>
        <p:xfrm>
          <a:off x="4736087" y="2413000"/>
          <a:ext cx="6277349" cy="371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2D416A0-D43A-4B62-A927-39DE5179C3B5}"/>
              </a:ext>
            </a:extLst>
          </p:cNvPr>
          <p:cNvCxnSpPr/>
          <p:nvPr/>
        </p:nvCxnSpPr>
        <p:spPr>
          <a:xfrm>
            <a:off x="5458261" y="3756075"/>
            <a:ext cx="5555175" cy="0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98A6ADE-C536-43C5-8139-4347BC3DC40E}"/>
              </a:ext>
            </a:extLst>
          </p:cNvPr>
          <p:cNvSpPr/>
          <p:nvPr/>
        </p:nvSpPr>
        <p:spPr>
          <a:xfrm>
            <a:off x="10357317" y="3539784"/>
            <a:ext cx="1388012" cy="432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CA cible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B64D520-D504-496B-AA01-B48B34DF5CD8}"/>
              </a:ext>
            </a:extLst>
          </p:cNvPr>
          <p:cNvSpPr/>
          <p:nvPr/>
        </p:nvSpPr>
        <p:spPr>
          <a:xfrm>
            <a:off x="8137374" y="3972354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BEE0BA5-777D-444C-9756-A78DB3C69BCE}"/>
              </a:ext>
            </a:extLst>
          </p:cNvPr>
          <p:cNvSpPr/>
          <p:nvPr/>
        </p:nvSpPr>
        <p:spPr>
          <a:xfrm>
            <a:off x="8628170" y="4163029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8D46D4B-C516-488E-B067-41E27EB42B76}"/>
              </a:ext>
            </a:extLst>
          </p:cNvPr>
          <p:cNvSpPr/>
          <p:nvPr/>
        </p:nvSpPr>
        <p:spPr>
          <a:xfrm>
            <a:off x="9118966" y="4373898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BC39CBF-F88D-418F-888D-8B568F558635}"/>
              </a:ext>
            </a:extLst>
          </p:cNvPr>
          <p:cNvSpPr/>
          <p:nvPr/>
        </p:nvSpPr>
        <p:spPr>
          <a:xfrm>
            <a:off x="9609762" y="4590177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29F7776-8536-48EC-BCAB-A58BB726331D}"/>
              </a:ext>
            </a:extLst>
          </p:cNvPr>
          <p:cNvSpPr/>
          <p:nvPr/>
        </p:nvSpPr>
        <p:spPr>
          <a:xfrm>
            <a:off x="10130247" y="4806456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011F201-CD32-4F7B-95CD-FB78222C54F7}"/>
              </a:ext>
            </a:extLst>
          </p:cNvPr>
          <p:cNvCxnSpPr>
            <a:cxnSpLocks/>
          </p:cNvCxnSpPr>
          <p:nvPr/>
        </p:nvCxnSpPr>
        <p:spPr>
          <a:xfrm>
            <a:off x="7709095" y="3471623"/>
            <a:ext cx="1" cy="28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6EBF86BC-4FD0-4BC9-ABD4-D4C05FB8DA6B}"/>
              </a:ext>
            </a:extLst>
          </p:cNvPr>
          <p:cNvSpPr/>
          <p:nvPr/>
        </p:nvSpPr>
        <p:spPr>
          <a:xfrm>
            <a:off x="7723163" y="3742006"/>
            <a:ext cx="0" cy="253219"/>
          </a:xfrm>
          <a:custGeom>
            <a:avLst/>
            <a:gdLst>
              <a:gd name="connsiteX0" fmla="*/ 0 w 0"/>
              <a:gd name="connsiteY0" fmla="*/ 0 h 253219"/>
              <a:gd name="connsiteX1" fmla="*/ 0 w 0"/>
              <a:gd name="connsiteY1" fmla="*/ 253219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53219">
                <a:moveTo>
                  <a:pt x="0" y="0"/>
                </a:moveTo>
                <a:lnTo>
                  <a:pt x="0" y="25321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DAAD1F8-42C7-4CB2-B5F1-19DDB99251BD}"/>
              </a:ext>
            </a:extLst>
          </p:cNvPr>
          <p:cNvSpPr/>
          <p:nvPr/>
        </p:nvSpPr>
        <p:spPr>
          <a:xfrm>
            <a:off x="7624689" y="3756075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336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E03FA-801D-4CE7-BCAE-9896E7E0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Zone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39AB1-E0B8-4B7A-A69D-D8FE63D0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1" y="2413000"/>
            <a:ext cx="3835583" cy="3632200"/>
          </a:xfrm>
        </p:spPr>
        <p:txBody>
          <a:bodyPr>
            <a:normAutofit/>
          </a:bodyPr>
          <a:lstStyle/>
          <a:p>
            <a:r>
              <a:rPr lang="fr-FR" sz="1600" dirty="0"/>
              <a:t>Sur la zone 3 doivent cohabiter les éléments suivants :</a:t>
            </a:r>
          </a:p>
          <a:p>
            <a:pPr lvl="1"/>
            <a:r>
              <a:rPr lang="fr-FR" dirty="0"/>
              <a:t>Variation de CA en fonction du rendement</a:t>
            </a:r>
          </a:p>
          <a:p>
            <a:pPr lvl="1"/>
            <a:r>
              <a:rPr lang="fr-FR" dirty="0"/>
              <a:t>Visualisation </a:t>
            </a:r>
            <a:r>
              <a:rPr lang="fr-FR" dirty="0">
                <a:highlight>
                  <a:srgbClr val="0000FF"/>
                </a:highlight>
              </a:rPr>
              <a:t>du CA cible </a:t>
            </a:r>
            <a:r>
              <a:rPr lang="fr-FR" dirty="0"/>
              <a:t>(défini dans l’écran état des lieux des moyens de l’exploitation)</a:t>
            </a:r>
          </a:p>
          <a:p>
            <a:pPr lvl="1"/>
            <a:r>
              <a:rPr lang="fr-FR" dirty="0"/>
              <a:t>Visualisation </a:t>
            </a:r>
            <a:r>
              <a:rPr lang="fr-FR" dirty="0">
                <a:solidFill>
                  <a:srgbClr val="FFFF00"/>
                </a:solidFill>
              </a:rPr>
              <a:t>des moyens de réduction</a:t>
            </a:r>
            <a:r>
              <a:rPr lang="fr-FR" dirty="0"/>
              <a:t>/et des moyens de compensation qui peuvent se débloquer </a:t>
            </a:r>
            <a:r>
              <a:rPr lang="fr-FR" dirty="0">
                <a:solidFill>
                  <a:srgbClr val="FFFF00"/>
                </a:solidFill>
              </a:rPr>
              <a:t>(dans l’ordre)</a:t>
            </a:r>
          </a:p>
          <a:p>
            <a:pPr marL="0" indent="0">
              <a:buNone/>
            </a:pPr>
            <a:endParaRPr lang="fr-FR" sz="1600"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18FEA69C-AFEF-4AAB-8F7B-40035EFDF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208112"/>
              </p:ext>
            </p:extLst>
          </p:nvPr>
        </p:nvGraphicFramePr>
        <p:xfrm>
          <a:off x="4736087" y="2413000"/>
          <a:ext cx="6277349" cy="371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2D416A0-D43A-4B62-A927-39DE5179C3B5}"/>
              </a:ext>
            </a:extLst>
          </p:cNvPr>
          <p:cNvCxnSpPr/>
          <p:nvPr/>
        </p:nvCxnSpPr>
        <p:spPr>
          <a:xfrm>
            <a:off x="5458261" y="3756075"/>
            <a:ext cx="5555175" cy="0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98A6ADE-C536-43C5-8139-4347BC3DC40E}"/>
              </a:ext>
            </a:extLst>
          </p:cNvPr>
          <p:cNvSpPr/>
          <p:nvPr/>
        </p:nvSpPr>
        <p:spPr>
          <a:xfrm>
            <a:off x="10357317" y="3539784"/>
            <a:ext cx="1388012" cy="432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CA cible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B64D520-D504-496B-AA01-B48B34DF5CD8}"/>
              </a:ext>
            </a:extLst>
          </p:cNvPr>
          <p:cNvSpPr/>
          <p:nvPr/>
        </p:nvSpPr>
        <p:spPr>
          <a:xfrm>
            <a:off x="8137374" y="3972354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BEE0BA5-777D-444C-9756-A78DB3C69BCE}"/>
              </a:ext>
            </a:extLst>
          </p:cNvPr>
          <p:cNvSpPr/>
          <p:nvPr/>
        </p:nvSpPr>
        <p:spPr>
          <a:xfrm>
            <a:off x="8628170" y="4163029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8D46D4B-C516-488E-B067-41E27EB42B76}"/>
              </a:ext>
            </a:extLst>
          </p:cNvPr>
          <p:cNvSpPr/>
          <p:nvPr/>
        </p:nvSpPr>
        <p:spPr>
          <a:xfrm>
            <a:off x="9118966" y="4373898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BC39CBF-F88D-418F-888D-8B568F558635}"/>
              </a:ext>
            </a:extLst>
          </p:cNvPr>
          <p:cNvSpPr/>
          <p:nvPr/>
        </p:nvSpPr>
        <p:spPr>
          <a:xfrm>
            <a:off x="9609762" y="4590177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29F7776-8536-48EC-BCAB-A58BB726331D}"/>
              </a:ext>
            </a:extLst>
          </p:cNvPr>
          <p:cNvSpPr/>
          <p:nvPr/>
        </p:nvSpPr>
        <p:spPr>
          <a:xfrm>
            <a:off x="10130247" y="4806456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011F201-CD32-4F7B-95CD-FB78222C54F7}"/>
              </a:ext>
            </a:extLst>
          </p:cNvPr>
          <p:cNvCxnSpPr>
            <a:cxnSpLocks/>
          </p:cNvCxnSpPr>
          <p:nvPr/>
        </p:nvCxnSpPr>
        <p:spPr>
          <a:xfrm>
            <a:off x="7709095" y="3471623"/>
            <a:ext cx="1" cy="28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6EBF86BC-4FD0-4BC9-ABD4-D4C05FB8DA6B}"/>
              </a:ext>
            </a:extLst>
          </p:cNvPr>
          <p:cNvSpPr/>
          <p:nvPr/>
        </p:nvSpPr>
        <p:spPr>
          <a:xfrm>
            <a:off x="7723163" y="3742006"/>
            <a:ext cx="0" cy="253219"/>
          </a:xfrm>
          <a:custGeom>
            <a:avLst/>
            <a:gdLst>
              <a:gd name="connsiteX0" fmla="*/ 0 w 0"/>
              <a:gd name="connsiteY0" fmla="*/ 0 h 253219"/>
              <a:gd name="connsiteX1" fmla="*/ 0 w 0"/>
              <a:gd name="connsiteY1" fmla="*/ 253219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53219">
                <a:moveTo>
                  <a:pt x="0" y="0"/>
                </a:moveTo>
                <a:lnTo>
                  <a:pt x="0" y="25321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DAAD1F8-42C7-4CB2-B5F1-19DDB99251BD}"/>
              </a:ext>
            </a:extLst>
          </p:cNvPr>
          <p:cNvSpPr/>
          <p:nvPr/>
        </p:nvSpPr>
        <p:spPr>
          <a:xfrm>
            <a:off x="7624689" y="3756075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049B9787-ADAE-4F3F-8000-27D04DBC3976}"/>
              </a:ext>
            </a:extLst>
          </p:cNvPr>
          <p:cNvSpPr/>
          <p:nvPr/>
        </p:nvSpPr>
        <p:spPr>
          <a:xfrm>
            <a:off x="7975600" y="3790950"/>
            <a:ext cx="3035300" cy="203200"/>
          </a:xfrm>
          <a:custGeom>
            <a:avLst/>
            <a:gdLst>
              <a:gd name="connsiteX0" fmla="*/ 0 w 3035300"/>
              <a:gd name="connsiteY0" fmla="*/ 0 h 203200"/>
              <a:gd name="connsiteX1" fmla="*/ 0 w 3035300"/>
              <a:gd name="connsiteY1" fmla="*/ 203200 h 203200"/>
              <a:gd name="connsiteX2" fmla="*/ 3035300 w 3035300"/>
              <a:gd name="connsiteY2" fmla="*/ 19685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5300" h="203200">
                <a:moveTo>
                  <a:pt x="0" y="0"/>
                </a:moveTo>
                <a:lnTo>
                  <a:pt x="0" y="203200"/>
                </a:lnTo>
                <a:lnTo>
                  <a:pt x="3035300" y="196850"/>
                </a:lnTo>
              </a:path>
            </a:pathLst>
          </a:custGeom>
          <a:noFill/>
          <a:ln w="5715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570F69B-500A-4D65-885E-A8636936D3E6}"/>
              </a:ext>
            </a:extLst>
          </p:cNvPr>
          <p:cNvSpPr/>
          <p:nvPr/>
        </p:nvSpPr>
        <p:spPr>
          <a:xfrm>
            <a:off x="10942370" y="4163029"/>
            <a:ext cx="1165225" cy="4108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b="1" dirty="0">
                <a:solidFill>
                  <a:schemeClr val="bg1"/>
                </a:solidFill>
              </a:rPr>
              <a:t>Moyen de réduction</a:t>
            </a:r>
          </a:p>
        </p:txBody>
      </p:sp>
    </p:spTree>
    <p:extLst>
      <p:ext uri="{BB962C8B-B14F-4D97-AF65-F5344CB8AC3E}">
        <p14:creationId xmlns:p14="http://schemas.microsoft.com/office/powerpoint/2010/main" val="209076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62B8E-CD51-4307-815B-9E15DDF0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généraux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90521-B723-4207-AB21-26A270BF7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58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E03FA-801D-4CE7-BCAE-9896E7E0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Zone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39AB1-E0B8-4B7A-A69D-D8FE63D0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1" y="2413000"/>
            <a:ext cx="3835583" cy="3632200"/>
          </a:xfrm>
        </p:spPr>
        <p:txBody>
          <a:bodyPr>
            <a:normAutofit fontScale="92500"/>
          </a:bodyPr>
          <a:lstStyle/>
          <a:p>
            <a:r>
              <a:rPr lang="fr-FR" sz="1600" dirty="0"/>
              <a:t>Sur la zone 2 doivent cohabiter les éléments suivants :</a:t>
            </a:r>
          </a:p>
          <a:p>
            <a:pPr lvl="1"/>
            <a:r>
              <a:rPr lang="fr-FR" dirty="0"/>
              <a:t>Variation de CA en fonction du rendement</a:t>
            </a:r>
          </a:p>
          <a:p>
            <a:pPr lvl="1"/>
            <a:r>
              <a:rPr lang="fr-FR" dirty="0"/>
              <a:t>Visualisation </a:t>
            </a:r>
            <a:r>
              <a:rPr lang="fr-FR" dirty="0">
                <a:highlight>
                  <a:srgbClr val="0000FF"/>
                </a:highlight>
              </a:rPr>
              <a:t>du CA cible </a:t>
            </a:r>
            <a:r>
              <a:rPr lang="fr-FR" dirty="0"/>
              <a:t>(défini dans l’écran état des lieux des moyens de l’exploitation)</a:t>
            </a:r>
          </a:p>
          <a:p>
            <a:pPr lvl="1"/>
            <a:r>
              <a:rPr lang="fr-FR" dirty="0"/>
              <a:t>Visualisation des moyens de réduction/et des moyens de compensation qui peuvent se débloquer </a:t>
            </a:r>
            <a:r>
              <a:rPr lang="fr-FR" dirty="0">
                <a:solidFill>
                  <a:srgbClr val="FFFF00"/>
                </a:solidFill>
              </a:rPr>
              <a:t>(dans l’ordre)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Visualisation du risque résiduel</a:t>
            </a:r>
          </a:p>
          <a:p>
            <a:pPr marL="0" indent="0">
              <a:buNone/>
            </a:pPr>
            <a:endParaRPr lang="fr-FR" sz="1600"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18FEA69C-AFEF-4AAB-8F7B-40035EFDFE9D}"/>
              </a:ext>
            </a:extLst>
          </p:cNvPr>
          <p:cNvGraphicFramePr>
            <a:graphicFrameLocks/>
          </p:cNvGraphicFramePr>
          <p:nvPr/>
        </p:nvGraphicFramePr>
        <p:xfrm>
          <a:off x="4736087" y="2413000"/>
          <a:ext cx="6277349" cy="371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2D416A0-D43A-4B62-A927-39DE5179C3B5}"/>
              </a:ext>
            </a:extLst>
          </p:cNvPr>
          <p:cNvCxnSpPr/>
          <p:nvPr/>
        </p:nvCxnSpPr>
        <p:spPr>
          <a:xfrm>
            <a:off x="5458261" y="3756075"/>
            <a:ext cx="5555175" cy="0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98A6ADE-C536-43C5-8139-4347BC3DC40E}"/>
              </a:ext>
            </a:extLst>
          </p:cNvPr>
          <p:cNvSpPr/>
          <p:nvPr/>
        </p:nvSpPr>
        <p:spPr>
          <a:xfrm>
            <a:off x="10357317" y="3539784"/>
            <a:ext cx="1388012" cy="432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CA cible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B64D520-D504-496B-AA01-B48B34DF5CD8}"/>
              </a:ext>
            </a:extLst>
          </p:cNvPr>
          <p:cNvSpPr/>
          <p:nvPr/>
        </p:nvSpPr>
        <p:spPr>
          <a:xfrm>
            <a:off x="8137374" y="3972354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BEE0BA5-777D-444C-9756-A78DB3C69BCE}"/>
              </a:ext>
            </a:extLst>
          </p:cNvPr>
          <p:cNvSpPr/>
          <p:nvPr/>
        </p:nvSpPr>
        <p:spPr>
          <a:xfrm>
            <a:off x="8628170" y="4163029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8D46D4B-C516-488E-B067-41E27EB42B76}"/>
              </a:ext>
            </a:extLst>
          </p:cNvPr>
          <p:cNvSpPr/>
          <p:nvPr/>
        </p:nvSpPr>
        <p:spPr>
          <a:xfrm>
            <a:off x="9118966" y="4373898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BC39CBF-F88D-418F-888D-8B568F558635}"/>
              </a:ext>
            </a:extLst>
          </p:cNvPr>
          <p:cNvSpPr/>
          <p:nvPr/>
        </p:nvSpPr>
        <p:spPr>
          <a:xfrm>
            <a:off x="9609762" y="4590177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29F7776-8536-48EC-BCAB-A58BB726331D}"/>
              </a:ext>
            </a:extLst>
          </p:cNvPr>
          <p:cNvSpPr/>
          <p:nvPr/>
        </p:nvSpPr>
        <p:spPr>
          <a:xfrm>
            <a:off x="10130247" y="4806456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011F201-CD32-4F7B-95CD-FB78222C54F7}"/>
              </a:ext>
            </a:extLst>
          </p:cNvPr>
          <p:cNvCxnSpPr>
            <a:cxnSpLocks/>
          </p:cNvCxnSpPr>
          <p:nvPr/>
        </p:nvCxnSpPr>
        <p:spPr>
          <a:xfrm>
            <a:off x="7709095" y="3471623"/>
            <a:ext cx="1" cy="28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6EBF86BC-4FD0-4BC9-ABD4-D4C05FB8DA6B}"/>
              </a:ext>
            </a:extLst>
          </p:cNvPr>
          <p:cNvSpPr/>
          <p:nvPr/>
        </p:nvSpPr>
        <p:spPr>
          <a:xfrm>
            <a:off x="7723163" y="3742006"/>
            <a:ext cx="0" cy="253219"/>
          </a:xfrm>
          <a:custGeom>
            <a:avLst/>
            <a:gdLst>
              <a:gd name="connsiteX0" fmla="*/ 0 w 0"/>
              <a:gd name="connsiteY0" fmla="*/ 0 h 253219"/>
              <a:gd name="connsiteX1" fmla="*/ 0 w 0"/>
              <a:gd name="connsiteY1" fmla="*/ 253219 h 25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53219">
                <a:moveTo>
                  <a:pt x="0" y="0"/>
                </a:moveTo>
                <a:lnTo>
                  <a:pt x="0" y="25321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DAAD1F8-42C7-4CB2-B5F1-19DDB99251BD}"/>
              </a:ext>
            </a:extLst>
          </p:cNvPr>
          <p:cNvSpPr/>
          <p:nvPr/>
        </p:nvSpPr>
        <p:spPr>
          <a:xfrm>
            <a:off x="7624689" y="3756075"/>
            <a:ext cx="196947" cy="216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049B9787-ADAE-4F3F-8000-27D04DBC3976}"/>
              </a:ext>
            </a:extLst>
          </p:cNvPr>
          <p:cNvSpPr/>
          <p:nvPr/>
        </p:nvSpPr>
        <p:spPr>
          <a:xfrm>
            <a:off x="7975600" y="3790950"/>
            <a:ext cx="3035300" cy="203200"/>
          </a:xfrm>
          <a:custGeom>
            <a:avLst/>
            <a:gdLst>
              <a:gd name="connsiteX0" fmla="*/ 0 w 3035300"/>
              <a:gd name="connsiteY0" fmla="*/ 0 h 203200"/>
              <a:gd name="connsiteX1" fmla="*/ 0 w 3035300"/>
              <a:gd name="connsiteY1" fmla="*/ 203200 h 203200"/>
              <a:gd name="connsiteX2" fmla="*/ 3035300 w 3035300"/>
              <a:gd name="connsiteY2" fmla="*/ 19685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5300" h="203200">
                <a:moveTo>
                  <a:pt x="0" y="0"/>
                </a:moveTo>
                <a:lnTo>
                  <a:pt x="0" y="203200"/>
                </a:lnTo>
                <a:lnTo>
                  <a:pt x="3035300" y="196850"/>
                </a:lnTo>
              </a:path>
            </a:pathLst>
          </a:custGeom>
          <a:noFill/>
          <a:ln w="5715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570F69B-500A-4D65-885E-A8636936D3E6}"/>
              </a:ext>
            </a:extLst>
          </p:cNvPr>
          <p:cNvSpPr/>
          <p:nvPr/>
        </p:nvSpPr>
        <p:spPr>
          <a:xfrm>
            <a:off x="10942370" y="4163029"/>
            <a:ext cx="1165225" cy="4108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b="1" dirty="0">
                <a:solidFill>
                  <a:schemeClr val="bg1"/>
                </a:solidFill>
              </a:rPr>
              <a:t>Moyen de réduction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78277A1D-15E7-4E01-803E-0E44A23ECC15}"/>
              </a:ext>
            </a:extLst>
          </p:cNvPr>
          <p:cNvSpPr/>
          <p:nvPr/>
        </p:nvSpPr>
        <p:spPr>
          <a:xfrm>
            <a:off x="8343900" y="4000500"/>
            <a:ext cx="2409825" cy="1228725"/>
          </a:xfrm>
          <a:custGeom>
            <a:avLst/>
            <a:gdLst>
              <a:gd name="connsiteX0" fmla="*/ 0 w 2409825"/>
              <a:gd name="connsiteY0" fmla="*/ 0 h 1228725"/>
              <a:gd name="connsiteX1" fmla="*/ 0 w 2409825"/>
              <a:gd name="connsiteY1" fmla="*/ 190500 h 1228725"/>
              <a:gd name="connsiteX2" fmla="*/ 504825 w 2409825"/>
              <a:gd name="connsiteY2" fmla="*/ 190500 h 1228725"/>
              <a:gd name="connsiteX3" fmla="*/ 495300 w 2409825"/>
              <a:gd name="connsiteY3" fmla="*/ 400050 h 1228725"/>
              <a:gd name="connsiteX4" fmla="*/ 981075 w 2409825"/>
              <a:gd name="connsiteY4" fmla="*/ 390525 h 1228725"/>
              <a:gd name="connsiteX5" fmla="*/ 971550 w 2409825"/>
              <a:gd name="connsiteY5" fmla="*/ 581025 h 1228725"/>
              <a:gd name="connsiteX6" fmla="*/ 1485900 w 2409825"/>
              <a:gd name="connsiteY6" fmla="*/ 581025 h 1228725"/>
              <a:gd name="connsiteX7" fmla="*/ 1485900 w 2409825"/>
              <a:gd name="connsiteY7" fmla="*/ 819150 h 1228725"/>
              <a:gd name="connsiteX8" fmla="*/ 1981200 w 2409825"/>
              <a:gd name="connsiteY8" fmla="*/ 819150 h 1228725"/>
              <a:gd name="connsiteX9" fmla="*/ 1990725 w 2409825"/>
              <a:gd name="connsiteY9" fmla="*/ 1228725 h 1228725"/>
              <a:gd name="connsiteX10" fmla="*/ 2409825 w 2409825"/>
              <a:gd name="connsiteY10" fmla="*/ 1228725 h 1228725"/>
              <a:gd name="connsiteX11" fmla="*/ 2381250 w 2409825"/>
              <a:gd name="connsiteY11" fmla="*/ 0 h 1228725"/>
              <a:gd name="connsiteX12" fmla="*/ 0 w 2409825"/>
              <a:gd name="connsiteY12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09825" h="1228725">
                <a:moveTo>
                  <a:pt x="0" y="0"/>
                </a:moveTo>
                <a:lnTo>
                  <a:pt x="0" y="190500"/>
                </a:lnTo>
                <a:lnTo>
                  <a:pt x="504825" y="190500"/>
                </a:lnTo>
                <a:lnTo>
                  <a:pt x="495300" y="400050"/>
                </a:lnTo>
                <a:lnTo>
                  <a:pt x="981075" y="390525"/>
                </a:lnTo>
                <a:lnTo>
                  <a:pt x="971550" y="581025"/>
                </a:lnTo>
                <a:lnTo>
                  <a:pt x="1485900" y="581025"/>
                </a:lnTo>
                <a:lnTo>
                  <a:pt x="1485900" y="819150"/>
                </a:lnTo>
                <a:lnTo>
                  <a:pt x="1981200" y="819150"/>
                </a:lnTo>
                <a:lnTo>
                  <a:pt x="1990725" y="1228725"/>
                </a:lnTo>
                <a:lnTo>
                  <a:pt x="2409825" y="1228725"/>
                </a:lnTo>
                <a:lnTo>
                  <a:pt x="238125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Risque résiduel</a:t>
            </a:r>
          </a:p>
        </p:txBody>
      </p:sp>
    </p:spTree>
    <p:extLst>
      <p:ext uri="{BB962C8B-B14F-4D97-AF65-F5344CB8AC3E}">
        <p14:creationId xmlns:p14="http://schemas.microsoft.com/office/powerpoint/2010/main" val="2844054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14E8A-4F2F-4359-B452-72BEF89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2F724-5961-41ED-AD28-E3B2E1FD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1786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Démonstration dynamique prévue ce lundi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8A9A45-2CAC-4ADD-90EA-BDF7637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41" y="2843545"/>
            <a:ext cx="8244590" cy="36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17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54F69-3362-4ABA-8EC9-DF4C3EB6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Interaction Zone 1 et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C54FB-DE0C-4E11-860B-0D43FD35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modifier de manière dynamique zone 2 </a:t>
            </a:r>
          </a:p>
          <a:p>
            <a:pPr lvl="1"/>
            <a:r>
              <a:rPr lang="fr-FR" dirty="0"/>
              <a:t>niveaux des leviers d’ajustements</a:t>
            </a:r>
          </a:p>
          <a:p>
            <a:pPr lvl="1"/>
            <a:r>
              <a:rPr lang="fr-FR" dirty="0"/>
              <a:t>Ordre d’activation des leviers</a:t>
            </a:r>
          </a:p>
          <a:p>
            <a:r>
              <a:rPr lang="fr-FR" dirty="0"/>
              <a:t>Et à ce moment le graphique est modifié de manière automatique</a:t>
            </a:r>
          </a:p>
          <a:p>
            <a:endParaRPr lang="fr-FR" dirty="0"/>
          </a:p>
          <a:p>
            <a:r>
              <a:rPr lang="fr-FR" dirty="0">
                <a:solidFill>
                  <a:srgbClr val="FFFF00"/>
                </a:solidFill>
              </a:rPr>
              <a:t>NB : 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A l’inverse on peut décider de verrouiller un niveau de risque résiduel correspondant à de l’assurance subventionnable et à ce moment là on verra quels leviers d’activation ne sont plus exposés à une modification 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Il faudra prévoir une deuxième couche pour visualiser le risque grêle.</a:t>
            </a:r>
          </a:p>
        </p:txBody>
      </p:sp>
    </p:spTree>
    <p:extLst>
      <p:ext uri="{BB962C8B-B14F-4D97-AF65-F5344CB8AC3E}">
        <p14:creationId xmlns:p14="http://schemas.microsoft.com/office/powerpoint/2010/main" val="4183656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BC11D-676B-446E-8BA4-56815EB6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501F2-B43D-4B57-A8F5-2CBA2744E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661" y="2774301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Si risque résiduel démarre après seuil de 70 % de perte : Résilience forte </a:t>
            </a:r>
          </a:p>
          <a:p>
            <a:pPr marL="0" indent="0">
              <a:buNone/>
            </a:pPr>
            <a:r>
              <a:rPr lang="fr-FR" dirty="0"/>
              <a:t>Si risque résiduel démarre après 50 % de perte : Résilience moyenne</a:t>
            </a:r>
          </a:p>
          <a:p>
            <a:pPr marL="0" indent="0">
              <a:buNone/>
            </a:pPr>
            <a:r>
              <a:rPr lang="fr-FR" dirty="0"/>
              <a:t>Si risque résiduel démarre après 30 % de perte : Résilience faible.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igne Moins 3">
            <a:extLst>
              <a:ext uri="{FF2B5EF4-FFF2-40B4-BE49-F238E27FC236}">
                <a16:creationId xmlns:a16="http://schemas.microsoft.com/office/drawing/2014/main" id="{7980A709-2537-41F4-97AC-F95A3A3C7BDB}"/>
              </a:ext>
            </a:extLst>
          </p:cNvPr>
          <p:cNvSpPr/>
          <p:nvPr/>
        </p:nvSpPr>
        <p:spPr>
          <a:xfrm>
            <a:off x="1181686" y="2335234"/>
            <a:ext cx="11535507" cy="47830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CC3E0A7C-0246-4B5D-8469-556C04F444DB}"/>
              </a:ext>
            </a:extLst>
          </p:cNvPr>
          <p:cNvSpPr/>
          <p:nvPr/>
        </p:nvSpPr>
        <p:spPr>
          <a:xfrm rot="10800000">
            <a:off x="4164037" y="2335234"/>
            <a:ext cx="506437" cy="4783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15F2198-C0E0-45A4-B1FB-43A13182FE52}"/>
              </a:ext>
            </a:extLst>
          </p:cNvPr>
          <p:cNvSpPr/>
          <p:nvPr/>
        </p:nvSpPr>
        <p:spPr>
          <a:xfrm>
            <a:off x="5146431" y="2335233"/>
            <a:ext cx="3055034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Zone 3 Niveau de résilience</a:t>
            </a:r>
          </a:p>
        </p:txBody>
      </p:sp>
    </p:spTree>
    <p:extLst>
      <p:ext uri="{BB962C8B-B14F-4D97-AF65-F5344CB8AC3E}">
        <p14:creationId xmlns:p14="http://schemas.microsoft.com/office/powerpoint/2010/main" val="2151869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E03FA-801D-4CE7-BCAE-9896E7E0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39AB1-E0B8-4B7A-A69D-D8FE63D0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559" y="1072439"/>
            <a:ext cx="10554574" cy="3636511"/>
          </a:xfrm>
        </p:spPr>
        <p:txBody>
          <a:bodyPr/>
          <a:lstStyle/>
          <a:p>
            <a:r>
              <a:rPr lang="fr-FR" dirty="0"/>
              <a:t>Possibilité alternative de se déplacer sur la courbe et de voir les éléments de protection s’activer ou se désactiver en série.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6797EF1-67FA-40C0-9C54-785B31E23234}"/>
              </a:ext>
            </a:extLst>
          </p:cNvPr>
          <p:cNvSpPr/>
          <p:nvPr/>
        </p:nvSpPr>
        <p:spPr>
          <a:xfrm>
            <a:off x="1294227" y="3429000"/>
            <a:ext cx="2025748" cy="1160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8616B6A-90D3-4EF5-96EC-58778110F0E1}"/>
              </a:ext>
            </a:extLst>
          </p:cNvPr>
          <p:cNvSpPr/>
          <p:nvPr/>
        </p:nvSpPr>
        <p:spPr>
          <a:xfrm>
            <a:off x="3643532" y="3429000"/>
            <a:ext cx="2025748" cy="1160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0841AB5-CC45-4892-B327-77EDDE44C784}"/>
              </a:ext>
            </a:extLst>
          </p:cNvPr>
          <p:cNvSpPr/>
          <p:nvPr/>
        </p:nvSpPr>
        <p:spPr>
          <a:xfrm>
            <a:off x="6085225" y="3432318"/>
            <a:ext cx="2025748" cy="1160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82A17FB-81D1-46A1-9CBF-73468D80E319}"/>
              </a:ext>
            </a:extLst>
          </p:cNvPr>
          <p:cNvSpPr/>
          <p:nvPr/>
        </p:nvSpPr>
        <p:spPr>
          <a:xfrm>
            <a:off x="8656827" y="3390115"/>
            <a:ext cx="2025748" cy="1160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994A805-19AB-4703-BAD8-772F9C41AF5A}"/>
              </a:ext>
            </a:extLst>
          </p:cNvPr>
          <p:cNvSpPr/>
          <p:nvPr/>
        </p:nvSpPr>
        <p:spPr>
          <a:xfrm>
            <a:off x="1294227" y="5046785"/>
            <a:ext cx="2025748" cy="1160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0F33457-82E0-4E95-80A5-BFB55F40D0E7}"/>
              </a:ext>
            </a:extLst>
          </p:cNvPr>
          <p:cNvSpPr/>
          <p:nvPr/>
        </p:nvSpPr>
        <p:spPr>
          <a:xfrm>
            <a:off x="3643532" y="5046785"/>
            <a:ext cx="2025748" cy="1160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910AC03-8E5E-4BB1-8561-03FBE5DD7BAA}"/>
              </a:ext>
            </a:extLst>
          </p:cNvPr>
          <p:cNvSpPr/>
          <p:nvPr/>
        </p:nvSpPr>
        <p:spPr>
          <a:xfrm>
            <a:off x="6085225" y="5050103"/>
            <a:ext cx="2025748" cy="1160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146C1FF-80C7-46C9-B33F-6EE239E89652}"/>
              </a:ext>
            </a:extLst>
          </p:cNvPr>
          <p:cNvSpPr/>
          <p:nvPr/>
        </p:nvSpPr>
        <p:spPr>
          <a:xfrm>
            <a:off x="8656827" y="5007900"/>
            <a:ext cx="2025748" cy="1160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46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14A29-7B25-4967-B75E-CF0BCA01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9 bis – module assurance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2A645-4FDD-47F2-8AA0-00DD2F3A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définir </a:t>
            </a:r>
          </a:p>
          <a:p>
            <a:r>
              <a:rPr lang="fr-FR" dirty="0"/>
              <a:t>Prévoir de traiter des questions :</a:t>
            </a:r>
          </a:p>
          <a:p>
            <a:pPr lvl="1"/>
            <a:r>
              <a:rPr lang="fr-FR" dirty="0"/>
              <a:t>De franchise</a:t>
            </a:r>
          </a:p>
          <a:p>
            <a:pPr lvl="1"/>
            <a:r>
              <a:rPr lang="fr-FR" dirty="0"/>
              <a:t>De coût</a:t>
            </a:r>
          </a:p>
          <a:p>
            <a:pPr lvl="1"/>
            <a:r>
              <a:rPr lang="fr-FR" dirty="0"/>
              <a:t>D’option</a:t>
            </a:r>
          </a:p>
          <a:p>
            <a:pPr lvl="1"/>
            <a:r>
              <a:rPr lang="fr-FR" dirty="0"/>
              <a:t>De garantie grêle</a:t>
            </a:r>
          </a:p>
          <a:p>
            <a:pPr lvl="1"/>
            <a:r>
              <a:rPr lang="fr-FR" dirty="0"/>
              <a:t>D’arbitrage avec un Crédit Court terme</a:t>
            </a:r>
          </a:p>
          <a:p>
            <a:pPr lvl="1"/>
            <a:r>
              <a:rPr lang="fr-FR" dirty="0"/>
              <a:t>D’incertitude</a:t>
            </a:r>
          </a:p>
          <a:p>
            <a:pPr lvl="1"/>
            <a:r>
              <a:rPr lang="fr-FR" dirty="0"/>
              <a:t>D’option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15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9D279-5880-4B2A-85C5-B6806D46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grandes lignes de S&amp;P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A09CCD-97F6-4899-9479-BB8F1ED7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0039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S&amp;P est un coach digital sur PC ou tablette (smartphone) permettant </a:t>
            </a:r>
            <a:r>
              <a:rPr lang="fr-FR" u="sng" dirty="0"/>
              <a:t>aux vignerons </a:t>
            </a:r>
            <a:r>
              <a:rPr lang="fr-FR" dirty="0"/>
              <a:t>de bâtir une stratégie robuste, </a:t>
            </a:r>
            <a:r>
              <a:rPr lang="fr-FR" u="sng" dirty="0"/>
              <a:t>sur mesure et optimale</a:t>
            </a:r>
            <a:r>
              <a:rPr lang="fr-FR" dirty="0"/>
              <a:t> de gestion de son risque climatique (outil de </a:t>
            </a:r>
            <a:r>
              <a:rPr lang="fr-FR" dirty="0" err="1"/>
              <a:t>risk</a:t>
            </a:r>
            <a:r>
              <a:rPr lang="fr-FR" dirty="0"/>
              <a:t> management)</a:t>
            </a:r>
          </a:p>
          <a:p>
            <a:pPr lvl="1"/>
            <a:r>
              <a:rPr lang="fr-FR" dirty="0"/>
              <a:t>Robuste : il visualise si ses outils sont correctement articulés et s’il n’y a pas de trou dans la raquette ou de superposition.</a:t>
            </a:r>
          </a:p>
          <a:p>
            <a:pPr lvl="1"/>
            <a:r>
              <a:rPr lang="fr-FR" dirty="0"/>
              <a:t>Sur mesure : Il entre ses données/ ses outils / ses problématiques</a:t>
            </a:r>
          </a:p>
          <a:p>
            <a:pPr lvl="1"/>
            <a:r>
              <a:rPr lang="fr-FR" dirty="0"/>
              <a:t>Optimale : les conséquences en terme de coût de chaque schéma sera calculé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Trouver le meilleur compromis : Coût de la couverture vs effort </a:t>
            </a:r>
            <a:r>
              <a:rPr lang="fr-FR" dirty="0" err="1">
                <a:sym typeface="Wingdings" panose="05000000000000000000" pitchFamily="2" charset="2"/>
              </a:rPr>
              <a:t>potenteils</a:t>
            </a:r>
            <a:r>
              <a:rPr lang="fr-FR" dirty="0">
                <a:sym typeface="Wingdings" panose="05000000000000000000" pitchFamily="2" charset="2"/>
              </a:rPr>
              <a:t> à faire en cas de sinistre</a:t>
            </a:r>
            <a:endParaRPr lang="fr-FR" dirty="0"/>
          </a:p>
          <a:p>
            <a:endParaRPr lang="fr-FR" dirty="0"/>
          </a:p>
          <a:p>
            <a:r>
              <a:rPr lang="fr-FR" dirty="0"/>
              <a:t>De pouvoir consulter sa situation au fil de l’eau</a:t>
            </a:r>
          </a:p>
          <a:p>
            <a:endParaRPr lang="fr-FR" dirty="0"/>
          </a:p>
          <a:p>
            <a:r>
              <a:rPr lang="fr-FR" dirty="0"/>
              <a:t>de la réajuster au cours du temps</a:t>
            </a:r>
          </a:p>
          <a:p>
            <a:endParaRPr lang="fr-FR" dirty="0"/>
          </a:p>
          <a:p>
            <a:r>
              <a:rPr lang="fr-FR" dirty="0"/>
              <a:t>D’être mis en relation avec des fournisseurs de solutions .</a:t>
            </a:r>
          </a:p>
        </p:txBody>
      </p:sp>
    </p:spTree>
    <p:extLst>
      <p:ext uri="{BB962C8B-B14F-4D97-AF65-F5344CB8AC3E}">
        <p14:creationId xmlns:p14="http://schemas.microsoft.com/office/powerpoint/2010/main" val="11656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8B293-C074-43F5-9147-147B02BF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trois volets de score and </a:t>
            </a:r>
            <a:r>
              <a:rPr lang="fr-FR" dirty="0" err="1"/>
              <a:t>protect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3FAD5-5468-4B01-9003-B6C55E31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Un volet « recueil d’informations » &amp; Etat des lieux de ma protection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Téléchargement de données douanes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Recueil d’information</a:t>
            </a:r>
          </a:p>
          <a:p>
            <a:pPr lvl="1"/>
            <a:r>
              <a:rPr lang="fr-FR" dirty="0">
                <a:solidFill>
                  <a:srgbClr val="00B050"/>
                </a:solidFill>
              </a:rPr>
              <a:t>« Tableau de bord synthétique » =  Etat des lieux de ma protection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volet gestion de mon risque résiduel ( assurance / crédit…) – «  la table de mixage »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i="1" dirty="0"/>
              <a:t>Le volet (pas encore construit) : conseil agronomique et alerte </a:t>
            </a:r>
            <a:r>
              <a:rPr lang="fr-FR" i="1" dirty="0" err="1"/>
              <a:t>meteo</a:t>
            </a:r>
            <a:r>
              <a:rPr lang="fr-FR" i="1" dirty="0"/>
              <a:t> pour limiter au mieux les pertes en cas d’accident climatique</a:t>
            </a:r>
          </a:p>
        </p:txBody>
      </p:sp>
    </p:spTree>
    <p:extLst>
      <p:ext uri="{BB962C8B-B14F-4D97-AF65-F5344CB8AC3E}">
        <p14:creationId xmlns:p14="http://schemas.microsoft.com/office/powerpoint/2010/main" val="386048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81719-C190-4DAB-92DB-E9EB0C9A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>
                <a:solidFill>
                  <a:srgbClr val="002060"/>
                </a:solidFill>
              </a:rPr>
              <a:t>Le nœud de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D9202E-E08E-45D2-BD2D-47EF1679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253" y="2067951"/>
            <a:ext cx="10554574" cy="4501661"/>
          </a:xfrm>
        </p:spPr>
        <p:txBody>
          <a:bodyPr>
            <a:normAutofit/>
          </a:bodyPr>
          <a:lstStyle/>
          <a:p>
            <a:r>
              <a:rPr lang="fr-FR" dirty="0"/>
              <a:t>Répondre aux questions suivantes :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N’y a-t-il pas des doublons dans ma stratégie de couverture? (surcoût)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N’y a-t-il pas un trou dans ma couverture (risque de fragilité)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Compte tenu de mon niveau de rendement et de mes schéma de couverture quelle type d’assurance dois-je choisir?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Quel sont les coûts associés à chaque stratégie. Exemple : Le fait d’avoir 10 k€ de stock supplémentaire me permet à couverture identique d’économiser 1000 e d’assurance par an.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Si je veux sécuriser 30 </a:t>
            </a:r>
            <a:r>
              <a:rPr lang="fr-FR" dirty="0" err="1">
                <a:solidFill>
                  <a:srgbClr val="FFFF00"/>
                </a:solidFill>
              </a:rPr>
              <a:t>Ke</a:t>
            </a:r>
            <a:r>
              <a:rPr lang="fr-FR" dirty="0">
                <a:solidFill>
                  <a:srgbClr val="FFFF00"/>
                </a:solidFill>
              </a:rPr>
              <a:t> de revenu supplémentaire cela me coûte x € en assurance</a:t>
            </a:r>
          </a:p>
          <a:p>
            <a:pPr lvl="1"/>
            <a:r>
              <a:rPr lang="fr-FR" dirty="0">
                <a:solidFill>
                  <a:srgbClr val="FFFF00"/>
                </a:solidFill>
              </a:rPr>
              <a:t>Compte tenu de mon schéma actuel j’assume de devoir contracter un CT de 150 K€ si mon rendement passe à 50 % de mon objectif</a:t>
            </a:r>
          </a:p>
          <a:p>
            <a:pPr lvl="1"/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8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518933" y="860733"/>
            <a:ext cx="9154400" cy="256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fr-FR" dirty="0"/>
              <a:t>Mock Up – S&amp;P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9322614" y="4063838"/>
            <a:ext cx="1342317" cy="1272303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BEF2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CA5ADE35-8188-467E-8307-C7996F19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41" y="3747911"/>
            <a:ext cx="2884391" cy="21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83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2431</TotalTime>
  <Words>2635</Words>
  <Application>Microsoft Office PowerPoint</Application>
  <PresentationFormat>Grand écran</PresentationFormat>
  <Paragraphs>686</Paragraphs>
  <Slides>55</Slides>
  <Notes>9</Notes>
  <HiddenSlides>5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Century Gothic</vt:lpstr>
      <vt:lpstr>Montserrat</vt:lpstr>
      <vt:lpstr>Source Sans Pro</vt:lpstr>
      <vt:lpstr>Wingdings 2</vt:lpstr>
      <vt:lpstr>Concis</vt:lpstr>
      <vt:lpstr>Gremio template</vt:lpstr>
      <vt:lpstr>Concept Note – Mock Up – Score and Protect</vt:lpstr>
      <vt:lpstr>Testimonial sur les Aléas climatiques</vt:lpstr>
      <vt:lpstr>Problématique</vt:lpstr>
      <vt:lpstr>Liste des besoins clés</vt:lpstr>
      <vt:lpstr>Principes généraux</vt:lpstr>
      <vt:lpstr>Les grandes lignes de S&amp;P</vt:lpstr>
      <vt:lpstr>Les trois volets de score and protect</vt:lpstr>
      <vt:lpstr>Le nœud de la solution</vt:lpstr>
      <vt:lpstr>Mock Up – S&amp;P</vt:lpstr>
      <vt:lpstr>En résumé</vt:lpstr>
      <vt:lpstr>Pourquoi un mock up ?</vt:lpstr>
      <vt:lpstr>Déroulé MACRO</vt:lpstr>
      <vt:lpstr>Déroulé plus complet</vt:lpstr>
      <vt:lpstr>Les INPUTS</vt:lpstr>
      <vt:lpstr>Présentation PowerPoint</vt:lpstr>
      <vt:lpstr>1. IMPORT DES DOR &amp; CLASSEMENT (Input Document Douanes)</vt:lpstr>
      <vt:lpstr>1. IMPORT DES DOR &amp; CLASSEMENT (Input Document Douanes)</vt:lpstr>
      <vt:lpstr>2. Recueil des prix (Input viti)</vt:lpstr>
      <vt:lpstr>3. Recueil des Besoins (Input viti)</vt:lpstr>
      <vt:lpstr>3. Recueil des Besoins (Input viti)</vt:lpstr>
      <vt:lpstr>4. Recueil des moyens de protection (Input viti)</vt:lpstr>
      <vt:lpstr>5. Listing des moyens de compensation (Input viti)</vt:lpstr>
      <vt:lpstr>6. Recueil de la capacité de l’exploitation à compresser si besoins (Input viti)</vt:lpstr>
      <vt:lpstr>Les RESULTATS</vt:lpstr>
      <vt:lpstr>Présentation PowerPoint</vt:lpstr>
      <vt:lpstr>Visualisation de la variabilité de la production</vt:lpstr>
      <vt:lpstr>1.1. Visualisation de la variabilité de production</vt:lpstr>
      <vt:lpstr>1.2 Visualisation de la variabilité de production</vt:lpstr>
      <vt:lpstr>1.3 Visualisation de la variabilité de production</vt:lpstr>
      <vt:lpstr>1.3 Visualisation de la variabilité de production</vt:lpstr>
      <vt:lpstr>Affichage de la marge de manoeuvre</vt:lpstr>
      <vt:lpstr>2. Calcul de la marge de manoeuvre</vt:lpstr>
      <vt:lpstr>Recapitulatif</vt:lpstr>
      <vt:lpstr>Scoring de l’exposition aux risques</vt:lpstr>
      <vt:lpstr>Affichage de stratégies de couvertures</vt:lpstr>
      <vt:lpstr>Stratégies de couvertures (moyenne Olympique ; 39 HL)</vt:lpstr>
      <vt:lpstr>Dashboard Analyse – Domaine de Fontvert (moyenne Olympique ; 30 HL)</vt:lpstr>
      <vt:lpstr>Affichage du dashboard dynamique</vt:lpstr>
      <vt:lpstr>Dashboard</vt:lpstr>
      <vt:lpstr>Liste des moyens de protection</vt:lpstr>
      <vt:lpstr>Les différentes éléments à faire cohabiter sur le tableau de bord</vt:lpstr>
      <vt:lpstr>Schéma globale du tableau de bord</vt:lpstr>
      <vt:lpstr>Zone 1</vt:lpstr>
      <vt:lpstr>Zone 1</vt:lpstr>
      <vt:lpstr>Zone 2</vt:lpstr>
      <vt:lpstr>Zone 2</vt:lpstr>
      <vt:lpstr>Zone 2</vt:lpstr>
      <vt:lpstr>Zone 2</vt:lpstr>
      <vt:lpstr>Zone 2</vt:lpstr>
      <vt:lpstr>Zone 2</vt:lpstr>
      <vt:lpstr>Zone 2</vt:lpstr>
      <vt:lpstr>Interaction Zone 1 et 2</vt:lpstr>
      <vt:lpstr>Zone 3</vt:lpstr>
      <vt:lpstr>Zone 3</vt:lpstr>
      <vt:lpstr>Ecran 9 bis – module assurance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Note – Mock Up – Score and Protect</dc:title>
  <dc:creator>françois Rosenberg</dc:creator>
  <cp:lastModifiedBy>françois Rosenberg</cp:lastModifiedBy>
  <cp:revision>21</cp:revision>
  <dcterms:created xsi:type="dcterms:W3CDTF">2019-05-22T09:29:15Z</dcterms:created>
  <dcterms:modified xsi:type="dcterms:W3CDTF">2019-10-07T12:24:33Z</dcterms:modified>
</cp:coreProperties>
</file>