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notesMasterIdLst>
    <p:notesMasterId r:id="rId105"/>
  </p:notesMasterIdLst>
  <p:sldIdLst>
    <p:sldId id="256" r:id="rId2"/>
    <p:sldId id="259" r:id="rId3"/>
    <p:sldId id="260" r:id="rId4"/>
    <p:sldId id="331" r:id="rId5"/>
    <p:sldId id="257" r:id="rId6"/>
    <p:sldId id="258" r:id="rId7"/>
    <p:sldId id="330" r:id="rId8"/>
    <p:sldId id="262" r:id="rId9"/>
    <p:sldId id="336" r:id="rId10"/>
    <p:sldId id="337" r:id="rId11"/>
    <p:sldId id="338" r:id="rId12"/>
    <p:sldId id="334" r:id="rId13"/>
    <p:sldId id="335" r:id="rId14"/>
    <p:sldId id="332" r:id="rId15"/>
    <p:sldId id="263" r:id="rId16"/>
    <p:sldId id="328" r:id="rId17"/>
    <p:sldId id="299" r:id="rId18"/>
    <p:sldId id="268" r:id="rId19"/>
    <p:sldId id="264" r:id="rId20"/>
    <p:sldId id="289" r:id="rId21"/>
    <p:sldId id="292" r:id="rId22"/>
    <p:sldId id="293" r:id="rId23"/>
    <p:sldId id="339" r:id="rId24"/>
    <p:sldId id="294" r:id="rId25"/>
    <p:sldId id="295" r:id="rId26"/>
    <p:sldId id="266" r:id="rId27"/>
    <p:sldId id="341" r:id="rId28"/>
    <p:sldId id="265" r:id="rId29"/>
    <p:sldId id="327" r:id="rId30"/>
    <p:sldId id="274" r:id="rId31"/>
    <p:sldId id="290" r:id="rId32"/>
    <p:sldId id="288" r:id="rId33"/>
    <p:sldId id="267" r:id="rId34"/>
    <p:sldId id="340" r:id="rId35"/>
    <p:sldId id="333" r:id="rId36"/>
    <p:sldId id="296" r:id="rId37"/>
    <p:sldId id="269" r:id="rId38"/>
    <p:sldId id="297" r:id="rId39"/>
    <p:sldId id="298" r:id="rId40"/>
    <p:sldId id="346" r:id="rId41"/>
    <p:sldId id="272" r:id="rId42"/>
    <p:sldId id="300" r:id="rId43"/>
    <p:sldId id="301" r:id="rId44"/>
    <p:sldId id="302" r:id="rId45"/>
    <p:sldId id="303" r:id="rId46"/>
    <p:sldId id="304" r:id="rId47"/>
    <p:sldId id="305" r:id="rId48"/>
    <p:sldId id="270" r:id="rId49"/>
    <p:sldId id="306" r:id="rId50"/>
    <p:sldId id="308" r:id="rId51"/>
    <p:sldId id="382" r:id="rId52"/>
    <p:sldId id="343" r:id="rId53"/>
    <p:sldId id="344" r:id="rId54"/>
    <p:sldId id="307" r:id="rId55"/>
    <p:sldId id="345" r:id="rId56"/>
    <p:sldId id="271" r:id="rId57"/>
    <p:sldId id="347" r:id="rId58"/>
    <p:sldId id="329" r:id="rId59"/>
    <p:sldId id="369" r:id="rId60"/>
    <p:sldId id="370" r:id="rId61"/>
    <p:sldId id="273" r:id="rId62"/>
    <p:sldId id="309" r:id="rId63"/>
    <p:sldId id="348" r:id="rId64"/>
    <p:sldId id="310" r:id="rId65"/>
    <p:sldId id="275" r:id="rId66"/>
    <p:sldId id="276" r:id="rId67"/>
    <p:sldId id="316" r:id="rId68"/>
    <p:sldId id="277" r:id="rId69"/>
    <p:sldId id="379" r:id="rId70"/>
    <p:sldId id="353" r:id="rId71"/>
    <p:sldId id="354" r:id="rId72"/>
    <p:sldId id="355" r:id="rId73"/>
    <p:sldId id="278" r:id="rId74"/>
    <p:sldId id="315" r:id="rId75"/>
    <p:sldId id="380" r:id="rId76"/>
    <p:sldId id="279" r:id="rId77"/>
    <p:sldId id="356" r:id="rId78"/>
    <p:sldId id="357" r:id="rId79"/>
    <p:sldId id="358" r:id="rId80"/>
    <p:sldId id="359" r:id="rId81"/>
    <p:sldId id="371" r:id="rId82"/>
    <p:sldId id="372" r:id="rId83"/>
    <p:sldId id="373" r:id="rId84"/>
    <p:sldId id="374" r:id="rId85"/>
    <p:sldId id="360" r:id="rId86"/>
    <p:sldId id="361" r:id="rId87"/>
    <p:sldId id="362" r:id="rId88"/>
    <p:sldId id="349" r:id="rId89"/>
    <p:sldId id="350" r:id="rId90"/>
    <p:sldId id="363" r:id="rId91"/>
    <p:sldId id="364" r:id="rId92"/>
    <p:sldId id="351" r:id="rId93"/>
    <p:sldId id="352" r:id="rId94"/>
    <p:sldId id="365" r:id="rId95"/>
    <p:sldId id="368" r:id="rId96"/>
    <p:sldId id="366" r:id="rId97"/>
    <p:sldId id="367" r:id="rId98"/>
    <p:sldId id="381" r:id="rId99"/>
    <p:sldId id="282" r:id="rId100"/>
    <p:sldId id="375" r:id="rId101"/>
    <p:sldId id="376" r:id="rId102"/>
    <p:sldId id="377" r:id="rId103"/>
    <p:sldId id="378" r:id="rId10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017A0642-DD56-46D1-B87B-6EF904A4115A}">
          <p14:sldIdLst>
            <p14:sldId id="256"/>
          </p14:sldIdLst>
        </p14:section>
        <p14:section name="Introduction" id="{14C191DA-AE72-4D60-B699-E9A173500951}">
          <p14:sldIdLst>
            <p14:sldId id="259"/>
            <p14:sldId id="260"/>
            <p14:sldId id="331"/>
            <p14:sldId id="257"/>
            <p14:sldId id="258"/>
            <p14:sldId id="330"/>
          </p14:sldIdLst>
        </p14:section>
        <p14:section name="Installation" id="{A21300EB-5FF6-441C-BE66-FA9E5699D5E5}">
          <p14:sldIdLst>
            <p14:sldId id="262"/>
            <p14:sldId id="336"/>
            <p14:sldId id="337"/>
            <p14:sldId id="338"/>
            <p14:sldId id="334"/>
            <p14:sldId id="335"/>
          </p14:sldIdLst>
        </p14:section>
        <p14:section name="Console" id="{9F42BDE1-EB40-436A-8EE4-13F073498ACB}">
          <p14:sldIdLst>
            <p14:sldId id="332"/>
            <p14:sldId id="263"/>
            <p14:sldId id="328"/>
            <p14:sldId id="299"/>
            <p14:sldId id="268"/>
            <p14:sldId id="264"/>
            <p14:sldId id="289"/>
            <p14:sldId id="292"/>
            <p14:sldId id="293"/>
            <p14:sldId id="339"/>
            <p14:sldId id="294"/>
            <p14:sldId id="295"/>
            <p14:sldId id="266"/>
            <p14:sldId id="341"/>
            <p14:sldId id="265"/>
            <p14:sldId id="327"/>
            <p14:sldId id="274"/>
          </p14:sldIdLst>
        </p14:section>
        <p14:section name="Manipuler la console et les fichiers" id="{27A58873-E524-4ACB-B58F-523B1FCC72DB}">
          <p14:sldIdLst>
            <p14:sldId id="290"/>
            <p14:sldId id="288"/>
            <p14:sldId id="267"/>
            <p14:sldId id="340"/>
            <p14:sldId id="333"/>
            <p14:sldId id="296"/>
            <p14:sldId id="269"/>
            <p14:sldId id="297"/>
            <p14:sldId id="298"/>
            <p14:sldId id="346"/>
            <p14:sldId id="272"/>
            <p14:sldId id="300"/>
            <p14:sldId id="301"/>
            <p14:sldId id="302"/>
            <p14:sldId id="303"/>
            <p14:sldId id="304"/>
            <p14:sldId id="305"/>
            <p14:sldId id="270"/>
            <p14:sldId id="306"/>
            <p14:sldId id="308"/>
            <p14:sldId id="382"/>
            <p14:sldId id="343"/>
            <p14:sldId id="344"/>
            <p14:sldId id="307"/>
            <p14:sldId id="345"/>
            <p14:sldId id="271"/>
            <p14:sldId id="347"/>
            <p14:sldId id="329"/>
            <p14:sldId id="369"/>
            <p14:sldId id="370"/>
            <p14:sldId id="273"/>
            <p14:sldId id="309"/>
            <p14:sldId id="348"/>
            <p14:sldId id="310"/>
            <p14:sldId id="275"/>
          </p14:sldIdLst>
        </p14:section>
        <p14:section name="Contrôler les processus et les flux de données" id="{F3FBDD6F-9B00-43E1-B760-AFBDDA128D10}">
          <p14:sldIdLst>
            <p14:sldId id="276"/>
            <p14:sldId id="316"/>
            <p14:sldId id="277"/>
            <p14:sldId id="379"/>
            <p14:sldId id="353"/>
            <p14:sldId id="354"/>
            <p14:sldId id="355"/>
            <p14:sldId id="278"/>
            <p14:sldId id="315"/>
            <p14:sldId id="380"/>
            <p14:sldId id="279"/>
            <p14:sldId id="356"/>
            <p14:sldId id="357"/>
            <p14:sldId id="358"/>
            <p14:sldId id="359"/>
          </p14:sldIdLst>
        </p14:section>
        <p14:section name="Transférer des données à travers le réseau" id="{BAC1F42E-9E4C-4F3A-B7E1-660D8BD1E10B}">
          <p14:sldIdLst>
            <p14:sldId id="371"/>
            <p14:sldId id="372"/>
            <p14:sldId id="373"/>
            <p14:sldId id="374"/>
            <p14:sldId id="360"/>
            <p14:sldId id="361"/>
            <p14:sldId id="362"/>
            <p14:sldId id="349"/>
            <p14:sldId id="350"/>
            <p14:sldId id="363"/>
            <p14:sldId id="364"/>
            <p14:sldId id="351"/>
            <p14:sldId id="352"/>
            <p14:sldId id="365"/>
            <p14:sldId id="368"/>
            <p14:sldId id="366"/>
            <p14:sldId id="367"/>
            <p14:sldId id="381"/>
            <p14:sldId id="282"/>
            <p14:sldId id="375"/>
            <p14:sldId id="376"/>
            <p14:sldId id="377"/>
            <p14:sldId id="3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65380" autoAdjust="0"/>
  </p:normalViewPr>
  <p:slideViewPr>
    <p:cSldViewPr snapToGrid="0">
      <p:cViewPr varScale="1">
        <p:scale>
          <a:sx n="71" d="100"/>
          <a:sy n="71" d="100"/>
        </p:scale>
        <p:origin x="1980" y="5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 brayer" userId="3aeed767-fecd-4ba7-98ca-8a622931aa97" providerId="ADAL" clId="{F5DCBE87-A475-4B7A-BF8F-93030B38791C}"/>
    <pc:docChg chg="custSel modSld">
      <pc:chgData name="marc brayer" userId="3aeed767-fecd-4ba7-98ca-8a622931aa97" providerId="ADAL" clId="{F5DCBE87-A475-4B7A-BF8F-93030B38791C}" dt="2022-05-17T16:55:27.846" v="1" actId="478"/>
      <pc:docMkLst>
        <pc:docMk/>
      </pc:docMkLst>
      <pc:sldChg chg="delSp mod">
        <pc:chgData name="marc brayer" userId="3aeed767-fecd-4ba7-98ca-8a622931aa97" providerId="ADAL" clId="{F5DCBE87-A475-4B7A-BF8F-93030B38791C}" dt="2022-05-17T16:55:20.755" v="0" actId="478"/>
        <pc:sldMkLst>
          <pc:docMk/>
          <pc:sldMk cId="1771135581" sldId="343"/>
        </pc:sldMkLst>
        <pc:spChg chg="del">
          <ac:chgData name="marc brayer" userId="3aeed767-fecd-4ba7-98ca-8a622931aa97" providerId="ADAL" clId="{F5DCBE87-A475-4B7A-BF8F-93030B38791C}" dt="2022-05-17T16:55:20.755" v="0" actId="478"/>
          <ac:spMkLst>
            <pc:docMk/>
            <pc:sldMk cId="1771135581" sldId="343"/>
            <ac:spMk id="2" creationId="{018EA182-DE7B-404E-A950-97DC75DAAACE}"/>
          </ac:spMkLst>
        </pc:spChg>
      </pc:sldChg>
      <pc:sldChg chg="delSp mod">
        <pc:chgData name="marc brayer" userId="3aeed767-fecd-4ba7-98ca-8a622931aa97" providerId="ADAL" clId="{F5DCBE87-A475-4B7A-BF8F-93030B38791C}" dt="2022-05-17T16:55:27.846" v="1" actId="478"/>
        <pc:sldMkLst>
          <pc:docMk/>
          <pc:sldMk cId="1779892879" sldId="344"/>
        </pc:sldMkLst>
        <pc:spChg chg="del">
          <ac:chgData name="marc brayer" userId="3aeed767-fecd-4ba7-98ca-8a622931aa97" providerId="ADAL" clId="{F5DCBE87-A475-4B7A-BF8F-93030B38791C}" dt="2022-05-17T16:55:27.846" v="1" actId="478"/>
          <ac:spMkLst>
            <pc:docMk/>
            <pc:sldMk cId="1779892879" sldId="344"/>
            <ac:spMk id="7" creationId="{C81D24F0-A926-4198-B084-2DC45EB9D45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51B9B0-D73C-4B41-AA37-D207A4A7AC90}" type="doc">
      <dgm:prSet loTypeId="urn:microsoft.com/office/officeart/2005/8/layout/default" loCatId="list" qsTypeId="urn:microsoft.com/office/officeart/2005/8/quickstyle/simple3" qsCatId="simple" csTypeId="urn:microsoft.com/office/officeart/2005/8/colors/accent2_1" csCatId="accent2"/>
      <dgm:spPr/>
      <dgm:t>
        <a:bodyPr/>
        <a:lstStyle/>
        <a:p>
          <a:endParaRPr lang="en-US"/>
        </a:p>
      </dgm:t>
    </dgm:pt>
    <dgm:pt modelId="{E1C2BF0B-34D7-4134-9334-958A6CE721D4}">
      <dgm:prSet/>
      <dgm:spPr/>
      <dgm:t>
        <a:bodyPr/>
        <a:lstStyle/>
        <a:p>
          <a:r>
            <a:rPr lang="fr-FR" dirty="0"/>
            <a:t>UNIX est un système d'exploitation multitâches et multi-utilisateurs.</a:t>
          </a:r>
          <a:endParaRPr lang="en-US" dirty="0"/>
        </a:p>
      </dgm:t>
    </dgm:pt>
    <dgm:pt modelId="{79BC4C33-5316-455E-AFA0-75DC745BF4AD}" type="parTrans" cxnId="{FB7496A9-B5D3-4668-8165-08045197033B}">
      <dgm:prSet/>
      <dgm:spPr/>
      <dgm:t>
        <a:bodyPr/>
        <a:lstStyle/>
        <a:p>
          <a:endParaRPr lang="en-US"/>
        </a:p>
      </dgm:t>
    </dgm:pt>
    <dgm:pt modelId="{9CA0B428-31D4-448C-B265-746572998B20}" type="sibTrans" cxnId="{FB7496A9-B5D3-4668-8165-08045197033B}">
      <dgm:prSet/>
      <dgm:spPr/>
      <dgm:t>
        <a:bodyPr/>
        <a:lstStyle/>
        <a:p>
          <a:endParaRPr lang="en-US"/>
        </a:p>
      </dgm:t>
    </dgm:pt>
    <dgm:pt modelId="{F40F4913-B014-4AA4-AD24-8EB554E199D2}">
      <dgm:prSet/>
      <dgm:spPr/>
      <dgm:t>
        <a:bodyPr/>
        <a:lstStyle/>
        <a:p>
          <a:r>
            <a:rPr lang="fr-FR" dirty="0"/>
            <a:t>MS-DOS est un système d'exploitation monotâche et mono-utilisateur</a:t>
          </a:r>
          <a:endParaRPr lang="en-US" dirty="0"/>
        </a:p>
      </dgm:t>
    </dgm:pt>
    <dgm:pt modelId="{2103E574-A16B-454C-8CA1-D6F712DF2B0E}" type="parTrans" cxnId="{948BDC09-2E5B-4334-AD64-F1E360DB8C28}">
      <dgm:prSet/>
      <dgm:spPr/>
      <dgm:t>
        <a:bodyPr/>
        <a:lstStyle/>
        <a:p>
          <a:endParaRPr lang="en-US"/>
        </a:p>
      </dgm:t>
    </dgm:pt>
    <dgm:pt modelId="{34993214-50C5-4E1B-8101-635AA159A636}" type="sibTrans" cxnId="{948BDC09-2E5B-4334-AD64-F1E360DB8C28}">
      <dgm:prSet/>
      <dgm:spPr/>
      <dgm:t>
        <a:bodyPr/>
        <a:lstStyle/>
        <a:p>
          <a:endParaRPr lang="en-US"/>
        </a:p>
      </dgm:t>
    </dgm:pt>
    <dgm:pt modelId="{A220F01D-9BC6-4770-B3D0-10AF078A7FB4}" type="pres">
      <dgm:prSet presAssocID="{C851B9B0-D73C-4B41-AA37-D207A4A7AC90}" presName="diagram" presStyleCnt="0">
        <dgm:presLayoutVars>
          <dgm:dir/>
          <dgm:resizeHandles val="exact"/>
        </dgm:presLayoutVars>
      </dgm:prSet>
      <dgm:spPr/>
    </dgm:pt>
    <dgm:pt modelId="{918CD2C5-9637-40E6-AC2B-6298A7C937FE}" type="pres">
      <dgm:prSet presAssocID="{E1C2BF0B-34D7-4134-9334-958A6CE721D4}" presName="node" presStyleLbl="node1" presStyleIdx="0" presStyleCnt="2">
        <dgm:presLayoutVars>
          <dgm:bulletEnabled val="1"/>
        </dgm:presLayoutVars>
      </dgm:prSet>
      <dgm:spPr/>
    </dgm:pt>
    <dgm:pt modelId="{3E590572-E366-49E5-AB3F-2DE0208B605E}" type="pres">
      <dgm:prSet presAssocID="{9CA0B428-31D4-448C-B265-746572998B20}" presName="sibTrans" presStyleCnt="0"/>
      <dgm:spPr/>
    </dgm:pt>
    <dgm:pt modelId="{51699C34-B3E8-4465-81D0-6F0B55578297}" type="pres">
      <dgm:prSet presAssocID="{F40F4913-B014-4AA4-AD24-8EB554E199D2}" presName="node" presStyleLbl="node1" presStyleIdx="1" presStyleCnt="2">
        <dgm:presLayoutVars>
          <dgm:bulletEnabled val="1"/>
        </dgm:presLayoutVars>
      </dgm:prSet>
      <dgm:spPr/>
    </dgm:pt>
  </dgm:ptLst>
  <dgm:cxnLst>
    <dgm:cxn modelId="{948BDC09-2E5B-4334-AD64-F1E360DB8C28}" srcId="{C851B9B0-D73C-4B41-AA37-D207A4A7AC90}" destId="{F40F4913-B014-4AA4-AD24-8EB554E199D2}" srcOrd="1" destOrd="0" parTransId="{2103E574-A16B-454C-8CA1-D6F712DF2B0E}" sibTransId="{34993214-50C5-4E1B-8101-635AA159A636}"/>
    <dgm:cxn modelId="{7A823E29-4B51-4F6B-BC49-F47232FC2DF8}" type="presOf" srcId="{F40F4913-B014-4AA4-AD24-8EB554E199D2}" destId="{51699C34-B3E8-4465-81D0-6F0B55578297}" srcOrd="0" destOrd="0" presId="urn:microsoft.com/office/officeart/2005/8/layout/default"/>
    <dgm:cxn modelId="{2E55CA71-71D1-4013-BA23-2D454ACE61DC}" type="presOf" srcId="{E1C2BF0B-34D7-4134-9334-958A6CE721D4}" destId="{918CD2C5-9637-40E6-AC2B-6298A7C937FE}" srcOrd="0" destOrd="0" presId="urn:microsoft.com/office/officeart/2005/8/layout/default"/>
    <dgm:cxn modelId="{FB7496A9-B5D3-4668-8165-08045197033B}" srcId="{C851B9B0-D73C-4B41-AA37-D207A4A7AC90}" destId="{E1C2BF0B-34D7-4134-9334-958A6CE721D4}" srcOrd="0" destOrd="0" parTransId="{79BC4C33-5316-455E-AFA0-75DC745BF4AD}" sibTransId="{9CA0B428-31D4-448C-B265-746572998B20}"/>
    <dgm:cxn modelId="{95BB70D3-A810-491E-ADB0-712C839407D3}" type="presOf" srcId="{C851B9B0-D73C-4B41-AA37-D207A4A7AC90}" destId="{A220F01D-9BC6-4770-B3D0-10AF078A7FB4}" srcOrd="0" destOrd="0" presId="urn:microsoft.com/office/officeart/2005/8/layout/default"/>
    <dgm:cxn modelId="{A5F74588-62E6-46E8-A015-2DB010DBCB1E}" type="presParOf" srcId="{A220F01D-9BC6-4770-B3D0-10AF078A7FB4}" destId="{918CD2C5-9637-40E6-AC2B-6298A7C937FE}" srcOrd="0" destOrd="0" presId="urn:microsoft.com/office/officeart/2005/8/layout/default"/>
    <dgm:cxn modelId="{57D1F18A-C311-497C-92E0-41F1F04AC867}" type="presParOf" srcId="{A220F01D-9BC6-4770-B3D0-10AF078A7FB4}" destId="{3E590572-E366-49E5-AB3F-2DE0208B605E}" srcOrd="1" destOrd="0" presId="urn:microsoft.com/office/officeart/2005/8/layout/default"/>
    <dgm:cxn modelId="{0D1113B3-6A18-41BD-B5F8-077A69B81A0A}" type="presParOf" srcId="{A220F01D-9BC6-4770-B3D0-10AF078A7FB4}" destId="{51699C34-B3E8-4465-81D0-6F0B55578297}"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CD2C5-9637-40E6-AC2B-6298A7C937FE}">
      <dsp:nvSpPr>
        <dsp:cNvPr id="0" name=""/>
        <dsp:cNvSpPr/>
      </dsp:nvSpPr>
      <dsp:spPr>
        <a:xfrm>
          <a:off x="1049" y="712973"/>
          <a:ext cx="4092482" cy="2455489"/>
        </a:xfrm>
        <a:prstGeom prst="rect">
          <a:avLst/>
        </a:prstGeom>
        <a:gradFill rotWithShape="0">
          <a:gsLst>
            <a:gs pos="0">
              <a:schemeClr val="lt1">
                <a:hueOff val="0"/>
                <a:satOff val="0"/>
                <a:lumOff val="0"/>
                <a:alphaOff val="0"/>
                <a:tint val="65000"/>
                <a:lumMod val="110000"/>
              </a:schemeClr>
            </a:gs>
            <a:gs pos="88000">
              <a:schemeClr val="l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fr-FR" sz="3300" kern="1200" dirty="0"/>
            <a:t>UNIX est un système d'exploitation multitâches et multi-utilisateurs.</a:t>
          </a:r>
          <a:endParaRPr lang="en-US" sz="3300" kern="1200" dirty="0"/>
        </a:p>
      </dsp:txBody>
      <dsp:txXfrm>
        <a:off x="1049" y="712973"/>
        <a:ext cx="4092482" cy="2455489"/>
      </dsp:txXfrm>
    </dsp:sp>
    <dsp:sp modelId="{51699C34-B3E8-4465-81D0-6F0B55578297}">
      <dsp:nvSpPr>
        <dsp:cNvPr id="0" name=""/>
        <dsp:cNvSpPr/>
      </dsp:nvSpPr>
      <dsp:spPr>
        <a:xfrm>
          <a:off x="4502780" y="712973"/>
          <a:ext cx="4092482" cy="2455489"/>
        </a:xfrm>
        <a:prstGeom prst="rect">
          <a:avLst/>
        </a:prstGeom>
        <a:gradFill rotWithShape="0">
          <a:gsLst>
            <a:gs pos="0">
              <a:schemeClr val="lt1">
                <a:hueOff val="0"/>
                <a:satOff val="0"/>
                <a:lumOff val="0"/>
                <a:alphaOff val="0"/>
                <a:tint val="65000"/>
                <a:lumMod val="110000"/>
              </a:schemeClr>
            </a:gs>
            <a:gs pos="88000">
              <a:schemeClr val="l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fr-FR" sz="3300" kern="1200" dirty="0"/>
            <a:t>MS-DOS est un système d'exploitation monotâche et mono-utilisateur</a:t>
          </a:r>
          <a:endParaRPr lang="en-US" sz="3300" kern="1200" dirty="0"/>
        </a:p>
      </dsp:txBody>
      <dsp:txXfrm>
        <a:off x="4502780" y="712973"/>
        <a:ext cx="4092482" cy="245548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B273C-B30A-4654-BCCF-67051C29D7B1}" type="datetimeFigureOut">
              <a:rPr lang="fr-FR" smtClean="0"/>
              <a:t>17/05/2022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687E7-3BD8-465A-A5E1-EDF4E17A22C3}" type="slidenum">
              <a:rPr lang="fr-FR" smtClean="0"/>
              <a:t>‹N°›</a:t>
            </a:fld>
            <a:endParaRPr lang="fr-FR" dirty="0"/>
          </a:p>
        </p:txBody>
      </p:sp>
    </p:spTree>
    <p:extLst>
      <p:ext uri="{BB962C8B-B14F-4D97-AF65-F5344CB8AC3E}">
        <p14:creationId xmlns:p14="http://schemas.microsoft.com/office/powerpoint/2010/main" val="1948160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github.com/atom/atom/releases/download/v1.24.0/atom-amd64.tar.gz"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mailto:nicolas@alternative-rvb.com:~/cloud2" TargetMode="External"/><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1</a:t>
            </a:fld>
            <a:endParaRPr lang="fr-FR" dirty="0"/>
          </a:p>
        </p:txBody>
      </p:sp>
    </p:spTree>
    <p:extLst>
      <p:ext uri="{BB962C8B-B14F-4D97-AF65-F5344CB8AC3E}">
        <p14:creationId xmlns:p14="http://schemas.microsoft.com/office/powerpoint/2010/main" val="3813100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peut savoir le type de Shell utilisé </a:t>
            </a:r>
          </a:p>
          <a:p>
            <a:endParaRPr lang="fr-FR" dirty="0"/>
          </a:p>
          <a:p>
            <a:r>
              <a:rPr lang="fr-FR" dirty="0"/>
              <a:t>$ echo $SHELL</a:t>
            </a:r>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17</a:t>
            </a:fld>
            <a:endParaRPr lang="fr-FR" dirty="0"/>
          </a:p>
        </p:txBody>
      </p:sp>
    </p:spTree>
    <p:extLst>
      <p:ext uri="{BB962C8B-B14F-4D97-AF65-F5344CB8AC3E}">
        <p14:creationId xmlns:p14="http://schemas.microsoft.com/office/powerpoint/2010/main" val="281909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20</a:t>
            </a:fld>
            <a:endParaRPr lang="fr-FR" dirty="0"/>
          </a:p>
        </p:txBody>
      </p:sp>
    </p:spTree>
    <p:extLst>
      <p:ext uri="{BB962C8B-B14F-4D97-AF65-F5344CB8AC3E}">
        <p14:creationId xmlns:p14="http://schemas.microsoft.com/office/powerpoint/2010/main" val="46292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u="sng" kern="1200" dirty="0">
                <a:solidFill>
                  <a:schemeClr val="tx1"/>
                </a:solidFill>
                <a:effectLst/>
                <a:latin typeface="+mn-lt"/>
                <a:ea typeface="+mn-ea"/>
                <a:cs typeface="+mn-cs"/>
              </a:rPr>
              <a:t>Modifier l'affichage</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r>
              <a:rPr lang="fr-FR" sz="1200" b="1" kern="1200" dirty="0">
                <a:solidFill>
                  <a:schemeClr val="tx1"/>
                </a:solidFill>
                <a:effectLst/>
                <a:latin typeface="+mn-lt"/>
                <a:ea typeface="+mn-ea"/>
                <a:cs typeface="+mn-cs"/>
              </a:rPr>
              <a:t>$ date "+%H:%M:%S"</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12:36:15</a:t>
            </a:r>
          </a:p>
          <a:p>
            <a:r>
              <a:rPr lang="fr-FR" sz="1200" kern="1200" dirty="0">
                <a:solidFill>
                  <a:schemeClr val="tx1"/>
                </a:solidFill>
                <a:effectLst/>
                <a:latin typeface="+mn-lt"/>
                <a:ea typeface="+mn-ea"/>
                <a:cs typeface="+mn-cs"/>
              </a:rPr>
              <a:t> </a:t>
            </a:r>
          </a:p>
          <a:p>
            <a:r>
              <a:rPr lang="fr-FR" sz="1200" b="1" kern="1200" dirty="0">
                <a:solidFill>
                  <a:schemeClr val="tx1"/>
                </a:solidFill>
                <a:effectLst/>
                <a:latin typeface="+mn-lt"/>
                <a:ea typeface="+mn-ea"/>
                <a:cs typeface="+mn-cs"/>
              </a:rPr>
              <a:t>$ date "+%</a:t>
            </a:r>
            <a:r>
              <a:rPr lang="fr-FR" sz="1200" b="1" kern="1200" dirty="0" err="1">
                <a:solidFill>
                  <a:schemeClr val="tx1"/>
                </a:solidFill>
                <a:effectLst/>
                <a:latin typeface="+mn-lt"/>
                <a:ea typeface="+mn-ea"/>
                <a:cs typeface="+mn-cs"/>
              </a:rPr>
              <a:t>Hh%Mm%Ss</a:t>
            </a:r>
            <a:r>
              <a:rPr lang="fr-FR" sz="1200" b="1"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12h41m01s</a:t>
            </a:r>
          </a:p>
          <a:p>
            <a:r>
              <a:rPr lang="fr-FR" sz="1200" kern="1200" dirty="0">
                <a:solidFill>
                  <a:schemeClr val="tx1"/>
                </a:solidFill>
                <a:effectLst/>
                <a:latin typeface="+mn-lt"/>
                <a:ea typeface="+mn-ea"/>
                <a:cs typeface="+mn-cs"/>
              </a:rPr>
              <a:t> </a:t>
            </a:r>
          </a:p>
          <a:p>
            <a:r>
              <a:rPr lang="fr-FR" sz="1200" b="1" kern="1200" dirty="0">
                <a:solidFill>
                  <a:schemeClr val="tx1"/>
                </a:solidFill>
                <a:effectLst/>
                <a:latin typeface="+mn-lt"/>
                <a:ea typeface="+mn-ea"/>
                <a:cs typeface="+mn-cs"/>
              </a:rPr>
              <a:t>$ date "+Bienvenue en %Y"</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Bienvenue en 2010</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r>
              <a:rPr lang="fr-FR" sz="1200" b="1" u="sng" kern="1200" dirty="0">
                <a:solidFill>
                  <a:schemeClr val="tx1"/>
                </a:solidFill>
                <a:effectLst/>
                <a:latin typeface="+mn-lt"/>
                <a:ea typeface="+mn-ea"/>
                <a:cs typeface="+mn-cs"/>
              </a:rPr>
              <a:t>Régler la date du </a:t>
            </a:r>
            <a:r>
              <a:rPr lang="fr-FR" sz="1200" b="1" u="sng" kern="1200" dirty="0" err="1">
                <a:solidFill>
                  <a:schemeClr val="tx1"/>
                </a:solidFill>
                <a:effectLst/>
                <a:latin typeface="+mn-lt"/>
                <a:ea typeface="+mn-ea"/>
                <a:cs typeface="+mn-cs"/>
              </a:rPr>
              <a:t>systeme</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Il faut préciser les informations sous la forme suivante : </a:t>
            </a:r>
            <a:r>
              <a:rPr lang="fr-FR" sz="1200" kern="1200" dirty="0" err="1">
                <a:solidFill>
                  <a:schemeClr val="tx1"/>
                </a:solidFill>
                <a:effectLst/>
                <a:latin typeface="+mn-lt"/>
                <a:ea typeface="+mn-ea"/>
                <a:cs typeface="+mn-cs"/>
              </a:rPr>
              <a:t>MMDDhhmmYYYY</a:t>
            </a:r>
            <a:r>
              <a:rPr lang="fr-FR" sz="1200" kern="1200" dirty="0">
                <a:solidFill>
                  <a:schemeClr val="tx1"/>
                </a:solidFill>
                <a:effectLst/>
                <a:latin typeface="+mn-lt"/>
                <a:ea typeface="+mn-ea"/>
                <a:cs typeface="+mn-cs"/>
              </a:rPr>
              <a:t>. Les lettres signifient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MM : mois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DD : jour ;</a:t>
            </a:r>
          </a:p>
          <a:p>
            <a:r>
              <a:rPr lang="fr-FR" sz="1200" kern="1200" dirty="0">
                <a:solidFill>
                  <a:schemeClr val="tx1"/>
                </a:solidFill>
                <a:effectLst/>
                <a:latin typeface="+mn-lt"/>
                <a:ea typeface="+mn-ea"/>
                <a:cs typeface="+mn-cs"/>
              </a:rPr>
              <a:t> </a:t>
            </a:r>
          </a:p>
          <a:p>
            <a:r>
              <a:rPr lang="fr-FR" sz="1200" kern="1200" dirty="0" err="1">
                <a:solidFill>
                  <a:schemeClr val="tx1"/>
                </a:solidFill>
                <a:effectLst/>
                <a:latin typeface="+mn-lt"/>
                <a:ea typeface="+mn-ea"/>
                <a:cs typeface="+mn-cs"/>
              </a:rPr>
              <a:t>hh</a:t>
            </a:r>
            <a:r>
              <a:rPr lang="fr-FR" sz="1200" kern="1200" dirty="0">
                <a:solidFill>
                  <a:schemeClr val="tx1"/>
                </a:solidFill>
                <a:effectLst/>
                <a:latin typeface="+mn-lt"/>
                <a:ea typeface="+mn-ea"/>
                <a:cs typeface="+mn-cs"/>
              </a:rPr>
              <a:t> : heure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mm : minutes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YYYY : année.</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Notez qu'il n'est pas obligatoire de préciser l'année. On peut donc écrire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sudo date 11101250</a:t>
            </a:r>
          </a:p>
          <a:p>
            <a:r>
              <a:rPr lang="fr-FR" sz="1200" kern="1200" dirty="0">
                <a:solidFill>
                  <a:schemeClr val="tx1"/>
                </a:solidFill>
                <a:effectLst/>
                <a:latin typeface="+mn-lt"/>
                <a:ea typeface="+mn-ea"/>
                <a:cs typeface="+mn-cs"/>
              </a:rPr>
              <a:t>mercredi 10 novembre 2010, 12:50:00 (UTC+0100)</a:t>
            </a:r>
          </a:p>
          <a:p>
            <a:r>
              <a:rPr lang="fr-FR" sz="1200" kern="1200" dirty="0">
                <a:solidFill>
                  <a:schemeClr val="tx1"/>
                </a:solidFill>
                <a:effectLst/>
                <a:latin typeface="+mn-lt"/>
                <a:ea typeface="+mn-ea"/>
                <a:cs typeface="+mn-cs"/>
              </a:rPr>
              <a:t>La nouvelle date s'affiche automatiquement et elle est mise à jour sur le système.</a:t>
            </a:r>
          </a:p>
          <a:p>
            <a:r>
              <a:rPr lang="fr-FR" sz="1200" kern="1200" dirty="0">
                <a:solidFill>
                  <a:schemeClr val="tx1"/>
                </a:solidFill>
                <a:effectLst/>
                <a:latin typeface="+mn-lt"/>
                <a:ea typeface="+mn-ea"/>
                <a:cs typeface="+mn-cs"/>
              </a:rPr>
              <a:t>Attention à bien respecter l'ordre des nombres : Mois - Jour - Heure - Minutes.</a:t>
            </a:r>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21</a:t>
            </a:fld>
            <a:endParaRPr lang="fr-FR" dirty="0"/>
          </a:p>
        </p:txBody>
      </p:sp>
    </p:spTree>
    <p:extLst>
      <p:ext uri="{BB962C8B-B14F-4D97-AF65-F5344CB8AC3E}">
        <p14:creationId xmlns:p14="http://schemas.microsoft.com/office/powerpoint/2010/main" val="1029495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i="1" dirty="0"/>
              <a:t>La touche Page Up est généralement représentée sur votre clavier par une flèche directionnelle Haut barrée de plusieurs petites lignes horizontales.</a:t>
            </a:r>
          </a:p>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27</a:t>
            </a:fld>
            <a:endParaRPr lang="fr-FR" dirty="0"/>
          </a:p>
        </p:txBody>
      </p:sp>
    </p:spTree>
    <p:extLst>
      <p:ext uri="{BB962C8B-B14F-4D97-AF65-F5344CB8AC3E}">
        <p14:creationId xmlns:p14="http://schemas.microsoft.com/office/powerpoint/2010/main" val="645275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u="sng" dirty="0"/>
              <a:t>Alternative :</a:t>
            </a:r>
            <a:r>
              <a:rPr lang="fr-FR" altLang="fr-FR" b="1" u="none" dirty="0"/>
              <a: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b="1" u="none" dirty="0"/>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altLang="fr-FR" dirty="0"/>
              <a:t>Le paramètre -h (et --help)</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fr-FR" altLang="fr-FR" dirty="0"/>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sz="1200" b="0" i="0" kern="1200" dirty="0">
                <a:solidFill>
                  <a:schemeClr val="tx1"/>
                </a:solidFill>
                <a:effectLst/>
                <a:latin typeface="+mn-lt"/>
                <a:ea typeface="+mn-ea"/>
                <a:cs typeface="+mn-cs"/>
              </a:rPr>
              <a:t>$ apropos : A quoi sert la commande </a:t>
            </a:r>
            <a:endParaRPr lang="fr-FR" altLang="fr-FR" dirty="0"/>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fr-FR" altLang="fr-FR" dirty="0"/>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fr-FR" sz="1200" b="1" i="0" kern="1200" dirty="0">
                <a:solidFill>
                  <a:schemeClr val="tx1"/>
                </a:solidFill>
                <a:effectLst/>
                <a:latin typeface="+mn-lt"/>
                <a:ea typeface="+mn-ea"/>
                <a:cs typeface="+mn-cs"/>
              </a:rPr>
              <a:t>$ whatis : </a:t>
            </a:r>
            <a:r>
              <a:rPr lang="fr-FR" sz="1200" b="0" i="0" kern="1200" dirty="0">
                <a:solidFill>
                  <a:schemeClr val="tx1"/>
                </a:solidFill>
                <a:effectLst/>
                <a:latin typeface="+mn-lt"/>
                <a:ea typeface="+mn-ea"/>
                <a:cs typeface="+mn-cs"/>
              </a:rPr>
              <a:t>idem</a:t>
            </a:r>
            <a:endParaRPr lang="fr-FR" b="0"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29</a:t>
            </a:fld>
            <a:endParaRPr lang="fr-FR" dirty="0"/>
          </a:p>
        </p:txBody>
      </p:sp>
    </p:spTree>
    <p:extLst>
      <p:ext uri="{BB962C8B-B14F-4D97-AF65-F5344CB8AC3E}">
        <p14:creationId xmlns:p14="http://schemas.microsoft.com/office/powerpoint/2010/main" val="1214616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which : connaître l'emplacement </a:t>
            </a:r>
            <a:r>
              <a:rPr lang="fr-FR"/>
              <a:t>d'une commande </a:t>
            </a:r>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31</a:t>
            </a:fld>
            <a:endParaRPr lang="fr-FR" dirty="0"/>
          </a:p>
        </p:txBody>
      </p:sp>
    </p:spTree>
    <p:extLst>
      <p:ext uri="{BB962C8B-B14F-4D97-AF65-F5344CB8AC3E}">
        <p14:creationId xmlns:p14="http://schemas.microsoft.com/office/powerpoint/2010/main" val="3566319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 typeface="Wingdings 3" charset="2"/>
              <a:buChar char=""/>
            </a:pPr>
            <a:r>
              <a:rPr lang="en-US" dirty="0"/>
              <a:t>commande : tree</a:t>
            </a:r>
          </a:p>
          <a:p>
            <a:pPr>
              <a:buFont typeface="Wingdings 3" charset="2"/>
              <a:buChar char=""/>
            </a:pPr>
            <a:r>
              <a:rPr lang="en-US" u="sng" dirty="0"/>
              <a:t>doc.ubuntu-fr.org/arborescence</a:t>
            </a:r>
          </a:p>
          <a:p>
            <a:pPr>
              <a:buFont typeface="Wingdings 3" charset="2"/>
              <a:buChar char=""/>
            </a:pPr>
            <a:r>
              <a:rPr lang="en-US" u="sng" dirty="0"/>
              <a:t>doc.ubuntu-fr.org/fhs</a:t>
            </a:r>
          </a:p>
          <a:p>
            <a:pPr>
              <a:buFont typeface="Wingdings 3" charset="2"/>
              <a:buChar char=""/>
            </a:pPr>
            <a:endParaRPr lang="en-US" u="sng" dirty="0"/>
          </a:p>
          <a:p>
            <a:pPr>
              <a:buFont typeface="Wingdings 3" charset="2"/>
              <a:buChar char=""/>
            </a:pPr>
            <a:endParaRPr lang="en-US" u="sng" dirty="0"/>
          </a:p>
          <a:p>
            <a:pPr rtl="0" fontAlgn="ctr"/>
            <a:r>
              <a:rPr lang="fr-FR" sz="1200" b="1" kern="1200" dirty="0">
                <a:solidFill>
                  <a:schemeClr val="tx1"/>
                </a:solidFill>
                <a:effectLst/>
                <a:latin typeface="+mn-lt"/>
                <a:ea typeface="+mn-ea"/>
                <a:cs typeface="+mn-cs"/>
              </a:rPr>
              <a:t>bin</a:t>
            </a:r>
            <a:r>
              <a:rPr lang="fr-FR" sz="1200" kern="1200" dirty="0">
                <a:solidFill>
                  <a:schemeClr val="tx1"/>
                </a:solidFill>
                <a:effectLst/>
                <a:latin typeface="+mn-lt"/>
                <a:ea typeface="+mn-ea"/>
                <a:cs typeface="+mn-cs"/>
              </a:rPr>
              <a:t> : contient des programmes (exécutables) susceptibles d'être utilisés par tous les utilisateurs de la machine.</a:t>
            </a:r>
          </a:p>
          <a:p>
            <a:pPr rtl="0" fontAlgn="ctr"/>
            <a:r>
              <a:rPr lang="fr-FR" sz="1200" b="1" kern="1200" dirty="0">
                <a:solidFill>
                  <a:schemeClr val="tx1"/>
                </a:solidFill>
                <a:effectLst/>
                <a:latin typeface="+mn-lt"/>
                <a:ea typeface="+mn-ea"/>
                <a:cs typeface="+mn-cs"/>
              </a:rPr>
              <a:t>boot</a:t>
            </a:r>
            <a:r>
              <a:rPr lang="fr-FR" sz="1200" kern="1200" dirty="0">
                <a:solidFill>
                  <a:schemeClr val="tx1"/>
                </a:solidFill>
                <a:effectLst/>
                <a:latin typeface="+mn-lt"/>
                <a:ea typeface="+mn-ea"/>
                <a:cs typeface="+mn-cs"/>
              </a:rPr>
              <a:t> : fichiers permettant le démarrage de Linux.</a:t>
            </a:r>
          </a:p>
          <a:p>
            <a:pPr rtl="0" fontAlgn="ctr"/>
            <a:r>
              <a:rPr lang="fr-FR" sz="1200" b="1" kern="1200" dirty="0">
                <a:solidFill>
                  <a:schemeClr val="tx1"/>
                </a:solidFill>
                <a:effectLst/>
                <a:latin typeface="+mn-lt"/>
                <a:ea typeface="+mn-ea"/>
                <a:cs typeface="+mn-cs"/>
              </a:rPr>
              <a:t>dev</a:t>
            </a:r>
            <a:r>
              <a:rPr lang="fr-FR" sz="1200" kern="1200" dirty="0">
                <a:solidFill>
                  <a:schemeClr val="tx1"/>
                </a:solidFill>
                <a:effectLst/>
                <a:latin typeface="+mn-lt"/>
                <a:ea typeface="+mn-ea"/>
                <a:cs typeface="+mn-cs"/>
              </a:rPr>
              <a:t> : fichiers contenant les périphériques. En fait – on en reparlera plus tard – ce dossier contient des sous-dossiers qui « représentent » chacun un périphérique. On y retrouve ainsi par exemple le fichier qui représente le lecteur CD.</a:t>
            </a:r>
          </a:p>
          <a:p>
            <a:pPr rtl="0" fontAlgn="ctr"/>
            <a:r>
              <a:rPr lang="fr-FR" sz="1200" b="1" kern="1200" dirty="0">
                <a:solidFill>
                  <a:schemeClr val="tx1"/>
                </a:solidFill>
                <a:effectLst/>
                <a:latin typeface="+mn-lt"/>
                <a:ea typeface="+mn-ea"/>
                <a:cs typeface="+mn-cs"/>
              </a:rPr>
              <a:t>etc</a:t>
            </a:r>
            <a:r>
              <a:rPr lang="fr-FR" sz="1200" kern="1200" dirty="0">
                <a:solidFill>
                  <a:schemeClr val="tx1"/>
                </a:solidFill>
                <a:effectLst/>
                <a:latin typeface="+mn-lt"/>
                <a:ea typeface="+mn-ea"/>
                <a:cs typeface="+mn-cs"/>
              </a:rPr>
              <a:t> : fichiers de configuration.</a:t>
            </a:r>
          </a:p>
          <a:p>
            <a:pPr rtl="0" fontAlgn="ctr"/>
            <a:r>
              <a:rPr lang="fr-FR" sz="1200" b="1" kern="1200" dirty="0">
                <a:solidFill>
                  <a:schemeClr val="tx1"/>
                </a:solidFill>
                <a:effectLst/>
                <a:latin typeface="+mn-lt"/>
                <a:ea typeface="+mn-ea"/>
                <a:cs typeface="+mn-cs"/>
              </a:rPr>
              <a:t>home</a:t>
            </a:r>
            <a:r>
              <a:rPr lang="fr-FR" sz="1200" kern="1200" dirty="0">
                <a:solidFill>
                  <a:schemeClr val="tx1"/>
                </a:solidFill>
                <a:effectLst/>
                <a:latin typeface="+mn-lt"/>
                <a:ea typeface="+mn-ea"/>
                <a:cs typeface="+mn-cs"/>
              </a:rPr>
              <a:t> : répertoires personnels des utilisateurs. On en a déjà parlé un peu avant : c'est dans ce dossier que vous placerez vos fichiers personnels, à la manière du dossier </a:t>
            </a:r>
            <a:r>
              <a:rPr lang="en-US" sz="1200" kern="1200" dirty="0" err="1">
                <a:solidFill>
                  <a:schemeClr val="tx1"/>
                </a:solidFill>
                <a:effectLst/>
                <a:latin typeface="+mn-lt"/>
                <a:ea typeface="+mn-ea"/>
                <a:cs typeface="+mn-cs"/>
              </a:rPr>
              <a:t>Mes</a:t>
            </a:r>
            <a:r>
              <a:rPr lang="en-US" sz="1200" kern="1200" dirty="0">
                <a:solidFill>
                  <a:schemeClr val="tx1"/>
                </a:solidFill>
                <a:effectLst/>
                <a:latin typeface="+mn-lt"/>
                <a:ea typeface="+mn-ea"/>
                <a:cs typeface="+mn-cs"/>
              </a:rPr>
              <a:t> documents</a:t>
            </a:r>
            <a:r>
              <a:rPr lang="fr-FR" sz="1200" kern="1200" dirty="0">
                <a:solidFill>
                  <a:schemeClr val="tx1"/>
                </a:solidFill>
                <a:effectLst/>
                <a:latin typeface="+mn-lt"/>
                <a:ea typeface="+mn-ea"/>
                <a:cs typeface="+mn-cs"/>
              </a:rPr>
              <a:t>de Windows.</a:t>
            </a:r>
          </a:p>
          <a:p>
            <a:pPr rtl="0" fontAlgn="ctr"/>
            <a:r>
              <a:rPr lang="fr-FR" sz="1200" b="1" kern="1200" dirty="0">
                <a:solidFill>
                  <a:schemeClr val="tx1"/>
                </a:solidFill>
                <a:effectLst/>
                <a:latin typeface="+mn-lt"/>
                <a:ea typeface="+mn-ea"/>
                <a:cs typeface="+mn-cs"/>
              </a:rPr>
              <a:t>lib</a:t>
            </a:r>
            <a:r>
              <a:rPr lang="fr-FR" sz="1200" kern="1200" dirty="0">
                <a:solidFill>
                  <a:schemeClr val="tx1"/>
                </a:solidFill>
                <a:effectLst/>
                <a:latin typeface="+mn-lt"/>
                <a:ea typeface="+mn-ea"/>
                <a:cs typeface="+mn-cs"/>
              </a:rPr>
              <a:t> : dossier contenant les bibliothèques partagées (généralement des fichiers</a:t>
            </a:r>
            <a:r>
              <a:rPr lang="en-US" sz="1200" kern="1200" dirty="0">
                <a:solidFill>
                  <a:schemeClr val="tx1"/>
                </a:solidFill>
                <a:effectLst/>
                <a:latin typeface="+mn-lt"/>
                <a:ea typeface="+mn-ea"/>
                <a:cs typeface="+mn-cs"/>
              </a:rPr>
              <a:t>.so</a:t>
            </a:r>
            <a:r>
              <a:rPr lang="fr-FR" sz="1200" kern="1200" dirty="0">
                <a:solidFill>
                  <a:schemeClr val="tx1"/>
                </a:solidFill>
                <a:effectLst/>
                <a:latin typeface="+mn-lt"/>
                <a:ea typeface="+mn-ea"/>
                <a:cs typeface="+mn-cs"/>
              </a:rPr>
              <a:t>) utilisées par les programmes. C'est en fait là qu'on trouve l'équivalent des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dll</a:t>
            </a:r>
            <a:r>
              <a:rPr lang="en-US" sz="1200" kern="120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de Windows.</a:t>
            </a:r>
          </a:p>
          <a:p>
            <a:pPr rtl="0" fontAlgn="ctr"/>
            <a:r>
              <a:rPr lang="fr-FR" sz="1200" b="1" kern="1200" dirty="0">
                <a:solidFill>
                  <a:schemeClr val="tx1"/>
                </a:solidFill>
                <a:effectLst/>
                <a:latin typeface="+mn-lt"/>
                <a:ea typeface="+mn-ea"/>
                <a:cs typeface="+mn-cs"/>
              </a:rPr>
              <a:t>media</a:t>
            </a:r>
            <a:r>
              <a:rPr lang="fr-FR" sz="1200" kern="1200" dirty="0">
                <a:solidFill>
                  <a:schemeClr val="tx1"/>
                </a:solidFill>
                <a:effectLst/>
                <a:latin typeface="+mn-lt"/>
                <a:ea typeface="+mn-ea"/>
                <a:cs typeface="+mn-cs"/>
              </a:rPr>
              <a:t> : lorsqu'un périphérique amovible (comme une carte mémoire SD ou une clé USB) est inséré dans votre ordinateur, Linux vous permet d'y accéder à partir d'un sous-dossier de </a:t>
            </a:r>
            <a:r>
              <a:rPr lang="en-US" sz="1200" kern="1200" dirty="0">
                <a:solidFill>
                  <a:schemeClr val="tx1"/>
                </a:solidFill>
                <a:effectLst/>
                <a:latin typeface="+mn-lt"/>
                <a:ea typeface="+mn-ea"/>
                <a:cs typeface="+mn-cs"/>
              </a:rPr>
              <a:t>media</a:t>
            </a:r>
            <a:r>
              <a:rPr lang="fr-FR" sz="1200" kern="1200" dirty="0">
                <a:solidFill>
                  <a:schemeClr val="tx1"/>
                </a:solidFill>
                <a:effectLst/>
                <a:latin typeface="+mn-lt"/>
                <a:ea typeface="+mn-ea"/>
                <a:cs typeface="+mn-cs"/>
              </a:rPr>
              <a:t>. On parle de</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montage</a:t>
            </a:r>
            <a:r>
              <a:rPr lang="fr-FR" sz="1200" kern="1200" dirty="0">
                <a:solidFill>
                  <a:schemeClr val="tx1"/>
                </a:solidFill>
                <a:effectLst/>
                <a:latin typeface="+mn-lt"/>
                <a:ea typeface="+mn-ea"/>
                <a:cs typeface="+mn-cs"/>
              </a:rPr>
              <a:t>.</a:t>
            </a:r>
          </a:p>
          <a:p>
            <a:pPr rtl="0" fontAlgn="ctr"/>
            <a:r>
              <a:rPr lang="fr-FR" sz="1200" b="1" kern="1200" dirty="0">
                <a:solidFill>
                  <a:schemeClr val="tx1"/>
                </a:solidFill>
                <a:effectLst/>
                <a:latin typeface="+mn-lt"/>
                <a:ea typeface="+mn-ea"/>
                <a:cs typeface="+mn-cs"/>
              </a:rPr>
              <a:t>mnt</a:t>
            </a:r>
            <a:r>
              <a:rPr lang="fr-FR" sz="1200" kern="1200" dirty="0">
                <a:solidFill>
                  <a:schemeClr val="tx1"/>
                </a:solidFill>
                <a:effectLst/>
                <a:latin typeface="+mn-lt"/>
                <a:ea typeface="+mn-ea"/>
                <a:cs typeface="+mn-cs"/>
              </a:rPr>
              <a:t> : c'est un peu pareil que </a:t>
            </a:r>
            <a:r>
              <a:rPr lang="en-US" sz="1200" kern="1200" dirty="0">
                <a:solidFill>
                  <a:schemeClr val="tx1"/>
                </a:solidFill>
                <a:effectLst/>
                <a:latin typeface="+mn-lt"/>
                <a:ea typeface="+mn-ea"/>
                <a:cs typeface="+mn-cs"/>
              </a:rPr>
              <a:t>media</a:t>
            </a:r>
            <a:r>
              <a:rPr lang="fr-FR" sz="1200" kern="1200" dirty="0">
                <a:solidFill>
                  <a:schemeClr val="tx1"/>
                </a:solidFill>
                <a:effectLst/>
                <a:latin typeface="+mn-lt"/>
                <a:ea typeface="+mn-ea"/>
                <a:cs typeface="+mn-cs"/>
              </a:rPr>
              <a:t>, mais pour un usage plus temporaire.</a:t>
            </a:r>
          </a:p>
          <a:p>
            <a:pPr rtl="0" fontAlgn="ctr"/>
            <a:r>
              <a:rPr lang="fr-FR" sz="1200" b="1" kern="1200" dirty="0">
                <a:solidFill>
                  <a:schemeClr val="tx1"/>
                </a:solidFill>
                <a:effectLst/>
                <a:latin typeface="+mn-lt"/>
                <a:ea typeface="+mn-ea"/>
                <a:cs typeface="+mn-cs"/>
              </a:rPr>
              <a:t>opt</a:t>
            </a:r>
            <a:r>
              <a:rPr lang="fr-FR" sz="1200" kern="1200" dirty="0">
                <a:solidFill>
                  <a:schemeClr val="tx1"/>
                </a:solidFill>
                <a:effectLst/>
                <a:latin typeface="+mn-lt"/>
                <a:ea typeface="+mn-ea"/>
                <a:cs typeface="+mn-cs"/>
              </a:rPr>
              <a:t> : répertoire utilisé pour les</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add-ons</a:t>
            </a:r>
            <a:r>
              <a:rPr lang="en-US" sz="1200" kern="120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de programmes.</a:t>
            </a:r>
          </a:p>
          <a:p>
            <a:pPr rtl="0" fontAlgn="ctr"/>
            <a:r>
              <a:rPr lang="fr-FR" sz="1200" b="1" kern="1200" dirty="0">
                <a:solidFill>
                  <a:schemeClr val="tx1"/>
                </a:solidFill>
                <a:effectLst/>
                <a:latin typeface="+mn-lt"/>
                <a:ea typeface="+mn-ea"/>
                <a:cs typeface="+mn-cs"/>
              </a:rPr>
              <a:t>proc</a:t>
            </a:r>
            <a:r>
              <a:rPr lang="fr-FR" sz="1200" kern="1200" dirty="0">
                <a:solidFill>
                  <a:schemeClr val="tx1"/>
                </a:solidFill>
                <a:effectLst/>
                <a:latin typeface="+mn-lt"/>
                <a:ea typeface="+mn-ea"/>
                <a:cs typeface="+mn-cs"/>
              </a:rPr>
              <a:t> : contient des informations système.</a:t>
            </a:r>
          </a:p>
          <a:p>
            <a:pPr rtl="0" fontAlgn="ctr"/>
            <a:r>
              <a:rPr lang="fr-FR" sz="1200" b="1" kern="1200" dirty="0">
                <a:solidFill>
                  <a:schemeClr val="tx1"/>
                </a:solidFill>
                <a:effectLst/>
                <a:latin typeface="+mn-lt"/>
                <a:ea typeface="+mn-ea"/>
                <a:cs typeface="+mn-cs"/>
              </a:rPr>
              <a:t>root</a:t>
            </a:r>
            <a:r>
              <a:rPr lang="fr-FR" sz="1200" kern="1200" dirty="0">
                <a:solidFill>
                  <a:schemeClr val="tx1"/>
                </a:solidFill>
                <a:effectLst/>
                <a:latin typeface="+mn-lt"/>
                <a:ea typeface="+mn-ea"/>
                <a:cs typeface="+mn-cs"/>
              </a:rPr>
              <a:t> : c'est le dossier personnel de l'utilisateur « root ». Normalement, les dossiers personnels sont placés dans </a:t>
            </a:r>
            <a:r>
              <a:rPr lang="en-US" sz="1200" kern="1200" dirty="0">
                <a:solidFill>
                  <a:schemeClr val="tx1"/>
                </a:solidFill>
                <a:effectLst/>
                <a:latin typeface="+mn-lt"/>
                <a:ea typeface="+mn-ea"/>
                <a:cs typeface="+mn-cs"/>
              </a:rPr>
              <a:t>home</a:t>
            </a:r>
            <a:r>
              <a:rPr lang="fr-FR" sz="1200" kern="1200" dirty="0">
                <a:solidFill>
                  <a:schemeClr val="tx1"/>
                </a:solidFill>
                <a:effectLst/>
                <a:latin typeface="+mn-lt"/>
                <a:ea typeface="+mn-ea"/>
                <a:cs typeface="+mn-cs"/>
              </a:rPr>
              <a:t>, mais celui de « root » fait exception. En effet, comme je vous l'ai dit dans le chapitre précédent, « root » est le super utilisateur, le « chef » de la machine en quelque sorte. Il a droit à un espace spécial.</a:t>
            </a:r>
          </a:p>
          <a:p>
            <a:pPr rtl="0" fontAlgn="ctr"/>
            <a:r>
              <a:rPr lang="fr-FR" sz="1200" b="1" kern="1200" dirty="0">
                <a:solidFill>
                  <a:schemeClr val="tx1"/>
                </a:solidFill>
                <a:effectLst/>
                <a:latin typeface="+mn-lt"/>
                <a:ea typeface="+mn-ea"/>
                <a:cs typeface="+mn-cs"/>
              </a:rPr>
              <a:t>sbin</a:t>
            </a:r>
            <a:r>
              <a:rPr lang="fr-FR" sz="1200" kern="1200" dirty="0">
                <a:solidFill>
                  <a:schemeClr val="tx1"/>
                </a:solidFill>
                <a:effectLst/>
                <a:latin typeface="+mn-lt"/>
                <a:ea typeface="+mn-ea"/>
                <a:cs typeface="+mn-cs"/>
              </a:rPr>
              <a:t> : contient des programmes système importants.</a:t>
            </a:r>
          </a:p>
          <a:p>
            <a:pPr rtl="0" fontAlgn="ctr"/>
            <a:r>
              <a:rPr lang="fr-FR" sz="1200" b="1" kern="1200" dirty="0">
                <a:solidFill>
                  <a:schemeClr val="tx1"/>
                </a:solidFill>
                <a:effectLst/>
                <a:latin typeface="+mn-lt"/>
                <a:ea typeface="+mn-ea"/>
                <a:cs typeface="+mn-cs"/>
              </a:rPr>
              <a:t>tmp</a:t>
            </a:r>
            <a:r>
              <a:rPr lang="fr-FR" sz="1200" kern="1200" dirty="0">
                <a:solidFill>
                  <a:schemeClr val="tx1"/>
                </a:solidFill>
                <a:effectLst/>
                <a:latin typeface="+mn-lt"/>
                <a:ea typeface="+mn-ea"/>
                <a:cs typeface="+mn-cs"/>
              </a:rPr>
              <a:t> : dossier temporaire utilisé par les programmes pour stocker des fichiers.</a:t>
            </a:r>
          </a:p>
          <a:p>
            <a:pPr rtl="0" fontAlgn="ctr"/>
            <a:r>
              <a:rPr lang="fr-FR" sz="1200" b="1" kern="1200" dirty="0">
                <a:solidFill>
                  <a:schemeClr val="tx1"/>
                </a:solidFill>
                <a:effectLst/>
                <a:latin typeface="+mn-lt"/>
                <a:ea typeface="+mn-ea"/>
                <a:cs typeface="+mn-cs"/>
              </a:rPr>
              <a:t>usr</a:t>
            </a:r>
            <a:r>
              <a:rPr lang="fr-FR" sz="1200" kern="1200" dirty="0">
                <a:solidFill>
                  <a:schemeClr val="tx1"/>
                </a:solidFill>
                <a:effectLst/>
                <a:latin typeface="+mn-lt"/>
                <a:ea typeface="+mn-ea"/>
                <a:cs typeface="+mn-cs"/>
              </a:rPr>
              <a:t> : c'est un des plus gros dossiers, dans lequel vont s'installer la plupart des programmes demandés par l'utilisateur.</a:t>
            </a:r>
          </a:p>
          <a:p>
            <a:pPr rtl="0" fontAlgn="ctr"/>
            <a:r>
              <a:rPr lang="fr-FR" sz="1200" b="1" kern="1200" dirty="0">
                <a:solidFill>
                  <a:schemeClr val="tx1"/>
                </a:solidFill>
                <a:effectLst/>
                <a:latin typeface="+mn-lt"/>
                <a:ea typeface="+mn-ea"/>
                <a:cs typeface="+mn-cs"/>
              </a:rPr>
              <a:t>var</a:t>
            </a:r>
            <a:r>
              <a:rPr lang="fr-FR" sz="1200" kern="1200" dirty="0">
                <a:solidFill>
                  <a:schemeClr val="tx1"/>
                </a:solidFill>
                <a:effectLst/>
                <a:latin typeface="+mn-lt"/>
                <a:ea typeface="+mn-ea"/>
                <a:cs typeface="+mn-cs"/>
              </a:rPr>
              <a:t> : ce dossier contient des données « variables », souvent des</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logs</a:t>
            </a:r>
            <a:r>
              <a:rPr lang="en-US" sz="1200" kern="120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(traces écrites de ce qui s'est passé récemment sur l'ordinateur).</a:t>
            </a:r>
          </a:p>
          <a:p>
            <a:pPr>
              <a:buFont typeface="Wingdings 3" charset="2"/>
              <a:buChar char=""/>
            </a:pPr>
            <a:endParaRPr lang="en-US" u="sng" dirty="0"/>
          </a:p>
          <a:p>
            <a:endParaRPr lang="fr-FR" dirty="0"/>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33</a:t>
            </a:fld>
            <a:endParaRPr lang="fr-FR" dirty="0"/>
          </a:p>
        </p:txBody>
      </p:sp>
    </p:spTree>
    <p:extLst>
      <p:ext uri="{BB962C8B-B14F-4D97-AF65-F5344CB8AC3E}">
        <p14:creationId xmlns:p14="http://schemas.microsoft.com/office/powerpoint/2010/main" val="1232169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fontAlgn="t"/>
            <a:r>
              <a:rPr lang="fr-FR" sz="1200" b="1" kern="1200" dirty="0">
                <a:solidFill>
                  <a:schemeClr val="tx1"/>
                </a:solidFill>
                <a:effectLst/>
                <a:latin typeface="+mn-lt"/>
                <a:ea typeface="+mn-ea"/>
                <a:cs typeface="+mn-cs"/>
              </a:rPr>
              <a:t>$ more : </a:t>
            </a:r>
            <a:r>
              <a:rPr lang="fr-FR" sz="1200" b="0" kern="1200" dirty="0">
                <a:solidFill>
                  <a:schemeClr val="tx1"/>
                </a:solidFill>
                <a:effectLst/>
                <a:latin typeface="+mn-lt"/>
                <a:ea typeface="+mn-ea"/>
                <a:cs typeface="+mn-cs"/>
              </a:rPr>
              <a:t>voir manuel</a:t>
            </a:r>
          </a:p>
          <a:p>
            <a:pPr rtl="0" fontAlgn="t"/>
            <a:endParaRPr lang="fr-FR" sz="1200" b="0" kern="1200" dirty="0">
              <a:solidFill>
                <a:schemeClr val="tx1"/>
              </a:solidFill>
              <a:effectLst/>
              <a:latin typeface="+mn-lt"/>
              <a:ea typeface="+mn-ea"/>
              <a:cs typeface="+mn-cs"/>
            </a:endParaRPr>
          </a:p>
          <a:p>
            <a:pPr fontAlgn="base"/>
            <a:r>
              <a:rPr lang="fr-FR" sz="1200" b="1" i="0" kern="1200" dirty="0">
                <a:solidFill>
                  <a:schemeClr val="tx1"/>
                </a:solidFill>
                <a:effectLst/>
                <a:latin typeface="+mn-lt"/>
                <a:ea typeface="+mn-ea"/>
                <a:cs typeface="+mn-cs"/>
              </a:rPr>
              <a:t>Journal du système</a:t>
            </a:r>
          </a:p>
          <a:p>
            <a:pPr fontAlgn="base"/>
            <a:r>
              <a:rPr lang="fr-FR" sz="1200" b="0" i="0" kern="1200" dirty="0">
                <a:solidFill>
                  <a:schemeClr val="tx1"/>
                </a:solidFill>
                <a:effectLst/>
                <a:latin typeface="+mn-lt"/>
                <a:ea typeface="+mn-ea"/>
                <a:cs typeface="+mn-cs"/>
              </a:rPr>
              <a:t>Le journal système contient généralement la plus grande quantité d'informations par défaut sur votre système Ubuntu. Il est situé à/ var / log / </a:t>
            </a:r>
            <a:r>
              <a:rPr lang="fr-FR" sz="1200" b="0" i="0" kern="1200" dirty="0" err="1">
                <a:solidFill>
                  <a:schemeClr val="tx1"/>
                </a:solidFill>
                <a:effectLst/>
                <a:latin typeface="+mn-lt"/>
                <a:ea typeface="+mn-ea"/>
                <a:cs typeface="+mn-cs"/>
              </a:rPr>
              <a:t>syslog</a:t>
            </a:r>
            <a:r>
              <a:rPr lang="fr-FR" sz="1200" b="0" i="0" kern="1200" dirty="0">
                <a:solidFill>
                  <a:schemeClr val="tx1"/>
                </a:solidFill>
                <a:effectLst/>
                <a:latin typeface="+mn-lt"/>
                <a:ea typeface="+mn-ea"/>
                <a:cs typeface="+mn-cs"/>
              </a:rPr>
              <a:t> , et peut contenir des informations que les autres journaux n'ont pas. Consultez le journal du système lorsque vous ne pouvez pas localiser les informations dans un autre journal. Il contient également tout ce qui était dans / var / log / messages .</a:t>
            </a:r>
          </a:p>
          <a:p>
            <a:pPr fontAlgn="base"/>
            <a:r>
              <a:rPr lang="fr-FR" sz="1200" b="0" i="0" kern="1200" dirty="0">
                <a:solidFill>
                  <a:schemeClr val="tx1"/>
                </a:solidFill>
                <a:effectLst/>
                <a:latin typeface="+mn-lt"/>
                <a:ea typeface="+mn-ea"/>
                <a:cs typeface="+mn-cs"/>
              </a:rPr>
              <a:t>https://help.ubuntu.com/community/LinuxLogFiles </a:t>
            </a:r>
          </a:p>
          <a:p>
            <a:pPr rtl="0" fontAlgn="t"/>
            <a:endParaRPr lang="fr-FR" sz="1200" b="0" kern="1200" dirty="0">
              <a:solidFill>
                <a:schemeClr val="tx1"/>
              </a:solidFill>
              <a:effectLst/>
              <a:latin typeface="+mn-lt"/>
              <a:ea typeface="+mn-ea"/>
              <a:cs typeface="+mn-cs"/>
            </a:endParaRPr>
          </a:p>
          <a:p>
            <a:pPr rtl="0" fontAlgn="t"/>
            <a:r>
              <a:rPr lang="fr-FR" sz="1200" kern="1200" dirty="0">
                <a:solidFill>
                  <a:schemeClr val="tx1"/>
                </a:solidFill>
                <a:effectLst/>
                <a:latin typeface="+mn-lt"/>
                <a:ea typeface="+mn-ea"/>
                <a:cs typeface="+mn-cs"/>
              </a:rPr>
              <a:t> </a:t>
            </a:r>
          </a:p>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38</a:t>
            </a:fld>
            <a:endParaRPr lang="fr-FR" dirty="0"/>
          </a:p>
        </p:txBody>
      </p:sp>
    </p:spTree>
    <p:extLst>
      <p:ext uri="{BB962C8B-B14F-4D97-AF65-F5344CB8AC3E}">
        <p14:creationId xmlns:p14="http://schemas.microsoft.com/office/powerpoint/2010/main" val="3138746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Modifier le .bashrc pour ajouter des allias</a:t>
            </a:r>
          </a:p>
          <a:p>
            <a:endParaRPr lang="fr-FR" dirty="0"/>
          </a:p>
          <a:p>
            <a:r>
              <a:rPr lang="fr-FR" sz="1200" b="1" u="sng" kern="1200" dirty="0">
                <a:solidFill>
                  <a:schemeClr val="tx1"/>
                </a:solidFill>
                <a:effectLst/>
                <a:latin typeface="+mn-lt"/>
                <a:ea typeface="+mn-ea"/>
                <a:cs typeface="+mn-cs"/>
              </a:rPr>
              <a:t>Edition du .nanorc :</a:t>
            </a:r>
          </a:p>
          <a:p>
            <a:r>
              <a:rPr lang="fr-FR" sz="1200" kern="1200" dirty="0">
                <a:solidFill>
                  <a:schemeClr val="tx1"/>
                </a:solidFill>
                <a:effectLst/>
                <a:latin typeface="+mn-lt"/>
                <a:ea typeface="+mn-ea"/>
                <a:cs typeface="+mn-cs"/>
              </a:rPr>
              <a:t>set mouse</a:t>
            </a:r>
          </a:p>
          <a:p>
            <a:r>
              <a:rPr lang="fr-FR" sz="1200" kern="1200" dirty="0">
                <a:solidFill>
                  <a:schemeClr val="tx1"/>
                </a:solidFill>
                <a:effectLst/>
                <a:latin typeface="+mn-lt"/>
                <a:ea typeface="+mn-ea"/>
                <a:cs typeface="+mn-cs"/>
              </a:rPr>
              <a:t>set autoindent</a:t>
            </a:r>
          </a:p>
          <a:p>
            <a:r>
              <a:rPr lang="fr-FR" sz="1200" kern="1200" dirty="0">
                <a:solidFill>
                  <a:schemeClr val="tx1"/>
                </a:solidFill>
                <a:effectLst/>
                <a:latin typeface="+mn-lt"/>
                <a:ea typeface="+mn-ea"/>
                <a:cs typeface="+mn-cs"/>
              </a:rPr>
              <a:t>set smarthome</a:t>
            </a:r>
          </a:p>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40</a:t>
            </a:fld>
            <a:endParaRPr lang="fr-FR" dirty="0"/>
          </a:p>
        </p:txBody>
      </p:sp>
    </p:spTree>
    <p:extLst>
      <p:ext uri="{BB962C8B-B14F-4D97-AF65-F5344CB8AC3E}">
        <p14:creationId xmlns:p14="http://schemas.microsoft.com/office/powerpoint/2010/main" val="648225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NON </a:t>
            </a:r>
            <a:r>
              <a:rPr lang="fr-FR" sz="1200" kern="1200" dirty="0" err="1">
                <a:solidFill>
                  <a:schemeClr val="tx1"/>
                </a:solidFill>
                <a:effectLst/>
                <a:latin typeface="+mn-lt"/>
                <a:ea typeface="+mn-ea"/>
                <a:cs typeface="+mn-cs"/>
              </a:rPr>
              <a:t>NON</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NON</a:t>
            </a:r>
            <a:r>
              <a:rPr lang="fr-FR" sz="1200" kern="1200" dirty="0">
                <a:solidFill>
                  <a:schemeClr val="tx1"/>
                </a:solidFill>
                <a:effectLst/>
                <a:latin typeface="+mn-lt"/>
                <a:ea typeface="+mn-ea"/>
                <a:cs typeface="+mn-cs"/>
              </a:rPr>
              <a:t> NE FAITES JAMAIS CA !!! =&gt; </a:t>
            </a:r>
            <a:r>
              <a:rPr lang="fr-FR" sz="1200" b="1" kern="1200" dirty="0" err="1">
                <a:solidFill>
                  <a:schemeClr val="tx1"/>
                </a:solidFill>
                <a:effectLst/>
                <a:latin typeface="+mn-lt"/>
                <a:ea typeface="+mn-ea"/>
                <a:cs typeface="+mn-cs"/>
              </a:rPr>
              <a:t>rm</a:t>
            </a:r>
            <a:r>
              <a:rPr lang="fr-FR" sz="1200" b="1" kern="1200" dirty="0">
                <a:solidFill>
                  <a:schemeClr val="tx1"/>
                </a:solidFill>
                <a:effectLst/>
                <a:latin typeface="+mn-lt"/>
                <a:ea typeface="+mn-ea"/>
                <a:cs typeface="+mn-cs"/>
              </a:rPr>
              <a:t> -</a:t>
            </a:r>
            <a:r>
              <a:rPr lang="fr-FR" sz="1200" b="1" kern="1200" dirty="0" err="1">
                <a:solidFill>
                  <a:schemeClr val="tx1"/>
                </a:solidFill>
                <a:effectLst/>
                <a:latin typeface="+mn-lt"/>
                <a:ea typeface="+mn-ea"/>
                <a:cs typeface="+mn-cs"/>
              </a:rPr>
              <a:t>rf</a:t>
            </a:r>
            <a:r>
              <a:rPr lang="fr-FR" sz="1200" b="1" kern="1200" dirty="0">
                <a:solidFill>
                  <a:schemeClr val="tx1"/>
                </a:solidFill>
                <a:effectLst/>
                <a:latin typeface="+mn-lt"/>
                <a:ea typeface="+mn-ea"/>
                <a:cs typeface="+mn-cs"/>
              </a:rPr>
              <a:t>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r>
              <a:rPr lang="fr-FR" sz="1200" kern="1200" dirty="0" err="1">
                <a:solidFill>
                  <a:schemeClr val="tx1"/>
                </a:solidFill>
                <a:effectLst/>
                <a:latin typeface="+mn-lt"/>
                <a:ea typeface="+mn-ea"/>
                <a:cs typeface="+mn-cs"/>
              </a:rPr>
              <a:t>rm</a:t>
            </a:r>
            <a:r>
              <a:rPr lang="fr-FR" sz="1200" kern="1200" dirty="0">
                <a:solidFill>
                  <a:schemeClr val="tx1"/>
                </a:solidFill>
                <a:effectLst/>
                <a:latin typeface="+mn-lt"/>
                <a:ea typeface="+mn-ea"/>
                <a:cs typeface="+mn-cs"/>
              </a:rPr>
              <a:t> : commande la suppression ;</a:t>
            </a:r>
          </a:p>
          <a:p>
            <a:r>
              <a:rPr lang="fr-FR" sz="1200" kern="1200" dirty="0">
                <a:solidFill>
                  <a:schemeClr val="tx1"/>
                </a:solidFill>
                <a:effectLst/>
                <a:latin typeface="+mn-lt"/>
                <a:ea typeface="+mn-ea"/>
                <a:cs typeface="+mn-cs"/>
              </a:rPr>
              <a:t>-r : supprime de manière récursive tous les fichiers et dossiers ;</a:t>
            </a:r>
          </a:p>
          <a:p>
            <a:r>
              <a:rPr lang="fr-FR" sz="1200" kern="1200" dirty="0">
                <a:solidFill>
                  <a:schemeClr val="tx1"/>
                </a:solidFill>
                <a:effectLst/>
                <a:latin typeface="+mn-lt"/>
                <a:ea typeface="+mn-ea"/>
                <a:cs typeface="+mn-cs"/>
              </a:rPr>
              <a:t>-f : force la suppression sans demander la moindre confirmation ;</a:t>
            </a:r>
          </a:p>
          <a:p>
            <a:r>
              <a:rPr lang="fr-FR" sz="1200" kern="1200" dirty="0">
                <a:solidFill>
                  <a:schemeClr val="tx1"/>
                </a:solidFill>
                <a:effectLst/>
                <a:latin typeface="+mn-lt"/>
                <a:ea typeface="+mn-ea"/>
                <a:cs typeface="+mn-cs"/>
              </a:rPr>
              <a:t>/* : supprime tous les fichiers et dossiers qui se trouvent à la racine (/) quel que soit leur nom (joker*).</a:t>
            </a:r>
          </a:p>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42</a:t>
            </a:fld>
            <a:endParaRPr lang="fr-FR" dirty="0"/>
          </a:p>
        </p:txBody>
      </p:sp>
    </p:spTree>
    <p:extLst>
      <p:ext uri="{BB962C8B-B14F-4D97-AF65-F5344CB8AC3E}">
        <p14:creationId xmlns:p14="http://schemas.microsoft.com/office/powerpoint/2010/main" val="272104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Unix, officiellement UNIX (parfois écrit « Unix », avec des petites capitales), est un système d'exploitation multitâche et multi-utilisateur créé en 1969 par Kenneth Thompson. </a:t>
            </a:r>
          </a:p>
          <a:p>
            <a:r>
              <a:rPr lang="fr-FR" sz="1200" kern="1200" dirty="0">
                <a:solidFill>
                  <a:schemeClr val="tx1"/>
                </a:solidFill>
                <a:effectLst/>
                <a:latin typeface="+mn-lt"/>
                <a:ea typeface="+mn-ea"/>
                <a:cs typeface="+mn-cs"/>
              </a:rPr>
              <a:t>Il repose sur un interpréteur ou superviseur (le shell) et de nombreux petits utilitaires, accomplissant chacun une action spécifique, commutables entre eux (mécanisme de « redirection ») et appelés depuis la ligne de commande.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r>
              <a:rPr lang="fr-FR" sz="1200" b="1" u="sng" kern="1200" dirty="0">
                <a:solidFill>
                  <a:schemeClr val="tx1"/>
                </a:solidFill>
                <a:effectLst/>
                <a:latin typeface="+mn-lt"/>
                <a:ea typeface="+mn-ea"/>
                <a:cs typeface="+mn-cs"/>
              </a:rPr>
              <a:t>1984-1991 : lancement du projet GNU</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r>
              <a:rPr lang="fr-FR" sz="1200" b="1" kern="1200" dirty="0">
                <a:solidFill>
                  <a:schemeClr val="tx1"/>
                </a:solidFill>
                <a:effectLst/>
                <a:latin typeface="+mn-lt"/>
                <a:ea typeface="+mn-ea"/>
                <a:cs typeface="+mn-cs"/>
              </a:rPr>
              <a:t>Richard Stallman, est le créateur du projet GNU* et fondateur du mouvement du logiciel libre*.</a:t>
            </a:r>
          </a:p>
          <a:p>
            <a:endParaRPr lang="fr-FR"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a:t>
            </a:r>
            <a:r>
              <a:rPr lang="fr-FR" sz="1200" kern="1200" dirty="0">
                <a:solidFill>
                  <a:schemeClr val="tx1"/>
                </a:solidFill>
                <a:effectLst/>
                <a:latin typeface="+mn-lt"/>
                <a:ea typeface="+mn-ea"/>
                <a:cs typeface="+mn-cs"/>
              </a:rPr>
              <a:t> GNU est un système d’exploitation libre créé en 1983 par Richard </a:t>
            </a:r>
            <a:r>
              <a:rPr lang="fr-FR" sz="1200" kern="1200" dirty="0" err="1">
                <a:solidFill>
                  <a:schemeClr val="tx1"/>
                </a:solidFill>
                <a:effectLst/>
                <a:latin typeface="+mn-lt"/>
                <a:ea typeface="+mn-ea"/>
                <a:cs typeface="+mn-cs"/>
              </a:rPr>
              <a:t>Stallman</a:t>
            </a:r>
            <a:r>
              <a:rPr lang="fr-FR" sz="1200" kern="1200" dirty="0">
                <a:solidFill>
                  <a:schemeClr val="tx1"/>
                </a:solidFill>
                <a:effectLst/>
                <a:latin typeface="+mn-lt"/>
                <a:ea typeface="+mn-ea"/>
                <a:cs typeface="+mn-cs"/>
              </a:rPr>
              <a:t>, maintenu par le projet GNU</a:t>
            </a:r>
          </a:p>
          <a:p>
            <a:r>
              <a:rPr lang="fr-FR" sz="1200" kern="1200" dirty="0">
                <a:solidFill>
                  <a:schemeClr val="tx1"/>
                </a:solidFill>
                <a:effectLst/>
                <a:latin typeface="+mn-lt"/>
                <a:ea typeface="+mn-ea"/>
                <a:cs typeface="+mn-cs"/>
              </a:rPr>
              <a:t>* Un programme </a:t>
            </a:r>
            <a:r>
              <a:rPr lang="fr-FR" sz="1200" b="1" kern="1200" dirty="0">
                <a:solidFill>
                  <a:schemeClr val="tx1"/>
                </a:solidFill>
                <a:effectLst/>
                <a:latin typeface="+mn-lt"/>
                <a:ea typeface="+mn-ea"/>
                <a:cs typeface="+mn-cs"/>
              </a:rPr>
              <a:t>libre</a:t>
            </a:r>
            <a:r>
              <a:rPr lang="fr-FR" sz="1200" kern="1200" dirty="0">
                <a:solidFill>
                  <a:schemeClr val="tx1"/>
                </a:solidFill>
                <a:effectLst/>
                <a:latin typeface="+mn-lt"/>
                <a:ea typeface="+mn-ea"/>
                <a:cs typeface="+mn-cs"/>
              </a:rPr>
              <a:t> est un programme dont on peut avoir le code source ( c'est-à-dire la « recette de fabrication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Le 27 septembre 1983, Richard Stallman annonce (sur Usenet) son projet de développer un système d’exploitation compatible UNIX appelé GNU1, en invitant la communauté hacker à le rejoindre et participer à son développement.</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*Les programmes Linux n'utilisent pas du tout le même code source que ceux d'Unix (celui-ci était d'ailleurs propriétaire, donc privé). Ils ont été complètement réécrits mais fonctionnent de la même manière.</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Dès 1985, certaines pièces maîtresses sont déjà opérationnelles ( le compilateur GCC finalisé dès juin 1984, une version emacs compatible UNIX, etc. ). </a:t>
            </a:r>
          </a:p>
          <a:p>
            <a:r>
              <a:rPr lang="fr-FR" sz="1200" kern="1200" dirty="0">
                <a:solidFill>
                  <a:schemeClr val="tx1"/>
                </a:solidFill>
                <a:effectLst/>
                <a:latin typeface="+mn-lt"/>
                <a:ea typeface="+mn-ea"/>
                <a:cs typeface="+mn-cs"/>
              </a:rPr>
              <a:t>Au début des années 1990, le projet GNU possède ou a accès à une version utilisable de tous les éléments nécessaires à la construction d’un système d’exploitation à l’exception du plus central : le noyau.</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Le projet GNU initie alors en 1990 le projet de production d'un noyau nommé </a:t>
            </a:r>
            <a:r>
              <a:rPr lang="fr-FR" sz="1200" b="1" kern="1200" dirty="0">
                <a:solidFill>
                  <a:schemeClr val="tx1"/>
                </a:solidFill>
                <a:effectLst/>
                <a:latin typeface="+mn-lt"/>
                <a:ea typeface="+mn-ea"/>
                <a:cs typeface="+mn-cs"/>
              </a:rPr>
              <a:t>Hurd*</a:t>
            </a:r>
            <a:r>
              <a:rPr lang="fr-FR" sz="1200" kern="1200" dirty="0">
                <a:solidFill>
                  <a:schemeClr val="tx1"/>
                </a:solidFill>
                <a:effectLst/>
                <a:latin typeface="+mn-lt"/>
                <a:ea typeface="+mn-ea"/>
                <a:cs typeface="+mn-cs"/>
              </a:rPr>
              <a:t>. Cependant, Hurd ne dépassera jamais réellement le stade de curiosité de laboratoire de recherche, et en 1991, GNU n'est toujours pas complètement opérationnel à cause de ce manque.</a:t>
            </a:r>
          </a:p>
          <a:p>
            <a:r>
              <a:rPr lang="fr-FR" sz="1200" kern="1200" dirty="0">
                <a:solidFill>
                  <a:schemeClr val="tx1"/>
                </a:solidFill>
                <a:effectLst/>
                <a:latin typeface="+mn-lt"/>
                <a:ea typeface="+mn-ea"/>
                <a:cs typeface="+mn-cs"/>
              </a:rPr>
              <a:t> </a:t>
            </a:r>
          </a:p>
          <a:p>
            <a:r>
              <a:rPr lang="fr-FR" sz="1200" b="1" u="sng" kern="1200" dirty="0">
                <a:solidFill>
                  <a:schemeClr val="tx1"/>
                </a:solidFill>
                <a:effectLst/>
                <a:latin typeface="+mn-lt"/>
                <a:ea typeface="+mn-ea"/>
                <a:cs typeface="+mn-cs"/>
              </a:rPr>
              <a:t>1991 : naissance du noyau Linux</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r>
              <a:rPr lang="fr-FR" sz="1200" b="1" kern="1200" dirty="0">
                <a:solidFill>
                  <a:schemeClr val="tx1"/>
                </a:solidFill>
                <a:effectLst/>
                <a:latin typeface="+mn-lt"/>
                <a:ea typeface="+mn-ea"/>
                <a:cs typeface="+mn-cs"/>
              </a:rPr>
              <a:t>Linus Torvalds, est l' initiateur et coordinateur du noyau Linux.</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En 1991, l’étudiant finlandais Linus Torvalds, indisposé par la faible disponibilité du serveur informatique </a:t>
            </a:r>
            <a:r>
              <a:rPr lang="fr-FR" sz="1200" b="1" kern="1200" dirty="0">
                <a:solidFill>
                  <a:schemeClr val="tx1"/>
                </a:solidFill>
                <a:effectLst/>
                <a:latin typeface="+mn-lt"/>
                <a:ea typeface="+mn-ea"/>
                <a:cs typeface="+mn-cs"/>
              </a:rPr>
              <a:t>UNIX*</a:t>
            </a:r>
            <a:r>
              <a:rPr lang="fr-FR" sz="1200" kern="1200" dirty="0">
                <a:solidFill>
                  <a:schemeClr val="tx1"/>
                </a:solidFill>
                <a:effectLst/>
                <a:latin typeface="+mn-lt"/>
                <a:ea typeface="+mn-ea"/>
                <a:cs typeface="+mn-cs"/>
              </a:rPr>
              <a:t> de l’université d'Helsinki, entreprend le développement d’un noyau de système d'exploitation, qui prendra le nom de « noyau Linux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Le 25 août 1991, il annonce (sur le forum Usenet ) le développement du noyau Linux3.</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Linus Torvalds choisit rapidement de publier son noyau sous licence </a:t>
            </a:r>
            <a:r>
              <a:rPr lang="fr-FR" sz="1200" b="1" kern="1200" dirty="0">
                <a:solidFill>
                  <a:schemeClr val="tx1"/>
                </a:solidFill>
                <a:effectLst/>
                <a:latin typeface="+mn-lt"/>
                <a:ea typeface="+mn-ea"/>
                <a:cs typeface="+mn-cs"/>
              </a:rPr>
              <a:t>GNU GPL*</a:t>
            </a:r>
            <a:r>
              <a:rPr lang="fr-FR" sz="1200" kern="1200" dirty="0">
                <a:solidFill>
                  <a:schemeClr val="tx1"/>
                </a:solidFill>
                <a:effectLst/>
                <a:latin typeface="+mn-lt"/>
                <a:ea typeface="+mn-ea"/>
                <a:cs typeface="+mn-cs"/>
              </a:rPr>
              <a:t>. Cette décision rend compatibles juridiquement les systèmes GNU et Linux. Dès lors, pour combler le vide causé par le développement inachevé de Hurd, GNU et le noyau Linux sont associés pour former un nouveau système d'exploitation (parfois considéré comme variante de GNU) : GNU/Linux ou Linux.</a:t>
            </a:r>
          </a:p>
          <a:p>
            <a:r>
              <a:rPr lang="fr-FR" sz="1200" kern="1200" dirty="0">
                <a:solidFill>
                  <a:schemeClr val="tx1"/>
                </a:solidFill>
                <a:effectLst/>
                <a:latin typeface="+mn-lt"/>
                <a:ea typeface="+mn-ea"/>
                <a:cs typeface="+mn-cs"/>
              </a:rPr>
              <a:t>* GPU GPL : General Public Licence (copyleft vs copyright) est une licence qui fixe les conditions légales de distribution d'un logiciel libre du projet GNU</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Depuis 1991 : évolution et diffusion du système</a:t>
            </a:r>
          </a:p>
          <a:p>
            <a:r>
              <a:rPr lang="fr-FR" sz="1200" kern="1200" dirty="0">
                <a:solidFill>
                  <a:schemeClr val="tx1"/>
                </a:solidFill>
                <a:effectLst/>
                <a:latin typeface="+mn-lt"/>
                <a:ea typeface="+mn-ea"/>
                <a:cs typeface="+mn-cs"/>
              </a:rPr>
              <a:t>À l'origine, l'installation d'un système opérationnel GNU/Linux nécessitait des connaissances solides en informatique et obligeait à trouver et installer les logiciels un à un.</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Rapidement, des ensembles de logiciels formant un système complet prêt à l'usage ont été disponibles : ce sont les premières distributions GNU/Linux.</a:t>
            </a:r>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2</a:t>
            </a:fld>
            <a:endParaRPr lang="fr-FR" dirty="0"/>
          </a:p>
        </p:txBody>
      </p:sp>
    </p:spTree>
    <p:extLst>
      <p:ext uri="{BB962C8B-B14F-4D97-AF65-F5344CB8AC3E}">
        <p14:creationId xmlns:p14="http://schemas.microsoft.com/office/powerpoint/2010/main" val="2736558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watch</a:t>
            </a:r>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48</a:t>
            </a:fld>
            <a:endParaRPr lang="fr-FR" dirty="0"/>
          </a:p>
        </p:txBody>
      </p:sp>
    </p:spTree>
    <p:extLst>
      <p:ext uri="{BB962C8B-B14F-4D97-AF65-F5344CB8AC3E}">
        <p14:creationId xmlns:p14="http://schemas.microsoft.com/office/powerpoint/2010/main" val="2192228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Attention, le dossier dans lequel on se trouve peut induire en erreur</a:t>
            </a:r>
          </a:p>
          <a:p>
            <a:r>
              <a:rPr lang="fr-FR" b="1" dirty="0"/>
              <a:t>*On ne peut pas renommer un dossier dans un dossier qui nous appartient pas</a:t>
            </a:r>
          </a:p>
          <a:p>
            <a:endParaRPr lang="fr-FR" dirty="0"/>
          </a:p>
          <a:p>
            <a:r>
              <a:rPr lang="fr-FR" dirty="0"/>
              <a:t>Root : sudo </a:t>
            </a:r>
            <a:r>
              <a:rPr lang="fr-FR" dirty="0" err="1"/>
              <a:t>adduser</a:t>
            </a:r>
            <a:r>
              <a:rPr lang="fr-FR" dirty="0"/>
              <a:t> gui stefany</a:t>
            </a:r>
          </a:p>
          <a:p>
            <a:endParaRPr lang="fr-FR" dirty="0"/>
          </a:p>
          <a:p>
            <a:r>
              <a:rPr lang="fr-FR" dirty="0"/>
              <a:t>Root : sudo addgroup equipe-a</a:t>
            </a:r>
          </a:p>
          <a:p>
            <a:r>
              <a:rPr lang="fr-FR" dirty="0"/>
              <a:t>       </a:t>
            </a:r>
          </a:p>
          <a:p>
            <a:r>
              <a:rPr lang="fr-FR" dirty="0"/>
              <a:t>Root :  sudo usermod -aG </a:t>
            </a:r>
            <a:r>
              <a:rPr lang="fr-FR" dirty="0" err="1"/>
              <a:t>equipe</a:t>
            </a:r>
            <a:r>
              <a:rPr lang="fr-FR" dirty="0"/>
              <a:t>-a gui</a:t>
            </a:r>
          </a:p>
          <a:p>
            <a:r>
              <a:rPr lang="fr-FR" dirty="0"/>
              <a:t>Root :  sudo usermod -aG equipe-a stefany </a:t>
            </a:r>
          </a:p>
          <a:p>
            <a:endParaRPr lang="fr-FR" dirty="0"/>
          </a:p>
          <a:p>
            <a:r>
              <a:rPr lang="fr-FR" dirty="0"/>
              <a:t>teamBS : mkdir rep_a</a:t>
            </a:r>
          </a:p>
          <a:p>
            <a:endParaRPr lang="fr-FR" dirty="0"/>
          </a:p>
          <a:p>
            <a:r>
              <a:rPr lang="fr-FR" dirty="0"/>
              <a:t>Root : sudo chgrp equipe-a rep-a</a:t>
            </a:r>
          </a:p>
          <a:p>
            <a:endParaRPr lang="fr-FR" dirty="0"/>
          </a:p>
          <a:p>
            <a:r>
              <a:rPr lang="fr-FR" dirty="0"/>
              <a:t>***Tester l’écriture du fichier</a:t>
            </a:r>
          </a:p>
          <a:p>
            <a:endParaRPr lang="fr-FR" dirty="0"/>
          </a:p>
          <a:p>
            <a:endParaRPr lang="fr-FR" dirty="0"/>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50</a:t>
            </a:fld>
            <a:endParaRPr lang="fr-FR" dirty="0"/>
          </a:p>
        </p:txBody>
      </p:sp>
    </p:spTree>
    <p:extLst>
      <p:ext uri="{BB962C8B-B14F-4D97-AF65-F5344CB8AC3E}">
        <p14:creationId xmlns:p14="http://schemas.microsoft.com/office/powerpoint/2010/main" val="2595976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Propriétaire &gt; Groupe &gt; Autres</a:t>
            </a:r>
          </a:p>
          <a:p>
            <a:endParaRPr lang="fr-FR" dirty="0"/>
          </a:p>
          <a:p>
            <a:r>
              <a:rPr lang="fr-FR" dirty="0"/>
              <a:t>Pour les répertoires :</a:t>
            </a:r>
          </a:p>
          <a:p>
            <a:r>
              <a:rPr lang="fr-FR" dirty="0"/>
              <a:t>x permet de traverser le dossier</a:t>
            </a:r>
          </a:p>
          <a:p>
            <a:r>
              <a:rPr lang="fr-FR" dirty="0"/>
              <a:t>r permet de voir les sous dossiers (ls)</a:t>
            </a:r>
          </a:p>
          <a:p>
            <a:r>
              <a:rPr lang="fr-FR" dirty="0"/>
              <a:t>w permet d’écrire dans le dossier (touch ou mkdir)</a:t>
            </a:r>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53</a:t>
            </a:fld>
            <a:endParaRPr lang="fr-FR" dirty="0"/>
          </a:p>
        </p:txBody>
      </p:sp>
    </p:spTree>
    <p:extLst>
      <p:ext uri="{BB962C8B-B14F-4D97-AF65-F5344CB8AC3E}">
        <p14:creationId xmlns:p14="http://schemas.microsoft.com/office/powerpoint/2010/main" val="3478280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1" kern="1200" dirty="0">
                <a:solidFill>
                  <a:schemeClr val="tx1"/>
                </a:solidFill>
                <a:effectLst/>
                <a:latin typeface="+mn-lt"/>
                <a:ea typeface="+mn-ea"/>
                <a:cs typeface="+mn-cs"/>
              </a:rPr>
              <a:t>chmod g+w rapport.txt</a:t>
            </a:r>
            <a:endParaRPr lang="en-US"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Signification : « Ajouter le droit d'écriture au groupe ».</a:t>
            </a:r>
          </a:p>
          <a:p>
            <a:r>
              <a:rPr lang="en-US" sz="1200" b="1" kern="1200" dirty="0">
                <a:solidFill>
                  <a:schemeClr val="tx1"/>
                </a:solidFill>
                <a:effectLst/>
                <a:latin typeface="+mn-lt"/>
                <a:ea typeface="+mn-ea"/>
                <a:cs typeface="+mn-cs"/>
              </a:rPr>
              <a:t>chmod o-r rapport.txt</a:t>
            </a:r>
            <a:endParaRPr lang="en-US"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Signification : « Enlever le droit de lecture aux autres ».</a:t>
            </a:r>
          </a:p>
          <a:p>
            <a:r>
              <a:rPr lang="en-US" sz="1200" b="1" kern="1200" dirty="0">
                <a:solidFill>
                  <a:schemeClr val="tx1"/>
                </a:solidFill>
                <a:effectLst/>
                <a:latin typeface="+mn-lt"/>
                <a:ea typeface="+mn-ea"/>
                <a:cs typeface="+mn-cs"/>
              </a:rPr>
              <a:t>chmod u+rx rapport.txt</a:t>
            </a:r>
            <a:endParaRPr lang="en-US"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Signification : « Ajouter les droits de lecture et d'exécution au propriétaire ».</a:t>
            </a:r>
          </a:p>
          <a:p>
            <a:r>
              <a:rPr lang="en-US" sz="1200" b="1" kern="1200" dirty="0">
                <a:solidFill>
                  <a:schemeClr val="tx1"/>
                </a:solidFill>
                <a:effectLst/>
                <a:latin typeface="+mn-lt"/>
                <a:ea typeface="+mn-ea"/>
                <a:cs typeface="+mn-cs"/>
              </a:rPr>
              <a:t>chmod g+w,o-w rapport.txt</a:t>
            </a:r>
            <a:endParaRPr lang="en-US"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Signification : « Ajouter le droit d'écriture au groupe et l'enlever aux autres ».</a:t>
            </a:r>
          </a:p>
          <a:p>
            <a:r>
              <a:rPr lang="en-US" sz="1200" b="1" kern="1200" dirty="0">
                <a:solidFill>
                  <a:schemeClr val="tx1"/>
                </a:solidFill>
                <a:effectLst/>
                <a:latin typeface="+mn-lt"/>
                <a:ea typeface="+mn-ea"/>
                <a:cs typeface="+mn-cs"/>
              </a:rPr>
              <a:t>chmod go-r rapport.txt</a:t>
            </a:r>
            <a:endParaRPr lang="en-US"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Signification : « Enlever le droit de lecture au groupe et aux autres ».</a:t>
            </a:r>
          </a:p>
          <a:p>
            <a:r>
              <a:rPr lang="en-US" sz="1200" b="1" kern="1200" dirty="0">
                <a:solidFill>
                  <a:schemeClr val="tx1"/>
                </a:solidFill>
                <a:effectLst/>
                <a:latin typeface="+mn-lt"/>
                <a:ea typeface="+mn-ea"/>
                <a:cs typeface="+mn-cs"/>
              </a:rPr>
              <a:t>chmod +x rapport.txt</a:t>
            </a:r>
            <a:endParaRPr lang="en-US"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Signification : « Ajouter le droit d'exécution à tout le monde ».</a:t>
            </a:r>
          </a:p>
          <a:p>
            <a:r>
              <a:rPr lang="en-US" sz="1200" b="1" kern="1200" dirty="0">
                <a:solidFill>
                  <a:schemeClr val="tx1"/>
                </a:solidFill>
                <a:effectLst/>
                <a:latin typeface="+mn-lt"/>
                <a:ea typeface="+mn-ea"/>
                <a:cs typeface="+mn-cs"/>
              </a:rPr>
              <a:t>chmod u=rwx, g=r, o=- rapport.txt</a:t>
            </a:r>
            <a:endParaRPr lang="en-US"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Signification : « Affecter tous les droits au propriétaire, juste la lecture au groupe, rien aux autres ».</a:t>
            </a:r>
          </a:p>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55</a:t>
            </a:fld>
            <a:endParaRPr lang="fr-FR" dirty="0"/>
          </a:p>
        </p:txBody>
      </p:sp>
    </p:spTree>
    <p:extLst>
      <p:ext uri="{BB962C8B-B14F-4D97-AF65-F5344CB8AC3E}">
        <p14:creationId xmlns:p14="http://schemas.microsoft.com/office/powerpoint/2010/main" val="4042985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fontAlgn="ctr"/>
            <a:r>
              <a:rPr lang="fr-FR" dirty="0"/>
              <a:t>soit on a ouvert un shell qui demande un mot de passe et dans ce cas, c'est le .profile qui est lu pour la configuration ;</a:t>
            </a:r>
          </a:p>
          <a:p>
            <a:pPr fontAlgn="ctr"/>
            <a:r>
              <a:rPr lang="fr-FR" dirty="0"/>
              <a:t>soit on a ouvert un shell qui ne demande pas de mot de passe (c'est le cas d'une console en mode graphique en général) et dans ce cas-là, c'est le .bashrc qui servira à la configuration.</a:t>
            </a:r>
          </a:p>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57</a:t>
            </a:fld>
            <a:endParaRPr lang="fr-FR" dirty="0"/>
          </a:p>
        </p:txBody>
      </p:sp>
    </p:spTree>
    <p:extLst>
      <p:ext uri="{BB962C8B-B14F-4D97-AF65-F5344CB8AC3E}">
        <p14:creationId xmlns:p14="http://schemas.microsoft.com/office/powerpoint/2010/main" val="24021640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Exemple : </a:t>
            </a:r>
          </a:p>
          <a:p>
            <a:r>
              <a:rPr lang="fr-FR" sz="1200" b="0" i="0" kern="1200" dirty="0">
                <a:solidFill>
                  <a:schemeClr val="tx1"/>
                </a:solidFill>
                <a:effectLst/>
                <a:latin typeface="+mn-lt"/>
                <a:ea typeface="+mn-ea"/>
                <a:cs typeface="+mn-cs"/>
              </a:rPr>
              <a:t>$ </a:t>
            </a:r>
            <a:r>
              <a:rPr lang="da-DK" sz="1200" b="0" i="0" kern="1200">
                <a:solidFill>
                  <a:schemeClr val="tx1"/>
                </a:solidFill>
                <a:effectLst/>
                <a:latin typeface="+mn-lt"/>
                <a:ea typeface="+mn-ea"/>
                <a:cs typeface="+mn-cs"/>
              </a:rPr>
              <a:t>find /var/log/ -name "syslog"</a:t>
            </a:r>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62</a:t>
            </a:fld>
            <a:endParaRPr lang="fr-FR" dirty="0"/>
          </a:p>
        </p:txBody>
      </p:sp>
    </p:spTree>
    <p:extLst>
      <p:ext uri="{BB962C8B-B14F-4D97-AF65-F5344CB8AC3E}">
        <p14:creationId xmlns:p14="http://schemas.microsoft.com/office/powerpoint/2010/main" val="121338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chaque fichier .jpg trouvé, on exécute la commande qui suit -exec </a:t>
            </a:r>
          </a:p>
          <a:p>
            <a:endParaRPr lang="fr-FR" dirty="0"/>
          </a:p>
          <a:p>
            <a:r>
              <a:rPr lang="fr-FR" dirty="0"/>
              <a:t>cette commande ne doit PAS être entre guillemets ;</a:t>
            </a:r>
          </a:p>
          <a:p>
            <a:endParaRPr lang="fr-FR" dirty="0"/>
          </a:p>
          <a:p>
            <a:r>
              <a:rPr lang="fr-FR" dirty="0"/>
              <a:t>les accolades {} seront remplacées par le nom du fichier ;</a:t>
            </a:r>
          </a:p>
          <a:p>
            <a:endParaRPr lang="fr-FR" dirty="0"/>
          </a:p>
          <a:p>
            <a:r>
              <a:rPr lang="fr-FR" dirty="0"/>
              <a:t>la commande doit finir par un \; obligatoirement.</a:t>
            </a:r>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64</a:t>
            </a:fld>
            <a:endParaRPr lang="fr-FR" dirty="0"/>
          </a:p>
        </p:txBody>
      </p:sp>
    </p:spTree>
    <p:extLst>
      <p:ext uri="{BB962C8B-B14F-4D97-AF65-F5344CB8AC3E}">
        <p14:creationId xmlns:p14="http://schemas.microsoft.com/office/powerpoint/2010/main" val="30112144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Voir TP</a:t>
            </a:r>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66</a:t>
            </a:fld>
            <a:endParaRPr lang="fr-FR" dirty="0"/>
          </a:p>
        </p:txBody>
      </p:sp>
    </p:spTree>
    <p:extLst>
      <p:ext uri="{BB962C8B-B14F-4D97-AF65-F5344CB8AC3E}">
        <p14:creationId xmlns:p14="http://schemas.microsoft.com/office/powerpoint/2010/main" val="1201764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fontAlgn="ctr"/>
            <a:r>
              <a:rPr lang="fr-FR" sz="1200" kern="1200" dirty="0">
                <a:solidFill>
                  <a:schemeClr val="tx1"/>
                </a:solidFill>
                <a:effectLst/>
                <a:latin typeface="+mn-lt"/>
                <a:ea typeface="+mn-ea"/>
                <a:cs typeface="+mn-cs"/>
              </a:rPr>
              <a:t>un flux d’entré: STDIN(0)</a:t>
            </a:r>
          </a:p>
          <a:p>
            <a:pPr rtl="0" fontAlgn="ctr"/>
            <a:r>
              <a:rPr lang="fr-FR" sz="1200" kern="1200" dirty="0">
                <a:solidFill>
                  <a:schemeClr val="tx1"/>
                </a:solidFill>
                <a:effectLst/>
                <a:latin typeface="+mn-lt"/>
                <a:ea typeface="+mn-ea"/>
                <a:cs typeface="+mn-cs"/>
              </a:rPr>
              <a:t>un flux de sortie standard: STDOUT(1)</a:t>
            </a:r>
          </a:p>
          <a:p>
            <a:pPr rtl="0" fontAlgn="ctr"/>
            <a:r>
              <a:rPr lang="fr-FR" sz="1200" kern="1200" dirty="0">
                <a:solidFill>
                  <a:schemeClr val="tx1"/>
                </a:solidFill>
                <a:effectLst/>
                <a:latin typeface="+mn-lt"/>
                <a:ea typeface="+mn-ea"/>
                <a:cs typeface="+mn-cs"/>
              </a:rPr>
              <a:t>un flux de sortie d’erreur: STDERR(2)</a:t>
            </a:r>
          </a:p>
          <a:p>
            <a:pPr rtl="0" fontAlgn="ctr"/>
            <a:r>
              <a:rPr lang="fr-FR" sz="1200" kern="1200">
                <a:solidFill>
                  <a:schemeClr val="tx1"/>
                </a:solidFill>
                <a:effectLst/>
                <a:latin typeface="+mn-lt"/>
                <a:ea typeface="+mn-ea"/>
                <a:cs typeface="+mn-cs"/>
              </a:rPr>
              <a:t> </a:t>
            </a:r>
            <a:endParaRPr lang="fr-FR" sz="1200" kern="1200" dirty="0">
              <a:solidFill>
                <a:schemeClr val="tx1"/>
              </a:solidFill>
              <a:effectLst/>
              <a:latin typeface="+mn-lt"/>
              <a:ea typeface="+mn-ea"/>
              <a:cs typeface="+mn-cs"/>
            </a:endParaRPr>
          </a:p>
          <a:p>
            <a:pPr marL="0" indent="0" rtl="0" fontAlgn="ctr">
              <a:buFont typeface="Wingdings" panose="05000000000000000000" pitchFamily="2" charset="2"/>
              <a:buNone/>
            </a:pPr>
            <a:r>
              <a:rPr lang="fr-FR" sz="1200" kern="1200" dirty="0">
                <a:solidFill>
                  <a:schemeClr val="tx1"/>
                </a:solidFill>
                <a:effectLst/>
                <a:latin typeface="+mn-lt"/>
                <a:ea typeface="+mn-ea"/>
                <a:cs typeface="+mn-cs"/>
              </a:rPr>
              <a:t>&gt; Attention si le fichier existe déjà, il sera écrasé</a:t>
            </a:r>
          </a:p>
          <a:p>
            <a:pPr marL="0" indent="0" rtl="0" fontAlgn="ctr">
              <a:buFont typeface="Wingdings" panose="05000000000000000000" pitchFamily="2" charset="2"/>
              <a:buNone/>
            </a:pPr>
            <a:r>
              <a:rPr lang="fr-FR" sz="1200" kern="1200" dirty="0">
                <a:solidFill>
                  <a:schemeClr val="tx1"/>
                </a:solidFill>
                <a:effectLst/>
                <a:latin typeface="+mn-lt"/>
                <a:ea typeface="+mn-ea"/>
                <a:cs typeface="+mn-cs"/>
              </a:rPr>
              <a:t>&gt;&gt; Le flux sera renvoyé dans les lignes suivantes du fichier</a:t>
            </a:r>
          </a:p>
          <a:p>
            <a:pPr marL="0" indent="0" rtl="0" fontAlgn="ctr">
              <a:buFont typeface="Wingdings" panose="05000000000000000000" pitchFamily="2" charset="2"/>
              <a:buNone/>
            </a:pPr>
            <a:endParaRPr lang="fr-FR" sz="1200" kern="1200" dirty="0">
              <a:solidFill>
                <a:schemeClr val="tx1"/>
              </a:solidFill>
              <a:effectLst/>
              <a:latin typeface="+mn-lt"/>
              <a:ea typeface="+mn-ea"/>
              <a:cs typeface="+mn-cs"/>
            </a:endParaRPr>
          </a:p>
          <a:p>
            <a:pPr marL="0" indent="0" rtl="0" fontAlgn="ctr">
              <a:buFont typeface="Wingdings" panose="05000000000000000000" pitchFamily="2" charset="2"/>
              <a:buNone/>
            </a:pPr>
            <a:r>
              <a:rPr lang="fr-FR" sz="1200" kern="1200" dirty="0">
                <a:solidFill>
                  <a:schemeClr val="tx1"/>
                </a:solidFill>
                <a:effectLst/>
                <a:latin typeface="+mn-lt"/>
                <a:ea typeface="+mn-ea"/>
                <a:cs typeface="+mn-cs"/>
              </a:rPr>
              <a:t>Exemple d’entée : </a:t>
            </a:r>
          </a:p>
          <a:p>
            <a:pPr marL="0" indent="0" rtl="0" fontAlgn="ctr">
              <a:buFont typeface="Wingdings" panose="05000000000000000000" pitchFamily="2" charset="2"/>
              <a:buNone/>
            </a:pPr>
            <a:r>
              <a:rPr lang="fr-FR" sz="1200" kern="1200" dirty="0">
                <a:solidFill>
                  <a:schemeClr val="tx1"/>
                </a:solidFill>
                <a:effectLst/>
                <a:latin typeface="+mn-lt"/>
                <a:ea typeface="+mn-ea"/>
                <a:cs typeface="+mn-cs"/>
              </a:rPr>
              <a:t>$ cat &lt; rapport.txt</a:t>
            </a:r>
          </a:p>
          <a:p>
            <a:pPr marL="0" indent="0" rtl="0" fontAlgn="ctr">
              <a:buFont typeface="Wingdings" panose="05000000000000000000" pitchFamily="2" charset="2"/>
              <a:buNone/>
            </a:pPr>
            <a:r>
              <a:rPr lang="fr-FR" sz="1200" b="0" i="0" kern="1200" dirty="0">
                <a:solidFill>
                  <a:schemeClr val="tx1"/>
                </a:solidFill>
                <a:effectLst/>
                <a:latin typeface="+mn-lt"/>
                <a:ea typeface="+mn-ea"/>
                <a:cs typeface="+mn-cs"/>
              </a:rPr>
              <a:t>$ sort -n &lt;&lt; FIN</a:t>
            </a:r>
          </a:p>
          <a:p>
            <a:pPr marL="0" indent="0" rtl="0" fontAlgn="ctr">
              <a:buFont typeface="Wingdings" panose="05000000000000000000" pitchFamily="2" charset="2"/>
              <a:buNone/>
            </a:pPr>
            <a:endParaRPr lang="fr-FR" sz="1200" b="0" i="0" kern="1200" dirty="0">
              <a:solidFill>
                <a:schemeClr val="tx1"/>
              </a:solidFill>
              <a:effectLst/>
              <a:latin typeface="+mn-lt"/>
              <a:ea typeface="+mn-ea"/>
              <a:cs typeface="+mn-cs"/>
            </a:endParaRPr>
          </a:p>
          <a:p>
            <a:pPr marL="0" indent="0" rtl="0" fontAlgn="ctr">
              <a:buFont typeface="Wingdings" panose="05000000000000000000" pitchFamily="2" charset="2"/>
              <a:buNone/>
            </a:pPr>
            <a:r>
              <a:rPr lang="fr-FR" sz="1200" b="0" i="0" kern="1200" dirty="0">
                <a:solidFill>
                  <a:schemeClr val="tx1"/>
                </a:solidFill>
                <a:effectLst/>
                <a:latin typeface="+mn-lt"/>
                <a:ea typeface="+mn-ea"/>
                <a:cs typeface="+mn-cs"/>
              </a:rPr>
              <a:t>Exemple de chaînage :</a:t>
            </a:r>
          </a:p>
          <a:p>
            <a:pPr marL="0" indent="0" rtl="0" fontAlgn="ctr">
              <a:buFont typeface="Wingdings" panose="05000000000000000000" pitchFamily="2" charset="2"/>
              <a:buNone/>
            </a:pPr>
            <a:r>
              <a:rPr lang="fr-FR" sz="1200" b="0" i="0" kern="1200" dirty="0">
                <a:solidFill>
                  <a:schemeClr val="tx1"/>
                </a:solidFill>
                <a:effectLst/>
                <a:latin typeface="+mn-lt"/>
                <a:ea typeface="+mn-ea"/>
                <a:cs typeface="+mn-cs"/>
              </a:rPr>
              <a:t>$ </a:t>
            </a:r>
            <a:r>
              <a:rPr lang="nn-NO" sz="1200" b="0" i="0" kern="1200" dirty="0">
                <a:solidFill>
                  <a:schemeClr val="tx1"/>
                </a:solidFill>
                <a:effectLst/>
                <a:latin typeface="+mn-lt"/>
                <a:ea typeface="+mn-ea"/>
                <a:cs typeface="+mn-cs"/>
              </a:rPr>
              <a:t>du -ah | sort -nr | head : affiche les gros fichiers</a:t>
            </a:r>
          </a:p>
          <a:p>
            <a:pPr marL="0" indent="0" rtl="0" fontAlgn="ctr">
              <a:buFont typeface="Wingdings" panose="05000000000000000000" pitchFamily="2" charset="2"/>
              <a:buNone/>
            </a:pPr>
            <a:endParaRPr lang="fr-FR" sz="1200" b="0" i="0" kern="1200" dirty="0">
              <a:solidFill>
                <a:schemeClr val="tx1"/>
              </a:solidFill>
              <a:effectLst/>
              <a:latin typeface="+mn-lt"/>
              <a:ea typeface="+mn-ea"/>
              <a:cs typeface="+mn-cs"/>
            </a:endParaRPr>
          </a:p>
          <a:p>
            <a:r>
              <a:rPr lang="fr-FR" dirty="0"/>
              <a:t>$ sudo grep log -</a:t>
            </a:r>
            <a:r>
              <a:rPr lang="fr-FR" dirty="0" err="1"/>
              <a:t>lr</a:t>
            </a:r>
            <a:r>
              <a:rPr lang="fr-FR" dirty="0"/>
              <a:t> /var/log  | cut -d : -f 1  | sort | uniq</a:t>
            </a:r>
          </a:p>
          <a:p>
            <a:r>
              <a:rPr lang="fr-FR" sz="1200" b="0" i="0" kern="1200" dirty="0">
                <a:solidFill>
                  <a:schemeClr val="tx1"/>
                </a:solidFill>
                <a:effectLst/>
                <a:latin typeface="+mn-lt"/>
                <a:ea typeface="+mn-ea"/>
                <a:cs typeface="+mn-cs"/>
              </a:rPr>
              <a:t>Que fait cette commande ?</a:t>
            </a:r>
          </a:p>
          <a:p>
            <a:pPr marL="228600" indent="-228600">
              <a:buFont typeface="+mj-lt"/>
              <a:buAutoNum type="arabicPeriod"/>
            </a:pPr>
            <a:r>
              <a:rPr lang="fr-FR" sz="1200" b="0" i="0" kern="1200" dirty="0">
                <a:solidFill>
                  <a:schemeClr val="tx1"/>
                </a:solidFill>
                <a:effectLst/>
                <a:latin typeface="+mn-lt"/>
                <a:ea typeface="+mn-ea"/>
                <a:cs typeface="+mn-cs"/>
              </a:rPr>
              <a:t>Elle liste tous les fichiers contenant le mot « log » dans /var/log (-I permettant d'exclure les fichiers binaires).</a:t>
            </a:r>
          </a:p>
          <a:p>
            <a:pPr marL="228600" indent="-228600">
              <a:buFont typeface="+mj-lt"/>
              <a:buAutoNum type="arabicPeriod"/>
            </a:pPr>
            <a:r>
              <a:rPr lang="fr-FR" sz="1200" b="0" i="0" kern="1200" dirty="0">
                <a:solidFill>
                  <a:schemeClr val="tx1"/>
                </a:solidFill>
                <a:effectLst/>
                <a:latin typeface="+mn-lt"/>
                <a:ea typeface="+mn-ea"/>
                <a:cs typeface="+mn-cs"/>
              </a:rPr>
              <a:t>Elle extrait de ce résultat uniquement les noms des fichiers.</a:t>
            </a:r>
          </a:p>
          <a:p>
            <a:pPr marL="228600" indent="-228600">
              <a:buFont typeface="+mj-lt"/>
              <a:buAutoNum type="arabicPeriod"/>
            </a:pPr>
            <a:r>
              <a:rPr lang="fr-FR" sz="1200" b="0" i="0" kern="1200" dirty="0">
                <a:solidFill>
                  <a:schemeClr val="tx1"/>
                </a:solidFill>
                <a:effectLst/>
                <a:latin typeface="+mn-lt"/>
                <a:ea typeface="+mn-ea"/>
                <a:cs typeface="+mn-cs"/>
              </a:rPr>
              <a:t>Elle trie ces noms de fichiers.</a:t>
            </a:r>
          </a:p>
          <a:p>
            <a:pPr marL="228600" indent="-228600">
              <a:buFont typeface="+mj-lt"/>
              <a:buAutoNum type="arabicPeriod"/>
            </a:pPr>
            <a:r>
              <a:rPr lang="fr-FR" sz="1200" b="0" i="0" kern="1200" dirty="0">
                <a:solidFill>
                  <a:schemeClr val="tx1"/>
                </a:solidFill>
                <a:effectLst/>
                <a:latin typeface="+mn-lt"/>
                <a:ea typeface="+mn-ea"/>
                <a:cs typeface="+mn-cs"/>
              </a:rPr>
              <a:t>Elle supprime les doublons.</a:t>
            </a:r>
          </a:p>
          <a:p>
            <a:pPr marL="0" indent="0" rtl="0" fontAlgn="ctr">
              <a:buFont typeface="Wingdings" panose="05000000000000000000" pitchFamily="2" charset="2"/>
              <a:buNone/>
            </a:pPr>
            <a:endParaRPr lang="fr-FR" sz="1200" kern="1200" dirty="0">
              <a:solidFill>
                <a:schemeClr val="tx1"/>
              </a:solidFill>
              <a:effectLst/>
              <a:latin typeface="+mn-lt"/>
              <a:ea typeface="+mn-ea"/>
              <a:cs typeface="+mn-cs"/>
            </a:endParaRPr>
          </a:p>
          <a:p>
            <a:r>
              <a:rPr lang="fr-FR" dirty="0"/>
              <a:t>Exemple de redirection d’erreurs :</a:t>
            </a:r>
          </a:p>
          <a:p>
            <a:r>
              <a:rPr lang="fr-FR" dirty="0"/>
              <a:t> cat </a:t>
            </a:r>
            <a:r>
              <a:rPr lang="fr-FR" dirty="0" err="1"/>
              <a:t>monFichier</a:t>
            </a:r>
            <a:r>
              <a:rPr lang="fr-FR" dirty="0"/>
              <a:t> | sort -</a:t>
            </a:r>
            <a:r>
              <a:rPr lang="fr-FR" dirty="0" err="1"/>
              <a:t>errrrr</a:t>
            </a:r>
            <a:r>
              <a:rPr lang="fr-FR" dirty="0"/>
              <a:t> 2&gt;&amp;1| </a:t>
            </a:r>
            <a:r>
              <a:rPr lang="fr-FR" dirty="0" err="1"/>
              <a:t>nl</a:t>
            </a:r>
            <a:r>
              <a:rPr lang="fr-FR" dirty="0"/>
              <a:t> 2&gt;&amp;1| </a:t>
            </a:r>
            <a:r>
              <a:rPr lang="fr-FR" dirty="0" err="1"/>
              <a:t>grep</a:t>
            </a:r>
            <a:r>
              <a:rPr lang="fr-FR" dirty="0"/>
              <a:t> 2</a:t>
            </a:r>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67</a:t>
            </a:fld>
            <a:endParaRPr lang="fr-FR" dirty="0"/>
          </a:p>
        </p:txBody>
      </p:sp>
    </p:spTree>
    <p:extLst>
      <p:ext uri="{BB962C8B-B14F-4D97-AF65-F5344CB8AC3E}">
        <p14:creationId xmlns:p14="http://schemas.microsoft.com/office/powerpoint/2010/main" val="20582917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 kill 32678</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 kill 32678 2768 33071</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___________________________________________________________________________________</a:t>
            </a:r>
          </a:p>
          <a:p>
            <a:endParaRPr lang="fr-FR"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ps -u </a:t>
            </a:r>
            <a:r>
              <a:rPr lang="en-US" sz="1200" b="0" i="0" kern="1200" dirty="0" err="1">
                <a:solidFill>
                  <a:schemeClr val="tx1"/>
                </a:solidFill>
                <a:effectLst/>
                <a:latin typeface="+mn-lt"/>
                <a:ea typeface="+mn-ea"/>
                <a:cs typeface="+mn-cs"/>
              </a:rPr>
              <a:t>gui</a:t>
            </a:r>
            <a:r>
              <a:rPr lang="en-US" sz="1200" b="0" i="0" kern="1200" dirty="0">
                <a:solidFill>
                  <a:schemeClr val="tx1"/>
                </a:solidFill>
                <a:effectLst/>
                <a:latin typeface="+mn-lt"/>
                <a:ea typeface="+mn-ea"/>
                <a:cs typeface="+mn-cs"/>
              </a:rPr>
              <a:t> | grep find  </a:t>
            </a:r>
          </a:p>
          <a:p>
            <a:r>
              <a:rPr lang="en-US" sz="1200" b="0" i="0" kern="1200" dirty="0">
                <a:solidFill>
                  <a:schemeClr val="tx1"/>
                </a:solidFill>
                <a:effectLst/>
                <a:latin typeface="+mn-lt"/>
                <a:ea typeface="+mn-ea"/>
                <a:cs typeface="+mn-cs"/>
              </a:rPr>
              <a:t>675 pts/1    00:00:01 find   678 pts/2    00:00:00 find   679 pts/3    00:00:01 find</a:t>
            </a:r>
          </a:p>
          <a:p>
            <a:endParaRPr lang="en-US"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 killall find</a:t>
            </a:r>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72</a:t>
            </a:fld>
            <a:endParaRPr lang="fr-FR" dirty="0"/>
          </a:p>
        </p:txBody>
      </p:sp>
    </p:spTree>
    <p:extLst>
      <p:ext uri="{BB962C8B-B14F-4D97-AF65-F5344CB8AC3E}">
        <p14:creationId xmlns:p14="http://schemas.microsoft.com/office/powerpoint/2010/main" val="767719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GNU GRUB (acronyme signifiant en anglais « </a:t>
            </a:r>
            <a:r>
              <a:rPr lang="fr-FR" dirty="0" err="1"/>
              <a:t>GRand</a:t>
            </a:r>
            <a:r>
              <a:rPr lang="fr-FR" dirty="0"/>
              <a:t> </a:t>
            </a:r>
            <a:r>
              <a:rPr lang="fr-FR" dirty="0" err="1"/>
              <a:t>Unified</a:t>
            </a:r>
            <a:r>
              <a:rPr lang="fr-FR" dirty="0"/>
              <a:t> Bootloader ») est un programme d'amorçage de micro-ordinateur. Il s'exécute à la mise sous tension de l'ordinateur, après les séquences de contrôle interne et avant le système d'exploitation proprement dit, puisque son rôle est justement d'en organiser le chargement. Lorsque l'ordinateur héberge plusieurs systèmes (on parle alors de multi-amorçage), il permet à l'utilisateur de choisir quel système démarrer.</a:t>
            </a:r>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6</a:t>
            </a:fld>
            <a:endParaRPr lang="fr-FR" dirty="0"/>
          </a:p>
        </p:txBody>
      </p:sp>
    </p:spTree>
    <p:extLst>
      <p:ext uri="{BB962C8B-B14F-4D97-AF65-F5344CB8AC3E}">
        <p14:creationId xmlns:p14="http://schemas.microsoft.com/office/powerpoint/2010/main" val="4158390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u="sng" dirty="0" err="1"/>
              <a:t>Selectionner</a:t>
            </a:r>
            <a:r>
              <a:rPr lang="fr-FR" b="1" u="sng" dirty="0"/>
              <a:t> un job avec « % » :</a:t>
            </a:r>
          </a:p>
          <a:p>
            <a:r>
              <a:rPr lang="fr-FR" dirty="0"/>
              <a:t>$ jobs</a:t>
            </a:r>
          </a:p>
          <a:p>
            <a:r>
              <a:rPr lang="fr-FR" dirty="0"/>
              <a:t>-&gt; processus 1</a:t>
            </a:r>
          </a:p>
          <a:p>
            <a:r>
              <a:rPr lang="fr-FR" dirty="0"/>
              <a:t>-&gt; processus 2</a:t>
            </a:r>
          </a:p>
          <a:p>
            <a:r>
              <a:rPr lang="fr-FR" dirty="0"/>
              <a:t>$ fg %1</a:t>
            </a:r>
          </a:p>
          <a:p>
            <a:r>
              <a:rPr lang="fr-FR" dirty="0"/>
              <a:t>$ </a:t>
            </a:r>
            <a:r>
              <a:rPr lang="fr-FR" dirty="0" err="1"/>
              <a:t>bg</a:t>
            </a:r>
            <a:r>
              <a:rPr lang="fr-FR" dirty="0"/>
              <a:t> %1</a:t>
            </a:r>
          </a:p>
          <a:p>
            <a:r>
              <a:rPr lang="fr-FR" dirty="0"/>
              <a:t>$ </a:t>
            </a:r>
            <a:r>
              <a:rPr lang="fr-FR" dirty="0" err="1"/>
              <a:t>kill</a:t>
            </a:r>
            <a:r>
              <a:rPr lang="fr-FR" dirty="0"/>
              <a:t> %1</a:t>
            </a:r>
          </a:p>
          <a:p>
            <a:endParaRPr lang="fr-FR" dirty="0"/>
          </a:p>
          <a:p>
            <a:r>
              <a:rPr lang="fr-FR" sz="1200" b="1" u="sng" kern="1200" dirty="0">
                <a:solidFill>
                  <a:schemeClr val="tx1"/>
                </a:solidFill>
                <a:effectLst/>
                <a:latin typeface="+mn-lt"/>
                <a:ea typeface="+mn-ea"/>
                <a:cs typeface="+mn-cs"/>
              </a:rPr>
              <a:t>Pour lancer un téléchargement en tache de fond avec « &amp; »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find</a:t>
            </a:r>
            <a:r>
              <a:rPr lang="fr-FR" sz="1200" kern="1200" dirty="0">
                <a:solidFill>
                  <a:schemeClr val="tx1"/>
                </a:solidFill>
                <a:effectLst/>
                <a:latin typeface="+mn-lt"/>
                <a:ea typeface="+mn-ea"/>
                <a:cs typeface="+mn-cs"/>
              </a:rPr>
              <a:t> / -</a:t>
            </a:r>
            <a:r>
              <a:rPr lang="fr-FR" sz="1200" kern="1200" dirty="0" err="1">
                <a:solidFill>
                  <a:schemeClr val="tx1"/>
                </a:solidFill>
                <a:effectLst/>
                <a:latin typeface="+mn-lt"/>
                <a:ea typeface="+mn-ea"/>
                <a:cs typeface="+mn-cs"/>
              </a:rPr>
              <a:t>iname</a:t>
            </a:r>
            <a:r>
              <a:rPr lang="fr-FR" sz="1200" kern="1200" dirty="0">
                <a:solidFill>
                  <a:schemeClr val="tx1"/>
                </a:solidFill>
                <a:effectLst/>
                <a:latin typeface="+mn-lt"/>
                <a:ea typeface="+mn-ea"/>
                <a:cs typeface="+mn-cs"/>
              </a:rPr>
              <a:t> test &gt;&gt; /home/&lt;user&gt;/relustat.txt  &gt;&gt; /dev/</a:t>
            </a:r>
            <a:r>
              <a:rPr lang="fr-FR" sz="1200" kern="1200" dirty="0" err="1">
                <a:solidFill>
                  <a:schemeClr val="tx1"/>
                </a:solidFill>
                <a:effectLst/>
                <a:latin typeface="+mn-lt"/>
                <a:ea typeface="+mn-ea"/>
                <a:cs typeface="+mn-cs"/>
              </a:rPr>
              <a:t>null</a:t>
            </a:r>
            <a:r>
              <a:rPr lang="fr-FR" sz="1200" kern="1200" dirty="0">
                <a:solidFill>
                  <a:schemeClr val="tx1"/>
                </a:solidFill>
                <a:effectLst/>
                <a:latin typeface="+mn-lt"/>
                <a:ea typeface="+mn-ea"/>
                <a:cs typeface="+mn-cs"/>
              </a:rPr>
              <a:t> 2&gt;&amp;1 </a:t>
            </a:r>
            <a:r>
              <a:rPr lang="fr-FR" sz="1200" b="1" kern="1200" dirty="0">
                <a:solidFill>
                  <a:schemeClr val="tx1"/>
                </a:solidFill>
                <a:effectLst/>
                <a:latin typeface="+mn-lt"/>
                <a:ea typeface="+mn-ea"/>
                <a:cs typeface="+mn-cs"/>
              </a:rPr>
              <a:t>&amp;</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wget</a:t>
            </a:r>
            <a:r>
              <a:rPr lang="fr-FR" sz="1200" kern="1200" dirty="0">
                <a:solidFill>
                  <a:schemeClr val="tx1"/>
                </a:solidFill>
                <a:effectLst/>
                <a:latin typeface="+mn-lt"/>
                <a:ea typeface="+mn-ea"/>
                <a:cs typeface="+mn-cs"/>
              </a:rPr>
              <a:t> </a:t>
            </a:r>
            <a:r>
              <a:rPr lang="fr-FR" sz="1200" kern="1200" dirty="0">
                <a:solidFill>
                  <a:schemeClr val="tx1"/>
                </a:solidFill>
                <a:effectLst/>
                <a:latin typeface="+mn-lt"/>
                <a:ea typeface="+mn-ea"/>
                <a:cs typeface="+mn-cs"/>
                <a:hlinkClick r:id="rId3"/>
              </a:rPr>
              <a:t>https://github.com/atom/atom/releases/download/v1.24.0/atom-amd64.tar.gz</a:t>
            </a:r>
            <a:r>
              <a:rPr lang="fr-FR" sz="1200" kern="1200" dirty="0">
                <a:solidFill>
                  <a:schemeClr val="tx1"/>
                </a:solidFill>
                <a:effectLst/>
                <a:latin typeface="+mn-lt"/>
                <a:ea typeface="+mn-ea"/>
                <a:cs typeface="+mn-cs"/>
              </a:rPr>
              <a:t> &gt;&gt; /dev/</a:t>
            </a:r>
            <a:r>
              <a:rPr lang="fr-FR" sz="1200" kern="1200" dirty="0" err="1">
                <a:solidFill>
                  <a:schemeClr val="tx1"/>
                </a:solidFill>
                <a:effectLst/>
                <a:latin typeface="+mn-lt"/>
                <a:ea typeface="+mn-ea"/>
                <a:cs typeface="+mn-cs"/>
              </a:rPr>
              <a:t>null</a:t>
            </a:r>
            <a:r>
              <a:rPr lang="fr-FR" sz="1200" kern="1200" dirty="0">
                <a:solidFill>
                  <a:schemeClr val="tx1"/>
                </a:solidFill>
                <a:effectLst/>
                <a:latin typeface="+mn-lt"/>
                <a:ea typeface="+mn-ea"/>
                <a:cs typeface="+mn-cs"/>
              </a:rPr>
              <a:t> 2&gt;&amp;1 </a:t>
            </a:r>
            <a:r>
              <a:rPr lang="fr-FR" sz="1200" b="1" kern="1200" dirty="0">
                <a:solidFill>
                  <a:schemeClr val="tx1"/>
                </a:solidFill>
                <a:effectLst/>
                <a:latin typeface="+mn-lt"/>
                <a:ea typeface="+mn-ea"/>
                <a:cs typeface="+mn-cs"/>
              </a:rPr>
              <a:t>&amp;</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La redirection du flux dans /dev/</a:t>
            </a:r>
            <a:r>
              <a:rPr lang="fr-FR" sz="1200" kern="1200" dirty="0" err="1">
                <a:solidFill>
                  <a:schemeClr val="tx1"/>
                </a:solidFill>
                <a:effectLst/>
                <a:latin typeface="+mn-lt"/>
                <a:ea typeface="+mn-ea"/>
                <a:cs typeface="+mn-cs"/>
              </a:rPr>
              <a:t>null</a:t>
            </a:r>
            <a:r>
              <a:rPr lang="fr-FR" sz="1200" kern="1200" dirty="0">
                <a:solidFill>
                  <a:schemeClr val="tx1"/>
                </a:solidFill>
                <a:effectLst/>
                <a:latin typeface="+mn-lt"/>
                <a:ea typeface="+mn-ea"/>
                <a:cs typeface="+mn-cs"/>
              </a:rPr>
              <a:t>/ permet de récupérer la console</a:t>
            </a:r>
          </a:p>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74</a:t>
            </a:fld>
            <a:endParaRPr lang="fr-FR" dirty="0"/>
          </a:p>
        </p:txBody>
      </p:sp>
    </p:spTree>
    <p:extLst>
      <p:ext uri="{BB962C8B-B14F-4D97-AF65-F5344CB8AC3E}">
        <p14:creationId xmlns:p14="http://schemas.microsoft.com/office/powerpoint/2010/main" val="4174815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kern="1200" dirty="0">
                <a:solidFill>
                  <a:schemeClr val="tx1"/>
                </a:solidFill>
                <a:effectLst/>
                <a:latin typeface="+mn-lt"/>
                <a:ea typeface="+mn-ea"/>
                <a:cs typeface="+mn-cs"/>
              </a:rPr>
              <a:t>$ at now  ( très utile pour les tests)</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16:45</a:t>
            </a:r>
          </a:p>
          <a:p>
            <a:r>
              <a:rPr lang="fr-FR" sz="1200" kern="1200" dirty="0">
                <a:solidFill>
                  <a:schemeClr val="tx1"/>
                </a:solidFill>
                <a:effectLst/>
                <a:latin typeface="+mn-lt"/>
                <a:ea typeface="+mn-ea"/>
                <a:cs typeface="+mn-cs"/>
              </a:rPr>
              <a:t>$ at 14:17 tomorrow</a:t>
            </a:r>
          </a:p>
          <a:p>
            <a:r>
              <a:rPr lang="fr-FR" sz="1200" kern="1200" dirty="0">
                <a:solidFill>
                  <a:schemeClr val="tx1"/>
                </a:solidFill>
                <a:effectLst/>
                <a:latin typeface="+mn-lt"/>
                <a:ea typeface="+mn-ea"/>
                <a:cs typeface="+mn-cs"/>
              </a:rPr>
              <a:t>$ at 16:45 010109</a:t>
            </a:r>
          </a:p>
          <a:p>
            <a:r>
              <a:rPr lang="fr-FR" sz="1200" kern="1200" dirty="0">
                <a:solidFill>
                  <a:schemeClr val="tx1"/>
                </a:solidFill>
                <a:effectLst/>
                <a:latin typeface="+mn-lt"/>
                <a:ea typeface="+mn-ea"/>
                <a:cs typeface="+mn-cs"/>
              </a:rPr>
              <a:t>$ at midnight</a:t>
            </a:r>
          </a:p>
          <a:p>
            <a:r>
              <a:rPr lang="fr-FR" sz="1200" kern="1200" dirty="0">
                <a:solidFill>
                  <a:schemeClr val="tx1"/>
                </a:solidFill>
                <a:effectLst/>
                <a:latin typeface="+mn-lt"/>
                <a:ea typeface="+mn-ea"/>
                <a:cs typeface="+mn-cs"/>
              </a:rPr>
              <a:t>$ at now +5 minutes (hours , days , weeks, months, years)</a:t>
            </a:r>
          </a:p>
          <a:p>
            <a:r>
              <a:rPr lang="fr-FR" sz="1200" kern="1200" dirty="0">
                <a:solidFill>
                  <a:schemeClr val="tx1"/>
                </a:solidFill>
                <a:effectLst/>
                <a:latin typeface="+mn-lt"/>
                <a:ea typeface="+mn-ea"/>
                <a:cs typeface="+mn-cs"/>
              </a:rPr>
              <a:t>$ at 16:45 + 3 days</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r>
              <a:rPr lang="fr-FR" sz="1200" b="1" u="sng" kern="1200" dirty="0">
                <a:solidFill>
                  <a:schemeClr val="tx1"/>
                </a:solidFill>
                <a:effectLst/>
                <a:latin typeface="+mn-lt"/>
                <a:ea typeface="+mn-ea"/>
                <a:cs typeface="+mn-cs"/>
              </a:rPr>
              <a:t>Exemple 1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14:17</a:t>
            </a:r>
          </a:p>
          <a:p>
            <a:r>
              <a:rPr lang="fr-FR" sz="1200" kern="1200" dirty="0">
                <a:solidFill>
                  <a:schemeClr val="tx1"/>
                </a:solidFill>
                <a:effectLst/>
                <a:latin typeface="+mn-lt"/>
                <a:ea typeface="+mn-ea"/>
                <a:cs typeface="+mn-cs"/>
              </a:rPr>
              <a:t>warning: commands will be executed using /bin/sh</a:t>
            </a:r>
          </a:p>
          <a:p>
            <a:r>
              <a:rPr lang="fr-FR" sz="1200" kern="1200" dirty="0">
                <a:solidFill>
                  <a:schemeClr val="tx1"/>
                </a:solidFill>
                <a:effectLst/>
                <a:latin typeface="+mn-lt"/>
                <a:ea typeface="+mn-ea"/>
                <a:cs typeface="+mn-cs"/>
              </a:rPr>
              <a:t>at&gt; touch fichier.txt</a:t>
            </a:r>
          </a:p>
          <a:p>
            <a:r>
              <a:rPr lang="fr-FR" sz="1200" kern="1200" dirty="0">
                <a:solidFill>
                  <a:schemeClr val="tx1"/>
                </a:solidFill>
                <a:effectLst/>
                <a:latin typeface="+mn-lt"/>
                <a:ea typeface="+mn-ea"/>
                <a:cs typeface="+mn-cs"/>
              </a:rPr>
              <a:t>at&gt; &lt;EOT&gt;</a:t>
            </a:r>
          </a:p>
          <a:p>
            <a:r>
              <a:rPr lang="fr-FR" sz="1200" kern="1200" dirty="0">
                <a:solidFill>
                  <a:schemeClr val="tx1"/>
                </a:solidFill>
                <a:effectLst/>
                <a:latin typeface="+mn-lt"/>
                <a:ea typeface="+mn-ea"/>
                <a:cs typeface="+mn-cs"/>
              </a:rPr>
              <a:t>job 5 at Mon Nov 10 14:17:00 2010</a:t>
            </a:r>
          </a:p>
          <a:p>
            <a:r>
              <a:rPr lang="fr-FR" sz="1200" kern="1200" dirty="0">
                <a:solidFill>
                  <a:schemeClr val="tx1"/>
                </a:solidFill>
                <a:effectLst/>
                <a:latin typeface="+mn-lt"/>
                <a:ea typeface="+mn-ea"/>
                <a:cs typeface="+mn-cs"/>
              </a:rPr>
              <a:t> </a:t>
            </a:r>
          </a:p>
          <a:p>
            <a:r>
              <a:rPr lang="fr-FR" sz="1200" b="1" u="sng" kern="1200" dirty="0">
                <a:solidFill>
                  <a:schemeClr val="tx1"/>
                </a:solidFill>
                <a:effectLst/>
                <a:latin typeface="+mn-lt"/>
                <a:ea typeface="+mn-ea"/>
                <a:cs typeface="+mn-cs"/>
              </a:rPr>
              <a:t>Exemple 2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echo "Hello World" &gt;&gt; at_cmd.txt | at now</a:t>
            </a:r>
          </a:p>
          <a:p>
            <a:r>
              <a:rPr lang="fr-FR" sz="1200" kern="1200" dirty="0">
                <a:solidFill>
                  <a:schemeClr val="tx1"/>
                </a:solidFill>
                <a:effectLst/>
                <a:latin typeface="+mn-lt"/>
                <a:ea typeface="+mn-ea"/>
                <a:cs typeface="+mn-cs"/>
              </a:rPr>
              <a:t>Attention : </a:t>
            </a:r>
          </a:p>
          <a:p>
            <a:r>
              <a:rPr lang="fr-FR" sz="1200" kern="1200" dirty="0">
                <a:solidFill>
                  <a:schemeClr val="tx1"/>
                </a:solidFill>
                <a:effectLst/>
                <a:latin typeface="+mn-lt"/>
                <a:ea typeface="+mn-ea"/>
                <a:cs typeface="+mn-cs"/>
              </a:rPr>
              <a:t>$ sudo atd</a:t>
            </a:r>
          </a:p>
          <a:p>
            <a:r>
              <a:rPr lang="fr-FR" sz="1200" kern="1200" dirty="0">
                <a:solidFill>
                  <a:schemeClr val="tx1"/>
                </a:solidFill>
                <a:effectLst/>
                <a:latin typeface="+mn-lt"/>
                <a:ea typeface="+mn-ea"/>
                <a:cs typeface="+mn-cs"/>
              </a:rPr>
              <a:t>si le service n'est pas lancé</a:t>
            </a:r>
          </a:p>
          <a:p>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77</a:t>
            </a:fld>
            <a:endParaRPr lang="fr-FR" dirty="0"/>
          </a:p>
        </p:txBody>
      </p:sp>
    </p:spTree>
    <p:extLst>
      <p:ext uri="{BB962C8B-B14F-4D97-AF65-F5344CB8AC3E}">
        <p14:creationId xmlns:p14="http://schemas.microsoft.com/office/powerpoint/2010/main" val="1846716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u="sng" kern="1200" dirty="0">
                <a:solidFill>
                  <a:schemeClr val="tx1"/>
                </a:solidFill>
                <a:effectLst/>
                <a:latin typeface="+mn-lt"/>
                <a:ea typeface="+mn-ea"/>
                <a:cs typeface="+mn-cs"/>
              </a:rPr>
              <a:t>Exemple 1 :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touch fichier.txt; sleep 10; rm fichier.txt</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r>
              <a:rPr lang="fr-FR" sz="1200" b="1" u="sng" kern="1200" dirty="0">
                <a:solidFill>
                  <a:schemeClr val="tx1"/>
                </a:solidFill>
                <a:effectLst/>
                <a:latin typeface="+mn-lt"/>
                <a:ea typeface="+mn-ea"/>
                <a:cs typeface="+mn-cs"/>
              </a:rPr>
              <a:t>Exemple 2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echo $(a=abc ; sleep 5s; echo $a) &amp;</a:t>
            </a:r>
          </a:p>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78</a:t>
            </a:fld>
            <a:endParaRPr lang="fr-FR" dirty="0"/>
          </a:p>
        </p:txBody>
      </p:sp>
    </p:spTree>
    <p:extLst>
      <p:ext uri="{BB962C8B-B14F-4D97-AF65-F5344CB8AC3E}">
        <p14:creationId xmlns:p14="http://schemas.microsoft.com/office/powerpoint/2010/main" val="2326060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79</a:t>
            </a:fld>
            <a:endParaRPr lang="fr-FR" dirty="0"/>
          </a:p>
        </p:txBody>
      </p:sp>
    </p:spTree>
    <p:extLst>
      <p:ext uri="{BB962C8B-B14F-4D97-AF65-F5344CB8AC3E}">
        <p14:creationId xmlns:p14="http://schemas.microsoft.com/office/powerpoint/2010/main" val="31674176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u="sng" kern="1200" dirty="0">
                <a:solidFill>
                  <a:schemeClr val="tx1"/>
                </a:solidFill>
                <a:effectLst/>
                <a:latin typeface="+mn-lt"/>
                <a:ea typeface="+mn-ea"/>
                <a:cs typeface="+mn-cs"/>
              </a:rPr>
              <a:t>Exemple 1 :</a:t>
            </a:r>
            <a:r>
              <a:rPr lang="fr-FR" sz="1200" kern="1200" dirty="0">
                <a:solidFill>
                  <a:schemeClr val="tx1"/>
                </a:solidFill>
                <a:effectLst/>
                <a:latin typeface="+mn-lt"/>
                <a:ea typeface="+mn-ea"/>
                <a:cs typeface="+mn-cs"/>
              </a:rPr>
              <a:t>  Je veux exécuter une commande tous les jours à 15h47</a:t>
            </a:r>
          </a:p>
          <a:p>
            <a:r>
              <a:rPr lang="fr-FR" sz="1200" kern="1200" dirty="0">
                <a:solidFill>
                  <a:schemeClr val="tx1"/>
                </a:solidFill>
                <a:effectLst/>
                <a:latin typeface="+mn-lt"/>
                <a:ea typeface="+mn-ea"/>
                <a:cs typeface="+mn-cs"/>
              </a:rPr>
              <a:t>47 15 * * * </a:t>
            </a:r>
            <a:r>
              <a:rPr lang="fr-FR" sz="1200" kern="1200" dirty="0" err="1">
                <a:solidFill>
                  <a:schemeClr val="tx1"/>
                </a:solidFill>
                <a:effectLst/>
                <a:latin typeface="+mn-lt"/>
                <a:ea typeface="+mn-ea"/>
                <a:cs typeface="+mn-cs"/>
              </a:rPr>
              <a:t>touch</a:t>
            </a:r>
            <a:r>
              <a:rPr lang="fr-FR" sz="1200" kern="1200" dirty="0">
                <a:solidFill>
                  <a:schemeClr val="tx1"/>
                </a:solidFill>
                <a:effectLst/>
                <a:latin typeface="+mn-lt"/>
                <a:ea typeface="+mn-ea"/>
                <a:cs typeface="+mn-cs"/>
              </a:rPr>
              <a:t> ~/fichier.txt</a:t>
            </a:r>
          </a:p>
          <a:p>
            <a:r>
              <a:rPr lang="fr-FR" sz="1200" kern="1200" dirty="0">
                <a:solidFill>
                  <a:schemeClr val="tx1"/>
                </a:solidFill>
                <a:effectLst/>
                <a:latin typeface="+mn-lt"/>
                <a:ea typeface="+mn-ea"/>
                <a:cs typeface="+mn-cs"/>
              </a:rPr>
              <a:t> </a:t>
            </a:r>
          </a:p>
          <a:p>
            <a:r>
              <a:rPr lang="fr-FR" sz="1200" b="1" u="sng" kern="1200" dirty="0">
                <a:solidFill>
                  <a:schemeClr val="tx1"/>
                </a:solidFill>
                <a:effectLst/>
                <a:latin typeface="+mn-lt"/>
                <a:ea typeface="+mn-ea"/>
                <a:cs typeface="+mn-cs"/>
              </a:rPr>
              <a:t>Exemple 2 :</a:t>
            </a:r>
            <a:r>
              <a:rPr lang="fr-FR" sz="1200" kern="1200" dirty="0">
                <a:solidFill>
                  <a:schemeClr val="tx1"/>
                </a:solidFill>
                <a:effectLst/>
                <a:latin typeface="+mn-lt"/>
                <a:ea typeface="+mn-ea"/>
                <a:cs typeface="+mn-cs"/>
              </a:rPr>
              <a:t>  Executer une commande toutes les 5 minutes </a:t>
            </a:r>
          </a:p>
          <a:p>
            <a:r>
              <a:rPr lang="fr-FR" sz="1200" kern="1200" dirty="0">
                <a:solidFill>
                  <a:schemeClr val="tx1"/>
                </a:solidFill>
                <a:effectLst/>
                <a:latin typeface="+mn-lt"/>
                <a:ea typeface="+mn-ea"/>
                <a:cs typeface="+mn-cs"/>
              </a:rPr>
              <a:t>*/5 * * * * echo "Hello World" &gt;&gt; ~/Documents/test_crontab.txt 2&gt;&amp;1</a:t>
            </a:r>
          </a:p>
          <a:p>
            <a:endParaRPr lang="fr-FR" sz="1200" kern="1200" dirty="0">
              <a:solidFill>
                <a:schemeClr val="tx1"/>
              </a:solidFill>
              <a:effectLst/>
              <a:latin typeface="+mn-lt"/>
              <a:ea typeface="+mn-ea"/>
              <a:cs typeface="+mn-cs"/>
            </a:endParaRPr>
          </a:p>
          <a:p>
            <a:r>
              <a:rPr lang="fr-FR" sz="1200" b="1" u="sng" kern="1200" dirty="0">
                <a:solidFill>
                  <a:schemeClr val="tx1"/>
                </a:solidFill>
                <a:effectLst/>
                <a:latin typeface="+mn-lt"/>
                <a:ea typeface="+mn-ea"/>
                <a:cs typeface="+mn-cs"/>
              </a:rPr>
              <a:t>Incrémenter une variable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pPr rtl="0" fontAlgn="ctr"/>
            <a:r>
              <a:rPr lang="fr-FR" sz="1200" b="0" i="0" kern="120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80</a:t>
            </a:fld>
            <a:endParaRPr lang="fr-FR" dirty="0"/>
          </a:p>
        </p:txBody>
      </p:sp>
    </p:spTree>
    <p:extLst>
      <p:ext uri="{BB962C8B-B14F-4D97-AF65-F5344CB8AC3E}">
        <p14:creationId xmlns:p14="http://schemas.microsoft.com/office/powerpoint/2010/main" val="37263698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fontAlgn="t"/>
            <a:r>
              <a:rPr lang="fr-FR" sz="1200" b="1" kern="1200" dirty="0" err="1">
                <a:solidFill>
                  <a:schemeClr val="tx1"/>
                </a:solidFill>
                <a:effectLst/>
                <a:latin typeface="+mn-lt"/>
                <a:ea typeface="+mn-ea"/>
                <a:cs typeface="+mn-cs"/>
              </a:rPr>
              <a:t>zcat</a:t>
            </a:r>
            <a:endParaRPr lang="fr-FR" sz="1200" kern="1200" dirty="0">
              <a:solidFill>
                <a:schemeClr val="tx1"/>
              </a:solidFill>
              <a:effectLst/>
              <a:latin typeface="+mn-lt"/>
              <a:ea typeface="+mn-ea"/>
              <a:cs typeface="+mn-cs"/>
            </a:endParaRPr>
          </a:p>
          <a:p>
            <a:pPr rtl="0" fontAlgn="t"/>
            <a:r>
              <a:rPr lang="fr-FR" sz="1200" kern="1200" dirty="0">
                <a:solidFill>
                  <a:schemeClr val="tx1"/>
                </a:solidFill>
                <a:effectLst/>
                <a:latin typeface="+mn-lt"/>
                <a:ea typeface="+mn-ea"/>
                <a:cs typeface="+mn-cs"/>
              </a:rPr>
              <a:t>lire un fichier compressé</a:t>
            </a:r>
          </a:p>
          <a:p>
            <a:pPr rtl="0" fontAlgn="t"/>
            <a:r>
              <a:rPr lang="fr-FR" sz="1200" b="1" kern="1200" dirty="0">
                <a:solidFill>
                  <a:schemeClr val="tx1"/>
                </a:solidFill>
                <a:effectLst/>
                <a:latin typeface="+mn-lt"/>
                <a:ea typeface="+mn-ea"/>
                <a:cs typeface="+mn-cs"/>
              </a:rPr>
              <a:t>Quand il y a qu'un seul fichier compressé directement avec </a:t>
            </a:r>
            <a:r>
              <a:rPr lang="fr-FR" sz="1200" b="1" kern="1200" dirty="0" err="1">
                <a:solidFill>
                  <a:schemeClr val="tx1"/>
                </a:solidFill>
                <a:effectLst/>
                <a:latin typeface="+mn-lt"/>
                <a:ea typeface="+mn-ea"/>
                <a:cs typeface="+mn-cs"/>
              </a:rPr>
              <a:t>gzip</a:t>
            </a:r>
            <a:r>
              <a:rPr lang="fr-FR" sz="1200" b="1" kern="1200" dirty="0">
                <a:solidFill>
                  <a:schemeClr val="tx1"/>
                </a:solidFill>
                <a:effectLst/>
                <a:latin typeface="+mn-lt"/>
                <a:ea typeface="+mn-ea"/>
                <a:cs typeface="+mn-cs"/>
              </a:rPr>
              <a:t> ou bzip2</a:t>
            </a:r>
            <a:endParaRPr lang="fr-FR" sz="1200" kern="1200" dirty="0">
              <a:solidFill>
                <a:schemeClr val="tx1"/>
              </a:solidFill>
              <a:effectLst/>
              <a:latin typeface="+mn-lt"/>
              <a:ea typeface="+mn-ea"/>
              <a:cs typeface="+mn-cs"/>
            </a:endParaRPr>
          </a:p>
          <a:p>
            <a:pPr rtl="0" fontAlgn="t"/>
            <a:r>
              <a:rPr lang="fr-FR" sz="1200" b="1" kern="1200" dirty="0" err="1">
                <a:solidFill>
                  <a:schemeClr val="tx1"/>
                </a:solidFill>
                <a:effectLst/>
                <a:latin typeface="+mn-lt"/>
                <a:ea typeface="+mn-ea"/>
                <a:cs typeface="+mn-cs"/>
              </a:rPr>
              <a:t>zless</a:t>
            </a:r>
            <a:endParaRPr lang="fr-FR" sz="1200" kern="1200" dirty="0">
              <a:solidFill>
                <a:schemeClr val="tx1"/>
              </a:solidFill>
              <a:effectLst/>
              <a:latin typeface="+mn-lt"/>
              <a:ea typeface="+mn-ea"/>
              <a:cs typeface="+mn-cs"/>
            </a:endParaRPr>
          </a:p>
          <a:p>
            <a:pPr rtl="0" fontAlgn="t"/>
            <a:r>
              <a:rPr lang="fr-FR" sz="1200" kern="1200" dirty="0">
                <a:solidFill>
                  <a:schemeClr val="tx1"/>
                </a:solidFill>
                <a:effectLst/>
                <a:latin typeface="+mn-lt"/>
                <a:ea typeface="+mn-ea"/>
                <a:cs typeface="+mn-cs"/>
              </a:rPr>
              <a:t>idem</a:t>
            </a:r>
          </a:p>
          <a:p>
            <a:pPr rtl="0" fontAlgn="t"/>
            <a:r>
              <a:rPr lang="fr-FR" sz="1200" b="1" kern="1200" dirty="0" err="1">
                <a:solidFill>
                  <a:schemeClr val="tx1"/>
                </a:solidFill>
                <a:effectLst/>
                <a:latin typeface="+mn-lt"/>
                <a:ea typeface="+mn-ea"/>
                <a:cs typeface="+mn-cs"/>
              </a:rPr>
              <a:t>zmore</a:t>
            </a:r>
            <a:endParaRPr lang="fr-FR" sz="1200" kern="1200" dirty="0">
              <a:solidFill>
                <a:schemeClr val="tx1"/>
              </a:solidFill>
              <a:effectLst/>
              <a:latin typeface="+mn-lt"/>
              <a:ea typeface="+mn-ea"/>
              <a:cs typeface="+mn-cs"/>
            </a:endParaRPr>
          </a:p>
          <a:p>
            <a:pPr rtl="0" fontAlgn="t"/>
            <a:r>
              <a:rPr lang="fr-FR" sz="1200" kern="1200" dirty="0">
                <a:solidFill>
                  <a:schemeClr val="tx1"/>
                </a:solidFill>
                <a:effectLst/>
                <a:latin typeface="+mn-lt"/>
                <a:ea typeface="+mn-ea"/>
                <a:cs typeface="+mn-cs"/>
              </a:rPr>
              <a:t>idem</a:t>
            </a:r>
          </a:p>
          <a:p>
            <a:pPr rtl="0" fontAlgn="t"/>
            <a:r>
              <a:rPr lang="fr-FR" sz="1200" kern="1200" dirty="0">
                <a:solidFill>
                  <a:schemeClr val="tx1"/>
                </a:solidFill>
                <a:effectLst/>
                <a:latin typeface="+mn-lt"/>
                <a:ea typeface="+mn-ea"/>
                <a:cs typeface="+mn-cs"/>
              </a:rPr>
              <a:t> </a:t>
            </a:r>
          </a:p>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84</a:t>
            </a:fld>
            <a:endParaRPr lang="fr-FR" dirty="0"/>
          </a:p>
        </p:txBody>
      </p:sp>
    </p:spTree>
    <p:extLst>
      <p:ext uri="{BB962C8B-B14F-4D97-AF65-F5344CB8AC3E}">
        <p14:creationId xmlns:p14="http://schemas.microsoft.com/office/powerpoint/2010/main" val="22082955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Préparé schéma</a:t>
            </a:r>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89</a:t>
            </a:fld>
            <a:endParaRPr lang="fr-FR" dirty="0"/>
          </a:p>
        </p:txBody>
      </p:sp>
    </p:spTree>
    <p:extLst>
      <p:ext uri="{BB962C8B-B14F-4D97-AF65-F5344CB8AC3E}">
        <p14:creationId xmlns:p14="http://schemas.microsoft.com/office/powerpoint/2010/main" val="18054777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3600" kern="1200" dirty="0">
                <a:solidFill>
                  <a:schemeClr val="tx1"/>
                </a:solidFill>
                <a:effectLst/>
                <a:latin typeface="+mn-lt"/>
                <a:ea typeface="+mn-ea"/>
                <a:cs typeface="+mn-cs"/>
              </a:rPr>
              <a:t>164.132.98.203</a:t>
            </a:r>
            <a:endParaRPr lang="fr-FR" sz="3600"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90</a:t>
            </a:fld>
            <a:endParaRPr lang="fr-FR" dirty="0"/>
          </a:p>
        </p:txBody>
      </p:sp>
    </p:spTree>
    <p:extLst>
      <p:ext uri="{BB962C8B-B14F-4D97-AF65-F5344CB8AC3E}">
        <p14:creationId xmlns:p14="http://schemas.microsoft.com/office/powerpoint/2010/main" val="89237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kern="1200" dirty="0">
                <a:solidFill>
                  <a:schemeClr val="tx1"/>
                </a:solidFill>
                <a:effectLst/>
                <a:latin typeface="+mn-lt"/>
                <a:ea typeface="+mn-ea"/>
                <a:cs typeface="+mn-cs"/>
              </a:rPr>
              <a:t>$ date : </a:t>
            </a:r>
            <a:r>
              <a:rPr lang="fr-FR" sz="1200" b="0" kern="1200" dirty="0">
                <a:solidFill>
                  <a:schemeClr val="tx1"/>
                </a:solidFill>
                <a:effectLst/>
                <a:latin typeface="+mn-lt"/>
                <a:ea typeface="+mn-ea"/>
                <a:cs typeface="+mn-cs"/>
              </a:rPr>
              <a:t>affiche la date actuelle</a:t>
            </a:r>
          </a:p>
          <a:p>
            <a:endParaRPr lang="fr-FR" sz="1200" b="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 uptime :</a:t>
            </a:r>
            <a:r>
              <a:rPr lang="fr-FR" sz="1200" kern="1200" dirty="0">
                <a:solidFill>
                  <a:schemeClr val="tx1"/>
                </a:solidFill>
                <a:effectLst/>
                <a:latin typeface="+mn-lt"/>
                <a:ea typeface="+mn-ea"/>
                <a:cs typeface="+mn-cs"/>
              </a:rPr>
              <a:t> temps d'activité de la machine</a:t>
            </a:r>
          </a:p>
          <a:p>
            <a:r>
              <a:rPr lang="fr-FR" sz="1200" kern="1200" dirty="0">
                <a:solidFill>
                  <a:schemeClr val="tx1"/>
                </a:solidFill>
                <a:effectLst/>
                <a:latin typeface="+mn-lt"/>
                <a:ea typeface="+mn-ea"/>
                <a:cs typeface="+mn-cs"/>
              </a:rPr>
              <a:t> </a:t>
            </a:r>
          </a:p>
          <a:p>
            <a:r>
              <a:rPr lang="fr-FR" sz="1200" b="1" kern="1200" dirty="0">
                <a:solidFill>
                  <a:schemeClr val="tx1"/>
                </a:solidFill>
                <a:effectLst/>
                <a:latin typeface="+mn-lt"/>
                <a:ea typeface="+mn-ea"/>
                <a:cs typeface="+mn-cs"/>
              </a:rPr>
              <a:t>$ tload :</a:t>
            </a:r>
            <a:r>
              <a:rPr lang="fr-FR" sz="1200" kern="1200" dirty="0">
                <a:solidFill>
                  <a:schemeClr val="tx1"/>
                </a:solidFill>
                <a:effectLst/>
                <a:latin typeface="+mn-lt"/>
                <a:ea typeface="+mn-ea"/>
                <a:cs typeface="+mn-cs"/>
              </a:rPr>
              <a:t> indicateur de charge système</a:t>
            </a:r>
          </a:p>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92</a:t>
            </a:fld>
            <a:endParaRPr lang="fr-FR" dirty="0"/>
          </a:p>
        </p:txBody>
      </p:sp>
    </p:spTree>
    <p:extLst>
      <p:ext uri="{BB962C8B-B14F-4D97-AF65-F5344CB8AC3E}">
        <p14:creationId xmlns:p14="http://schemas.microsoft.com/office/powerpoint/2010/main" val="3121179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u="sng" dirty="0"/>
              <a:t>Pour lancer un téléchargement en tache de fond avec « &amp; » :</a:t>
            </a:r>
          </a:p>
          <a:p>
            <a:r>
              <a:rPr lang="fr-FR" dirty="0" err="1"/>
              <a:t>wget</a:t>
            </a:r>
            <a:r>
              <a:rPr lang="fr-FR" dirty="0"/>
              <a:t> https://github.com/atom/atom/releases/download/v1.24.0/atom-amd64.tar.gz &gt;&gt; /dev/</a:t>
            </a:r>
            <a:r>
              <a:rPr lang="fr-FR" dirty="0" err="1"/>
              <a:t>null</a:t>
            </a:r>
            <a:r>
              <a:rPr lang="fr-FR" dirty="0"/>
              <a:t> 2&gt;&amp;1 &amp;</a:t>
            </a:r>
          </a:p>
          <a:p>
            <a:endParaRPr lang="fr-FR" dirty="0"/>
          </a:p>
          <a:p>
            <a:r>
              <a:rPr lang="fr-FR" dirty="0"/>
              <a:t>La redirection du flux dans /dev/</a:t>
            </a:r>
            <a:r>
              <a:rPr lang="fr-FR" dirty="0" err="1"/>
              <a:t>null</a:t>
            </a:r>
            <a:r>
              <a:rPr lang="fr-FR" dirty="0"/>
              <a:t>/ permet de récupérer la console</a:t>
            </a:r>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94</a:t>
            </a:fld>
            <a:endParaRPr lang="fr-FR" dirty="0"/>
          </a:p>
        </p:txBody>
      </p:sp>
    </p:spTree>
    <p:extLst>
      <p:ext uri="{BB962C8B-B14F-4D97-AF65-F5344CB8AC3E}">
        <p14:creationId xmlns:p14="http://schemas.microsoft.com/office/powerpoint/2010/main" val="3556489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u="sng" kern="1200" dirty="0">
                <a:solidFill>
                  <a:schemeClr val="tx1"/>
                </a:solidFill>
                <a:effectLst/>
                <a:latin typeface="+mn-lt"/>
                <a:ea typeface="+mn-ea"/>
                <a:cs typeface="+mn-cs"/>
              </a:rPr>
              <a:t>MODE LIVE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L’OS chargé dans votre mémoire vive. Ubuntu n’a pas touché à votre disque dur.</a:t>
            </a:r>
          </a:p>
          <a:p>
            <a:r>
              <a:rPr lang="fr-FR" sz="1200" kern="1200" dirty="0">
                <a:solidFill>
                  <a:schemeClr val="tx1"/>
                </a:solidFill>
                <a:effectLst/>
                <a:latin typeface="+mn-lt"/>
                <a:ea typeface="+mn-ea"/>
                <a:cs typeface="+mn-cs"/>
              </a:rPr>
              <a:t> </a:t>
            </a:r>
          </a:p>
          <a:p>
            <a:r>
              <a:rPr lang="fr-FR" sz="1200" b="1" u="sng" kern="1200" dirty="0">
                <a:solidFill>
                  <a:schemeClr val="tx1"/>
                </a:solidFill>
                <a:effectLst/>
                <a:latin typeface="+mn-lt"/>
                <a:ea typeface="+mn-ea"/>
                <a:cs typeface="+mn-cs"/>
              </a:rPr>
              <a:t>INSTALLATION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Attention de défragmenter les disque HDD car le partitionnement peut écraser fichiers nécessaires à bon fonctionnement de Windows</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Possibilité d'installer Linux en ligne de commande (version serveur)</a:t>
            </a:r>
          </a:p>
          <a:p>
            <a:endParaRPr lang="fr-FR" sz="1200" kern="1200" dirty="0">
              <a:solidFill>
                <a:schemeClr val="tx1"/>
              </a:solidFill>
              <a:effectLst/>
              <a:latin typeface="+mn-lt"/>
              <a:ea typeface="+mn-ea"/>
              <a:cs typeface="+mn-cs"/>
            </a:endParaRPr>
          </a:p>
          <a:p>
            <a:r>
              <a:rPr lang="fr-FR" sz="1200" b="1" u="sng" kern="1200" dirty="0">
                <a:solidFill>
                  <a:schemeClr val="tx1"/>
                </a:solidFill>
                <a:effectLst/>
                <a:latin typeface="+mn-lt"/>
                <a:ea typeface="+mn-ea"/>
                <a:cs typeface="+mn-cs"/>
              </a:rPr>
              <a:t>Dans VIRTUALBOX :</a:t>
            </a:r>
          </a:p>
          <a:p>
            <a:r>
              <a:rPr lang="fr-FR" sz="1200" b="0" i="0" kern="1200" dirty="0">
                <a:solidFill>
                  <a:schemeClr val="tx1"/>
                </a:solidFill>
                <a:effectLst/>
                <a:latin typeface="+mn-lt"/>
                <a:ea typeface="+mn-ea"/>
                <a:cs typeface="+mn-cs"/>
              </a:rPr>
              <a:t>VirtualBox est un outil qui permet de faire tourner un ordinateur virtuel au sein d'un système d'exploitation.</a:t>
            </a:r>
          </a:p>
          <a:p>
            <a:r>
              <a:rPr lang="fr-FR" sz="1200" b="0" i="0" kern="1200" dirty="0">
                <a:solidFill>
                  <a:schemeClr val="tx1"/>
                </a:solidFill>
                <a:effectLst/>
                <a:latin typeface="+mn-lt"/>
                <a:ea typeface="+mn-ea"/>
                <a:cs typeface="+mn-cs"/>
              </a:rPr>
              <a:t>VirtualBox peut installer Linux à l'intérieur de Windows. Il n'y a aucun risque de conflit entre les deux car la machine virtuelle est cloisonnée.</a:t>
            </a:r>
          </a:p>
          <a:p>
            <a:r>
              <a:rPr lang="fr-FR" sz="1200" b="0" i="0" kern="1200" dirty="0">
                <a:solidFill>
                  <a:schemeClr val="tx1"/>
                </a:solidFill>
                <a:effectLst/>
                <a:latin typeface="+mn-lt"/>
                <a:ea typeface="+mn-ea"/>
                <a:cs typeface="+mn-cs"/>
              </a:rPr>
              <a:t>Vous pouvez utiliser la machine virtuelle comme un véritable ordinateur mais vous perdez légèrement en performances. Cette technique est à réserver à ceux qui souhaitent ne prendre aucun risque lors de l'installation d'Ubuntu ou qui désirent simplement essayer la distribution.</a:t>
            </a:r>
          </a:p>
          <a:p>
            <a:r>
              <a:rPr lang="fr-FR" sz="1200" b="0" i="0" kern="1200" dirty="0">
                <a:solidFill>
                  <a:schemeClr val="tx1"/>
                </a:solidFill>
                <a:effectLst/>
                <a:latin typeface="+mn-lt"/>
                <a:ea typeface="+mn-ea"/>
                <a:cs typeface="+mn-cs"/>
              </a:rPr>
              <a:t>Une fois Ubuntu installé dans la machine virtuelle, il est conseillé d'installer les </a:t>
            </a:r>
            <a:r>
              <a:rPr lang="fr-FR" sz="1200" b="1" i="0" kern="1200" dirty="0">
                <a:solidFill>
                  <a:schemeClr val="tx1"/>
                </a:solidFill>
                <a:effectLst/>
                <a:latin typeface="+mn-lt"/>
                <a:ea typeface="+mn-ea"/>
                <a:cs typeface="+mn-cs"/>
              </a:rPr>
              <a:t>additions invité</a:t>
            </a:r>
            <a:r>
              <a:rPr lang="fr-FR" sz="1200" b="0" i="0" kern="1200" dirty="0">
                <a:solidFill>
                  <a:schemeClr val="tx1"/>
                </a:solidFill>
                <a:effectLst/>
                <a:latin typeface="+mn-lt"/>
                <a:ea typeface="+mn-ea"/>
                <a:cs typeface="+mn-cs"/>
              </a:rPr>
              <a:t>. Cela améliorera les performances et vous permettra notamment d'utiliser Ubuntu en plein écran, de partager des dossiers et le presse-papier, etc.</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endParaRPr lang="fr-FR" sz="1200" b="0" i="0" kern="1200" dirty="0">
              <a:solidFill>
                <a:schemeClr val="tx1"/>
              </a:solidFill>
              <a:effectLst/>
              <a:latin typeface="+mn-lt"/>
              <a:ea typeface="+mn-ea"/>
              <a:cs typeface="+mn-cs"/>
            </a:endParaRPr>
          </a:p>
          <a:p>
            <a:endParaRPr lang="fr-FR" sz="1200" b="0" i="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8</a:t>
            </a:fld>
            <a:endParaRPr lang="fr-FR" dirty="0"/>
          </a:p>
        </p:txBody>
      </p:sp>
    </p:spTree>
    <p:extLst>
      <p:ext uri="{BB962C8B-B14F-4D97-AF65-F5344CB8AC3E}">
        <p14:creationId xmlns:p14="http://schemas.microsoft.com/office/powerpoint/2010/main" val="30029157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95</a:t>
            </a:fld>
            <a:endParaRPr lang="fr-FR" dirty="0"/>
          </a:p>
        </p:txBody>
      </p:sp>
    </p:spTree>
    <p:extLst>
      <p:ext uri="{BB962C8B-B14F-4D97-AF65-F5344CB8AC3E}">
        <p14:creationId xmlns:p14="http://schemas.microsoft.com/office/powerpoint/2010/main" val="40011341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97</a:t>
            </a:fld>
            <a:endParaRPr lang="fr-FR" dirty="0"/>
          </a:p>
        </p:txBody>
      </p:sp>
    </p:spTree>
    <p:extLst>
      <p:ext uri="{BB962C8B-B14F-4D97-AF65-F5344CB8AC3E}">
        <p14:creationId xmlns:p14="http://schemas.microsoft.com/office/powerpoint/2010/main" val="11017994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kern="1200" dirty="0">
                <a:solidFill>
                  <a:schemeClr val="tx1"/>
                </a:solidFill>
                <a:effectLst/>
                <a:latin typeface="+mn-lt"/>
                <a:ea typeface="+mn-ea"/>
                <a:cs typeface="+mn-cs"/>
              </a:rPr>
              <a:t>Exemple :</a:t>
            </a:r>
          </a:p>
          <a:p>
            <a:r>
              <a:rPr lang="fr-FR" sz="1200" kern="1200" dirty="0" err="1">
                <a:solidFill>
                  <a:schemeClr val="tx1"/>
                </a:solidFill>
                <a:effectLst/>
                <a:latin typeface="+mn-lt"/>
                <a:ea typeface="+mn-ea"/>
                <a:cs typeface="+mn-cs"/>
              </a:rPr>
              <a:t>rsync</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arv</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delete</a:t>
            </a:r>
            <a:r>
              <a:rPr lang="fr-FR" sz="1200" kern="1200" dirty="0">
                <a:solidFill>
                  <a:schemeClr val="tx1"/>
                </a:solidFill>
                <a:effectLst/>
                <a:latin typeface="+mn-lt"/>
                <a:ea typeface="+mn-ea"/>
                <a:cs typeface="+mn-cs"/>
              </a:rPr>
              <a:t> --backup --backup-</a:t>
            </a:r>
            <a:r>
              <a:rPr lang="fr-FR" sz="1200" kern="1200" dirty="0" err="1">
                <a:solidFill>
                  <a:schemeClr val="tx1"/>
                </a:solidFill>
                <a:effectLst/>
                <a:latin typeface="+mn-lt"/>
                <a:ea typeface="+mn-ea"/>
                <a:cs typeface="+mn-cs"/>
              </a:rPr>
              <a:t>dir</a:t>
            </a:r>
            <a:r>
              <a:rPr lang="fr-FR" sz="1200" kern="1200" dirty="0">
                <a:solidFill>
                  <a:schemeClr val="tx1"/>
                </a:solidFill>
                <a:effectLst/>
                <a:latin typeface="+mn-lt"/>
                <a:ea typeface="+mn-ea"/>
                <a:cs typeface="+mn-cs"/>
              </a:rPr>
              <a:t>="~/cloud2-bak"   ~/Documents/cloud   </a:t>
            </a:r>
            <a:r>
              <a:rPr lang="fr-FR" sz="1200" kern="1200" dirty="0">
                <a:solidFill>
                  <a:schemeClr val="tx1"/>
                </a:solidFill>
                <a:effectLst/>
                <a:latin typeface="+mn-lt"/>
                <a:ea typeface="+mn-ea"/>
                <a:cs typeface="+mn-cs"/>
                <a:hlinkClick r:id="rId3"/>
              </a:rPr>
              <a:t>gui@alternative-rvb.com:~/cloud2</a:t>
            </a:r>
            <a:r>
              <a:rPr lang="fr-FR" sz="1200" kern="1200" dirty="0">
                <a:solidFill>
                  <a:schemeClr val="tx1"/>
                </a:solidFill>
                <a:effectLst/>
                <a:latin typeface="+mn-lt"/>
                <a:ea typeface="+mn-ea"/>
                <a:cs typeface="+mn-cs"/>
              </a:rPr>
              <a:t> -e "</a:t>
            </a:r>
            <a:r>
              <a:rPr lang="fr-FR" sz="1200" kern="1200" dirty="0" err="1">
                <a:solidFill>
                  <a:schemeClr val="tx1"/>
                </a:solidFill>
                <a:effectLst/>
                <a:latin typeface="+mn-lt"/>
                <a:ea typeface="+mn-ea"/>
                <a:cs typeface="+mn-cs"/>
              </a:rPr>
              <a:t>ssh</a:t>
            </a:r>
            <a:r>
              <a:rPr lang="fr-FR" sz="1200" kern="1200" dirty="0">
                <a:solidFill>
                  <a:schemeClr val="tx1"/>
                </a:solidFill>
                <a:effectLst/>
                <a:latin typeface="+mn-lt"/>
                <a:ea typeface="+mn-ea"/>
                <a:cs typeface="+mn-cs"/>
              </a:rPr>
              <a:t> -p 2211"</a:t>
            </a:r>
          </a:p>
          <a:p>
            <a:r>
              <a:rPr lang="fr-FR" sz="1200" kern="1200" dirty="0">
                <a:solidFill>
                  <a:schemeClr val="tx1"/>
                </a:solidFill>
                <a:effectLst/>
                <a:latin typeface="+mn-lt"/>
                <a:ea typeface="+mn-ea"/>
                <a:cs typeface="+mn-cs"/>
              </a:rPr>
              <a:t> </a:t>
            </a:r>
          </a:p>
          <a:p>
            <a:r>
              <a:rPr lang="fr-FR" sz="1200" u="sng" kern="1200" dirty="0">
                <a:solidFill>
                  <a:schemeClr val="tx1"/>
                </a:solidFill>
                <a:effectLst/>
                <a:latin typeface="+mn-lt"/>
                <a:ea typeface="+mn-ea"/>
                <a:cs typeface="+mn-cs"/>
              </a:rPr>
              <a:t>Déclaration de variable :</a:t>
            </a:r>
            <a:endParaRPr lang="fr-FR" sz="1200" kern="1200" dirty="0">
              <a:solidFill>
                <a:schemeClr val="tx1"/>
              </a:solidFill>
              <a:effectLst/>
              <a:latin typeface="+mn-lt"/>
              <a:ea typeface="+mn-ea"/>
              <a:cs typeface="+mn-cs"/>
            </a:endParaRPr>
          </a:p>
          <a:p>
            <a:r>
              <a:rPr lang="fr-FR" sz="1200" kern="1200" dirty="0" err="1">
                <a:solidFill>
                  <a:schemeClr val="tx1"/>
                </a:solidFill>
                <a:effectLst/>
                <a:latin typeface="+mn-lt"/>
                <a:ea typeface="+mn-ea"/>
                <a:cs typeface="+mn-cs"/>
              </a:rPr>
              <a:t>bakCible</a:t>
            </a:r>
            <a:r>
              <a:rPr lang="fr-FR" sz="1200" kern="1200" dirty="0">
                <a:solidFill>
                  <a:schemeClr val="tx1"/>
                </a:solidFill>
                <a:effectLst/>
                <a:latin typeface="+mn-lt"/>
                <a:ea typeface="+mn-ea"/>
                <a:cs typeface="+mn-cs"/>
              </a:rPr>
              <a:t>="/home/gui/cloud2-bak/" ; </a:t>
            </a:r>
            <a:r>
              <a:rPr lang="fr-FR" sz="1200" kern="1200" dirty="0" err="1">
                <a:solidFill>
                  <a:schemeClr val="tx1"/>
                </a:solidFill>
                <a:effectLst/>
                <a:latin typeface="+mn-lt"/>
                <a:ea typeface="+mn-ea"/>
                <a:cs typeface="+mn-cs"/>
              </a:rPr>
              <a:t>dossierSource</a:t>
            </a:r>
            <a:r>
              <a:rPr lang="fr-FR" sz="1200" kern="1200" dirty="0">
                <a:solidFill>
                  <a:schemeClr val="tx1"/>
                </a:solidFill>
                <a:effectLst/>
                <a:latin typeface="+mn-lt"/>
                <a:ea typeface="+mn-ea"/>
                <a:cs typeface="+mn-cs"/>
              </a:rPr>
              <a:t>="/home/teambs17/Documents/cloud/" ; port="</a:t>
            </a:r>
            <a:r>
              <a:rPr lang="fr-FR" sz="1200" kern="1200" dirty="0" err="1">
                <a:solidFill>
                  <a:schemeClr val="tx1"/>
                </a:solidFill>
                <a:effectLst/>
                <a:latin typeface="+mn-lt"/>
                <a:ea typeface="+mn-ea"/>
                <a:cs typeface="+mn-cs"/>
              </a:rPr>
              <a:t>ssh</a:t>
            </a:r>
            <a:r>
              <a:rPr lang="fr-FR" sz="1200" kern="1200" dirty="0">
                <a:solidFill>
                  <a:schemeClr val="tx1"/>
                </a:solidFill>
                <a:effectLst/>
                <a:latin typeface="+mn-lt"/>
                <a:ea typeface="+mn-ea"/>
                <a:cs typeface="+mn-cs"/>
              </a:rPr>
              <a:t> -p 2211"</a:t>
            </a:r>
          </a:p>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98</a:t>
            </a:fld>
            <a:endParaRPr lang="fr-FR" dirty="0"/>
          </a:p>
        </p:txBody>
      </p:sp>
    </p:spTree>
    <p:extLst>
      <p:ext uri="{BB962C8B-B14F-4D97-AF65-F5344CB8AC3E}">
        <p14:creationId xmlns:p14="http://schemas.microsoft.com/office/powerpoint/2010/main" val="30629023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FR" dirty="0"/>
              <a:t>Notez que le programme </a:t>
            </a:r>
            <a:r>
              <a:rPr lang="fr-FR" b="1" dirty="0"/>
              <a:t>alien</a:t>
            </a:r>
            <a:r>
              <a:rPr lang="fr-FR" dirty="0"/>
              <a:t> est capable de convertir un .</a:t>
            </a:r>
            <a:r>
              <a:rPr lang="fr-FR" dirty="0" err="1"/>
              <a:t>rpm</a:t>
            </a:r>
            <a:r>
              <a:rPr lang="fr-FR" dirty="0"/>
              <a:t> en .deb au besoin.</a:t>
            </a:r>
          </a:p>
          <a:p>
            <a:pPr marL="0" indent="0">
              <a:buNone/>
            </a:pPr>
            <a:r>
              <a:rPr lang="fr-FR" dirty="0"/>
              <a:t>Ou encore on peut utiliser </a:t>
            </a:r>
            <a:r>
              <a:rPr lang="fr-FR" b="1" dirty="0" err="1"/>
              <a:t>gdebi</a:t>
            </a:r>
            <a:r>
              <a:rPr lang="fr-FR" dirty="0"/>
              <a:t> pour installer un paquet d'une source externe.</a:t>
            </a:r>
          </a:p>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100</a:t>
            </a:fld>
            <a:endParaRPr lang="fr-FR" dirty="0"/>
          </a:p>
        </p:txBody>
      </p:sp>
    </p:spTree>
    <p:extLst>
      <p:ext uri="{BB962C8B-B14F-4D97-AF65-F5344CB8AC3E}">
        <p14:creationId xmlns:p14="http://schemas.microsoft.com/office/powerpoint/2010/main" val="767381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NTFS : allant jusqu'à 16 Eo - 16 Exaoctets, soit 16 000 000 000 de Gigaoctets.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On peut donner des droits sur certains fichiers, les crypter, les compresser, etc. Enfin, les fichiers sont censés moins se fragmenter… cependant, ils se fragmentent toujours</a:t>
            </a:r>
          </a:p>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10</a:t>
            </a:fld>
            <a:endParaRPr lang="fr-FR" dirty="0"/>
          </a:p>
        </p:txBody>
      </p:sp>
    </p:spTree>
    <p:extLst>
      <p:ext uri="{BB962C8B-B14F-4D97-AF65-F5344CB8AC3E}">
        <p14:creationId xmlns:p14="http://schemas.microsoft.com/office/powerpoint/2010/main" val="3863409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À noter que l'ext2 et l'ext3 sont parfaitement compatibles entre eux, dans un sens comme dans l'autre</a:t>
            </a:r>
          </a:p>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11</a:t>
            </a:fld>
            <a:endParaRPr lang="fr-FR" dirty="0"/>
          </a:p>
        </p:txBody>
      </p:sp>
    </p:spTree>
    <p:extLst>
      <p:ext uri="{BB962C8B-B14F-4D97-AF65-F5344CB8AC3E}">
        <p14:creationId xmlns:p14="http://schemas.microsoft.com/office/powerpoint/2010/main" val="3406203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13</a:t>
            </a:fld>
            <a:endParaRPr lang="fr-FR" dirty="0"/>
          </a:p>
        </p:txBody>
      </p:sp>
    </p:spTree>
    <p:extLst>
      <p:ext uri="{BB962C8B-B14F-4D97-AF65-F5344CB8AC3E}">
        <p14:creationId xmlns:p14="http://schemas.microsoft.com/office/powerpoint/2010/main" val="1712059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u="sng" kern="1200" dirty="0">
                <a:solidFill>
                  <a:schemeClr val="tx1"/>
                </a:solidFill>
                <a:effectLst/>
                <a:latin typeface="+mn-lt"/>
                <a:ea typeface="+mn-ea"/>
                <a:cs typeface="+mn-cs"/>
              </a:rPr>
              <a:t>Présentation des principaux gestionnaires de bureau</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Linux peut être utilisé de deux façons différentes : en mode console ou en mode graphique.</a:t>
            </a:r>
          </a:p>
          <a:p>
            <a:pPr rtl="0" fontAlgn="ctr"/>
            <a:endParaRPr lang="fr-FR" sz="1200" kern="1200" dirty="0">
              <a:solidFill>
                <a:schemeClr val="tx1"/>
              </a:solidFill>
              <a:effectLst/>
              <a:latin typeface="+mn-lt"/>
              <a:ea typeface="+mn-ea"/>
              <a:cs typeface="+mn-cs"/>
            </a:endParaRPr>
          </a:p>
          <a:p>
            <a:pPr marL="171450" indent="-171450" rtl="0" fontAlgn="ctr">
              <a:buFont typeface="Arial" panose="020B0604020202020204" pitchFamily="34" charset="0"/>
              <a:buChar char="•"/>
            </a:pPr>
            <a:r>
              <a:rPr lang="fr-FR" sz="1200" kern="1200" dirty="0">
                <a:solidFill>
                  <a:schemeClr val="tx1"/>
                </a:solidFill>
                <a:effectLst/>
                <a:latin typeface="+mn-lt"/>
                <a:ea typeface="+mn-ea"/>
                <a:cs typeface="+mn-cs"/>
              </a:rPr>
              <a:t>Unity </a:t>
            </a:r>
          </a:p>
          <a:p>
            <a:pPr marL="171450" indent="-171450" rtl="0" fontAlgn="ctr">
              <a:buFont typeface="Arial" panose="020B0604020202020204" pitchFamily="34" charset="0"/>
              <a:buChar char="•"/>
            </a:pPr>
            <a:r>
              <a:rPr lang="fr-FR" sz="1200" kern="1200" dirty="0">
                <a:solidFill>
                  <a:schemeClr val="tx1"/>
                </a:solidFill>
                <a:effectLst/>
                <a:latin typeface="+mn-lt"/>
                <a:ea typeface="+mn-ea"/>
                <a:cs typeface="+mn-cs"/>
              </a:rPr>
              <a:t>Gnome </a:t>
            </a:r>
          </a:p>
          <a:p>
            <a:pPr marL="171450" indent="-171450" rtl="0" fontAlgn="ctr">
              <a:buFont typeface="Arial" panose="020B0604020202020204" pitchFamily="34" charset="0"/>
              <a:buChar char="•"/>
            </a:pPr>
            <a:r>
              <a:rPr lang="fr-FR" sz="1200" kern="1200" dirty="0">
                <a:solidFill>
                  <a:schemeClr val="tx1"/>
                </a:solidFill>
                <a:effectLst/>
                <a:latin typeface="+mn-lt"/>
                <a:ea typeface="+mn-ea"/>
                <a:cs typeface="+mn-cs"/>
              </a:rPr>
              <a:t>KDE</a:t>
            </a:r>
          </a:p>
          <a:p>
            <a:pPr marL="171450" indent="-171450" rtl="0" fontAlgn="ctr">
              <a:buFont typeface="Arial" panose="020B0604020202020204" pitchFamily="34" charset="0"/>
              <a:buChar char="•"/>
            </a:pPr>
            <a:r>
              <a:rPr lang="fr-FR" sz="1200" kern="1200" dirty="0">
                <a:solidFill>
                  <a:schemeClr val="tx1"/>
                </a:solidFill>
                <a:effectLst/>
                <a:latin typeface="+mn-lt"/>
                <a:ea typeface="+mn-ea"/>
                <a:cs typeface="+mn-cs"/>
              </a:rPr>
              <a:t>XFCE</a:t>
            </a:r>
          </a:p>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14</a:t>
            </a:fld>
            <a:endParaRPr lang="fr-FR" dirty="0"/>
          </a:p>
        </p:txBody>
      </p:sp>
    </p:spTree>
    <p:extLst>
      <p:ext uri="{BB962C8B-B14F-4D97-AF65-F5344CB8AC3E}">
        <p14:creationId xmlns:p14="http://schemas.microsoft.com/office/powerpoint/2010/main" val="3315915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48687E7-3BD8-465A-A5E1-EDF4E17A22C3}" type="slidenum">
              <a:rPr lang="fr-FR" smtClean="0"/>
              <a:t>15</a:t>
            </a:fld>
            <a:endParaRPr lang="fr-FR" dirty="0"/>
          </a:p>
        </p:txBody>
      </p:sp>
    </p:spTree>
    <p:extLst>
      <p:ext uri="{BB962C8B-B14F-4D97-AF65-F5344CB8AC3E}">
        <p14:creationId xmlns:p14="http://schemas.microsoft.com/office/powerpoint/2010/main" val="4230855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070812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93799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67682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092256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6205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467756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563855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360416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13962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219656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636502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932059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740447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61627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51700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173019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5/17/2022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73177906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hisham.hm/hto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8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NULL"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DFFC45-3DC9-4433-926F-043E879D9D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B5F26A87-0610-435F-AA13-BD658385C9D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a:extLst>
                <a:ext uri="{FF2B5EF4-FFF2-40B4-BE49-F238E27FC236}">
                  <a16:creationId xmlns:a16="http://schemas.microsoft.com/office/drawing/2014/main" id="{E6321436-5AAD-4FB6-BB0D-316D4540E82A}"/>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B0BD33-3D46-4F43-947A-825DFEF6106A}"/>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2E26C27-E1F5-47DC-9F83-469D196C55D0}"/>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F944E7-2B4E-4AE2-B4DB-846FF8AE0B7A}"/>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FF14952D-390F-46CC-B302-73DDD9C4160F}"/>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867CDE55-B22A-40D0-882A-9452919EEC28}"/>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C409231-C942-4808-B529-DAC32A7DB002}"/>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 name="Freeform: Shape 18">
            <a:extLst>
              <a:ext uri="{FF2B5EF4-FFF2-40B4-BE49-F238E27FC236}">
                <a16:creationId xmlns:a16="http://schemas.microsoft.com/office/drawing/2014/main" id="{69370F01-B8C9-4CE4-824C-92B2792E6E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p:cNvSpPr>
            <a:spLocks noGrp="1"/>
          </p:cNvSpPr>
          <p:nvPr>
            <p:ph type="ctrTitle"/>
          </p:nvPr>
        </p:nvSpPr>
        <p:spPr>
          <a:xfrm>
            <a:off x="427244" y="1271190"/>
            <a:ext cx="5418665" cy="4307148"/>
          </a:xfrm>
        </p:spPr>
        <p:txBody>
          <a:bodyPr anchor="ctr">
            <a:normAutofit/>
          </a:bodyPr>
          <a:lstStyle/>
          <a:p>
            <a:pPr algn="ctr"/>
            <a:r>
              <a:rPr lang="fr-FR" dirty="0"/>
              <a:t> ADMINISTRATION</a:t>
            </a:r>
            <a:br>
              <a:rPr lang="fr-FR" dirty="0"/>
            </a:br>
            <a:r>
              <a:rPr lang="fr-FR" dirty="0"/>
              <a:t>LINUX</a:t>
            </a:r>
          </a:p>
        </p:txBody>
      </p:sp>
      <p:sp>
        <p:nvSpPr>
          <p:cNvPr id="3" name="Sous-titre 2"/>
          <p:cNvSpPr>
            <a:spLocks noGrp="1"/>
          </p:cNvSpPr>
          <p:nvPr>
            <p:ph type="subTitle" idx="1"/>
          </p:nvPr>
        </p:nvSpPr>
        <p:spPr>
          <a:xfrm>
            <a:off x="7821120" y="2876315"/>
            <a:ext cx="3602567" cy="1096899"/>
          </a:xfrm>
        </p:spPr>
        <p:txBody>
          <a:bodyPr anchor="ctr">
            <a:normAutofit/>
          </a:bodyPr>
          <a:lstStyle/>
          <a:p>
            <a:pPr algn="l"/>
            <a:endParaRPr lang="fr-FR" dirty="0">
              <a:solidFill>
                <a:srgbClr val="FFFFFF"/>
              </a:solidFill>
            </a:endParaRPr>
          </a:p>
        </p:txBody>
      </p:sp>
    </p:spTree>
    <p:extLst>
      <p:ext uri="{BB962C8B-B14F-4D97-AF65-F5344CB8AC3E}">
        <p14:creationId xmlns:p14="http://schemas.microsoft.com/office/powerpoint/2010/main" val="138009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83FA4C-120E-49BF-90A5-31E492EC6C4F}"/>
              </a:ext>
            </a:extLst>
          </p:cNvPr>
          <p:cNvSpPr>
            <a:spLocks noGrp="1"/>
          </p:cNvSpPr>
          <p:nvPr>
            <p:ph type="title"/>
          </p:nvPr>
        </p:nvSpPr>
        <p:spPr/>
        <p:txBody>
          <a:bodyPr/>
          <a:lstStyle/>
          <a:p>
            <a:r>
              <a:rPr lang="fr-FR" dirty="0"/>
              <a:t>Systèmes de fichiers Microsoft (DOS et Windows)</a:t>
            </a:r>
          </a:p>
        </p:txBody>
      </p:sp>
      <p:sp>
        <p:nvSpPr>
          <p:cNvPr id="3" name="Espace réservé du contenu 2">
            <a:extLst>
              <a:ext uri="{FF2B5EF4-FFF2-40B4-BE49-F238E27FC236}">
                <a16:creationId xmlns:a16="http://schemas.microsoft.com/office/drawing/2014/main" id="{062D1FF7-79BC-4BFA-842D-D579DE190418}"/>
              </a:ext>
            </a:extLst>
          </p:cNvPr>
          <p:cNvSpPr>
            <a:spLocks noGrp="1"/>
          </p:cNvSpPr>
          <p:nvPr>
            <p:ph idx="1"/>
          </p:nvPr>
        </p:nvSpPr>
        <p:spPr/>
        <p:txBody>
          <a:bodyPr>
            <a:normAutofit/>
          </a:bodyPr>
          <a:lstStyle/>
          <a:p>
            <a:pPr fontAlgn="ctr"/>
            <a:r>
              <a:rPr lang="fr-FR" b="1" dirty="0"/>
              <a:t>FAT 32 :</a:t>
            </a:r>
            <a:r>
              <a:rPr lang="fr-FR" dirty="0"/>
              <a:t> une évolution du FAT 16, qui pousse la limite de taille à 2 To (2 000 Go). Le FAT 16 et le FAT 32 ont la particularité de beaucoup fragmenter les fichiers, d'où la nécessité de défragmenter régulièrement, sinon on prend le risque de voir son disque ressembler à un véritable champ de bataille.</a:t>
            </a:r>
          </a:p>
          <a:p>
            <a:pPr marL="0" indent="0">
              <a:buNone/>
            </a:pPr>
            <a:endParaRPr lang="fr-FR" dirty="0"/>
          </a:p>
          <a:p>
            <a:pPr fontAlgn="ctr"/>
            <a:r>
              <a:rPr lang="fr-FR" b="1" dirty="0"/>
              <a:t>NTFS :</a:t>
            </a:r>
            <a:r>
              <a:rPr lang="fr-FR" dirty="0"/>
              <a:t> apparu avec Windows NT, puis réutilisé par Windows XP, il permet de créer des partitions d'une taille plus  importante. </a:t>
            </a:r>
            <a:r>
              <a:rPr lang="fr-FR" sz="1700" dirty="0"/>
              <a:t>Contrairement au FAT 32, c'est un système de fichiers journalisé qui récupère beaucoup mieux les données en cas de crash du disque.</a:t>
            </a:r>
          </a:p>
          <a:p>
            <a:endParaRPr lang="fr-FR" dirty="0"/>
          </a:p>
        </p:txBody>
      </p:sp>
    </p:spTree>
    <p:extLst>
      <p:ext uri="{BB962C8B-B14F-4D97-AF65-F5344CB8AC3E}">
        <p14:creationId xmlns:p14="http://schemas.microsoft.com/office/powerpoint/2010/main" val="17283084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6219E2-BFA6-4C70-A3C1-494CA5B43CDD}"/>
              </a:ext>
            </a:extLst>
          </p:cNvPr>
          <p:cNvSpPr>
            <a:spLocks noGrp="1"/>
          </p:cNvSpPr>
          <p:nvPr>
            <p:ph type="title"/>
          </p:nvPr>
        </p:nvSpPr>
        <p:spPr/>
        <p:txBody>
          <a:bodyPr>
            <a:normAutofit fontScale="90000"/>
          </a:bodyPr>
          <a:lstStyle/>
          <a:p>
            <a:r>
              <a:rPr lang="fr-FR" dirty="0"/>
              <a:t>Compiler un programme depuis les sources</a:t>
            </a:r>
            <a:br>
              <a:rPr lang="fr-FR" dirty="0"/>
            </a:br>
            <a:endParaRPr lang="fr-FR" dirty="0"/>
          </a:p>
        </p:txBody>
      </p:sp>
      <p:sp>
        <p:nvSpPr>
          <p:cNvPr id="3" name="Espace réservé du contenu 2">
            <a:extLst>
              <a:ext uri="{FF2B5EF4-FFF2-40B4-BE49-F238E27FC236}">
                <a16:creationId xmlns:a16="http://schemas.microsoft.com/office/drawing/2014/main" id="{5ED1D773-D8A5-4553-AF18-784A545338C1}"/>
              </a:ext>
            </a:extLst>
          </p:cNvPr>
          <p:cNvSpPr>
            <a:spLocks noGrp="1"/>
          </p:cNvSpPr>
          <p:nvPr>
            <p:ph idx="1"/>
          </p:nvPr>
        </p:nvSpPr>
        <p:spPr/>
        <p:txBody>
          <a:bodyPr>
            <a:normAutofit fontScale="85000" lnSpcReduction="10000"/>
          </a:bodyPr>
          <a:lstStyle/>
          <a:p>
            <a:pPr marL="0" indent="0">
              <a:buNone/>
            </a:pPr>
            <a:r>
              <a:rPr lang="fr-FR" dirty="0"/>
              <a:t>Certains programmes récents ou encore en développement ne sont pas disponibles via </a:t>
            </a:r>
            <a:r>
              <a:rPr lang="fr-FR" b="1" dirty="0"/>
              <a:t>apt-get</a:t>
            </a:r>
            <a:r>
              <a:rPr lang="fr-FR" dirty="0"/>
              <a:t>.</a:t>
            </a:r>
          </a:p>
          <a:p>
            <a:pPr marL="0" indent="0">
              <a:buNone/>
            </a:pPr>
            <a:r>
              <a:rPr lang="fr-FR" dirty="0"/>
              <a:t>(c'est le cas des programmes en cours de développement ou de ceux qui ne sont pas encore assez connus pour être intégrés aux dépôts officiels d'Ubuntu)</a:t>
            </a:r>
          </a:p>
          <a:p>
            <a:pPr marL="0" indent="0">
              <a:buNone/>
            </a:pPr>
            <a:endParaRPr lang="fr-FR" dirty="0"/>
          </a:p>
          <a:p>
            <a:pPr marL="0" indent="0">
              <a:buNone/>
            </a:pPr>
            <a:r>
              <a:rPr lang="fr-FR" dirty="0"/>
              <a:t>Quand </a:t>
            </a:r>
            <a:r>
              <a:rPr lang="fr-FR" b="1" dirty="0"/>
              <a:t>apt-get</a:t>
            </a:r>
            <a:r>
              <a:rPr lang="fr-FR" dirty="0"/>
              <a:t> ne propose pas le programme que l'on recherche, il est parfois possible de trouver sur le site web du logiciel un paquetage </a:t>
            </a:r>
            <a:r>
              <a:rPr lang="fr-FR" b="1" dirty="0"/>
              <a:t>.deb</a:t>
            </a:r>
            <a:r>
              <a:rPr lang="fr-FR" dirty="0"/>
              <a:t>. C'est en quelque sorte l'équivalent du programme d'installation, mais celui-ci est spécifique à Debian et à ses distributions dérivées (dont fait partie Ubuntu).</a:t>
            </a:r>
          </a:p>
          <a:p>
            <a:r>
              <a:rPr lang="fr-FR" dirty="0"/>
              <a:t>Distribution </a:t>
            </a:r>
            <a:r>
              <a:rPr lang="fr-FR" b="1" dirty="0"/>
              <a:t>Debian</a:t>
            </a:r>
            <a:r>
              <a:rPr lang="fr-FR" dirty="0"/>
              <a:t> et dérivé : </a:t>
            </a:r>
            <a:r>
              <a:rPr lang="fr-FR" b="1" dirty="0" err="1"/>
              <a:t>paquet.deb</a:t>
            </a:r>
            <a:r>
              <a:rPr lang="fr-FR" b="1" dirty="0"/>
              <a:t> </a:t>
            </a:r>
            <a:endParaRPr lang="fr-FR" dirty="0"/>
          </a:p>
          <a:p>
            <a:r>
              <a:rPr lang="fr-FR" dirty="0"/>
              <a:t>Distribution </a:t>
            </a:r>
            <a:r>
              <a:rPr lang="fr-FR" b="1" dirty="0"/>
              <a:t>Red Hat</a:t>
            </a:r>
            <a:r>
              <a:rPr lang="fr-FR" dirty="0"/>
              <a:t> et dérivé : </a:t>
            </a:r>
            <a:r>
              <a:rPr lang="fr-FR" b="1" dirty="0" err="1"/>
              <a:t>paquet.rpm</a:t>
            </a:r>
            <a:endParaRPr lang="fr-FR" dirty="0"/>
          </a:p>
          <a:p>
            <a:pPr marL="0" indent="0">
              <a:buNone/>
            </a:pPr>
            <a:endParaRPr lang="fr-FR" dirty="0"/>
          </a:p>
          <a:p>
            <a:pPr marL="0" indent="0">
              <a:buNone/>
            </a:pPr>
            <a:r>
              <a:rPr lang="fr-FR" dirty="0"/>
              <a:t>Exemple : Télécharger </a:t>
            </a:r>
            <a:r>
              <a:rPr lang="fr-FR" dirty="0" err="1"/>
              <a:t>chrome.deb</a:t>
            </a:r>
            <a:endParaRPr lang="fr-FR" dirty="0"/>
          </a:p>
          <a:p>
            <a:pPr marL="0" indent="0">
              <a:buNone/>
            </a:pPr>
            <a:r>
              <a:rPr lang="fr-FR" dirty="0"/>
              <a:t>(essayer d'installer directement)</a:t>
            </a:r>
          </a:p>
          <a:p>
            <a:endParaRPr lang="fr-FR" dirty="0"/>
          </a:p>
        </p:txBody>
      </p:sp>
    </p:spTree>
    <p:extLst>
      <p:ext uri="{BB962C8B-B14F-4D97-AF65-F5344CB8AC3E}">
        <p14:creationId xmlns:p14="http://schemas.microsoft.com/office/powerpoint/2010/main" val="297739539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97E561-359B-4ADD-9396-771D39710D95}"/>
              </a:ext>
            </a:extLst>
          </p:cNvPr>
          <p:cNvSpPr>
            <a:spLocks noGrp="1"/>
          </p:cNvSpPr>
          <p:nvPr>
            <p:ph type="title"/>
          </p:nvPr>
        </p:nvSpPr>
        <p:spPr/>
        <p:txBody>
          <a:bodyPr/>
          <a:lstStyle/>
          <a:p>
            <a:r>
              <a:rPr lang="fr-FR" dirty="0"/>
              <a:t>Installer depuis une source externe</a:t>
            </a:r>
          </a:p>
        </p:txBody>
      </p:sp>
      <p:sp>
        <p:nvSpPr>
          <p:cNvPr id="3" name="Espace réservé du contenu 2">
            <a:extLst>
              <a:ext uri="{FF2B5EF4-FFF2-40B4-BE49-F238E27FC236}">
                <a16:creationId xmlns:a16="http://schemas.microsoft.com/office/drawing/2014/main" id="{1162C593-D52D-4DD2-8920-2D5DD295C605}"/>
              </a:ext>
            </a:extLst>
          </p:cNvPr>
          <p:cNvSpPr>
            <a:spLocks noGrp="1"/>
          </p:cNvSpPr>
          <p:nvPr>
            <p:ph idx="1"/>
          </p:nvPr>
        </p:nvSpPr>
        <p:spPr/>
        <p:txBody>
          <a:bodyPr/>
          <a:lstStyle/>
          <a:p>
            <a:pPr marL="0" indent="0" fontAlgn="ctr">
              <a:buNone/>
            </a:pPr>
            <a:r>
              <a:rPr lang="fr-FR" b="1" u="sng" dirty="0"/>
              <a:t>Méthode classique :</a:t>
            </a:r>
            <a:r>
              <a:rPr lang="fr-FR" dirty="0"/>
              <a:t> (ne fonctionne pas toujours)</a:t>
            </a:r>
            <a:endParaRPr lang="fr-FR" b="1" dirty="0"/>
          </a:p>
          <a:p>
            <a:pPr marL="0" indent="0">
              <a:buNone/>
            </a:pPr>
            <a:endParaRPr lang="fr-FR" dirty="0"/>
          </a:p>
          <a:p>
            <a:pPr fontAlgn="ctr"/>
            <a:r>
              <a:rPr lang="fr-FR" dirty="0"/>
              <a:t>En mode graphique : Pour installer une fichier .deb, double cliquez simplement sur le fichier </a:t>
            </a:r>
            <a:r>
              <a:rPr lang="fr-FR" b="1" dirty="0" err="1"/>
              <a:t>paquet.deb</a:t>
            </a:r>
            <a:r>
              <a:rPr lang="fr-FR" b="1" dirty="0"/>
              <a:t> </a:t>
            </a:r>
            <a:r>
              <a:rPr lang="fr-FR" dirty="0"/>
              <a:t>et laissez vous guider</a:t>
            </a:r>
          </a:p>
          <a:p>
            <a:pPr fontAlgn="ctr"/>
            <a:r>
              <a:rPr lang="fr-FR" dirty="0"/>
              <a:t>En console : Vous pouvez installer un fichier .deb en tapant </a:t>
            </a:r>
            <a:br>
              <a:rPr lang="fr-FR" dirty="0"/>
            </a:br>
            <a:r>
              <a:rPr lang="fr-FR" b="1" dirty="0"/>
              <a:t>$ </a:t>
            </a:r>
            <a:r>
              <a:rPr lang="fr-FR" b="1" dirty="0" err="1"/>
              <a:t>sudo</a:t>
            </a:r>
            <a:r>
              <a:rPr lang="fr-FR" b="1" dirty="0"/>
              <a:t> </a:t>
            </a:r>
            <a:r>
              <a:rPr lang="fr-FR" b="1" dirty="0" err="1"/>
              <a:t>dpkg</a:t>
            </a:r>
            <a:r>
              <a:rPr lang="fr-FR" b="1" dirty="0"/>
              <a:t> -i </a:t>
            </a:r>
            <a:r>
              <a:rPr lang="fr-FR" b="1" dirty="0" err="1"/>
              <a:t>paquet.deb</a:t>
            </a:r>
            <a:endParaRPr lang="fr-FR" dirty="0"/>
          </a:p>
          <a:p>
            <a:pPr fontAlgn="ctr"/>
            <a:r>
              <a:rPr lang="fr-FR" dirty="0"/>
              <a:t>Pour désinstaller un fichier .deb, supprimez-le en utilisant </a:t>
            </a:r>
            <a:r>
              <a:rPr lang="fr-FR" b="1" dirty="0" err="1"/>
              <a:t>adept</a:t>
            </a:r>
            <a:r>
              <a:rPr lang="fr-FR" dirty="0"/>
              <a:t>, ou tapez :</a:t>
            </a:r>
            <a:br>
              <a:rPr lang="fr-FR" dirty="0"/>
            </a:br>
            <a:r>
              <a:rPr lang="fr-FR" b="1" dirty="0"/>
              <a:t>$ </a:t>
            </a:r>
            <a:r>
              <a:rPr lang="fr-FR" b="1" dirty="0" err="1"/>
              <a:t>sudo</a:t>
            </a:r>
            <a:r>
              <a:rPr lang="fr-FR" b="1" dirty="0"/>
              <a:t> apt-get </a:t>
            </a:r>
            <a:r>
              <a:rPr lang="fr-FR" b="1" dirty="0" err="1"/>
              <a:t>remove</a:t>
            </a:r>
            <a:r>
              <a:rPr lang="fr-FR" b="1" dirty="0"/>
              <a:t> paquet</a:t>
            </a:r>
            <a:endParaRPr lang="fr-FR" dirty="0"/>
          </a:p>
          <a:p>
            <a:endParaRPr lang="fr-FR" dirty="0"/>
          </a:p>
        </p:txBody>
      </p:sp>
    </p:spTree>
    <p:extLst>
      <p:ext uri="{BB962C8B-B14F-4D97-AF65-F5344CB8AC3E}">
        <p14:creationId xmlns:p14="http://schemas.microsoft.com/office/powerpoint/2010/main" val="351340789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50F98-2574-47A2-9985-D747FCDC00CC}"/>
              </a:ext>
            </a:extLst>
          </p:cNvPr>
          <p:cNvSpPr>
            <a:spLocks noGrp="1"/>
          </p:cNvSpPr>
          <p:nvPr>
            <p:ph type="title"/>
          </p:nvPr>
        </p:nvSpPr>
        <p:spPr/>
        <p:txBody>
          <a:bodyPr/>
          <a:lstStyle/>
          <a:p>
            <a:r>
              <a:rPr lang="fr-FR" dirty="0"/>
              <a:t>Erreur lors de l’installation</a:t>
            </a:r>
          </a:p>
        </p:txBody>
      </p:sp>
      <p:sp>
        <p:nvSpPr>
          <p:cNvPr id="3" name="Espace réservé du contenu 2">
            <a:extLst>
              <a:ext uri="{FF2B5EF4-FFF2-40B4-BE49-F238E27FC236}">
                <a16:creationId xmlns:a16="http://schemas.microsoft.com/office/drawing/2014/main" id="{3F480FF0-1CB6-41FC-9D01-6E1F93DA859D}"/>
              </a:ext>
            </a:extLst>
          </p:cNvPr>
          <p:cNvSpPr>
            <a:spLocks noGrp="1"/>
          </p:cNvSpPr>
          <p:nvPr>
            <p:ph idx="1"/>
          </p:nvPr>
        </p:nvSpPr>
        <p:spPr/>
        <p:txBody>
          <a:bodyPr>
            <a:normAutofit fontScale="85000" lnSpcReduction="10000"/>
          </a:bodyPr>
          <a:lstStyle/>
          <a:p>
            <a:pPr marL="0" indent="0">
              <a:buNone/>
            </a:pPr>
            <a:r>
              <a:rPr lang="fr-FR" b="1" u="sng" dirty="0"/>
              <a:t>En cas d'erreur, cela signifie :</a:t>
            </a:r>
            <a:endParaRPr lang="fr-FR" dirty="0"/>
          </a:p>
          <a:p>
            <a:pPr fontAlgn="ctr"/>
            <a:r>
              <a:rPr lang="fr-FR" dirty="0"/>
              <a:t>soit que vous avez téléchargé un .deb ne correspondant pas à votre machine. Vérifiez que vous n'avez pas pris une version 32 bits au lieu de 64 bits (ou inversement) ;</a:t>
            </a:r>
          </a:p>
          <a:p>
            <a:pPr fontAlgn="ctr"/>
            <a:r>
              <a:rPr lang="fr-FR" dirty="0"/>
              <a:t>soit qu’il vous manque des dépendances pour pouvoir installer convenablement le programme. Et là, cela peut vite devenir un casse-tête ! Il faut d'abord installer le programme manquant avant d'aller plus loin.</a:t>
            </a:r>
          </a:p>
          <a:p>
            <a:r>
              <a:rPr lang="fr-FR" dirty="0"/>
              <a:t>Si même le paquetage .deb n'est pas disponible, il ne reste alors qu'une solution : récupérer le code source du programme et le compiler soi-même. On peut ainsi créer un exécutable spécialement optimisé pour sa machine.</a:t>
            </a:r>
          </a:p>
          <a:p>
            <a:r>
              <a:rPr lang="fr-FR" dirty="0"/>
              <a:t>L'exécutable est l'équivalent du .exe de Windows, même s'il n'a en général pas d'extension sous Linux.</a:t>
            </a:r>
          </a:p>
          <a:p>
            <a:r>
              <a:rPr lang="fr-FR" dirty="0"/>
              <a:t>La compilation est un procédé qui permet de transformer le code source d'un programme en un exécutable que l'on peut utiliser. Le code source correspond en quelque sorte aux ingrédients d'une recette (les œufs, la farine…) et l'exécutable au gâteau final. Dans cette métaphore, la compilation correspondrait à la cuisson du gâteau.</a:t>
            </a:r>
          </a:p>
          <a:p>
            <a:endParaRPr lang="fr-FR" dirty="0"/>
          </a:p>
        </p:txBody>
      </p:sp>
    </p:spTree>
    <p:extLst>
      <p:ext uri="{BB962C8B-B14F-4D97-AF65-F5344CB8AC3E}">
        <p14:creationId xmlns:p14="http://schemas.microsoft.com/office/powerpoint/2010/main" val="18480211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78393B-DC00-4E85-BB6C-5B0A7A0D4F2D}"/>
              </a:ext>
            </a:extLst>
          </p:cNvPr>
          <p:cNvSpPr>
            <a:spLocks noGrp="1"/>
          </p:cNvSpPr>
          <p:nvPr>
            <p:ph type="title"/>
          </p:nvPr>
        </p:nvSpPr>
        <p:spPr/>
        <p:txBody>
          <a:bodyPr/>
          <a:lstStyle/>
          <a:p>
            <a:r>
              <a:rPr lang="fr-FR" dirty="0"/>
              <a:t>Compiler soi-même</a:t>
            </a:r>
          </a:p>
        </p:txBody>
      </p:sp>
      <p:sp>
        <p:nvSpPr>
          <p:cNvPr id="3" name="Espace réservé du contenu 2">
            <a:extLst>
              <a:ext uri="{FF2B5EF4-FFF2-40B4-BE49-F238E27FC236}">
                <a16:creationId xmlns:a16="http://schemas.microsoft.com/office/drawing/2014/main" id="{D454E84E-819E-44C5-BC6C-DF3DE513BBF9}"/>
              </a:ext>
            </a:extLst>
          </p:cNvPr>
          <p:cNvSpPr>
            <a:spLocks noGrp="1"/>
          </p:cNvSpPr>
          <p:nvPr>
            <p:ph idx="1"/>
          </p:nvPr>
        </p:nvSpPr>
        <p:spPr/>
        <p:txBody>
          <a:bodyPr>
            <a:normAutofit fontScale="70000" lnSpcReduction="20000"/>
          </a:bodyPr>
          <a:lstStyle/>
          <a:p>
            <a:pPr marL="0" indent="0" fontAlgn="ctr">
              <a:buNone/>
            </a:pPr>
            <a:r>
              <a:rPr lang="fr-FR" b="1" u="sng" dirty="0"/>
              <a:t>Compilation d'un programme pas à pas</a:t>
            </a:r>
            <a:endParaRPr lang="fr-FR" b="1" dirty="0"/>
          </a:p>
          <a:p>
            <a:r>
              <a:rPr lang="fr-FR" dirty="0"/>
              <a:t>Pour compiler des programmes, vous aurez besoin avant toute chose d'installer les outils de compilation.</a:t>
            </a:r>
          </a:p>
          <a:p>
            <a:r>
              <a:rPr lang="fr-FR" b="1" dirty="0"/>
              <a:t>$ </a:t>
            </a:r>
            <a:r>
              <a:rPr lang="fr-FR" b="1" dirty="0" err="1"/>
              <a:t>sudo</a:t>
            </a:r>
            <a:r>
              <a:rPr lang="fr-FR" b="1" dirty="0"/>
              <a:t> apt-get </a:t>
            </a:r>
            <a:r>
              <a:rPr lang="fr-FR" b="1" dirty="0" err="1"/>
              <a:t>install</a:t>
            </a:r>
            <a:r>
              <a:rPr lang="fr-FR" b="1" dirty="0"/>
              <a:t> </a:t>
            </a:r>
            <a:r>
              <a:rPr lang="fr-FR" b="1" dirty="0" err="1"/>
              <a:t>build</a:t>
            </a:r>
            <a:r>
              <a:rPr lang="fr-FR" b="1" dirty="0"/>
              <a:t>-essential</a:t>
            </a:r>
            <a:endParaRPr lang="fr-FR" dirty="0"/>
          </a:p>
          <a:p>
            <a:r>
              <a:rPr lang="fr-FR" dirty="0"/>
              <a:t>Prenons pour exemple l’installation de </a:t>
            </a:r>
            <a:r>
              <a:rPr lang="fr-FR" dirty="0" err="1"/>
              <a:t>htop</a:t>
            </a:r>
            <a:r>
              <a:rPr lang="fr-FR" dirty="0"/>
              <a:t> :</a:t>
            </a:r>
            <a:r>
              <a:rPr lang="fr-FR" b="1" dirty="0"/>
              <a:t> </a:t>
            </a:r>
            <a:r>
              <a:rPr lang="fr-FR" dirty="0">
                <a:hlinkClick r:id="rId2"/>
              </a:rPr>
              <a:t>http://hisham.hm/htop/</a:t>
            </a:r>
            <a:endParaRPr lang="fr-FR" dirty="0"/>
          </a:p>
          <a:p>
            <a:r>
              <a:rPr lang="fr-FR" dirty="0"/>
              <a:t>Choisir de télécharger l'archive sur </a:t>
            </a:r>
            <a:r>
              <a:rPr lang="fr-FR" dirty="0" err="1"/>
              <a:t>github</a:t>
            </a:r>
            <a:endParaRPr lang="fr-FR" dirty="0"/>
          </a:p>
          <a:p>
            <a:r>
              <a:rPr lang="fr-FR" dirty="0"/>
              <a:t>Décompresser :</a:t>
            </a:r>
            <a:r>
              <a:rPr lang="fr-FR" b="1" dirty="0"/>
              <a:t> $ tar </a:t>
            </a:r>
            <a:r>
              <a:rPr lang="fr-FR" b="1" dirty="0" err="1"/>
              <a:t>zxvf</a:t>
            </a:r>
            <a:r>
              <a:rPr lang="fr-FR" b="1" dirty="0"/>
              <a:t> htop-x.x.x.tar.gz</a:t>
            </a:r>
            <a:endParaRPr lang="fr-FR" dirty="0"/>
          </a:p>
          <a:p>
            <a:r>
              <a:rPr lang="fr-FR" b="1" dirty="0"/>
              <a:t>$ cd </a:t>
            </a:r>
            <a:r>
              <a:rPr lang="fr-FR" b="1" dirty="0" err="1"/>
              <a:t>htop-x.x.x</a:t>
            </a:r>
            <a:r>
              <a:rPr lang="fr-FR" b="1" dirty="0"/>
              <a:t>/</a:t>
            </a:r>
            <a:endParaRPr lang="fr-FR" dirty="0"/>
          </a:p>
          <a:p>
            <a:r>
              <a:rPr lang="fr-FR" b="1" dirty="0"/>
              <a:t>./configure</a:t>
            </a:r>
            <a:endParaRPr lang="fr-FR" dirty="0"/>
          </a:p>
          <a:p>
            <a:r>
              <a:rPr lang="fr-FR" dirty="0"/>
              <a:t>Effectuer une recherche de la ligne d’erreur sur le web, accompagnée de préférence du mot-clé « </a:t>
            </a:r>
            <a:r>
              <a:rPr lang="fr-FR" dirty="0" err="1"/>
              <a:t>ubuntu</a:t>
            </a:r>
            <a:r>
              <a:rPr lang="fr-FR" dirty="0"/>
              <a:t> ».</a:t>
            </a:r>
          </a:p>
          <a:p>
            <a:r>
              <a:rPr lang="fr-FR" dirty="0"/>
              <a:t>Installer la ou les dépendances manquantes</a:t>
            </a:r>
          </a:p>
          <a:p>
            <a:r>
              <a:rPr lang="fr-FR" dirty="0"/>
              <a:t>Ensuite </a:t>
            </a:r>
            <a:r>
              <a:rPr lang="fr-FR" b="1" dirty="0"/>
              <a:t>$ </a:t>
            </a:r>
            <a:r>
              <a:rPr lang="fr-FR" b="1" dirty="0" err="1"/>
              <a:t>make</a:t>
            </a:r>
            <a:endParaRPr lang="fr-FR" dirty="0"/>
          </a:p>
          <a:p>
            <a:r>
              <a:rPr lang="fr-FR" dirty="0"/>
              <a:t>Ensuite</a:t>
            </a:r>
            <a:r>
              <a:rPr lang="fr-FR" b="1" dirty="0"/>
              <a:t> $ </a:t>
            </a:r>
            <a:r>
              <a:rPr lang="fr-FR" b="1" dirty="0" err="1"/>
              <a:t>sudo</a:t>
            </a:r>
            <a:r>
              <a:rPr lang="fr-FR" b="1" dirty="0"/>
              <a:t> </a:t>
            </a:r>
            <a:r>
              <a:rPr lang="fr-FR" b="1" dirty="0" err="1"/>
              <a:t>make</a:t>
            </a:r>
            <a:r>
              <a:rPr lang="fr-FR" b="1" dirty="0"/>
              <a:t> </a:t>
            </a:r>
            <a:r>
              <a:rPr lang="fr-FR" b="1" dirty="0" err="1"/>
              <a:t>install</a:t>
            </a:r>
            <a:endParaRPr lang="fr-FR" dirty="0"/>
          </a:p>
          <a:p>
            <a:r>
              <a:rPr lang="fr-FR" dirty="0"/>
              <a:t>Vérifier en tapant</a:t>
            </a:r>
            <a:r>
              <a:rPr lang="fr-FR" b="1" dirty="0"/>
              <a:t> $ </a:t>
            </a:r>
            <a:r>
              <a:rPr lang="fr-FR" b="1" dirty="0" err="1"/>
              <a:t>htop</a:t>
            </a:r>
            <a:endParaRPr lang="fr-FR" dirty="0"/>
          </a:p>
          <a:p>
            <a:endParaRPr lang="fr-FR" sz="2900" dirty="0"/>
          </a:p>
          <a:p>
            <a:endParaRPr lang="fr-FR" dirty="0"/>
          </a:p>
        </p:txBody>
      </p:sp>
    </p:spTree>
    <p:extLst>
      <p:ext uri="{BB962C8B-B14F-4D97-AF65-F5344CB8AC3E}">
        <p14:creationId xmlns:p14="http://schemas.microsoft.com/office/powerpoint/2010/main" val="336467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91B334-1B9C-4C49-9BB1-DD096B161713}"/>
              </a:ext>
            </a:extLst>
          </p:cNvPr>
          <p:cNvSpPr>
            <a:spLocks noGrp="1"/>
          </p:cNvSpPr>
          <p:nvPr>
            <p:ph type="title"/>
          </p:nvPr>
        </p:nvSpPr>
        <p:spPr/>
        <p:txBody>
          <a:bodyPr/>
          <a:lstStyle/>
          <a:p>
            <a:r>
              <a:rPr lang="fr-FR" dirty="0"/>
              <a:t>Systèmes de fichiers Linux</a:t>
            </a:r>
          </a:p>
        </p:txBody>
      </p:sp>
      <p:sp>
        <p:nvSpPr>
          <p:cNvPr id="3" name="Espace réservé du contenu 2">
            <a:extLst>
              <a:ext uri="{FF2B5EF4-FFF2-40B4-BE49-F238E27FC236}">
                <a16:creationId xmlns:a16="http://schemas.microsoft.com/office/drawing/2014/main" id="{E96D3E5F-1F68-4F2C-BC29-13830D57E142}"/>
              </a:ext>
            </a:extLst>
          </p:cNvPr>
          <p:cNvSpPr>
            <a:spLocks noGrp="1"/>
          </p:cNvSpPr>
          <p:nvPr>
            <p:ph idx="1"/>
          </p:nvPr>
        </p:nvSpPr>
        <p:spPr/>
        <p:txBody>
          <a:bodyPr>
            <a:normAutofit/>
          </a:bodyPr>
          <a:lstStyle/>
          <a:p>
            <a:pPr fontAlgn="ctr"/>
            <a:r>
              <a:rPr lang="fr-FR" b="1" dirty="0"/>
              <a:t>ext2 :</a:t>
            </a:r>
            <a:r>
              <a:rPr lang="fr-FR" dirty="0"/>
              <a:t> c'est le système de fichiers qui a longtemps été utilisé sous Linux. Il a été développé par un français (Rémy Card) et présente la particularité de très peu se fragmenter. Ainsi, sous Linux et depuis longtemps, il n'y a pas besoin de faire de défragmentation.</a:t>
            </a:r>
          </a:p>
          <a:p>
            <a:pPr fontAlgn="ctr"/>
            <a:r>
              <a:rPr lang="fr-FR" b="1" dirty="0"/>
              <a:t>ext3 :</a:t>
            </a:r>
            <a:r>
              <a:rPr lang="fr-FR" dirty="0"/>
              <a:t> l'ext3 est très proche de l'ext2, à une différence majeure près : la journalisation. En effet, ext2 n'était pas journalisé et en cas de crash du disque, on risquait plus facilement une perte de données. Ce n'est plus le cas avec l'ext3.</a:t>
            </a:r>
          </a:p>
          <a:p>
            <a:r>
              <a:rPr lang="fr-FR" b="1" dirty="0"/>
              <a:t>ext4 :</a:t>
            </a:r>
            <a:r>
              <a:rPr lang="fr-FR" dirty="0"/>
              <a:t> une amélioration de l'ext3, relativement récente, qui améliore la prise en charge des gros disques durs et diminue les problèmes de fragmentation des fichiers.</a:t>
            </a:r>
          </a:p>
          <a:p>
            <a:endParaRPr lang="fr-FR" dirty="0"/>
          </a:p>
        </p:txBody>
      </p:sp>
    </p:spTree>
    <p:extLst>
      <p:ext uri="{BB962C8B-B14F-4D97-AF65-F5344CB8AC3E}">
        <p14:creationId xmlns:p14="http://schemas.microsoft.com/office/powerpoint/2010/main" val="1698077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302446-DA46-4F2A-A859-A9DD593AF754}"/>
              </a:ext>
            </a:extLst>
          </p:cNvPr>
          <p:cNvSpPr>
            <a:spLocks noGrp="1"/>
          </p:cNvSpPr>
          <p:nvPr>
            <p:ph type="title"/>
          </p:nvPr>
        </p:nvSpPr>
        <p:spPr/>
        <p:txBody>
          <a:bodyPr/>
          <a:lstStyle/>
          <a:p>
            <a:r>
              <a:rPr lang="fr-FR" dirty="0"/>
              <a:t>NOM DES DISQUES SOUS LINUX</a:t>
            </a:r>
          </a:p>
        </p:txBody>
      </p:sp>
      <p:sp>
        <p:nvSpPr>
          <p:cNvPr id="3" name="Espace réservé du contenu 2">
            <a:extLst>
              <a:ext uri="{FF2B5EF4-FFF2-40B4-BE49-F238E27FC236}">
                <a16:creationId xmlns:a16="http://schemas.microsoft.com/office/drawing/2014/main" id="{9124B797-3B4D-47BA-9B6A-54FC169E4CBF}"/>
              </a:ext>
            </a:extLst>
          </p:cNvPr>
          <p:cNvSpPr>
            <a:spLocks noGrp="1"/>
          </p:cNvSpPr>
          <p:nvPr>
            <p:ph idx="1"/>
          </p:nvPr>
        </p:nvSpPr>
        <p:spPr/>
        <p:txBody>
          <a:bodyPr>
            <a:normAutofit fontScale="92500" lnSpcReduction="20000"/>
          </a:bodyPr>
          <a:lstStyle/>
          <a:p>
            <a:pPr marL="0" indent="0">
              <a:buNone/>
            </a:pPr>
            <a:r>
              <a:rPr lang="fr-FR" dirty="0"/>
              <a:t>Comment les disques durs sont nommés sous Linux ?</a:t>
            </a:r>
          </a:p>
          <a:p>
            <a:pPr marL="0" indent="0">
              <a:buNone/>
            </a:pPr>
            <a:r>
              <a:rPr lang="fr-FR" dirty="0"/>
              <a:t>C'est très différent de Windows où l'on a l'habitude des sempiternels C:,D:,E:, etc.</a:t>
            </a:r>
          </a:p>
          <a:p>
            <a:pPr marL="0" indent="0">
              <a:buNone/>
            </a:pPr>
            <a:r>
              <a:rPr lang="fr-FR" dirty="0"/>
              <a:t>Les noms des disques sous Linux avec un exemple : hda.</a:t>
            </a:r>
          </a:p>
          <a:p>
            <a:pPr marL="0" indent="0">
              <a:buNone/>
            </a:pPr>
            <a:r>
              <a:rPr lang="fr-FR" dirty="0"/>
              <a:t> </a:t>
            </a:r>
          </a:p>
          <a:p>
            <a:r>
              <a:rPr lang="fr-FR" b="1" dirty="0"/>
              <a:t>h :</a:t>
            </a:r>
            <a:r>
              <a:rPr lang="fr-FR" dirty="0"/>
              <a:t> la première lettre indique si le disque est de type IDE ou SCSI (un type de connexion différent à la carte mère). S'il est de type IDE, la lettre est un « h », si c'est un SCSI (ou un S-ATA), la lettre est un « s ».</a:t>
            </a:r>
          </a:p>
          <a:p>
            <a:r>
              <a:rPr lang="fr-FR" b="1" dirty="0"/>
              <a:t>d :</a:t>
            </a:r>
            <a:r>
              <a:rPr lang="fr-FR" dirty="0"/>
              <a:t> cette lettre ne change pas.</a:t>
            </a:r>
          </a:p>
          <a:p>
            <a:r>
              <a:rPr lang="fr-FR" b="1" dirty="0"/>
              <a:t>a :</a:t>
            </a:r>
            <a:r>
              <a:rPr lang="fr-FR" dirty="0"/>
              <a:t> c'est cette lettre qui indique les différents disques durs. hda représente le premier disque dur IDE, hdb le second, hdc le troisième, etc.</a:t>
            </a:r>
          </a:p>
          <a:p>
            <a:r>
              <a:rPr lang="fr-FR" dirty="0"/>
              <a:t>Lorsque l'on crée des </a:t>
            </a:r>
            <a:r>
              <a:rPr lang="fr-FR" b="1" dirty="0"/>
              <a:t>partitions</a:t>
            </a:r>
            <a:r>
              <a:rPr lang="fr-FR" dirty="0"/>
              <a:t>, on ajoute généralement un chiffre représentant le numéro de la partition. Ainsi, si on a trois partitions sur notre disque hda, elles seront nommées hda1, hda2, hda3…</a:t>
            </a:r>
          </a:p>
        </p:txBody>
      </p:sp>
    </p:spTree>
    <p:extLst>
      <p:ext uri="{BB962C8B-B14F-4D97-AF65-F5344CB8AC3E}">
        <p14:creationId xmlns:p14="http://schemas.microsoft.com/office/powerpoint/2010/main" val="2181196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A0AB53-75DB-4087-8A72-99EE33027446}"/>
              </a:ext>
            </a:extLst>
          </p:cNvPr>
          <p:cNvSpPr>
            <a:spLocks noGrp="1"/>
          </p:cNvSpPr>
          <p:nvPr>
            <p:ph type="title"/>
          </p:nvPr>
        </p:nvSpPr>
        <p:spPr/>
        <p:txBody>
          <a:bodyPr/>
          <a:lstStyle/>
          <a:p>
            <a:r>
              <a:rPr lang="fr-FR" dirty="0"/>
              <a:t>PARTITIONNEMENT DES DISQUES</a:t>
            </a:r>
          </a:p>
        </p:txBody>
      </p:sp>
      <p:pic>
        <p:nvPicPr>
          <p:cNvPr id="10" name="Espace réservé du contenu 9" descr="Une image contenant capture d’écran&#10;&#10;Description générée avec un niveau de confiance très élevé">
            <a:extLst>
              <a:ext uri="{FF2B5EF4-FFF2-40B4-BE49-F238E27FC236}">
                <a16:creationId xmlns:a16="http://schemas.microsoft.com/office/drawing/2014/main" id="{1005B904-8729-4F32-9195-8E7799CFFD9C}"/>
              </a:ext>
            </a:extLst>
          </p:cNvPr>
          <p:cNvPicPr>
            <a:picLocks noGrp="1" noChangeAspect="1"/>
          </p:cNvPicPr>
          <p:nvPr>
            <p:ph sz="half" idx="2"/>
          </p:nvPr>
        </p:nvPicPr>
        <p:blipFill>
          <a:blip r:embed="rId3"/>
          <a:stretch>
            <a:fillRect/>
          </a:stretch>
        </p:blipFill>
        <p:spPr>
          <a:xfrm>
            <a:off x="5089525" y="2407955"/>
            <a:ext cx="4184650" cy="3386703"/>
          </a:xfrm>
        </p:spPr>
      </p:pic>
      <p:sp>
        <p:nvSpPr>
          <p:cNvPr id="8" name="Espace réservé du contenu 7">
            <a:extLst>
              <a:ext uri="{FF2B5EF4-FFF2-40B4-BE49-F238E27FC236}">
                <a16:creationId xmlns:a16="http://schemas.microsoft.com/office/drawing/2014/main" id="{C5494E68-0973-40B3-B26A-9518DAFC5614}"/>
              </a:ext>
            </a:extLst>
          </p:cNvPr>
          <p:cNvSpPr>
            <a:spLocks noGrp="1"/>
          </p:cNvSpPr>
          <p:nvPr>
            <p:ph sz="half" idx="1"/>
          </p:nvPr>
        </p:nvSpPr>
        <p:spPr/>
        <p:txBody>
          <a:bodyPr>
            <a:normAutofit fontScale="77500" lnSpcReduction="20000"/>
          </a:bodyPr>
          <a:lstStyle/>
          <a:p>
            <a:pPr marL="0" indent="0">
              <a:buNone/>
            </a:pPr>
            <a:r>
              <a:rPr lang="fr-FR" dirty="0"/>
              <a:t>Ubuntu vous propose de créer deux types de partitions :</a:t>
            </a:r>
          </a:p>
          <a:p>
            <a:pPr fontAlgn="ctr"/>
            <a:r>
              <a:rPr lang="fr-FR" b="1" dirty="0"/>
              <a:t>primaire</a:t>
            </a:r>
            <a:r>
              <a:rPr lang="fr-FR" dirty="0"/>
              <a:t> : c'est la partition de base, classique, on ne peut en créer que quatre par disque ;</a:t>
            </a:r>
          </a:p>
          <a:p>
            <a:pPr fontAlgn="ctr"/>
            <a:r>
              <a:rPr lang="fr-FR" b="1" dirty="0"/>
              <a:t>logique</a:t>
            </a:r>
            <a:r>
              <a:rPr lang="fr-FR" dirty="0"/>
              <a:t> : c'est un type de partition qui peut contenir de nombreuses sous-partitions. Celle-ci n'est pas limitée en nombre, à la différence de la partition primaire.</a:t>
            </a:r>
          </a:p>
          <a:p>
            <a:pPr fontAlgn="ctr"/>
            <a:r>
              <a:rPr lang="fr-FR" b="1" dirty="0"/>
              <a:t>SWAP : </a:t>
            </a:r>
            <a:r>
              <a:rPr lang="fr-FR" dirty="0"/>
              <a:t> il s'agit d'une extension de la mémoire vive sur votre disque dur. Lorsque votre mémoire vive est pleine, Linux continue à fonctionner mais passe par le disque dur, grâce à la partition « swap ».</a:t>
            </a:r>
          </a:p>
          <a:p>
            <a:pPr marL="0" indent="0">
              <a:buNone/>
            </a:pPr>
            <a:endParaRPr lang="fr-FR" dirty="0"/>
          </a:p>
          <a:p>
            <a:pPr marL="0" indent="0">
              <a:buNone/>
            </a:pPr>
            <a:r>
              <a:rPr lang="fr-FR" dirty="0"/>
              <a:t>NB : On peut créer 1 partition supplémentaire pour le partage de fichiers entre Windows et Linux</a:t>
            </a:r>
          </a:p>
          <a:p>
            <a:endParaRPr lang="fr-FR" dirty="0"/>
          </a:p>
        </p:txBody>
      </p:sp>
    </p:spTree>
    <p:extLst>
      <p:ext uri="{BB962C8B-B14F-4D97-AF65-F5344CB8AC3E}">
        <p14:creationId xmlns:p14="http://schemas.microsoft.com/office/powerpoint/2010/main" val="2155393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953664-F38B-415D-AB48-E2B15704003E}"/>
              </a:ext>
            </a:extLst>
          </p:cNvPr>
          <p:cNvSpPr>
            <a:spLocks noGrp="1"/>
          </p:cNvSpPr>
          <p:nvPr>
            <p:ph type="title"/>
          </p:nvPr>
        </p:nvSpPr>
        <p:spPr/>
        <p:txBody>
          <a:bodyPr/>
          <a:lstStyle/>
          <a:p>
            <a:r>
              <a:rPr lang="fr-FR" dirty="0"/>
              <a:t>CONSOLE ET MODE GRAPHIQUE</a:t>
            </a:r>
          </a:p>
        </p:txBody>
      </p:sp>
      <p:pic>
        <p:nvPicPr>
          <p:cNvPr id="5" name="Espace réservé du contenu 4" descr="Une image contenant capture d’écran&#10;&#10;Description générée avec un niveau de confiance très élevé">
            <a:extLst>
              <a:ext uri="{FF2B5EF4-FFF2-40B4-BE49-F238E27FC236}">
                <a16:creationId xmlns:a16="http://schemas.microsoft.com/office/drawing/2014/main" id="{A9823CC4-F8D0-486A-B27F-BDB9CE691940}"/>
              </a:ext>
            </a:extLst>
          </p:cNvPr>
          <p:cNvPicPr>
            <a:picLocks noGrp="1" noChangeAspect="1"/>
          </p:cNvPicPr>
          <p:nvPr>
            <p:ph idx="1"/>
          </p:nvPr>
        </p:nvPicPr>
        <p:blipFill>
          <a:blip r:embed="rId3"/>
          <a:stretch>
            <a:fillRect/>
          </a:stretch>
        </p:blipFill>
        <p:spPr>
          <a:xfrm>
            <a:off x="1525853" y="2160588"/>
            <a:ext cx="6900332" cy="3881437"/>
          </a:xfrm>
        </p:spPr>
      </p:pic>
    </p:spTree>
    <p:extLst>
      <p:ext uri="{BB962C8B-B14F-4D97-AF65-F5344CB8AC3E}">
        <p14:creationId xmlns:p14="http://schemas.microsoft.com/office/powerpoint/2010/main" val="3123547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CONSOLE ET MODE GRAPHIQUE</a:t>
            </a:r>
          </a:p>
        </p:txBody>
      </p:sp>
      <p:sp>
        <p:nvSpPr>
          <p:cNvPr id="11" name="Rectangle 10"/>
          <p:cNvSpPr/>
          <p:nvPr/>
        </p:nvSpPr>
        <p:spPr>
          <a:xfrm>
            <a:off x="677334" y="5311977"/>
            <a:ext cx="8596668" cy="923330"/>
          </a:xfrm>
          <a:prstGeom prst="rect">
            <a:avLst/>
          </a:prstGeom>
        </p:spPr>
        <p:txBody>
          <a:bodyPr wrap="square">
            <a:spAutoFit/>
          </a:bodyPr>
          <a:lstStyle/>
          <a:p>
            <a:r>
              <a:rPr lang="fr-FR" dirty="0"/>
              <a:t>L'interface graphique de l'utilisateur (GUI pour Graphical User Interface) est constituée de trois niveaux (le serveur X, le gestionnaire de fenêtre et le bureau (qui est l'interface graphique proprement dite))</a:t>
            </a:r>
          </a:p>
        </p:txBody>
      </p:sp>
      <p:sp>
        <p:nvSpPr>
          <p:cNvPr id="4" name="Espace réservé du contenu 3">
            <a:extLst>
              <a:ext uri="{FF2B5EF4-FFF2-40B4-BE49-F238E27FC236}">
                <a16:creationId xmlns:a16="http://schemas.microsoft.com/office/drawing/2014/main" id="{5A100B99-88DC-43E7-9872-6A76C27F5FCD}"/>
              </a:ext>
            </a:extLst>
          </p:cNvPr>
          <p:cNvSpPr>
            <a:spLocks noGrp="1"/>
          </p:cNvSpPr>
          <p:nvPr>
            <p:ph idx="1"/>
          </p:nvPr>
        </p:nvSpPr>
        <p:spPr>
          <a:xfrm>
            <a:off x="677334" y="2160589"/>
            <a:ext cx="8596668" cy="2859280"/>
          </a:xfrm>
        </p:spPr>
        <p:txBody>
          <a:bodyPr>
            <a:normAutofit fontScale="62500" lnSpcReduction="20000"/>
          </a:bodyPr>
          <a:lstStyle/>
          <a:p>
            <a:r>
              <a:rPr lang="fr-FR" dirty="0"/>
              <a:t>l'</a:t>
            </a:r>
            <a:r>
              <a:rPr lang="fr-FR" b="1" dirty="0"/>
              <a:t>administrateur : </a:t>
            </a:r>
            <a:r>
              <a:rPr lang="fr-FR" dirty="0"/>
              <a:t>est la personne qui s'occupe de gérer la station de travail. Son rôle est de créer les comptes pour le nouveau utilisateur et de gérer la configuration des logiciels. Le nom de son acompte est toujours "root". Il a tous les pouvoirs, il peut tout effacer sur le disque dur, changer les mots de passe des utilisateurs et si  il en a envie, il peut lire les fichiers personnels des utilisateurs.</a:t>
            </a:r>
          </a:p>
          <a:p>
            <a:r>
              <a:rPr lang="fr-FR" dirty="0"/>
              <a:t>Le </a:t>
            </a:r>
            <a:r>
              <a:rPr lang="fr-FR" b="1" dirty="0"/>
              <a:t>SHELL</a:t>
            </a:r>
            <a:r>
              <a:rPr lang="fr-FR" dirty="0"/>
              <a:t> : est l'interpréteur de commande. Il sert à "traduire" les informations qui proviennent du système d'exploitation en informations compréhensibles par un humain et inversement, à "traduire" les informations entrées par un humain en informations compréhensibles par l'OS (Operating System). Il permet aussi de créer des petits programmes et donne accès à quelque commandes de base (ls, cd, pwd, ...).</a:t>
            </a:r>
          </a:p>
          <a:p>
            <a:r>
              <a:rPr lang="fr-FR" b="1" dirty="0"/>
              <a:t>Windows - X</a:t>
            </a:r>
            <a:r>
              <a:rPr lang="fr-FR" dirty="0"/>
              <a:t> : ajoute des fonctions spécialisées pour l'affichage graphique.</a:t>
            </a:r>
          </a:p>
          <a:p>
            <a:r>
              <a:rPr lang="fr-FR" dirty="0"/>
              <a:t>Le </a:t>
            </a:r>
            <a:r>
              <a:rPr lang="fr-FR" b="1" dirty="0"/>
              <a:t>gestionnaire de fenêtres</a:t>
            </a:r>
            <a:r>
              <a:rPr lang="fr-FR" dirty="0"/>
              <a:t> (Window manager) sert à définir l'apparence des icones, des fenêtres, les couleurs et les actions à effectuer lorsque l'utilisateur "clic" avec la souris.</a:t>
            </a:r>
          </a:p>
          <a:p>
            <a:r>
              <a:rPr lang="fr-FR" dirty="0"/>
              <a:t>Le </a:t>
            </a:r>
            <a:r>
              <a:rPr lang="fr-FR" b="1" dirty="0"/>
              <a:t>bureau :</a:t>
            </a:r>
            <a:r>
              <a:rPr lang="fr-FR" dirty="0"/>
              <a:t> est la totalité de l'écran, là où viennent se poser les icones, ...</a:t>
            </a:r>
          </a:p>
          <a:p>
            <a:r>
              <a:rPr lang="fr-FR" dirty="0"/>
              <a:t>Le </a:t>
            </a:r>
            <a:r>
              <a:rPr lang="fr-FR" b="1" dirty="0"/>
              <a:t>BIOS :  </a:t>
            </a:r>
            <a:r>
              <a:rPr lang="fr-FR" dirty="0"/>
              <a:t>sert à initialiser le matériel, à vérifier qu'il fonctionne et à charger le Kernel UNIX dans la mémoire.</a:t>
            </a:r>
          </a:p>
          <a:p>
            <a:endParaRPr lang="fr-FR" dirty="0"/>
          </a:p>
        </p:txBody>
      </p:sp>
    </p:spTree>
    <p:extLst>
      <p:ext uri="{BB962C8B-B14F-4D97-AF65-F5344CB8AC3E}">
        <p14:creationId xmlns:p14="http://schemas.microsoft.com/office/powerpoint/2010/main" val="37394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355F1F-AAFC-40D4-A272-B77BA95074CE}"/>
              </a:ext>
            </a:extLst>
          </p:cNvPr>
          <p:cNvSpPr>
            <a:spLocks noGrp="1"/>
          </p:cNvSpPr>
          <p:nvPr>
            <p:ph type="title"/>
          </p:nvPr>
        </p:nvSpPr>
        <p:spPr/>
        <p:txBody>
          <a:bodyPr/>
          <a:lstStyle/>
          <a:p>
            <a:r>
              <a:rPr lang="fr-FR" dirty="0"/>
              <a:t>CONSOLE ET MODE GRAPHIQUE</a:t>
            </a:r>
          </a:p>
        </p:txBody>
      </p:sp>
      <p:pic>
        <p:nvPicPr>
          <p:cNvPr id="5" name="Espace réservé du contenu 4" descr="Une image contenant capture d’écran&#10;&#10;Description générée avec un niveau de confiance très élevé">
            <a:extLst>
              <a:ext uri="{FF2B5EF4-FFF2-40B4-BE49-F238E27FC236}">
                <a16:creationId xmlns:a16="http://schemas.microsoft.com/office/drawing/2014/main" id="{23D4A6BD-9A99-4D24-AA37-D91CA1D2D99E}"/>
              </a:ext>
            </a:extLst>
          </p:cNvPr>
          <p:cNvPicPr>
            <a:picLocks noGrp="1" noChangeAspect="1"/>
          </p:cNvPicPr>
          <p:nvPr>
            <p:ph type="pic" idx="1"/>
          </p:nvPr>
        </p:nvPicPr>
        <p:blipFill>
          <a:blip r:embed="rId2"/>
          <a:srcRect l="7683" r="7683"/>
          <a:stretch>
            <a:fillRect/>
          </a:stretch>
        </p:blipFill>
        <p:spPr/>
      </p:pic>
      <p:sp>
        <p:nvSpPr>
          <p:cNvPr id="7" name="Espace réservé du texte 6">
            <a:extLst>
              <a:ext uri="{FF2B5EF4-FFF2-40B4-BE49-F238E27FC236}">
                <a16:creationId xmlns:a16="http://schemas.microsoft.com/office/drawing/2014/main" id="{C1C6F441-D915-4EDB-AA31-8AE0F2473539}"/>
              </a:ext>
            </a:extLst>
          </p:cNvPr>
          <p:cNvSpPr>
            <a:spLocks noGrp="1"/>
          </p:cNvSpPr>
          <p:nvPr>
            <p:ph type="body" sz="half" idx="2"/>
          </p:nvPr>
        </p:nvSpPr>
        <p:spPr/>
        <p:txBody>
          <a:bodyPr/>
          <a:lstStyle/>
          <a:p>
            <a:endParaRPr lang="fr-FR" dirty="0"/>
          </a:p>
        </p:txBody>
      </p:sp>
    </p:spTree>
    <p:extLst>
      <p:ext uri="{BB962C8B-B14F-4D97-AF65-F5344CB8AC3E}">
        <p14:creationId xmlns:p14="http://schemas.microsoft.com/office/powerpoint/2010/main" val="715484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SHELL</a:t>
            </a:r>
          </a:p>
        </p:txBody>
      </p:sp>
      <p:sp>
        <p:nvSpPr>
          <p:cNvPr id="3" name="Espace réservé du contenu 2"/>
          <p:cNvSpPr>
            <a:spLocks noGrp="1"/>
          </p:cNvSpPr>
          <p:nvPr>
            <p:ph idx="1"/>
          </p:nvPr>
        </p:nvSpPr>
        <p:spPr>
          <a:xfrm>
            <a:off x="677334" y="1876262"/>
            <a:ext cx="6560079" cy="2845027"/>
          </a:xfrm>
        </p:spPr>
        <p:txBody>
          <a:bodyPr>
            <a:normAutofit fontScale="85000" lnSpcReduction="10000"/>
          </a:bodyPr>
          <a:lstStyle/>
          <a:p>
            <a:r>
              <a:rPr lang="fr-FR" dirty="0"/>
              <a:t>sh : Bourne Shell. L'ancêtre de tous les shells.</a:t>
            </a:r>
          </a:p>
          <a:p>
            <a:r>
              <a:rPr lang="fr-FR" dirty="0"/>
              <a:t>bash : Bourne Again Shell. Une amélioration du Bourne Shell, disponible par défaut sous Linux et Mac OS X.</a:t>
            </a:r>
          </a:p>
          <a:p>
            <a:r>
              <a:rPr lang="fr-FR" dirty="0"/>
              <a:t>ksh : Korn Shell. Un shell puissant assez présent sur les Unix propriétaires, mais aussi disponible en version libre, compatible avec bash.</a:t>
            </a:r>
          </a:p>
          <a:p>
            <a:r>
              <a:rPr lang="fr-FR" dirty="0"/>
              <a:t>csh : C Shell. Un shell utilisant une syntaxe proche du langage C.</a:t>
            </a:r>
          </a:p>
          <a:p>
            <a:r>
              <a:rPr lang="fr-FR" dirty="0"/>
              <a:t>tcsh : Tenex C Shell. Amélioration du C Shell.</a:t>
            </a:r>
          </a:p>
          <a:p>
            <a:r>
              <a:rPr lang="fr-FR" dirty="0"/>
              <a:t>zsh : Z Shell. Shell assez récent reprenant les meilleures idées de bash, ksh et tcsh.</a:t>
            </a:r>
          </a:p>
        </p:txBody>
      </p:sp>
      <p:pic>
        <p:nvPicPr>
          <p:cNvPr id="4" name="Image 3"/>
          <p:cNvPicPr>
            <a:picLocks noChangeAspect="1"/>
          </p:cNvPicPr>
          <p:nvPr/>
        </p:nvPicPr>
        <p:blipFill>
          <a:blip r:embed="rId3"/>
          <a:stretch>
            <a:fillRect/>
          </a:stretch>
        </p:blipFill>
        <p:spPr>
          <a:xfrm>
            <a:off x="7533439" y="1681162"/>
            <a:ext cx="1990725" cy="3495675"/>
          </a:xfrm>
          <a:prstGeom prst="rect">
            <a:avLst/>
          </a:prstGeom>
        </p:spPr>
      </p:pic>
      <p:sp>
        <p:nvSpPr>
          <p:cNvPr id="5" name="Rectangle 4"/>
          <p:cNvSpPr/>
          <p:nvPr/>
        </p:nvSpPr>
        <p:spPr>
          <a:xfrm>
            <a:off x="677334" y="4879863"/>
            <a:ext cx="6560079" cy="1200329"/>
          </a:xfrm>
          <a:prstGeom prst="rect">
            <a:avLst/>
          </a:prstGeom>
        </p:spPr>
        <p:txBody>
          <a:bodyPr wrap="square">
            <a:spAutoFit/>
          </a:bodyPr>
          <a:lstStyle/>
          <a:p>
            <a:r>
              <a:rPr lang="fr-FR" dirty="0"/>
              <a:t>Le bash (Bourne Again Shell) est le shell par défaut de la plupart des distributions Linux mais aussi celui du terminal de Mac OS X. </a:t>
            </a:r>
          </a:p>
          <a:p>
            <a:r>
              <a:rPr lang="fr-FR" dirty="0"/>
              <a:t>Le bash est une amélioration du sh.</a:t>
            </a:r>
          </a:p>
        </p:txBody>
      </p:sp>
    </p:spTree>
    <p:extLst>
      <p:ext uri="{BB962C8B-B14F-4D97-AF65-F5344CB8AC3E}">
        <p14:creationId xmlns:p14="http://schemas.microsoft.com/office/powerpoint/2010/main" val="1342967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1320800"/>
          </a:xfrm>
        </p:spPr>
        <p:txBody>
          <a:bodyPr/>
          <a:lstStyle/>
          <a:p>
            <a:r>
              <a:rPr lang="fr-FR" dirty="0"/>
              <a:t>Pourquoi utiliser la CONSOLE ?</a:t>
            </a:r>
          </a:p>
        </p:txBody>
      </p:sp>
      <p:sp>
        <p:nvSpPr>
          <p:cNvPr id="3" name="Espace réservé du contenu 2"/>
          <p:cNvSpPr>
            <a:spLocks noGrp="1"/>
          </p:cNvSpPr>
          <p:nvPr>
            <p:ph idx="1"/>
          </p:nvPr>
        </p:nvSpPr>
        <p:spPr/>
        <p:txBody>
          <a:bodyPr/>
          <a:lstStyle/>
          <a:p>
            <a:r>
              <a:rPr lang="fr-FR" dirty="0"/>
              <a:t> La console nous offre une puissance importante. Elle nous permet d'exécuter des actions simples comme complexes, qui sont parfois impossibles à réaliser avec une interface graphique.</a:t>
            </a:r>
          </a:p>
          <a:p>
            <a:r>
              <a:rPr lang="fr-FR" dirty="0"/>
              <a:t>On peut se connecter en console à distance à son ordinateur sous Linux grâce au protocole SSH. Cette technique est très fréquemment utilisée pour administrer des serveurs sur Internet équipés de Linux.</a:t>
            </a:r>
          </a:p>
        </p:txBody>
      </p:sp>
    </p:spTree>
    <p:extLst>
      <p:ext uri="{BB962C8B-B14F-4D97-AF65-F5344CB8AC3E}">
        <p14:creationId xmlns:p14="http://schemas.microsoft.com/office/powerpoint/2010/main" val="2384200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CONSOLES</a:t>
            </a:r>
          </a:p>
        </p:txBody>
      </p:sp>
      <p:sp>
        <p:nvSpPr>
          <p:cNvPr id="3" name="Espace réservé du contenu 2"/>
          <p:cNvSpPr>
            <a:spLocks noGrp="1"/>
          </p:cNvSpPr>
          <p:nvPr>
            <p:ph idx="1"/>
          </p:nvPr>
        </p:nvSpPr>
        <p:spPr>
          <a:xfrm>
            <a:off x="677334" y="2160589"/>
            <a:ext cx="8596668" cy="3880773"/>
          </a:xfrm>
        </p:spPr>
        <p:txBody>
          <a:bodyPr>
            <a:normAutofit/>
          </a:bodyPr>
          <a:lstStyle/>
          <a:p>
            <a:r>
              <a:rPr lang="fr-FR" sz="1600" dirty="0"/>
              <a:t>Ctrl + Alt + F1 : terminal 1 (tty1) ;</a:t>
            </a:r>
          </a:p>
          <a:p>
            <a:r>
              <a:rPr lang="fr-FR" sz="1600" dirty="0"/>
              <a:t>Ctrl + Alt + F2 : terminal 2 (tty2) ;</a:t>
            </a:r>
          </a:p>
          <a:p>
            <a:r>
              <a:rPr lang="fr-FR" sz="1600" dirty="0"/>
              <a:t>Ctrl + Alt + F3 : terminal 3 (tty3) ;</a:t>
            </a:r>
          </a:p>
          <a:p>
            <a:r>
              <a:rPr lang="fr-FR" sz="1600" dirty="0"/>
              <a:t>Ctrl + Alt + F4 : terminal 4 (tty4) ;</a:t>
            </a:r>
          </a:p>
          <a:p>
            <a:r>
              <a:rPr lang="fr-FR" sz="1600" dirty="0"/>
              <a:t>Ctrl + Alt + F5 : terminal 5 (tty5) ;</a:t>
            </a:r>
          </a:p>
          <a:p>
            <a:r>
              <a:rPr lang="fr-FR" sz="1600" dirty="0"/>
              <a:t>Ctrl + Alt + F6 : terminal 6 (tty6) ;</a:t>
            </a:r>
          </a:p>
          <a:p>
            <a:r>
              <a:rPr lang="fr-FR" sz="1600" dirty="0"/>
              <a:t>Ctrl + Alt + F7 : retour au mode graphique</a:t>
            </a:r>
          </a:p>
          <a:p>
            <a:r>
              <a:rPr lang="fr-FR" sz="1600" b="1" dirty="0"/>
              <a:t>Ctrl + Alt + T </a:t>
            </a:r>
            <a:r>
              <a:rPr lang="fr-FR" sz="1600" dirty="0"/>
              <a:t>: Terminal (sous Unity ou Gnome)</a:t>
            </a:r>
          </a:p>
        </p:txBody>
      </p:sp>
      <p:sp>
        <p:nvSpPr>
          <p:cNvPr id="5" name="ZoneTexte 4"/>
          <p:cNvSpPr txBox="1"/>
          <p:nvPr/>
        </p:nvSpPr>
        <p:spPr>
          <a:xfrm>
            <a:off x="7034021" y="2160589"/>
            <a:ext cx="2560958" cy="923330"/>
          </a:xfrm>
          <a:prstGeom prst="rect">
            <a:avLst/>
          </a:prstGeom>
          <a:noFill/>
        </p:spPr>
        <p:txBody>
          <a:bodyPr wrap="square" rtlCol="0">
            <a:spAutoFit/>
          </a:bodyPr>
          <a:lstStyle/>
          <a:p>
            <a:r>
              <a:rPr lang="fr-FR" dirty="0"/>
              <a:t>Possibilité de connexion à distance avec SSH</a:t>
            </a:r>
          </a:p>
        </p:txBody>
      </p:sp>
      <p:sp>
        <p:nvSpPr>
          <p:cNvPr id="4" name="Rectangle 3">
            <a:extLst>
              <a:ext uri="{FF2B5EF4-FFF2-40B4-BE49-F238E27FC236}">
                <a16:creationId xmlns:a16="http://schemas.microsoft.com/office/drawing/2014/main" id="{7ACADB29-7DD0-49AF-B4FE-9A45D338360C}"/>
              </a:ext>
            </a:extLst>
          </p:cNvPr>
          <p:cNvSpPr/>
          <p:nvPr/>
        </p:nvSpPr>
        <p:spPr>
          <a:xfrm>
            <a:off x="677334" y="5302698"/>
            <a:ext cx="8596668" cy="923330"/>
          </a:xfrm>
          <a:prstGeom prst="rect">
            <a:avLst/>
          </a:prstGeom>
        </p:spPr>
        <p:txBody>
          <a:bodyPr wrap="square">
            <a:spAutoFit/>
          </a:bodyPr>
          <a:lstStyle/>
          <a:p>
            <a:r>
              <a:rPr lang="fr-FR" dirty="0"/>
              <a:t>On peut lancer une console en plein écran avec les touches Ctrl + Alt + F1 à F6, mais il est plus simple aujourd'hui d'ouvrir une console via une interface graphique à l'aide du programme Terminal (sous Unity) ou Konsole (sous KDE).</a:t>
            </a:r>
          </a:p>
        </p:txBody>
      </p:sp>
    </p:spTree>
    <p:extLst>
      <p:ext uri="{BB962C8B-B14F-4D97-AF65-F5344CB8AC3E}">
        <p14:creationId xmlns:p14="http://schemas.microsoft.com/office/powerpoint/2010/main" val="586775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HISTOIRE</a:t>
            </a:r>
          </a:p>
        </p:txBody>
      </p:sp>
      <p:sp>
        <p:nvSpPr>
          <p:cNvPr id="3" name="Espace réservé du texte 2">
            <a:extLst>
              <a:ext uri="{FF2B5EF4-FFF2-40B4-BE49-F238E27FC236}">
                <a16:creationId xmlns:a16="http://schemas.microsoft.com/office/drawing/2014/main" id="{37B13DFE-BDE5-4D9C-BE69-5A5276D0774A}"/>
              </a:ext>
            </a:extLst>
          </p:cNvPr>
          <p:cNvSpPr>
            <a:spLocks noGrp="1"/>
          </p:cNvSpPr>
          <p:nvPr>
            <p:ph type="body" sz="half" idx="2"/>
          </p:nvPr>
        </p:nvSpPr>
        <p:spPr/>
        <p:txBody>
          <a:bodyPr vert="horz" lIns="91440" tIns="45720" rIns="91440" bIns="45720" rtlCol="0">
            <a:normAutofit/>
          </a:bodyPr>
          <a:lstStyle/>
          <a:p>
            <a:r>
              <a:rPr lang="en-US" dirty="0"/>
              <a:t>Le </a:t>
            </a:r>
            <a:r>
              <a:rPr lang="fr-FR" dirty="0"/>
              <a:t>projet</a:t>
            </a:r>
            <a:r>
              <a:rPr lang="en-US" dirty="0"/>
              <a:t> GNU (programmes libres) et Linux (noyau </a:t>
            </a:r>
            <a:r>
              <a:rPr lang="fr-FR" dirty="0"/>
              <a:t>d'OS</a:t>
            </a:r>
            <a:r>
              <a:rPr lang="en-US" dirty="0"/>
              <a:t>) ont fusionné pour créer </a:t>
            </a:r>
            <a:r>
              <a:rPr lang="en-US" b="1" dirty="0"/>
              <a:t>GNU/Linux</a:t>
            </a:r>
            <a:endParaRPr lang="en-US" dirty="0"/>
          </a:p>
        </p:txBody>
      </p:sp>
      <p:pic>
        <p:nvPicPr>
          <p:cNvPr id="26" name="Espace réservé pour une image  25" descr="Une image contenant capture d’écran&#10;&#10;Description générée avec un niveau de confiance très élevé">
            <a:extLst>
              <a:ext uri="{FF2B5EF4-FFF2-40B4-BE49-F238E27FC236}">
                <a16:creationId xmlns:a16="http://schemas.microsoft.com/office/drawing/2014/main" id="{D8EAFF68-2288-4750-BDAD-1AD163AA10F6}"/>
              </a:ext>
            </a:extLst>
          </p:cNvPr>
          <p:cNvPicPr>
            <a:picLocks noGrp="1" noChangeAspect="1"/>
          </p:cNvPicPr>
          <p:nvPr>
            <p:ph type="pic" idx="1"/>
          </p:nvPr>
        </p:nvPicPr>
        <p:blipFill>
          <a:blip r:embed="rId3"/>
          <a:srcRect t="10242" b="10242"/>
          <a:stretch>
            <a:fillRect/>
          </a:stretch>
        </p:blipFill>
        <p:spPr/>
      </p:pic>
    </p:spTree>
    <p:extLst>
      <p:ext uri="{BB962C8B-B14F-4D97-AF65-F5344CB8AC3E}">
        <p14:creationId xmlns:p14="http://schemas.microsoft.com/office/powerpoint/2010/main" val="3773693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L’INVITE DE COMMANDES</a:t>
            </a:r>
          </a:p>
        </p:txBody>
      </p:sp>
      <p:sp>
        <p:nvSpPr>
          <p:cNvPr id="3" name="Espace réservé du contenu 2"/>
          <p:cNvSpPr>
            <a:spLocks noGrp="1"/>
          </p:cNvSpPr>
          <p:nvPr>
            <p:ph idx="1"/>
          </p:nvPr>
        </p:nvSpPr>
        <p:spPr/>
        <p:txBody>
          <a:bodyPr>
            <a:normAutofit fontScale="70000" lnSpcReduction="20000"/>
          </a:bodyPr>
          <a:lstStyle/>
          <a:p>
            <a:pPr lvl="0"/>
            <a:r>
              <a:rPr lang="fr-FR" b="1" dirty="0" err="1"/>
              <a:t>gui@gui-desktop</a:t>
            </a:r>
            <a:r>
              <a:rPr lang="fr-FR" b="1" dirty="0"/>
              <a:t>:~$</a:t>
            </a:r>
            <a:r>
              <a:rPr lang="fr-FR" dirty="0"/>
              <a:t>	En d'autres termes, je suis identifié en tant que gui sur la machine gui-desktop.</a:t>
            </a:r>
          </a:p>
          <a:p>
            <a:pPr lvl="0"/>
            <a:r>
              <a:rPr lang="fr-FR" b="1" dirty="0"/>
              <a:t>gui</a:t>
            </a:r>
            <a:r>
              <a:rPr lang="fr-FR" dirty="0"/>
              <a:t> : le premier élément est votre pseudonyme. C'est le pseudo sous lequel vous vous êtes loggés. On peut créer plusieurs comptes utilisateurs sous Linux. Il est en général conseillé d'en générer un par personne susceptible d'utiliser l'ordinateur (un pour chaque membre de la famille, par exemple).</a:t>
            </a:r>
          </a:p>
          <a:p>
            <a:pPr lvl="0"/>
            <a:r>
              <a:rPr lang="fr-FR" b="1" dirty="0"/>
              <a:t>@</a:t>
            </a:r>
            <a:r>
              <a:rPr lang="fr-FR" dirty="0"/>
              <a:t> : C'est le symbole « at » qui signifie « chez ». Si on lit l'invite de gauche à droite, on doit donc comprendre « gui chez ».</a:t>
            </a:r>
          </a:p>
          <a:p>
            <a:pPr lvl="0"/>
            <a:r>
              <a:rPr lang="fr-FR" b="1" dirty="0"/>
              <a:t>gui-desktop</a:t>
            </a:r>
            <a:r>
              <a:rPr lang="fr-FR" dirty="0"/>
              <a:t> : C’est le nom de la machine sur lequel vous êtes en train de travailler. Dans ce cas elle s'appelle gui-desktop, mais j'aurais pu lui attribuer n'importe quel nom lors de l'installation.</a:t>
            </a:r>
          </a:p>
          <a:p>
            <a:pPr lvl="0"/>
            <a:r>
              <a:rPr lang="fr-FR" b="1" dirty="0"/>
              <a:t>:</a:t>
            </a:r>
            <a:r>
              <a:rPr lang="fr-FR" dirty="0"/>
              <a:t> : C'est un séparateur.</a:t>
            </a:r>
          </a:p>
          <a:p>
            <a:pPr lvl="0"/>
            <a:r>
              <a:rPr lang="fr-FR" b="1" dirty="0"/>
              <a:t>~</a:t>
            </a:r>
            <a:r>
              <a:rPr lang="fr-FR" dirty="0"/>
              <a:t> : ~ signifie que vous êtes dans votre dossier personnel, ce qu'on appelle le « home » sous Linux ; c'est l'équivalent du dossier « Mes documents » de Windows. </a:t>
            </a:r>
          </a:p>
          <a:p>
            <a:pPr lvl="0"/>
            <a:r>
              <a:rPr lang="fr-FR" b="1" dirty="0"/>
              <a:t>$</a:t>
            </a:r>
            <a:r>
              <a:rPr lang="fr-FR" dirty="0"/>
              <a:t> : signifie que vous êtes en train d'utiliser un compte utilisateur « normal », avec des droits limités. Mon compte gui est donc un compte normal avec des droits limités ;</a:t>
            </a:r>
          </a:p>
          <a:p>
            <a:pPr lvl="0"/>
            <a:r>
              <a:rPr lang="fr-FR" b="1" dirty="0"/>
              <a:t>#</a:t>
            </a:r>
            <a:r>
              <a:rPr lang="fr-FR" dirty="0"/>
              <a:t> : signifie que vous êtes en mode super utilisateur, c'est-à-dire que vous êtes connectés sous le pseudonyme « root ». Le root est l'utilisateur maître qui a le droit de tout faire sur sa machine (même de la détruire).</a:t>
            </a:r>
          </a:p>
        </p:txBody>
      </p:sp>
    </p:spTree>
    <p:extLst>
      <p:ext uri="{BB962C8B-B14F-4D97-AF65-F5344CB8AC3E}">
        <p14:creationId xmlns:p14="http://schemas.microsoft.com/office/powerpoint/2010/main" val="57140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PREMIERES COMMANDES</a:t>
            </a:r>
          </a:p>
        </p:txBody>
      </p:sp>
      <p:sp>
        <p:nvSpPr>
          <p:cNvPr id="3" name="Espace réservé du contenu 2"/>
          <p:cNvSpPr>
            <a:spLocks noGrp="1"/>
          </p:cNvSpPr>
          <p:nvPr>
            <p:ph idx="1"/>
          </p:nvPr>
        </p:nvSpPr>
        <p:spPr/>
        <p:txBody>
          <a:bodyPr>
            <a:normAutofit/>
          </a:bodyPr>
          <a:lstStyle/>
          <a:p>
            <a:pPr marL="1714500" lvl="4" indent="0">
              <a:buNone/>
            </a:pPr>
            <a:r>
              <a:rPr lang="fr-FR" sz="2600" dirty="0" err="1"/>
              <a:t>gui@gui-desktop</a:t>
            </a:r>
            <a:r>
              <a:rPr lang="fr-FR" sz="2600" dirty="0"/>
              <a:t>:~$ date</a:t>
            </a:r>
          </a:p>
          <a:p>
            <a:pPr marL="1714500" lvl="4" indent="0">
              <a:buNone/>
            </a:pPr>
            <a:r>
              <a:rPr lang="fr-FR" sz="2600" dirty="0"/>
              <a:t>Mon Feb 12 12:04:24 STD 2018</a:t>
            </a:r>
          </a:p>
          <a:p>
            <a:pPr marL="0" indent="0">
              <a:buNone/>
            </a:pPr>
            <a:r>
              <a:rPr lang="fr-FR" u="sng" dirty="0"/>
              <a:t>Résultat</a:t>
            </a:r>
            <a:r>
              <a:rPr lang="fr-FR" dirty="0"/>
              <a:t> :</a:t>
            </a:r>
          </a:p>
          <a:p>
            <a:pPr marL="0" indent="0">
              <a:buNone/>
            </a:pPr>
            <a:r>
              <a:rPr lang="fr-FR" dirty="0"/>
              <a:t>La première ligne contient l'invite de commandes suivie de la commande.</a:t>
            </a:r>
          </a:p>
          <a:p>
            <a:pPr marL="0" indent="0">
              <a:buNone/>
            </a:pPr>
            <a:r>
              <a:rPr lang="fr-FR" dirty="0"/>
              <a:t>La seconde ligne est la réponse de l'ordinateur à cette commande.</a:t>
            </a:r>
          </a:p>
        </p:txBody>
      </p:sp>
    </p:spTree>
    <p:extLst>
      <p:ext uri="{BB962C8B-B14F-4D97-AF65-F5344CB8AC3E}">
        <p14:creationId xmlns:p14="http://schemas.microsoft.com/office/powerpoint/2010/main" val="29434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PARAMETRES</a:t>
            </a:r>
          </a:p>
        </p:txBody>
      </p:sp>
      <p:sp>
        <p:nvSpPr>
          <p:cNvPr id="3" name="Espace réservé du contenu 2"/>
          <p:cNvSpPr>
            <a:spLocks noGrp="1"/>
          </p:cNvSpPr>
          <p:nvPr>
            <p:ph idx="1"/>
          </p:nvPr>
        </p:nvSpPr>
        <p:spPr/>
        <p:txBody>
          <a:bodyPr/>
          <a:lstStyle/>
          <a:p>
            <a:r>
              <a:rPr lang="fr-FR" dirty="0"/>
              <a:t>Les paramètres sont des options que l'on écrit à la suite de la commande.</a:t>
            </a:r>
          </a:p>
          <a:p>
            <a:r>
              <a:rPr lang="fr-FR" dirty="0"/>
              <a:t>Par exemple pour la commande ls : $ ls -a</a:t>
            </a:r>
          </a:p>
          <a:p>
            <a:r>
              <a:rPr lang="fr-FR" dirty="0"/>
              <a:t>Il existe 2 types de paramètres :</a:t>
            </a:r>
          </a:p>
          <a:p>
            <a:pPr lvl="1"/>
            <a:r>
              <a:rPr lang="fr-FR" dirty="0"/>
              <a:t>Les paramètres courts : par exemple $ ls -a</a:t>
            </a:r>
          </a:p>
          <a:p>
            <a:pPr lvl="1"/>
            <a:r>
              <a:rPr lang="fr-FR" dirty="0"/>
              <a:t>Les paramètres longs : par exemple $ ls --all</a:t>
            </a:r>
          </a:p>
          <a:p>
            <a:r>
              <a:rPr lang="fr-FR" dirty="0"/>
              <a:t>Certains paramètres peuvent aussi prendre une valeur : commande -p 14 ou commande –paramètre=14</a:t>
            </a:r>
          </a:p>
        </p:txBody>
      </p:sp>
    </p:spTree>
    <p:extLst>
      <p:ext uri="{BB962C8B-B14F-4D97-AF65-F5344CB8AC3E}">
        <p14:creationId xmlns:p14="http://schemas.microsoft.com/office/powerpoint/2010/main" val="1736369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4D983-D8A7-4FCC-9B77-9051B08EAA15}"/>
              </a:ext>
            </a:extLst>
          </p:cNvPr>
          <p:cNvSpPr>
            <a:spLocks noGrp="1"/>
          </p:cNvSpPr>
          <p:nvPr>
            <p:ph type="title"/>
          </p:nvPr>
        </p:nvSpPr>
        <p:spPr/>
        <p:txBody>
          <a:bodyPr/>
          <a:lstStyle/>
          <a:p>
            <a:r>
              <a:rPr lang="fr-FR" dirty="0"/>
              <a:t>COMBINER LES PARAMETRES</a:t>
            </a:r>
          </a:p>
        </p:txBody>
      </p:sp>
      <p:sp>
        <p:nvSpPr>
          <p:cNvPr id="3" name="Espace réservé du contenu 2">
            <a:extLst>
              <a:ext uri="{FF2B5EF4-FFF2-40B4-BE49-F238E27FC236}">
                <a16:creationId xmlns:a16="http://schemas.microsoft.com/office/drawing/2014/main" id="{52D7A8F1-5680-4D37-A221-44D1AECF8346}"/>
              </a:ext>
            </a:extLst>
          </p:cNvPr>
          <p:cNvSpPr>
            <a:spLocks noGrp="1"/>
          </p:cNvSpPr>
          <p:nvPr>
            <p:ph idx="1"/>
          </p:nvPr>
        </p:nvSpPr>
        <p:spPr/>
        <p:txBody>
          <a:bodyPr/>
          <a:lstStyle/>
          <a:p>
            <a:r>
              <a:rPr lang="fr-FR" dirty="0"/>
              <a:t>Paramètres courts : $ ls –a –h –F</a:t>
            </a:r>
          </a:p>
          <a:p>
            <a:pPr marL="0" indent="0">
              <a:buNone/>
            </a:pPr>
            <a:r>
              <a:rPr lang="fr-FR" dirty="0"/>
              <a:t>Ou</a:t>
            </a:r>
          </a:p>
          <a:p>
            <a:r>
              <a:rPr lang="fr-FR" dirty="0"/>
              <a:t>Version contractée : $ ls –ahF</a:t>
            </a:r>
          </a:p>
          <a:p>
            <a:pPr marL="0" indent="0">
              <a:buNone/>
            </a:pPr>
            <a:r>
              <a:rPr lang="fr-FR" dirty="0"/>
              <a:t>OU</a:t>
            </a:r>
          </a:p>
          <a:p>
            <a:r>
              <a:rPr lang="fr-FR" dirty="0"/>
              <a:t>Paramètres longs : $ ls --all --human-readable --classify </a:t>
            </a:r>
          </a:p>
          <a:p>
            <a:pPr marL="0" indent="0">
              <a:buNone/>
            </a:pPr>
            <a:r>
              <a:rPr lang="fr-FR" dirty="0"/>
              <a:t>Ou </a:t>
            </a:r>
          </a:p>
          <a:p>
            <a:r>
              <a:rPr lang="fr-FR" dirty="0"/>
              <a:t>Combinaisons : $ ls -lahF --color=none</a:t>
            </a:r>
          </a:p>
          <a:p>
            <a:endParaRPr lang="fr-FR" dirty="0"/>
          </a:p>
        </p:txBody>
      </p:sp>
    </p:spTree>
    <p:extLst>
      <p:ext uri="{BB962C8B-B14F-4D97-AF65-F5344CB8AC3E}">
        <p14:creationId xmlns:p14="http://schemas.microsoft.com/office/powerpoint/2010/main" val="1671257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Autocomplétions d’une commande</a:t>
            </a:r>
          </a:p>
        </p:txBody>
      </p:sp>
      <p:sp>
        <p:nvSpPr>
          <p:cNvPr id="3" name="Espace réservé du contenu 2"/>
          <p:cNvSpPr>
            <a:spLocks noGrp="1"/>
          </p:cNvSpPr>
          <p:nvPr>
            <p:ph idx="1"/>
          </p:nvPr>
        </p:nvSpPr>
        <p:spPr/>
        <p:txBody>
          <a:bodyPr/>
          <a:lstStyle/>
          <a:p>
            <a:r>
              <a:rPr lang="fr-FR" dirty="0"/>
              <a:t>1 fois sur la touche TAB pour compléter (s’il n’y a qu’une possibilité)</a:t>
            </a:r>
          </a:p>
          <a:p>
            <a:r>
              <a:rPr lang="fr-FR" dirty="0"/>
              <a:t>2 fois sur la touche TAB pour lister les possibilités de complétements </a:t>
            </a:r>
          </a:p>
          <a:p>
            <a:endParaRPr lang="fr-FR" dirty="0"/>
          </a:p>
          <a:p>
            <a:pPr marL="0" indent="0">
              <a:buNone/>
            </a:pPr>
            <a:r>
              <a:rPr lang="fr-FR" u="sng" dirty="0"/>
              <a:t>Exemple :</a:t>
            </a:r>
            <a:r>
              <a:rPr lang="fr-FR" dirty="0"/>
              <a:t> compléter da + TAB (pour obtenir date)</a:t>
            </a:r>
          </a:p>
        </p:txBody>
      </p:sp>
    </p:spTree>
    <p:extLst>
      <p:ext uri="{BB962C8B-B14F-4D97-AF65-F5344CB8AC3E}">
        <p14:creationId xmlns:p14="http://schemas.microsoft.com/office/powerpoint/2010/main" val="2562053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Historique des commandes</a:t>
            </a:r>
          </a:p>
        </p:txBody>
      </p:sp>
      <p:sp>
        <p:nvSpPr>
          <p:cNvPr id="3" name="Espace réservé du contenu 2"/>
          <p:cNvSpPr>
            <a:spLocks noGrp="1"/>
          </p:cNvSpPr>
          <p:nvPr>
            <p:ph idx="1"/>
          </p:nvPr>
        </p:nvSpPr>
        <p:spPr/>
        <p:txBody>
          <a:bodyPr/>
          <a:lstStyle/>
          <a:p>
            <a:pPr marL="0" indent="0">
              <a:buNone/>
            </a:pPr>
            <a:r>
              <a:rPr lang="fr-FR" u="sng" dirty="0"/>
              <a:t>Pour retrouver une commande :</a:t>
            </a:r>
            <a:endParaRPr lang="fr-FR" dirty="0"/>
          </a:p>
          <a:p>
            <a:r>
              <a:rPr lang="fr-FR" dirty="0"/>
              <a:t>Les touches ↑ ou ↓</a:t>
            </a:r>
          </a:p>
          <a:p>
            <a:r>
              <a:rPr lang="fr-FR" dirty="0"/>
              <a:t>Raccourci : CTRL + R suivi des premières lettres de la commande</a:t>
            </a:r>
          </a:p>
          <a:p>
            <a:r>
              <a:rPr lang="fr-FR" dirty="0"/>
              <a:t>Commande $ history</a:t>
            </a:r>
          </a:p>
          <a:p>
            <a:pPr lvl="1"/>
            <a:r>
              <a:rPr lang="fr-FR" dirty="0"/>
              <a:t>On repère le numéro de la ligne</a:t>
            </a:r>
          </a:p>
          <a:p>
            <a:pPr lvl="1"/>
            <a:r>
              <a:rPr lang="fr-FR" dirty="0"/>
              <a:t>On tape !numéroDeLaLigne pour rappeler la commande – ex : !4</a:t>
            </a:r>
          </a:p>
        </p:txBody>
      </p:sp>
    </p:spTree>
    <p:extLst>
      <p:ext uri="{BB962C8B-B14F-4D97-AF65-F5344CB8AC3E}">
        <p14:creationId xmlns:p14="http://schemas.microsoft.com/office/powerpoint/2010/main" val="2949505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RACCOURCIS DU TERMINAL</a:t>
            </a:r>
          </a:p>
        </p:txBody>
      </p:sp>
      <p:sp>
        <p:nvSpPr>
          <p:cNvPr id="3" name="Espace réservé du contenu 2"/>
          <p:cNvSpPr>
            <a:spLocks noGrp="1"/>
          </p:cNvSpPr>
          <p:nvPr>
            <p:ph idx="1"/>
          </p:nvPr>
        </p:nvSpPr>
        <p:spPr>
          <a:xfrm>
            <a:off x="677335" y="1929469"/>
            <a:ext cx="8596668" cy="4051882"/>
          </a:xfrm>
        </p:spPr>
        <p:txBody>
          <a:bodyPr>
            <a:normAutofit fontScale="62500" lnSpcReduction="20000"/>
          </a:bodyPr>
          <a:lstStyle/>
          <a:p>
            <a:pPr marL="0" indent="0">
              <a:buNone/>
            </a:pPr>
            <a:r>
              <a:rPr lang="fr-FR" sz="3500" u="sng" dirty="0"/>
              <a:t>raccourcis généraux :</a:t>
            </a:r>
          </a:p>
          <a:p>
            <a:r>
              <a:rPr lang="fr-FR" b="1" dirty="0"/>
              <a:t>Ctrl + L </a:t>
            </a:r>
            <a:r>
              <a:rPr lang="fr-FR" dirty="0"/>
              <a:t>: efface le contenu de la console. Utile pour faire un peu de ménage quand votre console est encombrée,</a:t>
            </a:r>
          </a:p>
          <a:p>
            <a:r>
              <a:rPr lang="fr-FR" b="1" dirty="0"/>
              <a:t>Ctrl + D </a:t>
            </a:r>
            <a:r>
              <a:rPr lang="fr-FR" dirty="0"/>
              <a:t>: envoie le message EOF (fin de fichier) à la console. Si vous tapez ce raccourci dans une ligne de commande vide (c'est-à-dire sans avoir écrit un début de commande au préalable), cela fermera la console en cours. (À noter qu'il existe aussi la commande exit)</a:t>
            </a:r>
          </a:p>
          <a:p>
            <a:r>
              <a:rPr lang="fr-FR" b="1" dirty="0"/>
              <a:t>Ctrl + A</a:t>
            </a:r>
            <a:r>
              <a:rPr lang="fr-FR" dirty="0"/>
              <a:t> : ramène le curseur au début de la commande. La touche Origine a le même effet (elle est située à côté de la touche Fin et représentée par une flèche pointant en haut à gauche).</a:t>
            </a:r>
          </a:p>
          <a:p>
            <a:r>
              <a:rPr lang="fr-FR" b="1" dirty="0"/>
              <a:t>Ctrl + E </a:t>
            </a:r>
            <a:r>
              <a:rPr lang="fr-FR" dirty="0"/>
              <a:t>: ramène le curseur à la fin de la ligne de commandes. La touche Fin a le même effet.</a:t>
            </a:r>
          </a:p>
          <a:p>
            <a:r>
              <a:rPr lang="fr-FR" b="1" dirty="0"/>
              <a:t>Ctrl + U </a:t>
            </a:r>
            <a:r>
              <a:rPr lang="fr-FR" dirty="0"/>
              <a:t>: supprime tout ce qui se trouve à gauche du curseur. Si celui-ci est situé à la fin de la ligne, cette dernière sera donc supprimée.</a:t>
            </a:r>
          </a:p>
          <a:p>
            <a:r>
              <a:rPr lang="fr-FR" b="1" dirty="0"/>
              <a:t>Ctrl + K </a:t>
            </a:r>
            <a:r>
              <a:rPr lang="fr-FR" dirty="0"/>
              <a:t>: supprime tout ce qui se trouve à droite du curseur. S'il est situé au début de la ligne, celle-ci sera donc totalement supprimée.</a:t>
            </a:r>
          </a:p>
          <a:p>
            <a:r>
              <a:rPr lang="fr-FR" b="1" dirty="0"/>
              <a:t>Ctrl + W </a:t>
            </a:r>
            <a:r>
              <a:rPr lang="fr-FR" dirty="0"/>
              <a:t>: supprime le premier mot situé à gauche du curseur. Un « mot » est séparé par des espaces ; on s'en sert en général pour supprimer le paramètre situé à gauche du curseur.</a:t>
            </a:r>
          </a:p>
          <a:p>
            <a:r>
              <a:rPr lang="fr-FR" b="1" dirty="0"/>
              <a:t>Ctrl + Y </a:t>
            </a:r>
            <a:r>
              <a:rPr lang="fr-FR" dirty="0"/>
              <a:t>: si vous avez supprimé du texte avec une des commandes Ctrl + U, Ctrl + K ou Ctrl + W qu'on vient de voir, alors le raccourci Ctrl + Y « collera » le texte que vous venez de supprimer. C'est donc un peu comme un </a:t>
            </a:r>
            <a:r>
              <a:rPr lang="fr-FR" b="1" dirty="0"/>
              <a:t>couper-coller</a:t>
            </a:r>
            <a:r>
              <a:rPr lang="fr-FR" dirty="0"/>
              <a:t>.</a:t>
            </a:r>
          </a:p>
          <a:p>
            <a:endParaRPr lang="fr-FR" dirty="0"/>
          </a:p>
          <a:p>
            <a:endParaRPr lang="fr-FR" dirty="0"/>
          </a:p>
        </p:txBody>
      </p:sp>
    </p:spTree>
    <p:extLst>
      <p:ext uri="{BB962C8B-B14F-4D97-AF65-F5344CB8AC3E}">
        <p14:creationId xmlns:p14="http://schemas.microsoft.com/office/powerpoint/2010/main" val="1742801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63242BC-34C7-4FEF-BCB6-385D2973129E}"/>
              </a:ext>
            </a:extLst>
          </p:cNvPr>
          <p:cNvSpPr>
            <a:spLocks noGrp="1"/>
          </p:cNvSpPr>
          <p:nvPr>
            <p:ph type="title"/>
          </p:nvPr>
        </p:nvSpPr>
        <p:spPr/>
        <p:txBody>
          <a:bodyPr/>
          <a:lstStyle/>
          <a:p>
            <a:r>
              <a:rPr lang="fr-FR" dirty="0"/>
              <a:t>LES CONSOLES : raccourcis clavier</a:t>
            </a:r>
          </a:p>
        </p:txBody>
      </p:sp>
      <p:sp>
        <p:nvSpPr>
          <p:cNvPr id="5" name="Espace réservé du contenu 4">
            <a:extLst>
              <a:ext uri="{FF2B5EF4-FFF2-40B4-BE49-F238E27FC236}">
                <a16:creationId xmlns:a16="http://schemas.microsoft.com/office/drawing/2014/main" id="{FF6FC324-DAE9-42CA-817F-B542A0240B4E}"/>
              </a:ext>
            </a:extLst>
          </p:cNvPr>
          <p:cNvSpPr>
            <a:spLocks noGrp="1"/>
          </p:cNvSpPr>
          <p:nvPr>
            <p:ph sz="half" idx="1"/>
          </p:nvPr>
        </p:nvSpPr>
        <p:spPr/>
        <p:txBody>
          <a:bodyPr>
            <a:normAutofit fontScale="47500" lnSpcReduction="20000"/>
          </a:bodyPr>
          <a:lstStyle/>
          <a:p>
            <a:pPr marL="0" indent="0">
              <a:buNone/>
            </a:pPr>
            <a:r>
              <a:rPr lang="fr-FR" b="1" u="sng" dirty="0"/>
              <a:t>Déplacement :</a:t>
            </a:r>
          </a:p>
          <a:p>
            <a:r>
              <a:rPr lang="fr-FR" b="1" dirty="0"/>
              <a:t>Ctrl + a : </a:t>
            </a:r>
            <a:r>
              <a:rPr lang="fr-FR" dirty="0"/>
              <a:t>aller au début de la ligne</a:t>
            </a:r>
          </a:p>
          <a:p>
            <a:r>
              <a:rPr lang="fr-FR" b="1" dirty="0"/>
              <a:t>Ctrl + e : </a:t>
            </a:r>
            <a:r>
              <a:rPr lang="fr-FR" dirty="0"/>
              <a:t>aller à la fin de la ligne</a:t>
            </a:r>
          </a:p>
          <a:p>
            <a:r>
              <a:rPr lang="fr-FR" b="1" dirty="0"/>
              <a:t>Alt + b : </a:t>
            </a:r>
            <a:r>
              <a:rPr lang="fr-FR" dirty="0"/>
              <a:t>se déplacer mot par mot dans la ligne de commande en arrière (b pour backward)</a:t>
            </a:r>
          </a:p>
          <a:p>
            <a:r>
              <a:rPr lang="fr-FR" b="1" dirty="0"/>
              <a:t>Alt + f : </a:t>
            </a:r>
            <a:r>
              <a:rPr lang="fr-FR" dirty="0"/>
              <a:t>se déplacer mot par mot dans la ligne de commande en avant (f pour forward)</a:t>
            </a:r>
          </a:p>
          <a:p>
            <a:r>
              <a:rPr lang="fr-FR" b="1" dirty="0"/>
              <a:t>Ctrl + xx : </a:t>
            </a:r>
            <a:r>
              <a:rPr lang="fr-FR" dirty="0"/>
              <a:t>positionner le curseur au début du mot ou à la fin</a:t>
            </a:r>
          </a:p>
          <a:p>
            <a:r>
              <a:rPr lang="fr-FR" b="1" dirty="0"/>
              <a:t>Shift + </a:t>
            </a:r>
            <a:r>
              <a:rPr lang="fr-FR" sz="2500" dirty="0"/>
              <a:t>⭻</a:t>
            </a:r>
            <a:r>
              <a:rPr lang="fr-FR" b="1" dirty="0"/>
              <a:t> </a:t>
            </a:r>
            <a:r>
              <a:rPr lang="fr-FR" dirty="0"/>
              <a:t>: vous permet de « remonter » dans les messages envoyés par la console. En mode graphique, la molette de la souris accomplit aussi très bien cette action.</a:t>
            </a:r>
          </a:p>
          <a:p>
            <a:r>
              <a:rPr lang="fr-FR" b="1" dirty="0"/>
              <a:t>Shift + </a:t>
            </a:r>
            <a:r>
              <a:rPr lang="fr-FR" sz="2500" dirty="0"/>
              <a:t>⭽</a:t>
            </a:r>
            <a:r>
              <a:rPr lang="fr-FR" b="1" dirty="0"/>
              <a:t> </a:t>
            </a:r>
            <a:r>
              <a:rPr lang="fr-FR" dirty="0"/>
              <a:t>: pareil, mais pour redescendre.</a:t>
            </a:r>
          </a:p>
          <a:p>
            <a:pPr marL="0" indent="0">
              <a:buNone/>
            </a:pPr>
            <a:endParaRPr lang="fr-FR" dirty="0"/>
          </a:p>
          <a:p>
            <a:pPr marL="0" indent="0">
              <a:buNone/>
            </a:pPr>
            <a:r>
              <a:rPr lang="fr-FR" b="1" u="sng" dirty="0"/>
              <a:t>Couper / Coller :</a:t>
            </a:r>
          </a:p>
          <a:p>
            <a:r>
              <a:rPr lang="fr-FR" b="1" dirty="0"/>
              <a:t>Ctrl + k : </a:t>
            </a:r>
            <a:r>
              <a:rPr lang="fr-FR" dirty="0"/>
              <a:t>couper la chaîne du curseur jusqu'à la fin de la ligne</a:t>
            </a:r>
          </a:p>
          <a:p>
            <a:r>
              <a:rPr lang="fr-FR" b="1" dirty="0"/>
              <a:t>Ctrl + u : </a:t>
            </a:r>
            <a:r>
              <a:rPr lang="fr-FR" dirty="0"/>
              <a:t>couper la chaîne du curseur jusqu'au début de la ligne</a:t>
            </a:r>
          </a:p>
          <a:p>
            <a:r>
              <a:rPr lang="fr-FR" b="1" dirty="0"/>
              <a:t>Ctrl + w : </a:t>
            </a:r>
            <a:r>
              <a:rPr lang="fr-FR" dirty="0"/>
              <a:t>couper le mot avant le curseur</a:t>
            </a:r>
          </a:p>
          <a:p>
            <a:r>
              <a:rPr lang="fr-FR" b="1" dirty="0"/>
              <a:t>Ctrl + y : </a:t>
            </a:r>
            <a:r>
              <a:rPr lang="fr-FR" dirty="0"/>
              <a:t>coller une chaîne</a:t>
            </a:r>
          </a:p>
        </p:txBody>
      </p:sp>
      <p:sp>
        <p:nvSpPr>
          <p:cNvPr id="6" name="Espace réservé du contenu 5">
            <a:extLst>
              <a:ext uri="{FF2B5EF4-FFF2-40B4-BE49-F238E27FC236}">
                <a16:creationId xmlns:a16="http://schemas.microsoft.com/office/drawing/2014/main" id="{ED61A6F3-5E29-4370-B3B3-C7B7184CA1A1}"/>
              </a:ext>
            </a:extLst>
          </p:cNvPr>
          <p:cNvSpPr>
            <a:spLocks noGrp="1"/>
          </p:cNvSpPr>
          <p:nvPr>
            <p:ph sz="half" idx="2"/>
          </p:nvPr>
        </p:nvSpPr>
        <p:spPr/>
        <p:txBody>
          <a:bodyPr>
            <a:normAutofit fontScale="47500" lnSpcReduction="20000"/>
          </a:bodyPr>
          <a:lstStyle/>
          <a:p>
            <a:pPr marL="0" indent="0">
              <a:buNone/>
            </a:pPr>
            <a:r>
              <a:rPr lang="fr-FR" b="1" u="sng" dirty="0"/>
              <a:t>Modification :</a:t>
            </a:r>
            <a:endParaRPr lang="fr-FR" u="sng" dirty="0"/>
          </a:p>
          <a:p>
            <a:pPr fontAlgn="ctr"/>
            <a:r>
              <a:rPr lang="fr-FR" b="1" dirty="0"/>
              <a:t>Ctrl + t : </a:t>
            </a:r>
            <a:r>
              <a:rPr lang="fr-FR" dirty="0"/>
              <a:t>inverser la position des deux caractères avant le curseur (pratique quand on tape par exemple, sl au lieu de ls)</a:t>
            </a:r>
          </a:p>
          <a:p>
            <a:pPr fontAlgn="ctr"/>
            <a:r>
              <a:rPr lang="fr-FR" b="1" dirty="0"/>
              <a:t>Alt + shift + t : </a:t>
            </a:r>
            <a:r>
              <a:rPr lang="fr-FR" dirty="0"/>
              <a:t>inverser la position des deux mots avant le curseur</a:t>
            </a:r>
          </a:p>
          <a:p>
            <a:pPr fontAlgn="ctr"/>
            <a:r>
              <a:rPr lang="fr-FR" b="1" dirty="0"/>
              <a:t>Alt + shift + c : </a:t>
            </a:r>
            <a:r>
              <a:rPr lang="fr-FR" dirty="0"/>
              <a:t>mettre une lettre en majuscule</a:t>
            </a:r>
          </a:p>
          <a:p>
            <a:pPr fontAlgn="ctr"/>
            <a:r>
              <a:rPr lang="fr-FR" b="1" dirty="0"/>
              <a:t>Alt + shift + l : </a:t>
            </a:r>
            <a:r>
              <a:rPr lang="fr-FR" dirty="0"/>
              <a:t>mettre un mot en minuscule (l pour lowercase)</a:t>
            </a:r>
          </a:p>
          <a:p>
            <a:pPr fontAlgn="ctr"/>
            <a:r>
              <a:rPr lang="fr-FR" b="1" dirty="0"/>
              <a:t>Alt + shift + u : </a:t>
            </a:r>
            <a:r>
              <a:rPr lang="fr-FR" dirty="0"/>
              <a:t>mettre un mot en majuscule (u pour uppercase)</a:t>
            </a:r>
          </a:p>
          <a:p>
            <a:pPr fontAlgn="ctr"/>
            <a:r>
              <a:rPr lang="fr-FR" b="1" dirty="0"/>
              <a:t>Alt + shift + . : </a:t>
            </a:r>
            <a:r>
              <a:rPr lang="fr-FR" dirty="0"/>
              <a:t>réécrire le paramètre de la dernière commande</a:t>
            </a:r>
          </a:p>
          <a:p>
            <a:pPr marL="0" indent="0">
              <a:buNone/>
            </a:pPr>
            <a:r>
              <a:rPr lang="fr-FR" dirty="0"/>
              <a:t> </a:t>
            </a:r>
          </a:p>
          <a:p>
            <a:pPr marL="0" indent="0">
              <a:buNone/>
            </a:pPr>
            <a:r>
              <a:rPr lang="fr-FR" b="1" u="sng" dirty="0"/>
              <a:t>Divers :</a:t>
            </a:r>
            <a:endParaRPr lang="fr-FR" u="sng" dirty="0"/>
          </a:p>
          <a:p>
            <a:pPr fontAlgn="ctr"/>
            <a:r>
              <a:rPr lang="fr-FR" b="1" dirty="0"/>
              <a:t>Ctrl + l : </a:t>
            </a:r>
            <a:r>
              <a:rPr lang="fr-FR" dirty="0"/>
              <a:t>effacer le contenu de l'écran</a:t>
            </a:r>
          </a:p>
          <a:p>
            <a:pPr fontAlgn="ctr"/>
            <a:r>
              <a:rPr lang="fr-FR" b="1" dirty="0"/>
              <a:t>Ctrl + _ : </a:t>
            </a:r>
            <a:r>
              <a:rPr lang="fr-FR" dirty="0"/>
              <a:t>annuler la dernière modification</a:t>
            </a:r>
          </a:p>
          <a:p>
            <a:pPr fontAlgn="ctr"/>
            <a:r>
              <a:rPr lang="fr-FR" b="1" dirty="0"/>
              <a:t>Ctrl + c : </a:t>
            </a:r>
            <a:r>
              <a:rPr lang="fr-FR" dirty="0"/>
              <a:t>arrêter la commande en cours</a:t>
            </a:r>
          </a:p>
          <a:p>
            <a:pPr fontAlgn="ctr"/>
            <a:r>
              <a:rPr lang="fr-FR" b="1" dirty="0"/>
              <a:t>Ctrl + z : </a:t>
            </a:r>
            <a:r>
              <a:rPr lang="fr-FR" dirty="0"/>
              <a:t>interrompt temporairement un processus, qui peut être relancé avec la commande fg (au premier plan) ou bg (en arrière-plan)</a:t>
            </a:r>
          </a:p>
          <a:p>
            <a:pPr fontAlgn="ctr"/>
            <a:r>
              <a:rPr lang="fr-FR" b="1" dirty="0"/>
              <a:t>Ctrl + d : </a:t>
            </a:r>
            <a:r>
              <a:rPr lang="fr-FR" dirty="0"/>
              <a:t>quitter le shell en cours</a:t>
            </a:r>
          </a:p>
          <a:p>
            <a:pPr fontAlgn="ctr"/>
            <a:r>
              <a:rPr lang="fr-FR" b="1" dirty="0"/>
              <a:t>Ctrl + r : </a:t>
            </a:r>
            <a:r>
              <a:rPr lang="fr-FR" dirty="0"/>
              <a:t>permet de rechercher une commande dans l'historique de la console</a:t>
            </a:r>
          </a:p>
          <a:p>
            <a:endParaRPr lang="fr-FR" dirty="0"/>
          </a:p>
        </p:txBody>
      </p:sp>
    </p:spTree>
    <p:extLst>
      <p:ext uri="{BB962C8B-B14F-4D97-AF65-F5344CB8AC3E}">
        <p14:creationId xmlns:p14="http://schemas.microsoft.com/office/powerpoint/2010/main" val="431816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COMMANDES (Résumé)</a:t>
            </a:r>
          </a:p>
        </p:txBody>
      </p:sp>
      <p:sp>
        <p:nvSpPr>
          <p:cNvPr id="3" name="Espace réservé du contenu 2"/>
          <p:cNvSpPr>
            <a:spLocks noGrp="1"/>
          </p:cNvSpPr>
          <p:nvPr>
            <p:ph idx="1"/>
          </p:nvPr>
        </p:nvSpPr>
        <p:spPr/>
        <p:txBody>
          <a:bodyPr>
            <a:normAutofit fontScale="85000" lnSpcReduction="20000"/>
          </a:bodyPr>
          <a:lstStyle/>
          <a:p>
            <a:r>
              <a:rPr lang="fr-FR" dirty="0"/>
              <a:t>La console affiche une invite de commandes au début de la ligne. Cette invite rappelle votre nom d'utilisateur, le nom de la machine ainsi que le dossier dans lequel vous vous trouvez.</a:t>
            </a:r>
          </a:p>
          <a:p>
            <a:r>
              <a:rPr lang="fr-FR" dirty="0"/>
              <a:t>On rentre des commandes dans la console pour demander à l'ordinateur d'exécuter des actions.</a:t>
            </a:r>
          </a:p>
          <a:p>
            <a:r>
              <a:rPr lang="fr-FR" dirty="0"/>
              <a:t>Chaque commande peut être complétée de paramètres qui agissent comme des options pour modifier l'action de la commande.</a:t>
            </a:r>
          </a:p>
          <a:p>
            <a:r>
              <a:rPr lang="fr-FR" dirty="0"/>
              <a:t>Les paramètres sont généralement constitués d'une lettre précédée d'un tiret (-a) ou de plusieurs lettres précédées de deux tirets (--all).</a:t>
            </a:r>
          </a:p>
          <a:p>
            <a:r>
              <a:rPr lang="fr-FR" dirty="0"/>
              <a:t>Après avoir saisi les premières lettres d'une commande, on peut compléter son nom à l'aide de la touche Tabulation.</a:t>
            </a:r>
          </a:p>
          <a:p>
            <a:r>
              <a:rPr lang="fr-FR" dirty="0"/>
              <a:t>On peut retrouver les commandes précédentes à l'aide des flèches directionnelles Haut et Bas, effectuer une recherche parmi les commandes précédentes avec Ctrl + R ou encore voir l’ensemble de l’historique avec la commande history.</a:t>
            </a:r>
          </a:p>
          <a:p>
            <a:r>
              <a:rPr lang="fr-FR" dirty="0"/>
              <a:t>Il existe de nombreux autres raccourcis clavier qu'il est recommandé de connaître pour pouvoir profiter pleinement de la console.</a:t>
            </a:r>
          </a:p>
        </p:txBody>
      </p:sp>
    </p:spTree>
    <p:extLst>
      <p:ext uri="{BB962C8B-B14F-4D97-AF65-F5344CB8AC3E}">
        <p14:creationId xmlns:p14="http://schemas.microsoft.com/office/powerpoint/2010/main" val="4266100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4664DE-F044-4C40-9F43-B453BAF23D54}"/>
              </a:ext>
            </a:extLst>
          </p:cNvPr>
          <p:cNvSpPr>
            <a:spLocks noGrp="1"/>
          </p:cNvSpPr>
          <p:nvPr>
            <p:ph type="title"/>
          </p:nvPr>
        </p:nvSpPr>
        <p:spPr/>
        <p:txBody>
          <a:bodyPr/>
          <a:lstStyle/>
          <a:p>
            <a:r>
              <a:rPr lang="fr-FR" dirty="0"/>
              <a:t>COMPRENDRE LE MANUEL - SYNOPSIS</a:t>
            </a:r>
          </a:p>
        </p:txBody>
      </p:sp>
      <p:graphicFrame>
        <p:nvGraphicFramePr>
          <p:cNvPr id="4" name="Espace réservé du contenu 3">
            <a:extLst>
              <a:ext uri="{FF2B5EF4-FFF2-40B4-BE49-F238E27FC236}">
                <a16:creationId xmlns:a16="http://schemas.microsoft.com/office/drawing/2014/main" id="{32C9E9BE-26F8-400A-8DC8-49CC45202291}"/>
              </a:ext>
            </a:extLst>
          </p:cNvPr>
          <p:cNvGraphicFramePr>
            <a:graphicFrameLocks noGrp="1"/>
          </p:cNvGraphicFramePr>
          <p:nvPr>
            <p:ph idx="1"/>
            <p:extLst>
              <p:ext uri="{D42A27DB-BD31-4B8C-83A1-F6EECF244321}">
                <p14:modId xmlns:p14="http://schemas.microsoft.com/office/powerpoint/2010/main" val="381067042"/>
              </p:ext>
            </p:extLst>
          </p:nvPr>
        </p:nvGraphicFramePr>
        <p:xfrm>
          <a:off x="677863" y="2160588"/>
          <a:ext cx="8596668" cy="1381760"/>
        </p:xfrm>
        <a:graphic>
          <a:graphicData uri="http://schemas.openxmlformats.org/drawingml/2006/table">
            <a:tbl>
              <a:tblPr/>
              <a:tblGrid>
                <a:gridCol w="1637730">
                  <a:extLst>
                    <a:ext uri="{9D8B030D-6E8A-4147-A177-3AD203B41FA5}">
                      <a16:colId xmlns:a16="http://schemas.microsoft.com/office/drawing/2014/main" val="3432114549"/>
                    </a:ext>
                  </a:extLst>
                </a:gridCol>
                <a:gridCol w="2766847">
                  <a:extLst>
                    <a:ext uri="{9D8B030D-6E8A-4147-A177-3AD203B41FA5}">
                      <a16:colId xmlns:a16="http://schemas.microsoft.com/office/drawing/2014/main" val="2392324873"/>
                    </a:ext>
                  </a:extLst>
                </a:gridCol>
                <a:gridCol w="4192091">
                  <a:extLst>
                    <a:ext uri="{9D8B030D-6E8A-4147-A177-3AD203B41FA5}">
                      <a16:colId xmlns:a16="http://schemas.microsoft.com/office/drawing/2014/main" val="255233936"/>
                    </a:ext>
                  </a:extLst>
                </a:gridCol>
              </a:tblGrid>
              <a:tr h="0">
                <a:tc>
                  <a:txBody>
                    <a:bodyPr/>
                    <a:lstStyle/>
                    <a:p>
                      <a:pPr marL="0" marR="0" fontAlgn="t">
                        <a:spcBef>
                          <a:spcPts val="0"/>
                        </a:spcBef>
                        <a:spcAft>
                          <a:spcPts val="0"/>
                        </a:spcAft>
                      </a:pPr>
                      <a:r>
                        <a:rPr lang="fr-FR" sz="1600" b="1" dirty="0">
                          <a:effectLst/>
                          <a:latin typeface="Calibri" panose="020F0502020204030204" pitchFamily="34" charset="0"/>
                        </a:rPr>
                        <a:t>[  ]</a:t>
                      </a:r>
                      <a:endParaRPr lang="fr-FR" sz="16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600" dirty="0">
                          <a:effectLst/>
                          <a:latin typeface="Calibri" panose="020F0502020204030204" pitchFamily="34" charset="0"/>
                        </a:rPr>
                        <a:t>Option facultative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600" dirty="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754616822"/>
                  </a:ext>
                </a:extLst>
              </a:tr>
              <a:tr h="0">
                <a:tc>
                  <a:txBody>
                    <a:bodyPr/>
                    <a:lstStyle/>
                    <a:p>
                      <a:pPr marL="0" marR="0" fontAlgn="t">
                        <a:spcBef>
                          <a:spcPts val="0"/>
                        </a:spcBef>
                        <a:spcAft>
                          <a:spcPts val="0"/>
                        </a:spcAft>
                      </a:pPr>
                      <a:r>
                        <a:rPr lang="fr-FR" sz="1600" b="1" dirty="0">
                          <a:effectLst/>
                          <a:latin typeface="Calibri" panose="020F0502020204030204" pitchFamily="34" charset="0"/>
                        </a:rPr>
                        <a:t>Si non</a:t>
                      </a:r>
                      <a:endParaRPr lang="fr-FR" sz="16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600" dirty="0">
                          <a:effectLst/>
                          <a:latin typeface="Calibri" panose="020F0502020204030204" pitchFamily="34" charset="0"/>
                        </a:rPr>
                        <a:t>Option obligatoire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600" dirty="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656335917"/>
                  </a:ext>
                </a:extLst>
              </a:tr>
              <a:tr h="0">
                <a:tc>
                  <a:txBody>
                    <a:bodyPr/>
                    <a:lstStyle/>
                    <a:p>
                      <a:pPr marL="0" marR="0" fontAlgn="t">
                        <a:spcBef>
                          <a:spcPts val="0"/>
                        </a:spcBef>
                        <a:spcAft>
                          <a:spcPts val="0"/>
                        </a:spcAft>
                      </a:pPr>
                      <a:r>
                        <a:rPr lang="fr-FR" sz="1600" b="1" dirty="0">
                          <a:effectLst/>
                          <a:latin typeface="Calibri" panose="020F0502020204030204" pitchFamily="34" charset="0"/>
                        </a:rPr>
                        <a:t>…</a:t>
                      </a:r>
                      <a:endParaRPr lang="fr-FR" sz="16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600" dirty="0">
                          <a:effectLst/>
                          <a:latin typeface="Calibri" panose="020F0502020204030204" pitchFamily="34" charset="0"/>
                        </a:rPr>
                        <a:t>répétition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600" dirty="0">
                          <a:effectLst/>
                          <a:latin typeface="Calibri" panose="020F0502020204030204" pitchFamily="34" charset="0"/>
                        </a:rPr>
                        <a:t>Ex : répertoire1/ répertoire2/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626593093"/>
                  </a:ext>
                </a:extLst>
              </a:tr>
              <a:tr h="0">
                <a:tc>
                  <a:txBody>
                    <a:bodyPr/>
                    <a:lstStyle/>
                    <a:p>
                      <a:pPr marL="0" marR="0" fontAlgn="t">
                        <a:spcBef>
                          <a:spcPts val="0"/>
                        </a:spcBef>
                        <a:spcAft>
                          <a:spcPts val="0"/>
                        </a:spcAft>
                      </a:pPr>
                      <a:r>
                        <a:rPr lang="fr-FR" sz="1600" b="1" u="sng" dirty="0">
                          <a:effectLst/>
                          <a:latin typeface="Calibri" panose="020F0502020204030204" pitchFamily="34" charset="0"/>
                        </a:rPr>
                        <a:t>souligné</a:t>
                      </a:r>
                      <a:endParaRPr lang="fr-FR" sz="16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600" dirty="0">
                          <a:effectLst/>
                          <a:latin typeface="Calibri" panose="020F0502020204030204" pitchFamily="34" charset="0"/>
                        </a:rPr>
                        <a:t>Indique la valeur à remplacer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600" dirty="0">
                          <a:effectLst/>
                          <a:latin typeface="Calibri" panose="020F0502020204030204" pitchFamily="34" charset="0"/>
                        </a:rPr>
                        <a:t>Ex : DERECTORY est remplacé par répertoire1/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743195582"/>
                  </a:ext>
                </a:extLst>
              </a:tr>
            </a:tbl>
          </a:graphicData>
        </a:graphic>
      </p:graphicFrame>
      <p:sp>
        <p:nvSpPr>
          <p:cNvPr id="5" name="Rectangle 1">
            <a:extLst>
              <a:ext uri="{FF2B5EF4-FFF2-40B4-BE49-F238E27FC236}">
                <a16:creationId xmlns:a16="http://schemas.microsoft.com/office/drawing/2014/main" id="{945E88CD-4A89-444E-9C0A-5F4FD30B5804}"/>
              </a:ext>
            </a:extLst>
          </p:cNvPr>
          <p:cNvSpPr>
            <a:spLocks noChangeArrowheads="1"/>
          </p:cNvSpPr>
          <p:nvPr/>
        </p:nvSpPr>
        <p:spPr bwMode="auto">
          <a:xfrm>
            <a:off x="677334" y="1377990"/>
            <a:ext cx="314868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Commande [</a:t>
            </a:r>
            <a:r>
              <a:rPr kumimoji="0" lang="fr-FR" altLang="fr-FR" sz="1600" b="0" i="0" u="sng" strike="noStrike" cap="none" normalizeH="0" baseline="0" dirty="0">
                <a:ln>
                  <a:noFill/>
                </a:ln>
                <a:solidFill>
                  <a:schemeClr val="tx1"/>
                </a:solidFill>
                <a:effectLst/>
                <a:latin typeface="Calibri" panose="020F0502020204030204" pitchFamily="34" charset="0"/>
                <a:cs typeface="Calibri" panose="020F0502020204030204" pitchFamily="34" charset="0"/>
              </a:rPr>
              <a:t>OPTION</a:t>
            </a:r>
            <a:r>
              <a:rPr kumimoji="0" lang="fr-FR" altLang="fr-FR"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fr-FR" altLang="fr-FR" sz="1600" b="0" i="0" u="sng" strike="noStrike" cap="none" normalizeH="0" baseline="0" dirty="0">
                <a:ln>
                  <a:noFill/>
                </a:ln>
                <a:solidFill>
                  <a:schemeClr val="tx1"/>
                </a:solidFill>
                <a:effectLst/>
                <a:latin typeface="Calibri" panose="020F0502020204030204" pitchFamily="34" charset="0"/>
                <a:cs typeface="Calibri" panose="020F0502020204030204" pitchFamily="34" charset="0"/>
              </a:rPr>
              <a:t>DIRECTORY</a:t>
            </a:r>
            <a:r>
              <a:rPr kumimoji="0" lang="fr-FR" altLang="fr-FR"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fr-FR" altLang="fr-FR"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Ex: mkdir</a:t>
            </a:r>
            <a:endParaRPr kumimoji="0" lang="fr-FR" altLang="fr-FR"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fr-FR" altLang="fr-FR"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B9AFE46E-6F4D-4316-ADBD-8D46EB54AC13}"/>
              </a:ext>
            </a:extLst>
          </p:cNvPr>
          <p:cNvSpPr/>
          <p:nvPr/>
        </p:nvSpPr>
        <p:spPr>
          <a:xfrm>
            <a:off x="677334" y="4558269"/>
            <a:ext cx="6096000" cy="369332"/>
          </a:xfrm>
          <a:prstGeom prst="rect">
            <a:avLst/>
          </a:prstGeom>
        </p:spPr>
        <p:txBody>
          <a:bodyPr>
            <a:spAutoFit/>
          </a:bodyPr>
          <a:lstStyle/>
          <a:p>
            <a:r>
              <a:rPr lang="fr-FR" b="1" dirty="0">
                <a:latin typeface="Calibri Light" panose="020F0302020204030204" pitchFamily="34" charset="0"/>
              </a:rPr>
              <a:t>Installer le manuel en FR : $ </a:t>
            </a:r>
            <a:r>
              <a:rPr lang="fr-FR" dirty="0">
                <a:latin typeface="Calibri" panose="020F0502020204030204" pitchFamily="34" charset="0"/>
              </a:rPr>
              <a:t>sudo apt-get install manpages-fr*</a:t>
            </a:r>
          </a:p>
        </p:txBody>
      </p:sp>
      <p:sp>
        <p:nvSpPr>
          <p:cNvPr id="3" name="Rectangle 1">
            <a:extLst>
              <a:ext uri="{FF2B5EF4-FFF2-40B4-BE49-F238E27FC236}">
                <a16:creationId xmlns:a16="http://schemas.microsoft.com/office/drawing/2014/main" id="{D8651FA7-A813-488D-B356-D072E64B1081}"/>
              </a:ext>
            </a:extLst>
          </p:cNvPr>
          <p:cNvSpPr>
            <a:spLocks noChangeArrowheads="1"/>
          </p:cNvSpPr>
          <p:nvPr/>
        </p:nvSpPr>
        <p:spPr bwMode="auto">
          <a:xfrm>
            <a:off x="677334" y="3879758"/>
            <a:ext cx="8596668"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p>
        </p:txBody>
      </p:sp>
    </p:spTree>
    <p:extLst>
      <p:ext uri="{BB962C8B-B14F-4D97-AF65-F5344CB8AC3E}">
        <p14:creationId xmlns:p14="http://schemas.microsoft.com/office/powerpoint/2010/main" val="208065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4800600"/>
            <a:ext cx="8596667" cy="566738"/>
          </a:xfrm>
        </p:spPr>
        <p:txBody>
          <a:bodyPr/>
          <a:lstStyle/>
          <a:p>
            <a:r>
              <a:rPr lang="fr-FR" dirty="0"/>
              <a:t>Les distributions</a:t>
            </a:r>
          </a:p>
        </p:txBody>
      </p:sp>
      <p:sp>
        <p:nvSpPr>
          <p:cNvPr id="3" name="Espace réservé du texte 2">
            <a:extLst>
              <a:ext uri="{FF2B5EF4-FFF2-40B4-BE49-F238E27FC236}">
                <a16:creationId xmlns:a16="http://schemas.microsoft.com/office/drawing/2014/main" id="{E828CBFF-ED37-446A-9FBC-944926E57284}"/>
              </a:ext>
            </a:extLst>
          </p:cNvPr>
          <p:cNvSpPr>
            <a:spLocks noGrp="1"/>
          </p:cNvSpPr>
          <p:nvPr>
            <p:ph type="body" sz="half" idx="2"/>
          </p:nvPr>
        </p:nvSpPr>
        <p:spPr>
          <a:xfrm>
            <a:off x="677334" y="5367338"/>
            <a:ext cx="8596667" cy="674024"/>
          </a:xfrm>
        </p:spPr>
        <p:txBody>
          <a:bodyPr/>
          <a:lstStyle/>
          <a:p>
            <a:r>
              <a:rPr lang="fr-FR" dirty="0">
                <a:latin typeface="Source Sans Pro" panose="020B0503030403020204" pitchFamily="34" charset="0"/>
              </a:rPr>
              <a:t>Debian est la seule distribution éditée par des particuliers bénévoles à travers le monde</a:t>
            </a:r>
          </a:p>
          <a:p>
            <a:r>
              <a:rPr lang="fr-FR" u="sng" dirty="0"/>
              <a:t>https://fr.wikipedia.org/wiki/Liste_des_distributions_Linux#/media/File:Linux_Distribution_Timeline.svg</a:t>
            </a:r>
          </a:p>
          <a:p>
            <a:endParaRPr lang="fr-FR" dirty="0"/>
          </a:p>
          <a:p>
            <a:endParaRPr lang="fr-FR" dirty="0"/>
          </a:p>
        </p:txBody>
      </p:sp>
      <p:pic>
        <p:nvPicPr>
          <p:cNvPr id="7" name="Espace réservé pour une image  6" descr="Une image contenant capture d’écran&#10;&#10;Description générée avec un niveau de confiance très élevé">
            <a:extLst>
              <a:ext uri="{FF2B5EF4-FFF2-40B4-BE49-F238E27FC236}">
                <a16:creationId xmlns:a16="http://schemas.microsoft.com/office/drawing/2014/main" id="{E615BBBC-47CC-414B-B79C-807B7BAE369B}"/>
              </a:ext>
            </a:extLst>
          </p:cNvPr>
          <p:cNvPicPr>
            <a:picLocks noGrp="1" noChangeAspect="1"/>
          </p:cNvPicPr>
          <p:nvPr>
            <p:ph type="pic" idx="1"/>
          </p:nvPr>
        </p:nvPicPr>
        <p:blipFill>
          <a:blip r:embed="rId2"/>
          <a:srcRect t="18352" b="18352"/>
          <a:stretch>
            <a:fillRect/>
          </a:stretch>
        </p:blipFill>
        <p:spPr/>
      </p:pic>
    </p:spTree>
    <p:extLst>
      <p:ext uri="{BB962C8B-B14F-4D97-AF65-F5344CB8AC3E}">
        <p14:creationId xmlns:p14="http://schemas.microsoft.com/office/powerpoint/2010/main" val="769929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COMPRENDRE LE MANUEL - SYNOPSIS (Résumé)</a:t>
            </a:r>
          </a:p>
        </p:txBody>
      </p:sp>
      <p:sp>
        <p:nvSpPr>
          <p:cNvPr id="3" name="Espace réservé du contenu 2"/>
          <p:cNvSpPr>
            <a:spLocks noGrp="1"/>
          </p:cNvSpPr>
          <p:nvPr>
            <p:ph idx="1"/>
          </p:nvPr>
        </p:nvSpPr>
        <p:spPr/>
        <p:txBody>
          <a:bodyPr>
            <a:normAutofit fontScale="92500" lnSpcReduction="20000"/>
          </a:bodyPr>
          <a:lstStyle/>
          <a:p>
            <a:r>
              <a:rPr lang="fr-FR" dirty="0"/>
              <a:t>Sous Linux, toutes les commandes et leurs paramètres sont documentés dans le manuel. Il est recommandé de lire le manuel à chaque fois que vous avez des questions sur une commande car la réponse s'y trouve la plupart du temps.</a:t>
            </a:r>
          </a:p>
          <a:p>
            <a:r>
              <a:rPr lang="fr-FR" dirty="0"/>
              <a:t>On fait appel au manuel avec la commande man suivie du nom de la commande sur laquelle on veut avoir plus d'informations.</a:t>
            </a:r>
          </a:p>
          <a:p>
            <a:pPr marL="0" indent="0">
              <a:buNone/>
            </a:pPr>
            <a:r>
              <a:rPr lang="fr-FR" dirty="0"/>
              <a:t>	</a:t>
            </a:r>
            <a:r>
              <a:rPr lang="fr-FR" u="sng" dirty="0"/>
              <a:t>Exemple :</a:t>
            </a:r>
            <a:r>
              <a:rPr lang="fr-FR" dirty="0"/>
              <a:t> man mkdir.</a:t>
            </a:r>
          </a:p>
          <a:p>
            <a:r>
              <a:rPr lang="fr-FR" dirty="0"/>
              <a:t>Dans le manuel, on se déplace avec les touches fléchées ou Page Up et Page Down, on fait une recherche avec la touche / (slash) et on quitte avec la touche Q.</a:t>
            </a:r>
          </a:p>
          <a:p>
            <a:r>
              <a:rPr lang="fr-FR" dirty="0"/>
              <a:t>Le manuel d'une commande commence toujours par son SYNOPSIS : c'est un résumé des différentes manières d'utiliser la commande. Les options facultatives sont écrites entre crochets.</a:t>
            </a:r>
          </a:p>
          <a:p>
            <a:r>
              <a:rPr lang="fr-FR" dirty="0"/>
              <a:t>Pour trouver une commande correspondant à un certain usage, utilisez « apropos ». Ainsi, «$ apropos sound » affichera toutes les commandes ayant un rapport avec le son.</a:t>
            </a:r>
          </a:p>
        </p:txBody>
      </p:sp>
    </p:spTree>
    <p:extLst>
      <p:ext uri="{BB962C8B-B14F-4D97-AF65-F5344CB8AC3E}">
        <p14:creationId xmlns:p14="http://schemas.microsoft.com/office/powerpoint/2010/main" val="595086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NAVIGUER</a:t>
            </a:r>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1421592114"/>
              </p:ext>
            </p:extLst>
          </p:nvPr>
        </p:nvGraphicFramePr>
        <p:xfrm>
          <a:off x="677863" y="2160588"/>
          <a:ext cx="8596668" cy="3277710"/>
        </p:xfrm>
        <a:graphic>
          <a:graphicData uri="http://schemas.openxmlformats.org/drawingml/2006/table">
            <a:tbl>
              <a:tblPr/>
              <a:tblGrid>
                <a:gridCol w="1629693">
                  <a:extLst>
                    <a:ext uri="{9D8B030D-6E8A-4147-A177-3AD203B41FA5}">
                      <a16:colId xmlns:a16="http://schemas.microsoft.com/office/drawing/2014/main" val="1599099077"/>
                    </a:ext>
                  </a:extLst>
                </a:gridCol>
                <a:gridCol w="2297058">
                  <a:extLst>
                    <a:ext uri="{9D8B030D-6E8A-4147-A177-3AD203B41FA5}">
                      <a16:colId xmlns:a16="http://schemas.microsoft.com/office/drawing/2014/main" val="2271298639"/>
                    </a:ext>
                  </a:extLst>
                </a:gridCol>
                <a:gridCol w="4669917">
                  <a:extLst>
                    <a:ext uri="{9D8B030D-6E8A-4147-A177-3AD203B41FA5}">
                      <a16:colId xmlns:a16="http://schemas.microsoft.com/office/drawing/2014/main" val="812023754"/>
                    </a:ext>
                  </a:extLst>
                </a:gridCol>
              </a:tblGrid>
              <a:tr h="240950">
                <a:tc>
                  <a:txBody>
                    <a:bodyPr/>
                    <a:lstStyle/>
                    <a:p>
                      <a:pPr marL="0" marR="0" fontAlgn="t">
                        <a:spcBef>
                          <a:spcPts val="0"/>
                        </a:spcBef>
                        <a:spcAft>
                          <a:spcPts val="0"/>
                        </a:spcAft>
                      </a:pPr>
                      <a:r>
                        <a:rPr lang="fr-FR" sz="1200" b="1" dirty="0">
                          <a:effectLst/>
                          <a:latin typeface="Calibri" panose="020F0502020204030204" pitchFamily="34" charset="0"/>
                        </a:rPr>
                        <a:t>pwd </a:t>
                      </a:r>
                      <a:endParaRPr lang="fr-FR" sz="1200" dirty="0">
                        <a:effectLst/>
                        <a:latin typeface="Calibri" panose="020F0502020204030204" pitchFamily="34" charset="0"/>
                      </a:endParaRPr>
                    </a:p>
                  </a:txBody>
                  <a:tcPr marL="35163" marR="35163" marT="35163" marB="351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dirty="0">
                          <a:effectLst/>
                          <a:latin typeface="Calibri" panose="020F0502020204030204" pitchFamily="34" charset="0"/>
                        </a:rPr>
                        <a:t>Affiche le dossier courant</a:t>
                      </a:r>
                    </a:p>
                  </a:txBody>
                  <a:tcPr marL="35163" marR="35163" marT="35163" marB="351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dirty="0">
                          <a:effectLst/>
                          <a:latin typeface="Calibri" panose="020F0502020204030204" pitchFamily="34" charset="0"/>
                        </a:rPr>
                        <a:t> </a:t>
                      </a:r>
                    </a:p>
                  </a:txBody>
                  <a:tcPr marL="35163" marR="35163" marT="35163" marB="351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323855208"/>
                  </a:ext>
                </a:extLst>
              </a:tr>
              <a:tr h="1261070">
                <a:tc>
                  <a:txBody>
                    <a:bodyPr/>
                    <a:lstStyle/>
                    <a:p>
                      <a:pPr marL="0" marR="0" fontAlgn="t">
                        <a:spcBef>
                          <a:spcPts val="0"/>
                        </a:spcBef>
                        <a:spcAft>
                          <a:spcPts val="0"/>
                        </a:spcAft>
                      </a:pPr>
                      <a:r>
                        <a:rPr lang="fr-FR" sz="1200" b="1" dirty="0">
                          <a:effectLst/>
                          <a:latin typeface="Calibri" panose="020F0502020204030204" pitchFamily="34" charset="0"/>
                        </a:rPr>
                        <a:t>ls</a:t>
                      </a:r>
                      <a:endParaRPr lang="fr-FR" sz="1200" dirty="0">
                        <a:effectLst/>
                        <a:latin typeface="Calibri" panose="020F0502020204030204" pitchFamily="34" charset="0"/>
                      </a:endParaRPr>
                    </a:p>
                  </a:txBody>
                  <a:tcPr marL="35163" marR="35163" marT="35163" marB="351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dirty="0">
                          <a:effectLst/>
                          <a:latin typeface="Calibri" panose="020F0502020204030204" pitchFamily="34" charset="0"/>
                        </a:rPr>
                        <a:t>Affiche le contenu du dossier courant</a:t>
                      </a:r>
                    </a:p>
                  </a:txBody>
                  <a:tcPr marL="35163" marR="35163" marT="35163" marB="351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b="1" dirty="0">
                          <a:effectLst/>
                          <a:latin typeface="Calibri" panose="020F0502020204030204" pitchFamily="34" charset="0"/>
                        </a:rPr>
                        <a:t>-a : afficher tous les fichiers et dossiers cachés</a:t>
                      </a:r>
                      <a:endParaRPr lang="fr-FR" sz="1200" dirty="0">
                        <a:effectLst/>
                        <a:latin typeface="Calibri" panose="020F0502020204030204" pitchFamily="34" charset="0"/>
                      </a:endParaRPr>
                    </a:p>
                    <a:p>
                      <a:pPr marL="0" marR="0" fontAlgn="t">
                        <a:spcBef>
                          <a:spcPts val="0"/>
                        </a:spcBef>
                        <a:spcAft>
                          <a:spcPts val="0"/>
                        </a:spcAft>
                      </a:pPr>
                      <a:r>
                        <a:rPr lang="fr-FR" sz="1200" b="1" dirty="0">
                          <a:effectLst/>
                          <a:latin typeface="Calibri" panose="020F0502020204030204" pitchFamily="34" charset="0"/>
                        </a:rPr>
                        <a:t>-F : indique le type d'élément</a:t>
                      </a:r>
                      <a:endParaRPr lang="fr-FR" sz="1200" dirty="0">
                        <a:effectLst/>
                        <a:latin typeface="Calibri" panose="020F0502020204030204" pitchFamily="34" charset="0"/>
                      </a:endParaRPr>
                    </a:p>
                    <a:p>
                      <a:pPr marL="0" marR="0" fontAlgn="t">
                        <a:spcBef>
                          <a:spcPts val="0"/>
                        </a:spcBef>
                        <a:spcAft>
                          <a:spcPts val="0"/>
                        </a:spcAft>
                      </a:pPr>
                      <a:r>
                        <a:rPr lang="fr-FR" sz="1200" b="1" dirty="0">
                          <a:effectLst/>
                          <a:latin typeface="Calibri" panose="020F0502020204030204" pitchFamily="34" charset="0"/>
                        </a:rPr>
                        <a:t>-l : liste détaillée</a:t>
                      </a:r>
                      <a:endParaRPr lang="fr-FR" sz="1200" dirty="0">
                        <a:effectLst/>
                        <a:latin typeface="Calibri" panose="020F0502020204030204" pitchFamily="34" charset="0"/>
                      </a:endParaRPr>
                    </a:p>
                    <a:p>
                      <a:pPr marL="0" marR="0" fontAlgn="t">
                        <a:spcBef>
                          <a:spcPts val="0"/>
                        </a:spcBef>
                        <a:spcAft>
                          <a:spcPts val="0"/>
                        </a:spcAft>
                      </a:pPr>
                      <a:r>
                        <a:rPr lang="fr-FR" sz="1200" b="1" dirty="0">
                          <a:effectLst/>
                          <a:latin typeface="Calibri" panose="020F0502020204030204" pitchFamily="34" charset="0"/>
                        </a:rPr>
                        <a:t>-h : afficher la taille en Ko, Mo, Go…</a:t>
                      </a:r>
                      <a:endParaRPr lang="fr-FR" sz="1200" dirty="0">
                        <a:effectLst/>
                        <a:latin typeface="Calibri" panose="020F0502020204030204" pitchFamily="34" charset="0"/>
                      </a:endParaRPr>
                    </a:p>
                    <a:p>
                      <a:pPr marL="0" marR="0" fontAlgn="t">
                        <a:spcBef>
                          <a:spcPts val="0"/>
                        </a:spcBef>
                        <a:spcAft>
                          <a:spcPts val="0"/>
                        </a:spcAft>
                      </a:pPr>
                      <a:r>
                        <a:rPr lang="fr-FR" sz="1200" b="1" dirty="0">
                          <a:effectLst/>
                          <a:latin typeface="Calibri" panose="020F0502020204030204" pitchFamily="34" charset="0"/>
                        </a:rPr>
                        <a:t>-t : trier par date de dernière modification</a:t>
                      </a:r>
                      <a:endParaRPr lang="fr-FR" sz="1200" dirty="0">
                        <a:effectLst/>
                        <a:latin typeface="Calibri" panose="020F0502020204030204" pitchFamily="34" charset="0"/>
                      </a:endParaRPr>
                    </a:p>
                    <a:p>
                      <a:pPr marL="0" marR="0" fontAlgn="t">
                        <a:spcBef>
                          <a:spcPts val="0"/>
                        </a:spcBef>
                        <a:spcAft>
                          <a:spcPts val="0"/>
                        </a:spcAft>
                      </a:pPr>
                      <a:r>
                        <a:rPr lang="fr-FR" sz="1200" dirty="0">
                          <a:effectLst/>
                          <a:latin typeface="Calibri" panose="020F0502020204030204" pitchFamily="34" charset="0"/>
                        </a:rPr>
                        <a:t> </a:t>
                      </a:r>
                    </a:p>
                    <a:p>
                      <a:pPr marL="0" marR="0" fontAlgn="t">
                        <a:spcBef>
                          <a:spcPts val="0"/>
                        </a:spcBef>
                        <a:spcAft>
                          <a:spcPts val="0"/>
                        </a:spcAft>
                      </a:pPr>
                      <a:r>
                        <a:rPr lang="fr-FR" sz="1200" b="1" dirty="0">
                          <a:effectLst/>
                          <a:latin typeface="Calibri" panose="020F0502020204030204" pitchFamily="34" charset="0"/>
                        </a:rPr>
                        <a:t>-&gt; ls -lahF --color=auto </a:t>
                      </a:r>
                      <a:r>
                        <a:rPr lang="fr-FR" sz="1200" dirty="0">
                          <a:effectLst/>
                          <a:latin typeface="Calibri" panose="020F0502020204030204" pitchFamily="34" charset="0"/>
                        </a:rPr>
                        <a:t>-&gt; alias ll='ls -lahF'</a:t>
                      </a:r>
                    </a:p>
                  </a:txBody>
                  <a:tcPr marL="35163" marR="35163" marT="35163" marB="351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156324566"/>
                  </a:ext>
                </a:extLst>
              </a:tr>
              <a:tr h="240950">
                <a:tc>
                  <a:txBody>
                    <a:bodyPr/>
                    <a:lstStyle/>
                    <a:p>
                      <a:pPr marL="0" marR="0" fontAlgn="t">
                        <a:spcBef>
                          <a:spcPts val="0"/>
                        </a:spcBef>
                        <a:spcAft>
                          <a:spcPts val="0"/>
                        </a:spcAft>
                      </a:pPr>
                      <a:r>
                        <a:rPr lang="fr-FR" sz="1200" b="1" dirty="0">
                          <a:effectLst/>
                          <a:latin typeface="Calibri" panose="020F0502020204030204" pitchFamily="34" charset="0"/>
                        </a:rPr>
                        <a:t>cd</a:t>
                      </a:r>
                      <a:endParaRPr lang="fr-FR" sz="1200" dirty="0">
                        <a:effectLst/>
                        <a:latin typeface="Calibri" panose="020F0502020204030204" pitchFamily="34" charset="0"/>
                      </a:endParaRPr>
                    </a:p>
                  </a:txBody>
                  <a:tcPr marL="35163" marR="35163" marT="35163" marB="351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dirty="0">
                          <a:effectLst/>
                          <a:latin typeface="Calibri" panose="020F0502020204030204" pitchFamily="34" charset="0"/>
                        </a:rPr>
                        <a:t>Changer de dossier</a:t>
                      </a:r>
                    </a:p>
                  </a:txBody>
                  <a:tcPr marL="35163" marR="35163" marT="35163" marB="351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dirty="0">
                          <a:effectLst/>
                          <a:latin typeface="Calibri" panose="020F0502020204030204" pitchFamily="34" charset="0"/>
                        </a:rPr>
                        <a:t> on peut « auto compléter » un chemin</a:t>
                      </a:r>
                    </a:p>
                  </a:txBody>
                  <a:tcPr marL="35163" marR="35163" marT="35163" marB="351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944808366"/>
                  </a:ext>
                </a:extLst>
              </a:tr>
              <a:tr h="919527">
                <a:tc>
                  <a:txBody>
                    <a:bodyPr/>
                    <a:lstStyle/>
                    <a:p>
                      <a:pPr marL="0" marR="0" fontAlgn="t">
                        <a:spcBef>
                          <a:spcPts val="0"/>
                        </a:spcBef>
                        <a:spcAft>
                          <a:spcPts val="0"/>
                        </a:spcAft>
                      </a:pPr>
                      <a:r>
                        <a:rPr lang="fr-FR" sz="1200" b="1" dirty="0">
                          <a:effectLst/>
                          <a:latin typeface="Calibri" panose="020F0502020204030204" pitchFamily="34" charset="0"/>
                        </a:rPr>
                        <a:t>du</a:t>
                      </a:r>
                      <a:endParaRPr lang="fr-FR" sz="1200" dirty="0">
                        <a:effectLst/>
                        <a:latin typeface="Calibri" panose="020F0502020204030204" pitchFamily="34" charset="0"/>
                      </a:endParaRPr>
                    </a:p>
                  </a:txBody>
                  <a:tcPr marL="35163" marR="35163" marT="35163" marB="351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dirty="0">
                          <a:effectLst/>
                          <a:latin typeface="Calibri" panose="020F0502020204030204" pitchFamily="34" charset="0"/>
                        </a:rPr>
                        <a:t>Connaître la taille </a:t>
                      </a:r>
                    </a:p>
                    <a:p>
                      <a:pPr marL="0" marR="0" fontAlgn="t">
                        <a:spcBef>
                          <a:spcPts val="0"/>
                        </a:spcBef>
                        <a:spcAft>
                          <a:spcPts val="0"/>
                        </a:spcAft>
                      </a:pPr>
                      <a:endParaRPr lang="fr-FR" sz="1200" dirty="0">
                        <a:effectLst/>
                        <a:latin typeface="Calibri" panose="020F0502020204030204" pitchFamily="34" charset="0"/>
                      </a:endParaRPr>
                    </a:p>
                    <a:p>
                      <a:pPr marL="0" marR="0" fontAlgn="t">
                        <a:spcBef>
                          <a:spcPts val="0"/>
                        </a:spcBef>
                        <a:spcAft>
                          <a:spcPts val="0"/>
                        </a:spcAft>
                      </a:pPr>
                      <a:r>
                        <a:rPr lang="fr-FR" sz="1200" b="1" dirty="0">
                          <a:effectLst/>
                          <a:latin typeface="Calibri" panose="020F0502020204030204" pitchFamily="34" charset="0"/>
                        </a:rPr>
                        <a:t>Par défaut du affiche la taille en Ko les dossiers </a:t>
                      </a:r>
                      <a:r>
                        <a:rPr lang="fr-FR" sz="1200" dirty="0">
                          <a:effectLst/>
                          <a:latin typeface="Calibri" panose="020F0502020204030204" pitchFamily="34" charset="0"/>
                        </a:rPr>
                        <a:t>(4096 octets la taille par défaut pour les répertoires vides)</a:t>
                      </a:r>
                      <a:endParaRPr lang="fr-FR" sz="1100" i="1" dirty="0">
                        <a:effectLst/>
                        <a:latin typeface="Calibri" panose="020F0502020204030204" pitchFamily="34" charset="0"/>
                      </a:endParaRPr>
                    </a:p>
                  </a:txBody>
                  <a:tcPr marL="35163" marR="35163" marT="35163" marB="351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spcBef>
                          <a:spcPts val="0"/>
                        </a:spcBef>
                        <a:spcAft>
                          <a:spcPts val="0"/>
                        </a:spcAft>
                      </a:pPr>
                      <a:r>
                        <a:rPr lang="fr-FR" sz="1200" b="1" dirty="0">
                          <a:effectLst/>
                          <a:latin typeface="Calibri" panose="020F0502020204030204" pitchFamily="34" charset="0"/>
                        </a:rPr>
                        <a:t>-h : </a:t>
                      </a:r>
                      <a:r>
                        <a:rPr lang="fr-FR" sz="1200" dirty="0">
                          <a:effectLst/>
                          <a:latin typeface="Calibri" panose="020F0502020204030204" pitchFamily="34" charset="0"/>
                        </a:rPr>
                        <a:t>la taille pour les humains</a:t>
                      </a:r>
                    </a:p>
                    <a:p>
                      <a:pPr marL="0" marR="0">
                        <a:spcBef>
                          <a:spcPts val="0"/>
                        </a:spcBef>
                        <a:spcAft>
                          <a:spcPts val="0"/>
                        </a:spcAft>
                      </a:pPr>
                      <a:r>
                        <a:rPr lang="fr-FR" sz="1200" b="1" dirty="0">
                          <a:effectLst/>
                          <a:latin typeface="Calibri" panose="020F0502020204030204" pitchFamily="34" charset="0"/>
                        </a:rPr>
                        <a:t>-a : </a:t>
                      </a:r>
                      <a:r>
                        <a:rPr lang="fr-FR" sz="1200" dirty="0">
                          <a:effectLst/>
                          <a:latin typeface="Calibri" panose="020F0502020204030204" pitchFamily="34" charset="0"/>
                        </a:rPr>
                        <a:t>afficher la taille des dossiers, des sous-dossiers ET des fichiers</a:t>
                      </a:r>
                    </a:p>
                    <a:p>
                      <a:pPr marL="0" marR="0">
                        <a:spcBef>
                          <a:spcPts val="0"/>
                        </a:spcBef>
                        <a:spcAft>
                          <a:spcPts val="0"/>
                        </a:spcAft>
                      </a:pPr>
                      <a:r>
                        <a:rPr lang="fr-FR" sz="1200" b="1" dirty="0">
                          <a:effectLst/>
                          <a:latin typeface="Calibri" panose="020F0502020204030204" pitchFamily="34" charset="0"/>
                        </a:rPr>
                        <a:t>-s : </a:t>
                      </a:r>
                      <a:r>
                        <a:rPr lang="fr-FR" sz="1200" dirty="0">
                          <a:effectLst/>
                          <a:latin typeface="Calibri" panose="020F0502020204030204" pitchFamily="34" charset="0"/>
                        </a:rPr>
                        <a:t>avoir juste le grand total</a:t>
                      </a:r>
                    </a:p>
                    <a:p>
                      <a:pPr marL="0" marR="0">
                        <a:spcBef>
                          <a:spcPts val="0"/>
                        </a:spcBef>
                        <a:spcAft>
                          <a:spcPts val="0"/>
                        </a:spcAft>
                      </a:pPr>
                      <a:r>
                        <a:rPr lang="fr-FR" sz="1200" b="1" dirty="0">
                          <a:effectLst/>
                          <a:latin typeface="Calibri" panose="020F0502020204030204" pitchFamily="34" charset="0"/>
                        </a:rPr>
                        <a:t>-b</a:t>
                      </a:r>
                      <a:r>
                        <a:rPr lang="fr-FR" sz="1200" dirty="0">
                          <a:effectLst/>
                          <a:latin typeface="Calibri" panose="020F0502020204030204" pitchFamily="34" charset="0"/>
                        </a:rPr>
                        <a:t> </a:t>
                      </a:r>
                      <a:r>
                        <a:rPr lang="fr-FR" sz="1200" b="1" dirty="0">
                          <a:effectLst/>
                          <a:latin typeface="Calibri" panose="020F0502020204030204" pitchFamily="34" charset="0"/>
                        </a:rPr>
                        <a:t>:</a:t>
                      </a:r>
                      <a:r>
                        <a:rPr lang="fr-FR" sz="1200" dirty="0">
                          <a:effectLst/>
                          <a:latin typeface="Calibri" panose="020F0502020204030204" pitchFamily="34" charset="0"/>
                        </a:rPr>
                        <a:t> affiche la taille en Octets si inferieur 0Ko</a:t>
                      </a:r>
                    </a:p>
                    <a:p>
                      <a:pPr marL="0" marR="0">
                        <a:spcBef>
                          <a:spcPts val="0"/>
                        </a:spcBef>
                        <a:spcAft>
                          <a:spcPts val="0"/>
                        </a:spcAft>
                      </a:pPr>
                      <a:r>
                        <a:rPr lang="fr-FR" sz="1200" dirty="0">
                          <a:effectLst/>
                          <a:latin typeface="Calibri" panose="020F0502020204030204" pitchFamily="34" charset="0"/>
                        </a:rPr>
                        <a:t> </a:t>
                      </a:r>
                    </a:p>
                    <a:p>
                      <a:pPr marL="0" marR="0">
                        <a:spcBef>
                          <a:spcPts val="0"/>
                        </a:spcBef>
                        <a:spcAft>
                          <a:spcPts val="0"/>
                        </a:spcAft>
                      </a:pPr>
                      <a:r>
                        <a:rPr lang="fr-FR" sz="1200" b="1" dirty="0">
                          <a:effectLst/>
                          <a:latin typeface="Calibri" panose="020F0502020204030204" pitchFamily="34" charset="0"/>
                        </a:rPr>
                        <a:t>-&gt; du -</a:t>
                      </a:r>
                      <a:r>
                        <a:rPr lang="fr-FR" sz="1200" b="1" dirty="0" err="1">
                          <a:effectLst/>
                          <a:latin typeface="Calibri" panose="020F0502020204030204" pitchFamily="34" charset="0"/>
                        </a:rPr>
                        <a:t>abh</a:t>
                      </a:r>
                      <a:r>
                        <a:rPr lang="fr-FR" sz="1200" b="1" dirty="0">
                          <a:effectLst/>
                          <a:latin typeface="Calibri" panose="020F0502020204030204" pitchFamily="34" charset="0"/>
                        </a:rPr>
                        <a:t> /home/</a:t>
                      </a:r>
                      <a:endParaRPr lang="fr-FR" sz="1200" dirty="0">
                        <a:effectLst/>
                        <a:latin typeface="Calibri" panose="020F0502020204030204" pitchFamily="34" charset="0"/>
                      </a:endParaRPr>
                    </a:p>
                  </a:txBody>
                  <a:tcPr marL="35163" marR="35163" marT="35163" marB="351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077477578"/>
                  </a:ext>
                </a:extLst>
              </a:tr>
              <a:tr h="240950">
                <a:tc>
                  <a:txBody>
                    <a:bodyPr/>
                    <a:lstStyle/>
                    <a:p>
                      <a:pPr marL="0" marR="0" fontAlgn="t">
                        <a:spcBef>
                          <a:spcPts val="0"/>
                        </a:spcBef>
                        <a:spcAft>
                          <a:spcPts val="0"/>
                        </a:spcAft>
                      </a:pPr>
                      <a:r>
                        <a:rPr lang="fr-FR" sz="1200" b="1" dirty="0">
                          <a:effectLst/>
                          <a:latin typeface="Calibri" panose="020F0502020204030204" pitchFamily="34" charset="0"/>
                        </a:rPr>
                        <a:t>df</a:t>
                      </a:r>
                      <a:endParaRPr lang="fr-FR" sz="1200" dirty="0">
                        <a:effectLst/>
                        <a:latin typeface="Calibri" panose="020F0502020204030204" pitchFamily="34" charset="0"/>
                      </a:endParaRPr>
                    </a:p>
                  </a:txBody>
                  <a:tcPr marL="35163" marR="35163" marT="35163" marB="351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dirty="0">
                          <a:effectLst/>
                          <a:latin typeface="Calibri" panose="020F0502020204030204" pitchFamily="34" charset="0"/>
                        </a:rPr>
                        <a:t>% d'utilisation du disque</a:t>
                      </a:r>
                    </a:p>
                  </a:txBody>
                  <a:tcPr marL="35163" marR="35163" marT="35163" marB="351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b="1" dirty="0">
                          <a:effectLst/>
                          <a:latin typeface="Calibri" panose="020F0502020204030204" pitchFamily="34" charset="0"/>
                        </a:rPr>
                        <a:t>-&gt; df -h /</a:t>
                      </a:r>
                      <a:endParaRPr lang="fr-FR" sz="1200" dirty="0">
                        <a:effectLst/>
                        <a:latin typeface="Calibri" panose="020F0502020204030204" pitchFamily="34" charset="0"/>
                      </a:endParaRPr>
                    </a:p>
                  </a:txBody>
                  <a:tcPr marL="35163" marR="35163" marT="35163" marB="351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60749186"/>
                  </a:ext>
                </a:extLst>
              </a:tr>
            </a:tbl>
          </a:graphicData>
        </a:graphic>
      </p:graphicFrame>
    </p:spTree>
    <p:extLst>
      <p:ext uri="{BB962C8B-B14F-4D97-AF65-F5344CB8AC3E}">
        <p14:creationId xmlns:p14="http://schemas.microsoft.com/office/powerpoint/2010/main" val="999496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NAVIGUER</a:t>
            </a:r>
          </a:p>
        </p:txBody>
      </p:sp>
      <p:sp>
        <p:nvSpPr>
          <p:cNvPr id="10" name="Espace réservé du texte 9">
            <a:extLst>
              <a:ext uri="{FF2B5EF4-FFF2-40B4-BE49-F238E27FC236}">
                <a16:creationId xmlns:a16="http://schemas.microsoft.com/office/drawing/2014/main" id="{B47DF9F5-1B24-402D-AA2A-9EDE710F4D4E}"/>
              </a:ext>
            </a:extLst>
          </p:cNvPr>
          <p:cNvSpPr>
            <a:spLocks noGrp="1"/>
          </p:cNvSpPr>
          <p:nvPr>
            <p:ph type="body" sz="half" idx="2"/>
          </p:nvPr>
        </p:nvSpPr>
        <p:spPr/>
        <p:txBody>
          <a:bodyPr/>
          <a:lstStyle/>
          <a:p>
            <a:endParaRPr lang="fr-FR" dirty="0"/>
          </a:p>
        </p:txBody>
      </p:sp>
      <p:pic>
        <p:nvPicPr>
          <p:cNvPr id="19" name="Espace réservé pour une image  18">
            <a:extLst>
              <a:ext uri="{FF2B5EF4-FFF2-40B4-BE49-F238E27FC236}">
                <a16:creationId xmlns:a16="http://schemas.microsoft.com/office/drawing/2014/main" id="{BD443A78-BCB2-4190-B826-7A0EA53EDF9D}"/>
              </a:ext>
            </a:extLst>
          </p:cNvPr>
          <p:cNvPicPr>
            <a:picLocks noGrp="1" noChangeAspect="1"/>
          </p:cNvPicPr>
          <p:nvPr>
            <p:ph type="pic" idx="1"/>
          </p:nvPr>
        </p:nvPicPr>
        <p:blipFill>
          <a:blip r:embed="rId2"/>
          <a:srcRect t="10242" b="10242"/>
          <a:stretch>
            <a:fillRect/>
          </a:stretch>
        </p:blipFill>
        <p:spPr/>
      </p:pic>
    </p:spTree>
    <p:extLst>
      <p:ext uri="{BB962C8B-B14F-4D97-AF65-F5344CB8AC3E}">
        <p14:creationId xmlns:p14="http://schemas.microsoft.com/office/powerpoint/2010/main" val="3917766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ARBORESCENCE ou fhs</a:t>
            </a:r>
          </a:p>
        </p:txBody>
      </p:sp>
      <p:pic>
        <p:nvPicPr>
          <p:cNvPr id="8" name="Espace réservé du contenu 7" descr="Une image contenant texte&#10;&#10;Description générée avec un niveau de confiance très élevé"/>
          <p:cNvPicPr>
            <a:picLocks noGrp="1" noChangeAspect="1"/>
          </p:cNvPicPr>
          <p:nvPr>
            <p:ph idx="1"/>
          </p:nvPr>
        </p:nvPicPr>
        <p:blipFill rotWithShape="1">
          <a:blip r:embed="rId3"/>
          <a:stretch/>
        </p:blipFill>
        <p:spPr>
          <a:xfrm>
            <a:off x="1974908" y="1830863"/>
            <a:ext cx="6002222" cy="3881437"/>
          </a:xfrm>
        </p:spPr>
      </p:pic>
      <p:sp>
        <p:nvSpPr>
          <p:cNvPr id="3" name="Espace réservé du texte 2">
            <a:extLst>
              <a:ext uri="{FF2B5EF4-FFF2-40B4-BE49-F238E27FC236}">
                <a16:creationId xmlns:a16="http://schemas.microsoft.com/office/drawing/2014/main" id="{1157B419-1E10-43D7-A7D4-749B716CB28F}"/>
              </a:ext>
            </a:extLst>
          </p:cNvPr>
          <p:cNvSpPr>
            <a:spLocks noGrp="1"/>
          </p:cNvSpPr>
          <p:nvPr>
            <p:ph type="body" sz="half" idx="4294967295"/>
          </p:nvPr>
        </p:nvSpPr>
        <p:spPr>
          <a:xfrm>
            <a:off x="7513321" y="1501140"/>
            <a:ext cx="4678680" cy="4540885"/>
          </a:xfrm>
        </p:spPr>
        <p:txBody>
          <a:bodyPr vert="horz" lIns="91440" tIns="45720" rIns="91440" bIns="45720" rtlCol="0">
            <a:normAutofit/>
          </a:bodyPr>
          <a:lstStyle/>
          <a:p>
            <a:pPr>
              <a:buFont typeface="Wingdings 3" charset="2"/>
              <a:buChar char=""/>
            </a:pPr>
            <a:endParaRPr lang="en-US" u="sng" dirty="0"/>
          </a:p>
          <a:p>
            <a:pPr>
              <a:buFont typeface="Wingdings 3" charset="2"/>
              <a:buChar char=""/>
            </a:pPr>
            <a:endParaRPr lang="en-US" dirty="0"/>
          </a:p>
          <a:p>
            <a:pPr>
              <a:buFont typeface="Wingdings 3" charset="2"/>
              <a:buChar char=""/>
            </a:pPr>
            <a:endParaRPr lang="en-US" dirty="0"/>
          </a:p>
        </p:txBody>
      </p:sp>
    </p:spTree>
    <p:extLst>
      <p:ext uri="{BB962C8B-B14F-4D97-AF65-F5344CB8AC3E}">
        <p14:creationId xmlns:p14="http://schemas.microsoft.com/office/powerpoint/2010/main" val="3126526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9F7D318-912B-4BED-8428-76F7A5BBCBB9}"/>
              </a:ext>
            </a:extLst>
          </p:cNvPr>
          <p:cNvSpPr>
            <a:spLocks noGrp="1"/>
          </p:cNvSpPr>
          <p:nvPr>
            <p:ph type="title"/>
          </p:nvPr>
        </p:nvSpPr>
        <p:spPr/>
        <p:txBody>
          <a:bodyPr/>
          <a:lstStyle/>
          <a:p>
            <a:endParaRPr lang="fr-FR" dirty="0"/>
          </a:p>
        </p:txBody>
      </p:sp>
      <p:sp>
        <p:nvSpPr>
          <p:cNvPr id="5" name="Espace réservé du contenu 4">
            <a:extLst>
              <a:ext uri="{FF2B5EF4-FFF2-40B4-BE49-F238E27FC236}">
                <a16:creationId xmlns:a16="http://schemas.microsoft.com/office/drawing/2014/main" id="{01F08D13-9E55-4F2F-9081-DCB7493781BE}"/>
              </a:ext>
            </a:extLst>
          </p:cNvPr>
          <p:cNvSpPr>
            <a:spLocks noGrp="1"/>
          </p:cNvSpPr>
          <p:nvPr>
            <p:ph sz="half" idx="1"/>
          </p:nvPr>
        </p:nvSpPr>
        <p:spPr/>
        <p:txBody>
          <a:bodyPr>
            <a:normAutofit fontScale="62500" lnSpcReduction="20000"/>
          </a:bodyPr>
          <a:lstStyle/>
          <a:p>
            <a:pPr fontAlgn="ctr"/>
            <a:r>
              <a:rPr lang="fr-FR" b="1" dirty="0"/>
              <a:t>bin</a:t>
            </a:r>
            <a:r>
              <a:rPr lang="fr-FR" dirty="0"/>
              <a:t> : contient des programmes (exécutables) susceptibles d'être utilisés par tous les utilisateurs de la machine.</a:t>
            </a:r>
          </a:p>
          <a:p>
            <a:pPr fontAlgn="ctr"/>
            <a:r>
              <a:rPr lang="fr-FR" b="1" dirty="0"/>
              <a:t>boot</a:t>
            </a:r>
            <a:r>
              <a:rPr lang="fr-FR" dirty="0"/>
              <a:t> : fichiers permettant le démarrage de Linux.</a:t>
            </a:r>
          </a:p>
          <a:p>
            <a:pPr fontAlgn="ctr"/>
            <a:r>
              <a:rPr lang="fr-FR" b="1" dirty="0"/>
              <a:t>dev</a:t>
            </a:r>
            <a:r>
              <a:rPr lang="fr-FR" dirty="0"/>
              <a:t> : fichiers contenant les périphériques. ce dossier contient des sous-dossiers qui « représentent » chacun un périphérique. On y retrouve ainsi par exemple le fichier qui représente le lecteur CD.</a:t>
            </a:r>
          </a:p>
          <a:p>
            <a:pPr fontAlgn="ctr"/>
            <a:r>
              <a:rPr lang="fr-FR" b="1" dirty="0"/>
              <a:t>etc</a:t>
            </a:r>
            <a:r>
              <a:rPr lang="fr-FR" dirty="0"/>
              <a:t> : fichiers de configuration.</a:t>
            </a:r>
          </a:p>
          <a:p>
            <a:pPr fontAlgn="ctr"/>
            <a:r>
              <a:rPr lang="fr-FR" b="1" dirty="0"/>
              <a:t>home</a:t>
            </a:r>
            <a:r>
              <a:rPr lang="fr-FR" dirty="0"/>
              <a:t> : répertoires personnels des utilisateurs. On en a déjà parlé un peu avant : c'est dans ce dossier que vous placerez vos fichiers personnels, à la manière du dossier</a:t>
            </a:r>
            <a:r>
              <a:rPr lang="en-US" dirty="0"/>
              <a:t>Mes documents</a:t>
            </a:r>
            <a:r>
              <a:rPr lang="fr-FR" dirty="0"/>
              <a:t>de Windows.</a:t>
            </a:r>
          </a:p>
          <a:p>
            <a:pPr fontAlgn="ctr"/>
            <a:r>
              <a:rPr lang="fr-FR" b="1" dirty="0"/>
              <a:t>lib</a:t>
            </a:r>
            <a:r>
              <a:rPr lang="fr-FR" dirty="0"/>
              <a:t> : dossier contenant les bibliothèques partagées (généralement des fichiers</a:t>
            </a:r>
            <a:r>
              <a:rPr lang="en-US" dirty="0"/>
              <a:t>.so</a:t>
            </a:r>
            <a:r>
              <a:rPr lang="fr-FR" dirty="0"/>
              <a:t>) utilisées par les programmes. C'est en fait là qu'on trouve l'équivalent des </a:t>
            </a:r>
            <a:r>
              <a:rPr lang="en-US" dirty="0"/>
              <a:t>.dll </a:t>
            </a:r>
            <a:r>
              <a:rPr lang="fr-FR" dirty="0"/>
              <a:t>de Windows.</a:t>
            </a:r>
          </a:p>
          <a:p>
            <a:pPr fontAlgn="ctr"/>
            <a:r>
              <a:rPr lang="fr-FR" b="1" dirty="0"/>
              <a:t>media</a:t>
            </a:r>
            <a:r>
              <a:rPr lang="fr-FR" dirty="0"/>
              <a:t> : lorsqu'un périphérique amovible (comme une carte mémoire SD ou une clé USB) est inséré dans votre ordinateur, Linux vous permet d'y accéder à partir d'un sous-dossier de</a:t>
            </a:r>
            <a:r>
              <a:rPr lang="en-US" dirty="0"/>
              <a:t>media</a:t>
            </a:r>
            <a:r>
              <a:rPr lang="fr-FR" dirty="0"/>
              <a:t>. On parle de</a:t>
            </a:r>
            <a:r>
              <a:rPr lang="en-US" dirty="0"/>
              <a:t> </a:t>
            </a:r>
            <a:r>
              <a:rPr lang="en-US" b="1" dirty="0"/>
              <a:t>montage</a:t>
            </a:r>
            <a:r>
              <a:rPr lang="fr-FR" dirty="0"/>
              <a:t>.</a:t>
            </a:r>
          </a:p>
          <a:p>
            <a:endParaRPr lang="fr-FR" dirty="0"/>
          </a:p>
        </p:txBody>
      </p:sp>
      <p:sp>
        <p:nvSpPr>
          <p:cNvPr id="6" name="Espace réservé du contenu 5">
            <a:extLst>
              <a:ext uri="{FF2B5EF4-FFF2-40B4-BE49-F238E27FC236}">
                <a16:creationId xmlns:a16="http://schemas.microsoft.com/office/drawing/2014/main" id="{17FA9E9C-1F54-4E35-9018-D23C9665696F}"/>
              </a:ext>
            </a:extLst>
          </p:cNvPr>
          <p:cNvSpPr>
            <a:spLocks noGrp="1"/>
          </p:cNvSpPr>
          <p:nvPr>
            <p:ph sz="half" idx="2"/>
          </p:nvPr>
        </p:nvSpPr>
        <p:spPr/>
        <p:txBody>
          <a:bodyPr>
            <a:normAutofit fontScale="62500" lnSpcReduction="20000"/>
          </a:bodyPr>
          <a:lstStyle/>
          <a:p>
            <a:pPr fontAlgn="ctr"/>
            <a:r>
              <a:rPr lang="fr-FR" b="1" dirty="0"/>
              <a:t>mnt</a:t>
            </a:r>
            <a:r>
              <a:rPr lang="fr-FR" dirty="0"/>
              <a:t> : c'est un peu pareil que </a:t>
            </a:r>
            <a:r>
              <a:rPr lang="en-US" dirty="0"/>
              <a:t>media</a:t>
            </a:r>
            <a:r>
              <a:rPr lang="fr-FR" dirty="0"/>
              <a:t>, mais pour un usage plus temporaire.</a:t>
            </a:r>
          </a:p>
          <a:p>
            <a:pPr fontAlgn="ctr"/>
            <a:r>
              <a:rPr lang="fr-FR" b="1" dirty="0"/>
              <a:t>opt</a:t>
            </a:r>
            <a:r>
              <a:rPr lang="fr-FR" dirty="0"/>
              <a:t> : répertoire utilisé pour les</a:t>
            </a:r>
            <a:r>
              <a:rPr lang="en-US" dirty="0"/>
              <a:t> </a:t>
            </a:r>
            <a:r>
              <a:rPr lang="en-US" i="1" dirty="0"/>
              <a:t>add-ons</a:t>
            </a:r>
            <a:r>
              <a:rPr lang="en-US" dirty="0"/>
              <a:t> </a:t>
            </a:r>
            <a:r>
              <a:rPr lang="fr-FR" dirty="0"/>
              <a:t>de programmes.</a:t>
            </a:r>
          </a:p>
          <a:p>
            <a:pPr fontAlgn="ctr"/>
            <a:r>
              <a:rPr lang="fr-FR" b="1" dirty="0"/>
              <a:t>proc</a:t>
            </a:r>
            <a:r>
              <a:rPr lang="fr-FR" dirty="0"/>
              <a:t> : contient des informations système.</a:t>
            </a:r>
          </a:p>
          <a:p>
            <a:pPr fontAlgn="ctr"/>
            <a:r>
              <a:rPr lang="fr-FR" b="1" dirty="0"/>
              <a:t>root</a:t>
            </a:r>
            <a:r>
              <a:rPr lang="fr-FR" dirty="0"/>
              <a:t> : c'est le dossier personnel de l'utilisateur « root ». Normalement, les dossiers personnels sont placés dans </a:t>
            </a:r>
            <a:r>
              <a:rPr lang="en-US" dirty="0"/>
              <a:t>home</a:t>
            </a:r>
            <a:r>
              <a:rPr lang="fr-FR" dirty="0"/>
              <a:t>, mais celui de « root » fait exception. En effet, « root » est le super utilisateur, le « chef » de la machine en quelque sorte. Il a droit à un espace spécial.</a:t>
            </a:r>
          </a:p>
          <a:p>
            <a:pPr fontAlgn="ctr"/>
            <a:r>
              <a:rPr lang="fr-FR" b="1" dirty="0"/>
              <a:t>sbin</a:t>
            </a:r>
            <a:r>
              <a:rPr lang="fr-FR" dirty="0"/>
              <a:t> : contient des programmes système importants.</a:t>
            </a:r>
          </a:p>
          <a:p>
            <a:pPr fontAlgn="ctr"/>
            <a:r>
              <a:rPr lang="fr-FR" b="1" dirty="0"/>
              <a:t>tmp</a:t>
            </a:r>
            <a:r>
              <a:rPr lang="fr-FR" dirty="0"/>
              <a:t> : dossier temporaire utilisé par les programmes pour stocker des fichiers.</a:t>
            </a:r>
          </a:p>
          <a:p>
            <a:pPr fontAlgn="ctr"/>
            <a:r>
              <a:rPr lang="fr-FR" b="1" dirty="0"/>
              <a:t>usr</a:t>
            </a:r>
            <a:r>
              <a:rPr lang="fr-FR" dirty="0"/>
              <a:t> : c'est un des plus gros dossiers, dans lequel vont s'installer la plupart des programmes demandés par l'utilisateur.</a:t>
            </a:r>
          </a:p>
          <a:p>
            <a:pPr fontAlgn="ctr"/>
            <a:r>
              <a:rPr lang="fr-FR" b="1" dirty="0"/>
              <a:t>var</a:t>
            </a:r>
            <a:r>
              <a:rPr lang="fr-FR" dirty="0"/>
              <a:t> : ce dossier contient des données « variables », souvent des</a:t>
            </a:r>
            <a:r>
              <a:rPr lang="en-US" dirty="0"/>
              <a:t> </a:t>
            </a:r>
            <a:r>
              <a:rPr lang="en-US" i="1" dirty="0"/>
              <a:t>logs</a:t>
            </a:r>
            <a:r>
              <a:rPr lang="en-US" dirty="0"/>
              <a:t> </a:t>
            </a:r>
            <a:r>
              <a:rPr lang="fr-FR" dirty="0"/>
              <a:t>(traces écrites de ce qui s'est passé récemment sur l'ordinateur).</a:t>
            </a:r>
          </a:p>
          <a:p>
            <a:endParaRPr lang="fr-FR" dirty="0"/>
          </a:p>
        </p:txBody>
      </p:sp>
    </p:spTree>
    <p:extLst>
      <p:ext uri="{BB962C8B-B14F-4D97-AF65-F5344CB8AC3E}">
        <p14:creationId xmlns:p14="http://schemas.microsoft.com/office/powerpoint/2010/main" val="1751738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D8406F85-0C6D-4645-BC76-D44D1DE2851B}"/>
              </a:ext>
            </a:extLst>
          </p:cNvPr>
          <p:cNvSpPr>
            <a:spLocks noGrp="1"/>
          </p:cNvSpPr>
          <p:nvPr>
            <p:ph type="title"/>
          </p:nvPr>
        </p:nvSpPr>
        <p:spPr/>
        <p:txBody>
          <a:bodyPr/>
          <a:lstStyle/>
          <a:p>
            <a:r>
              <a:rPr lang="fr-FR" dirty="0"/>
              <a:t>Explication de ls -l</a:t>
            </a:r>
          </a:p>
        </p:txBody>
      </p:sp>
      <p:sp>
        <p:nvSpPr>
          <p:cNvPr id="6" name="Espace réservé du contenu 5">
            <a:extLst>
              <a:ext uri="{FF2B5EF4-FFF2-40B4-BE49-F238E27FC236}">
                <a16:creationId xmlns:a16="http://schemas.microsoft.com/office/drawing/2014/main" id="{9CB824BF-7205-447C-AD72-FFBC6719E284}"/>
              </a:ext>
            </a:extLst>
          </p:cNvPr>
          <p:cNvSpPr>
            <a:spLocks noGrp="1"/>
          </p:cNvSpPr>
          <p:nvPr>
            <p:ph sz="half" idx="1"/>
          </p:nvPr>
        </p:nvSpPr>
        <p:spPr>
          <a:xfrm>
            <a:off x="677334" y="2160589"/>
            <a:ext cx="8596668" cy="1320800"/>
          </a:xfrm>
          <a:solidFill>
            <a:schemeClr val="dk1"/>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fontScale="55000" lnSpcReduction="20000"/>
          </a:bodyPr>
          <a:lstStyle/>
          <a:p>
            <a:pPr marL="0" indent="0">
              <a:buNone/>
            </a:pPr>
            <a:r>
              <a:rPr lang="en-US" dirty="0" err="1"/>
              <a:t>gui@gui-desktop</a:t>
            </a:r>
            <a:r>
              <a:rPr lang="en-US" dirty="0"/>
              <a:t>:~$ ls -l</a:t>
            </a:r>
            <a:br>
              <a:rPr lang="en-US" dirty="0"/>
            </a:br>
            <a:r>
              <a:rPr lang="en-US" dirty="0"/>
              <a:t>total 16</a:t>
            </a:r>
            <a:br>
              <a:rPr lang="en-US" dirty="0"/>
            </a:br>
            <a:r>
              <a:rPr lang="en-US" dirty="0"/>
              <a:t>drwxr-xr-x 2 </a:t>
            </a:r>
            <a:r>
              <a:rPr lang="en-US" dirty="0" err="1"/>
              <a:t>gui</a:t>
            </a:r>
            <a:r>
              <a:rPr lang="en-US" dirty="0"/>
              <a:t> </a:t>
            </a:r>
            <a:r>
              <a:rPr lang="en-US" dirty="0" err="1"/>
              <a:t>gui</a:t>
            </a:r>
            <a:r>
              <a:rPr lang="en-US" dirty="0"/>
              <a:t> 4096 2007-09-24 17:22 Desktop</a:t>
            </a:r>
            <a:br>
              <a:rPr lang="en-US" dirty="0"/>
            </a:br>
            <a:r>
              <a:rPr lang="en-US" dirty="0"/>
              <a:t>lrwxrwxrwx 1 </a:t>
            </a:r>
            <a:r>
              <a:rPr lang="en-US" dirty="0" err="1"/>
              <a:t>gui</a:t>
            </a:r>
            <a:r>
              <a:rPr lang="en-US" dirty="0"/>
              <a:t> </a:t>
            </a:r>
            <a:r>
              <a:rPr lang="en-US" dirty="0" err="1"/>
              <a:t>gui</a:t>
            </a:r>
            <a:r>
              <a:rPr lang="en-US" dirty="0"/>
              <a:t>   26 2007-09-19 18:31 Examples -&gt; /usr/share/example-content</a:t>
            </a:r>
            <a:br>
              <a:rPr lang="en-US" dirty="0"/>
            </a:br>
            <a:r>
              <a:rPr lang="en-US" dirty="0"/>
              <a:t>drwxr-xr-x 2 </a:t>
            </a:r>
            <a:r>
              <a:rPr lang="en-US" dirty="0" err="1"/>
              <a:t>gui</a:t>
            </a:r>
            <a:r>
              <a:rPr lang="en-US" dirty="0"/>
              <a:t> </a:t>
            </a:r>
            <a:r>
              <a:rPr lang="en-US" dirty="0" err="1"/>
              <a:t>gui</a:t>
            </a:r>
            <a:r>
              <a:rPr lang="en-US" dirty="0"/>
              <a:t> 4096 2007-09-25 15:17 images</a:t>
            </a:r>
            <a:br>
              <a:rPr lang="en-US" dirty="0"/>
            </a:br>
            <a:r>
              <a:rPr lang="en-US" dirty="0"/>
              <a:t>drwxr-xr-x 3 </a:t>
            </a:r>
            <a:r>
              <a:rPr lang="en-US" dirty="0" err="1"/>
              <a:t>gui</a:t>
            </a:r>
            <a:r>
              <a:rPr lang="en-US" dirty="0"/>
              <a:t> </a:t>
            </a:r>
            <a:r>
              <a:rPr lang="en-US" dirty="0" err="1"/>
              <a:t>gui</a:t>
            </a:r>
            <a:r>
              <a:rPr lang="en-US" dirty="0"/>
              <a:t> 4096 2007-09-25 11:11 log</a:t>
            </a:r>
            <a:br>
              <a:rPr lang="en-US" dirty="0"/>
            </a:br>
            <a:r>
              <a:rPr lang="en-US" dirty="0"/>
              <a:t>drwxr-xr-x 3 </a:t>
            </a:r>
            <a:r>
              <a:rPr lang="en-US" dirty="0" err="1"/>
              <a:t>gui</a:t>
            </a:r>
            <a:r>
              <a:rPr lang="en-US" dirty="0"/>
              <a:t> </a:t>
            </a:r>
            <a:r>
              <a:rPr lang="en-US" dirty="0" err="1"/>
              <a:t>gui</a:t>
            </a:r>
            <a:r>
              <a:rPr lang="en-US" dirty="0"/>
              <a:t> 4096 2007-09-19 19:51 tutos</a:t>
            </a:r>
            <a:endParaRPr lang="fr-FR" dirty="0"/>
          </a:p>
          <a:p>
            <a:pPr>
              <a:buFont typeface="Candara" panose="020E0502030303020204" pitchFamily="34" charset="0"/>
              <a:buChar char="$"/>
            </a:pPr>
            <a:endParaRPr lang="fr-FR" sz="2100" dirty="0">
              <a:solidFill>
                <a:schemeClr val="accent1"/>
              </a:solidFill>
            </a:endParaRPr>
          </a:p>
        </p:txBody>
      </p:sp>
      <p:sp>
        <p:nvSpPr>
          <p:cNvPr id="7" name="Espace réservé du contenu 6">
            <a:extLst>
              <a:ext uri="{FF2B5EF4-FFF2-40B4-BE49-F238E27FC236}">
                <a16:creationId xmlns:a16="http://schemas.microsoft.com/office/drawing/2014/main" id="{099E3577-4AC4-4316-B9E1-8B598E1DF46A}"/>
              </a:ext>
            </a:extLst>
          </p:cNvPr>
          <p:cNvSpPr>
            <a:spLocks noGrp="1"/>
          </p:cNvSpPr>
          <p:nvPr>
            <p:ph sz="half" idx="2"/>
          </p:nvPr>
        </p:nvSpPr>
        <p:spPr>
          <a:xfrm>
            <a:off x="677334" y="3833527"/>
            <a:ext cx="8596668" cy="2546492"/>
          </a:xfrm>
        </p:spPr>
        <p:txBody>
          <a:bodyPr>
            <a:normAutofit fontScale="55000" lnSpcReduction="20000"/>
          </a:bodyPr>
          <a:lstStyle/>
          <a:p>
            <a:r>
              <a:rPr lang="fr-FR" dirty="0"/>
              <a:t>De gauche à droite :</a:t>
            </a:r>
          </a:p>
          <a:p>
            <a:pPr marL="800100" lvl="1" indent="-342900" fontAlgn="ctr">
              <a:buFont typeface="+mj-lt"/>
              <a:buAutoNum type="arabicPeriod"/>
            </a:pPr>
            <a:r>
              <a:rPr lang="fr-FR" dirty="0"/>
              <a:t>droits sur le fichier (on fera un chapitre entier pour expliquer comment fonctionnent les droits sous Linux) ;</a:t>
            </a:r>
          </a:p>
          <a:p>
            <a:pPr marL="800100" lvl="1" indent="-342900" fontAlgn="ctr">
              <a:buFont typeface="+mj-lt"/>
              <a:buAutoNum type="arabicPeriod"/>
            </a:pPr>
            <a:r>
              <a:rPr lang="fr-FR" dirty="0"/>
              <a:t>nombre de liens physiques (cela ne nous intéresse pas ici) ;</a:t>
            </a:r>
          </a:p>
          <a:p>
            <a:pPr marL="800100" lvl="1" indent="-342900" fontAlgn="ctr">
              <a:buFont typeface="+mj-lt"/>
              <a:buAutoNum type="arabicPeriod"/>
            </a:pPr>
            <a:r>
              <a:rPr lang="fr-FR" dirty="0"/>
              <a:t>nom de la personne propriétaire du fichier (là, c'est moi !). Si le fichier avait été créé par quelqu'un d'autre, par exemple Patrick, on aurait vu son nom à la place ;</a:t>
            </a:r>
          </a:p>
          <a:p>
            <a:pPr marL="800100" lvl="1" indent="-342900" fontAlgn="ctr">
              <a:buFont typeface="+mj-lt"/>
              <a:buAutoNum type="arabicPeriod"/>
            </a:pPr>
            <a:r>
              <a:rPr lang="fr-FR" dirty="0"/>
              <a:t>groupe auquel appartient le fichier (on en reparlera dans le chapitre sur les droits). Il se peut que le nom du groupe soit le même que celui du propriétaire ;</a:t>
            </a:r>
          </a:p>
          <a:p>
            <a:pPr marL="800100" lvl="1" indent="-342900" fontAlgn="ctr">
              <a:buFont typeface="+mj-lt"/>
              <a:buAutoNum type="arabicPeriod"/>
            </a:pPr>
            <a:r>
              <a:rPr lang="fr-FR" dirty="0"/>
              <a:t>taille du fichier, en octets ;</a:t>
            </a:r>
          </a:p>
          <a:p>
            <a:pPr marL="800100" lvl="1" indent="-342900" fontAlgn="ctr">
              <a:buFont typeface="+mj-lt"/>
              <a:buAutoNum type="arabicPeriod"/>
            </a:pPr>
            <a:r>
              <a:rPr lang="fr-FR" dirty="0"/>
              <a:t>date de dernière modification ;</a:t>
            </a:r>
          </a:p>
          <a:p>
            <a:pPr marL="800100" lvl="1" indent="-342900" fontAlgn="ctr">
              <a:buFont typeface="+mj-lt"/>
              <a:buAutoNum type="arabicPeriod"/>
            </a:pPr>
            <a:r>
              <a:rPr lang="fr-FR" dirty="0"/>
              <a:t>nom du fichier (ou dossier).</a:t>
            </a:r>
          </a:p>
          <a:p>
            <a:r>
              <a:rPr lang="fr-FR" dirty="0"/>
              <a:t>Vous noterez aussi que dans le cas du raccourci (on parle de</a:t>
            </a:r>
            <a:r>
              <a:rPr lang="en-US" dirty="0"/>
              <a:t> </a:t>
            </a:r>
            <a:r>
              <a:rPr lang="en-US" b="1" dirty="0"/>
              <a:t>lien symbolique</a:t>
            </a:r>
            <a:r>
              <a:rPr lang="fr-FR" dirty="0"/>
              <a:t>), la commande nous précise vers où pointe le raccourci (en l'occurrence</a:t>
            </a:r>
            <a:r>
              <a:rPr lang="en-US" dirty="0"/>
              <a:t>/usr/share/example-content</a:t>
            </a:r>
            <a:r>
              <a:rPr lang="fr-FR" dirty="0"/>
              <a:t>).</a:t>
            </a:r>
          </a:p>
          <a:p>
            <a:endParaRPr lang="fr-FR" dirty="0"/>
          </a:p>
        </p:txBody>
      </p:sp>
    </p:spTree>
    <p:extLst>
      <p:ext uri="{BB962C8B-B14F-4D97-AF65-F5344CB8AC3E}">
        <p14:creationId xmlns:p14="http://schemas.microsoft.com/office/powerpoint/2010/main" val="2783604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FICHIERS</a:t>
            </a:r>
          </a:p>
        </p:txBody>
      </p:sp>
      <p:sp>
        <p:nvSpPr>
          <p:cNvPr id="3" name="Espace réservé du contenu 2"/>
          <p:cNvSpPr>
            <a:spLocks noGrp="1"/>
          </p:cNvSpPr>
          <p:nvPr>
            <p:ph idx="1"/>
          </p:nvPr>
        </p:nvSpPr>
        <p:spPr/>
        <p:txBody>
          <a:bodyPr/>
          <a:lstStyle/>
          <a:p>
            <a:pPr marL="0" indent="0">
              <a:buNone/>
            </a:pPr>
            <a:r>
              <a:rPr lang="fr-FR" b="1" u="sng" dirty="0"/>
              <a:t>Deux grands types de fichiers sous Linux :</a:t>
            </a:r>
          </a:p>
          <a:p>
            <a:r>
              <a:rPr lang="fr-FR" dirty="0"/>
              <a:t>les fichiers classiques : ce sont les fichiers que vous connaissez, ça comprend les fichiers texte (.txt,.doc,.odt…), les sons (.wav,.mp3,.ogg), mais aussi les programmes. Ce sont des fichiers que vous connaissez et que vous retrouvez dans Windows ;</a:t>
            </a:r>
          </a:p>
          <a:p>
            <a:r>
              <a:rPr lang="fr-FR" dirty="0"/>
              <a:t>les fichiers spéciaux : certains autres fichiers sont spéciaux car ils représentent quelque chose.</a:t>
            </a:r>
          </a:p>
          <a:p>
            <a:pPr lvl="1"/>
            <a:r>
              <a:rPr lang="fr-FR" dirty="0"/>
              <a:t>Par exemple, votre lecteur CD est un fichier pour Linux. Là où Windows fait la distinction entre ce qui est un fichier et ce qui ne l'est pas, </a:t>
            </a:r>
            <a:r>
              <a:rPr lang="fr-FR" b="1" dirty="0"/>
              <a:t>Linux, lui, dit que tout est un fichier</a:t>
            </a:r>
            <a:r>
              <a:rPr lang="fr-FR" dirty="0"/>
              <a:t>. C'est une conception très différente, un peu déroutante.</a:t>
            </a:r>
          </a:p>
        </p:txBody>
      </p:sp>
    </p:spTree>
    <p:extLst>
      <p:ext uri="{BB962C8B-B14F-4D97-AF65-F5344CB8AC3E}">
        <p14:creationId xmlns:p14="http://schemas.microsoft.com/office/powerpoint/2010/main" val="1472006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NAVIGUER (Résumé)</a:t>
            </a:r>
          </a:p>
        </p:txBody>
      </p:sp>
      <p:sp>
        <p:nvSpPr>
          <p:cNvPr id="3" name="Espace réservé du contenu 2"/>
          <p:cNvSpPr>
            <a:spLocks noGrp="1"/>
          </p:cNvSpPr>
          <p:nvPr>
            <p:ph idx="1"/>
          </p:nvPr>
        </p:nvSpPr>
        <p:spPr/>
        <p:txBody>
          <a:bodyPr/>
          <a:lstStyle/>
          <a:p>
            <a:r>
              <a:rPr lang="fr-FR" dirty="0"/>
              <a:t>Sous Linux, tout est organisé sous forme de fichiers. Il n'y a pas de lecteur du type C: comme sous Windows.</a:t>
            </a:r>
          </a:p>
          <a:p>
            <a:r>
              <a:rPr lang="fr-FR" dirty="0"/>
              <a:t>Les dossiers sont imbriqués entre eux à partir du dossier parent principal /. On l'appelle la racine.</a:t>
            </a:r>
          </a:p>
          <a:p>
            <a:r>
              <a:rPr lang="fr-FR" dirty="0"/>
              <a:t>Le dossier dans lequel les utilisateurs stockent leurs documents est /home. Si votre login est patrick, alors votre dossier personnel sera /home/patrick.</a:t>
            </a:r>
          </a:p>
          <a:p>
            <a:r>
              <a:rPr lang="fr-FR" dirty="0"/>
              <a:t>pwd permet de savoir en console dans quel dossier on se situe.</a:t>
            </a:r>
          </a:p>
          <a:p>
            <a:r>
              <a:rPr lang="fr-FR" dirty="0"/>
              <a:t>ls affiche la liste des fichiers présents dans le dossier actuel.</a:t>
            </a:r>
          </a:p>
          <a:p>
            <a:r>
              <a:rPr lang="fr-FR" dirty="0"/>
              <a:t>cd permet de changer de dossier.</a:t>
            </a:r>
          </a:p>
        </p:txBody>
      </p:sp>
    </p:spTree>
    <p:extLst>
      <p:ext uri="{BB962C8B-B14F-4D97-AF65-F5344CB8AC3E}">
        <p14:creationId xmlns:p14="http://schemas.microsoft.com/office/powerpoint/2010/main" val="3360353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MANIPULER</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027127750"/>
              </p:ext>
            </p:extLst>
          </p:nvPr>
        </p:nvGraphicFramePr>
        <p:xfrm>
          <a:off x="677863" y="2160588"/>
          <a:ext cx="8596668" cy="3026344"/>
        </p:xfrm>
        <a:graphic>
          <a:graphicData uri="http://schemas.openxmlformats.org/drawingml/2006/table">
            <a:tbl>
              <a:tblPr/>
              <a:tblGrid>
                <a:gridCol w="1626782">
                  <a:extLst>
                    <a:ext uri="{9D8B030D-6E8A-4147-A177-3AD203B41FA5}">
                      <a16:colId xmlns:a16="http://schemas.microsoft.com/office/drawing/2014/main" val="940665241"/>
                    </a:ext>
                  </a:extLst>
                </a:gridCol>
                <a:gridCol w="2292957">
                  <a:extLst>
                    <a:ext uri="{9D8B030D-6E8A-4147-A177-3AD203B41FA5}">
                      <a16:colId xmlns:a16="http://schemas.microsoft.com/office/drawing/2014/main" val="1489987067"/>
                    </a:ext>
                  </a:extLst>
                </a:gridCol>
                <a:gridCol w="4676929">
                  <a:extLst>
                    <a:ext uri="{9D8B030D-6E8A-4147-A177-3AD203B41FA5}">
                      <a16:colId xmlns:a16="http://schemas.microsoft.com/office/drawing/2014/main" val="1085107406"/>
                    </a:ext>
                  </a:extLst>
                </a:gridCol>
              </a:tblGrid>
              <a:tr h="305972">
                <a:tc>
                  <a:txBody>
                    <a:bodyPr/>
                    <a:lstStyle/>
                    <a:p>
                      <a:pPr marL="0" marR="0" fontAlgn="t">
                        <a:spcBef>
                          <a:spcPts val="0"/>
                        </a:spcBef>
                        <a:spcAft>
                          <a:spcPts val="0"/>
                        </a:spcAft>
                      </a:pPr>
                      <a:r>
                        <a:rPr lang="fr-FR" sz="1400" b="1" dirty="0">
                          <a:effectLst/>
                          <a:latin typeface="Calibri" panose="020F0502020204030204" pitchFamily="34" charset="0"/>
                        </a:rPr>
                        <a:t>cat</a:t>
                      </a:r>
                      <a:endParaRPr lang="fr-FR" sz="1400" dirty="0">
                        <a:effectLst/>
                        <a:latin typeface="Calibri" panose="020F0502020204030204" pitchFamily="34" charset="0"/>
                      </a:endParaRP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effectLst/>
                          <a:latin typeface="Calibri" panose="020F0502020204030204" pitchFamily="34" charset="0"/>
                        </a:rPr>
                        <a:t>lire un fichier</a:t>
                      </a: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effectLst/>
                          <a:latin typeface="Calibri" panose="020F0502020204030204" pitchFamily="34" charset="0"/>
                        </a:rPr>
                        <a:t> </a:t>
                      </a:r>
                      <a:r>
                        <a:rPr lang="fr-FR" sz="1400" b="1" dirty="0">
                          <a:effectLst/>
                          <a:latin typeface="Calibri" panose="020F0502020204030204" pitchFamily="34" charset="0"/>
                        </a:rPr>
                        <a:t>-n : </a:t>
                      </a:r>
                      <a:r>
                        <a:rPr lang="fr-FR" sz="1400" dirty="0">
                          <a:effectLst/>
                          <a:latin typeface="Calibri" panose="020F0502020204030204" pitchFamily="34" charset="0"/>
                        </a:rPr>
                        <a:t>permet d'afficher les numéros de ligne</a:t>
                      </a:r>
                    </a:p>
                    <a:p>
                      <a:pPr marL="0" marR="0" fontAlgn="t">
                        <a:spcBef>
                          <a:spcPts val="0"/>
                        </a:spcBef>
                        <a:spcAft>
                          <a:spcPts val="0"/>
                        </a:spcAft>
                      </a:pPr>
                      <a:r>
                        <a:rPr lang="fr-FR" sz="1400" dirty="0">
                          <a:effectLst/>
                          <a:latin typeface="Calibri" panose="020F0502020204030204" pitchFamily="34" charset="0"/>
                        </a:rPr>
                        <a:t>-&gt; cat /var/log/syslog</a:t>
                      </a: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436889851"/>
                  </a:ext>
                </a:extLst>
              </a:tr>
              <a:tr h="305972">
                <a:tc>
                  <a:txBody>
                    <a:bodyPr/>
                    <a:lstStyle/>
                    <a:p>
                      <a:pPr marL="0" marR="0" fontAlgn="t">
                        <a:spcBef>
                          <a:spcPts val="0"/>
                        </a:spcBef>
                        <a:spcAft>
                          <a:spcPts val="0"/>
                        </a:spcAft>
                      </a:pPr>
                      <a:r>
                        <a:rPr lang="fr-FR" sz="1400" b="1" dirty="0">
                          <a:effectLst/>
                          <a:latin typeface="Calibri" panose="020F0502020204030204" pitchFamily="34" charset="0"/>
                        </a:rPr>
                        <a:t>less</a:t>
                      </a:r>
                      <a:endParaRPr lang="fr-FR" sz="1400" dirty="0">
                        <a:effectLst/>
                        <a:latin typeface="Calibri" panose="020F0502020204030204" pitchFamily="34" charset="0"/>
                      </a:endParaRP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effectLst/>
                          <a:latin typeface="Calibri" panose="020F0502020204030204" pitchFamily="34" charset="0"/>
                        </a:rPr>
                        <a:t>Lire un fichier page à page</a:t>
                      </a: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effectLst/>
                          <a:latin typeface="Calibri" panose="020F0502020204030204" pitchFamily="34" charset="0"/>
                        </a:rPr>
                        <a:t> </a:t>
                      </a: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40578645"/>
                  </a:ext>
                </a:extLst>
              </a:tr>
              <a:tr h="305972">
                <a:tc>
                  <a:txBody>
                    <a:bodyPr/>
                    <a:lstStyle/>
                    <a:p>
                      <a:pPr marL="0" marR="0" fontAlgn="t">
                        <a:spcBef>
                          <a:spcPts val="0"/>
                        </a:spcBef>
                        <a:spcAft>
                          <a:spcPts val="0"/>
                        </a:spcAft>
                      </a:pPr>
                      <a:r>
                        <a:rPr lang="fr-FR" sz="1400" b="1" dirty="0">
                          <a:effectLst/>
                          <a:latin typeface="Calibri" panose="020F0502020204030204" pitchFamily="34" charset="0"/>
                        </a:rPr>
                        <a:t>head</a:t>
                      </a:r>
                      <a:endParaRPr lang="fr-FR" sz="1400" dirty="0">
                        <a:effectLst/>
                        <a:latin typeface="Calibri" panose="020F0502020204030204" pitchFamily="34" charset="0"/>
                      </a:endParaRP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effectLst/>
                          <a:latin typeface="Calibri" panose="020F0502020204030204" pitchFamily="34" charset="0"/>
                        </a:rPr>
                        <a:t>Affiche les premières ligne d'un fichier</a:t>
                      </a: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sz="1400" b="0" dirty="0">
                          <a:effectLst/>
                          <a:latin typeface="Calibri" panose="020F0502020204030204" pitchFamily="34" charset="0"/>
                        </a:rPr>
                        <a:t> </a:t>
                      </a:r>
                      <a:r>
                        <a:rPr lang="fr-FR" sz="1400" b="1" dirty="0">
                          <a:effectLst/>
                          <a:latin typeface="Calibri" panose="020F0502020204030204" pitchFamily="34" charset="0"/>
                        </a:rPr>
                        <a:t>-n </a:t>
                      </a:r>
                      <a:r>
                        <a:rPr lang="fr-FR" sz="1400" b="1" u="sng" dirty="0">
                          <a:effectLst/>
                          <a:latin typeface="Calibri" panose="020F0502020204030204" pitchFamily="34" charset="0"/>
                        </a:rPr>
                        <a:t>nombre</a:t>
                      </a:r>
                      <a:r>
                        <a:rPr lang="fr-FR" sz="1400" b="1" dirty="0">
                          <a:effectLst/>
                          <a:latin typeface="Calibri" panose="020F0502020204030204" pitchFamily="34" charset="0"/>
                        </a:rPr>
                        <a:t> : </a:t>
                      </a:r>
                      <a:r>
                        <a:rPr lang="fr-FR" sz="1400" b="0" dirty="0">
                          <a:effectLst/>
                          <a:latin typeface="Calibri" panose="020F0502020204030204" pitchFamily="34" charset="0"/>
                        </a:rPr>
                        <a:t>affiche un nombre de ligne</a:t>
                      </a:r>
                    </a:p>
                    <a:p>
                      <a:pPr marL="0" marR="0" fontAlgn="t">
                        <a:spcBef>
                          <a:spcPts val="0"/>
                        </a:spcBef>
                        <a:spcAft>
                          <a:spcPts val="0"/>
                        </a:spcAft>
                      </a:pPr>
                      <a:endParaRPr lang="fr-FR" sz="1400" b="0" dirty="0">
                        <a:effectLst/>
                        <a:latin typeface="Calibri" panose="020F0502020204030204" pitchFamily="34" charset="0"/>
                      </a:endParaRP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689262880"/>
                  </a:ext>
                </a:extLst>
              </a:tr>
              <a:tr h="502669">
                <a:tc>
                  <a:txBody>
                    <a:bodyPr/>
                    <a:lstStyle/>
                    <a:p>
                      <a:pPr marL="0" marR="0" fontAlgn="t">
                        <a:spcBef>
                          <a:spcPts val="0"/>
                        </a:spcBef>
                        <a:spcAft>
                          <a:spcPts val="0"/>
                        </a:spcAft>
                      </a:pPr>
                      <a:r>
                        <a:rPr lang="fr-FR" sz="1400" b="1" dirty="0">
                          <a:effectLst/>
                          <a:latin typeface="Calibri" panose="020F0502020204030204" pitchFamily="34" charset="0"/>
                        </a:rPr>
                        <a:t>tail</a:t>
                      </a:r>
                      <a:endParaRPr lang="fr-FR" sz="1400" dirty="0">
                        <a:effectLst/>
                        <a:latin typeface="Calibri" panose="020F0502020204030204" pitchFamily="34" charset="0"/>
                      </a:endParaRP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effectLst/>
                          <a:latin typeface="Calibri" panose="020F0502020204030204" pitchFamily="34" charset="0"/>
                        </a:rPr>
                        <a:t>Affiche les dernières ligne d'un fichier</a:t>
                      </a: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b="1" dirty="0">
                          <a:effectLst/>
                          <a:latin typeface="Calibri" panose="020F0502020204030204" pitchFamily="34" charset="0"/>
                        </a:rPr>
                        <a:t>-n </a:t>
                      </a:r>
                      <a:r>
                        <a:rPr lang="fr-FR" sz="1400" b="1" u="sng" dirty="0">
                          <a:effectLst/>
                          <a:latin typeface="Calibri" panose="020F0502020204030204" pitchFamily="34" charset="0"/>
                        </a:rPr>
                        <a:t>nombre</a:t>
                      </a:r>
                      <a:r>
                        <a:rPr lang="fr-FR" sz="1400" b="1" dirty="0">
                          <a:effectLst/>
                          <a:latin typeface="Calibri" panose="020F0502020204030204" pitchFamily="34" charset="0"/>
                        </a:rPr>
                        <a:t> : </a:t>
                      </a:r>
                      <a:r>
                        <a:rPr lang="fr-FR" sz="1400" b="0" dirty="0">
                          <a:effectLst/>
                          <a:latin typeface="Calibri" panose="020F0502020204030204" pitchFamily="34" charset="0"/>
                        </a:rPr>
                        <a:t>affiche un nombre de ligne</a:t>
                      </a:r>
                    </a:p>
                    <a:p>
                      <a:pPr marL="0" marR="0" fontAlgn="t">
                        <a:spcBef>
                          <a:spcPts val="0"/>
                        </a:spcBef>
                        <a:spcAft>
                          <a:spcPts val="0"/>
                        </a:spcAft>
                      </a:pPr>
                      <a:r>
                        <a:rPr lang="fr-FR" sz="1400" b="1" dirty="0">
                          <a:effectLst/>
                          <a:latin typeface="Calibri" panose="020F0502020204030204" pitchFamily="34" charset="0"/>
                        </a:rPr>
                        <a:t>-f : </a:t>
                      </a:r>
                      <a:r>
                        <a:rPr lang="fr-FR" sz="1400" b="0" dirty="0">
                          <a:effectLst/>
                          <a:latin typeface="Calibri" panose="020F0502020204030204" pitchFamily="34" charset="0"/>
                        </a:rPr>
                        <a:t>affiche les dernières ligne d'un fichier et se mets à jour</a:t>
                      </a:r>
                    </a:p>
                    <a:p>
                      <a:pPr marL="0" marR="0" fontAlgn="t">
                        <a:spcBef>
                          <a:spcPts val="0"/>
                        </a:spcBef>
                        <a:spcAft>
                          <a:spcPts val="0"/>
                        </a:spcAft>
                      </a:pPr>
                      <a:r>
                        <a:rPr lang="fr-FR" sz="1400" b="1" dirty="0">
                          <a:effectLst/>
                          <a:latin typeface="Calibri" panose="020F0502020204030204" pitchFamily="34" charset="0"/>
                        </a:rPr>
                        <a:t>-&gt;</a:t>
                      </a:r>
                      <a:r>
                        <a:rPr lang="fr-FR" sz="1400" b="0" dirty="0">
                          <a:effectLst/>
                          <a:latin typeface="Calibri" panose="020F0502020204030204" pitchFamily="34" charset="0"/>
                        </a:rPr>
                        <a:t> </a:t>
                      </a:r>
                      <a:r>
                        <a:rPr lang="fr-FR" sz="1400" b="1" dirty="0">
                          <a:effectLst/>
                          <a:latin typeface="Calibri" panose="020F0502020204030204" pitchFamily="34" charset="0"/>
                        </a:rPr>
                        <a:t>tail -f -s 3 /var/log/syslog : </a:t>
                      </a:r>
                      <a:r>
                        <a:rPr lang="fr-FR" sz="1400" b="0" dirty="0">
                          <a:effectLst/>
                          <a:latin typeface="Calibri" panose="020F0502020204030204" pitchFamily="34" charset="0"/>
                        </a:rPr>
                        <a:t>recherchera les changements toutes les trois secondes</a:t>
                      </a: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917473290"/>
                  </a:ext>
                </a:extLst>
              </a:tr>
              <a:tr h="305972">
                <a:tc>
                  <a:txBody>
                    <a:bodyPr/>
                    <a:lstStyle/>
                    <a:p>
                      <a:pPr marL="0" marR="0" fontAlgn="t">
                        <a:spcBef>
                          <a:spcPts val="0"/>
                        </a:spcBef>
                        <a:spcAft>
                          <a:spcPts val="0"/>
                        </a:spcAft>
                      </a:pPr>
                      <a:r>
                        <a:rPr lang="fr-FR" sz="1400" b="1" dirty="0">
                          <a:effectLst/>
                          <a:latin typeface="Calibri" panose="020F0502020204030204" pitchFamily="34" charset="0"/>
                        </a:rPr>
                        <a:t>touch</a:t>
                      </a:r>
                      <a:endParaRPr lang="fr-FR" sz="1400" dirty="0">
                        <a:effectLst/>
                        <a:latin typeface="Calibri" panose="020F0502020204030204" pitchFamily="34" charset="0"/>
                      </a:endParaRP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effectLst/>
                          <a:latin typeface="Calibri" panose="020F0502020204030204" pitchFamily="34" charset="0"/>
                        </a:rPr>
                        <a:t>Créer un fichier</a:t>
                      </a: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effectLst/>
                          <a:latin typeface="Calibri" panose="020F0502020204030204" pitchFamily="34" charset="0"/>
                        </a:rPr>
                        <a:t> </a:t>
                      </a: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888535162"/>
                  </a:ext>
                </a:extLst>
              </a:tr>
              <a:tr h="305972">
                <a:tc>
                  <a:txBody>
                    <a:bodyPr/>
                    <a:lstStyle/>
                    <a:p>
                      <a:pPr marL="0" marR="0" fontAlgn="t">
                        <a:spcBef>
                          <a:spcPts val="0"/>
                        </a:spcBef>
                        <a:spcAft>
                          <a:spcPts val="0"/>
                        </a:spcAft>
                      </a:pPr>
                      <a:r>
                        <a:rPr lang="fr-FR" sz="1400" b="1" dirty="0">
                          <a:effectLst/>
                          <a:latin typeface="Calibri" panose="020F0502020204030204" pitchFamily="34" charset="0"/>
                        </a:rPr>
                        <a:t>mkdir</a:t>
                      </a:r>
                      <a:endParaRPr lang="fr-FR" sz="1400" dirty="0">
                        <a:effectLst/>
                        <a:latin typeface="Calibri" panose="020F0502020204030204" pitchFamily="34" charset="0"/>
                      </a:endParaRP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effectLst/>
                          <a:latin typeface="Calibri" panose="020F0502020204030204" pitchFamily="34" charset="0"/>
                        </a:rPr>
                        <a:t>Créer un dossier</a:t>
                      </a: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effectLst/>
                          <a:latin typeface="Calibri" panose="020F0502020204030204" pitchFamily="34" charset="0"/>
                        </a:rPr>
                        <a:t> </a:t>
                      </a:r>
                      <a:r>
                        <a:rPr lang="fr-FR" sz="1400" b="1" dirty="0">
                          <a:effectLst/>
                          <a:latin typeface="Calibri" panose="020F0502020204030204" pitchFamily="34" charset="0"/>
                        </a:rPr>
                        <a:t>-p : </a:t>
                      </a:r>
                      <a:r>
                        <a:rPr lang="fr-FR" sz="1400" dirty="0">
                          <a:effectLst/>
                          <a:latin typeface="Calibri" panose="020F0502020204030204" pitchFamily="34" charset="0"/>
                        </a:rPr>
                        <a:t>Il sert à créer tous les dossiers intermédiaires</a:t>
                      </a:r>
                    </a:p>
                    <a:p>
                      <a:pPr marL="0" marR="0" fontAlgn="t">
                        <a:spcBef>
                          <a:spcPts val="0"/>
                        </a:spcBef>
                        <a:spcAft>
                          <a:spcPts val="0"/>
                        </a:spcAft>
                      </a:pPr>
                      <a:r>
                        <a:rPr lang="fr-FR" sz="1400" dirty="0">
                          <a:effectLst/>
                          <a:latin typeface="Calibri" panose="020F0502020204030204" pitchFamily="34" charset="0"/>
                        </a:rPr>
                        <a:t>-&gt; mkdir -p animaux/mammifère/chat</a:t>
                      </a: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517733990"/>
                  </a:ext>
                </a:extLst>
              </a:tr>
            </a:tbl>
          </a:graphicData>
        </a:graphic>
      </p:graphicFrame>
    </p:spTree>
    <p:extLst>
      <p:ext uri="{BB962C8B-B14F-4D97-AF65-F5344CB8AC3E}">
        <p14:creationId xmlns:p14="http://schemas.microsoft.com/office/powerpoint/2010/main" val="4043070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RACCOURCI LESS</a:t>
            </a:r>
          </a:p>
        </p:txBody>
      </p:sp>
      <p:sp>
        <p:nvSpPr>
          <p:cNvPr id="3" name="Espace réservé du contenu 2"/>
          <p:cNvSpPr>
            <a:spLocks noGrp="1"/>
          </p:cNvSpPr>
          <p:nvPr>
            <p:ph idx="1"/>
          </p:nvPr>
        </p:nvSpPr>
        <p:spPr/>
        <p:txBody>
          <a:bodyPr>
            <a:normAutofit fontScale="85000" lnSpcReduction="10000"/>
          </a:bodyPr>
          <a:lstStyle/>
          <a:p>
            <a:r>
              <a:rPr lang="fr-FR" dirty="0"/>
              <a:t>ENTREE ou y	↑ ou ↓	faire défiler ligne par ligne</a:t>
            </a:r>
          </a:p>
          <a:p>
            <a:r>
              <a:rPr lang="fr-FR" dirty="0"/>
              <a:t>ESPACE ou b 	⇞ ou ⇟	faire défiler les pages</a:t>
            </a:r>
          </a:p>
          <a:p>
            <a:r>
              <a:rPr lang="fr-FR" b="1" dirty="0"/>
              <a:t>q : </a:t>
            </a:r>
            <a:r>
              <a:rPr lang="fr-FR" dirty="0"/>
              <a:t>arrête la lecture du fichier. Cela met fin à la commande less.</a:t>
            </a:r>
          </a:p>
          <a:p>
            <a:r>
              <a:rPr lang="fr-FR" b="1" dirty="0"/>
              <a:t>= : </a:t>
            </a:r>
            <a:r>
              <a:rPr lang="fr-FR" dirty="0"/>
              <a:t>indique où vous en êtes dans le fichier (numéro des lignes affichées et pourcentage).</a:t>
            </a:r>
          </a:p>
          <a:p>
            <a:r>
              <a:rPr lang="fr-FR" b="1" dirty="0"/>
              <a:t>h : </a:t>
            </a:r>
            <a:r>
              <a:rPr lang="fr-FR" dirty="0"/>
              <a:t>affiche l'aide (toutes les commandes que je vous apprends ici, je les tire de là). Tapez q pour sortir de l'aide.</a:t>
            </a:r>
          </a:p>
          <a:p>
            <a:r>
              <a:rPr lang="fr-FR" dirty="0"/>
              <a:t>/ : tapez / suivi du texte que vous recherchez pour lancer le mode recherche. Faites Entrée pour valider. Pour ceux qui savent s'en servir, sachez que les expressions régulières sont acceptées.</a:t>
            </a:r>
          </a:p>
          <a:p>
            <a:r>
              <a:rPr lang="fr-FR" b="1" dirty="0"/>
              <a:t>n : </a:t>
            </a:r>
            <a:r>
              <a:rPr lang="fr-FR" dirty="0"/>
              <a:t>après avoir fait une recherche avec /, la touche n vous permet d'aller à la prochaine occurrence de votre recherche. C'est un peu comme si vous cliquiez sur le bouton « Résultat suivant ».</a:t>
            </a:r>
          </a:p>
          <a:p>
            <a:r>
              <a:rPr lang="fr-FR" b="1" dirty="0"/>
              <a:t>N : </a:t>
            </a:r>
            <a:r>
              <a:rPr lang="fr-FR" dirty="0"/>
              <a:t>pareil que n, mais pour revenir en arrière.</a:t>
            </a:r>
          </a:p>
        </p:txBody>
      </p:sp>
    </p:spTree>
    <p:extLst>
      <p:ext uri="{BB962C8B-B14F-4D97-AF65-F5344CB8AC3E}">
        <p14:creationId xmlns:p14="http://schemas.microsoft.com/office/powerpoint/2010/main" val="4053600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143C2438-9135-4D46-A559-83CEBDA466B7}"/>
              </a:ext>
            </a:extLst>
          </p:cNvPr>
          <p:cNvSpPr>
            <a:spLocks noGrp="1"/>
          </p:cNvSpPr>
          <p:nvPr>
            <p:ph type="title"/>
          </p:nvPr>
        </p:nvSpPr>
        <p:spPr>
          <a:xfrm>
            <a:off x="677334" y="609600"/>
            <a:ext cx="8596668" cy="1320800"/>
          </a:xfrm>
        </p:spPr>
        <p:txBody>
          <a:bodyPr>
            <a:normAutofit/>
          </a:bodyPr>
          <a:lstStyle/>
          <a:p>
            <a:pPr>
              <a:lnSpc>
                <a:spcPct val="90000"/>
              </a:lnSpc>
            </a:pPr>
            <a:r>
              <a:rPr lang="fr-FR" sz="2800" dirty="0"/>
              <a:t>UNIX VS MS-DOS</a:t>
            </a:r>
          </a:p>
        </p:txBody>
      </p:sp>
      <p:graphicFrame>
        <p:nvGraphicFramePr>
          <p:cNvPr id="14" name="Espace réservé du contenu 7"/>
          <p:cNvGraphicFramePr>
            <a:graphicFrameLocks noGrp="1"/>
          </p:cNvGraphicFramePr>
          <p:nvPr>
            <p:ph idx="1"/>
            <p:extLst>
              <p:ext uri="{D42A27DB-BD31-4B8C-83A1-F6EECF244321}">
                <p14:modId xmlns:p14="http://schemas.microsoft.com/office/powerpoint/2010/main" val="116752078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34867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9D7496-E36B-44CC-94E8-618BFE3045C1}"/>
              </a:ext>
            </a:extLst>
          </p:cNvPr>
          <p:cNvSpPr>
            <a:spLocks noGrp="1"/>
          </p:cNvSpPr>
          <p:nvPr>
            <p:ph type="title"/>
          </p:nvPr>
        </p:nvSpPr>
        <p:spPr/>
        <p:txBody>
          <a:bodyPr/>
          <a:lstStyle/>
          <a:p>
            <a:r>
              <a:rPr lang="fr-FR" dirty="0"/>
              <a:t>NANO : Éditeur de texte</a:t>
            </a:r>
          </a:p>
        </p:txBody>
      </p:sp>
      <p:sp>
        <p:nvSpPr>
          <p:cNvPr id="3" name="Espace réservé du contenu 2">
            <a:extLst>
              <a:ext uri="{FF2B5EF4-FFF2-40B4-BE49-F238E27FC236}">
                <a16:creationId xmlns:a16="http://schemas.microsoft.com/office/drawing/2014/main" id="{A1C02D33-032B-435E-93DF-3E4A73FD0462}"/>
              </a:ext>
            </a:extLst>
          </p:cNvPr>
          <p:cNvSpPr>
            <a:spLocks noGrp="1"/>
          </p:cNvSpPr>
          <p:nvPr>
            <p:ph sz="half" idx="1"/>
          </p:nvPr>
        </p:nvSpPr>
        <p:spPr/>
        <p:txBody>
          <a:bodyPr>
            <a:normAutofit fontScale="70000" lnSpcReduction="20000"/>
          </a:bodyPr>
          <a:lstStyle/>
          <a:p>
            <a:pPr marL="0" indent="0">
              <a:buNone/>
            </a:pPr>
            <a:r>
              <a:rPr lang="fr-FR" b="1" dirty="0"/>
              <a:t>Le symbole ^ signifie Ctrl</a:t>
            </a:r>
            <a:endParaRPr lang="fr-FR" dirty="0"/>
          </a:p>
          <a:p>
            <a:pPr marL="0" indent="0">
              <a:buNone/>
            </a:pPr>
            <a:r>
              <a:rPr lang="fr-FR" b="1" dirty="0"/>
              <a:t>Le symbole M signifie Alt</a:t>
            </a:r>
            <a:endParaRPr lang="fr-FR" dirty="0"/>
          </a:p>
          <a:p>
            <a:pPr marL="0" indent="0">
              <a:buNone/>
            </a:pPr>
            <a:r>
              <a:rPr lang="fr-FR" dirty="0"/>
              <a:t>Ainsi, pour quitter Nano, il suffit de taper Ctrl + X. </a:t>
            </a:r>
          </a:p>
          <a:p>
            <a:pPr marL="0" indent="0">
              <a:buNone/>
            </a:pPr>
            <a:endParaRPr lang="fr-FR" dirty="0"/>
          </a:p>
          <a:p>
            <a:pPr marL="0" indent="0">
              <a:buNone/>
            </a:pPr>
            <a:r>
              <a:rPr lang="fr-FR" dirty="0"/>
              <a:t>Voici les raccourcis les plus importants :</a:t>
            </a:r>
          </a:p>
          <a:p>
            <a:pPr fontAlgn="ctr"/>
            <a:r>
              <a:rPr lang="fr-FR" b="1" dirty="0"/>
              <a:t>Ctrl + G :</a:t>
            </a:r>
            <a:r>
              <a:rPr lang="fr-FR" dirty="0"/>
              <a:t> afficher l'aide ;</a:t>
            </a:r>
          </a:p>
          <a:p>
            <a:pPr fontAlgn="ctr"/>
            <a:r>
              <a:rPr lang="fr-FR" b="1" dirty="0"/>
              <a:t>Ctrl + K :</a:t>
            </a:r>
            <a:r>
              <a:rPr lang="fr-FR" dirty="0"/>
              <a:t> couper la ligne de texte (et la mettre dans le presse-papier) ;</a:t>
            </a:r>
          </a:p>
          <a:p>
            <a:pPr fontAlgn="ctr"/>
            <a:r>
              <a:rPr lang="fr-FR" b="1" dirty="0"/>
              <a:t>Ctrl + U :</a:t>
            </a:r>
            <a:r>
              <a:rPr lang="fr-FR" dirty="0"/>
              <a:t> coller la ligne de texte que vous venez de couper ;</a:t>
            </a:r>
          </a:p>
          <a:p>
            <a:pPr fontAlgn="ctr"/>
            <a:r>
              <a:rPr lang="fr-FR" b="1" dirty="0"/>
              <a:t>Ctrl + C :</a:t>
            </a:r>
            <a:r>
              <a:rPr lang="fr-FR" dirty="0"/>
              <a:t> afficher à quel endroit du fichier votre curseur est positionné (numéro de ligne…) ;</a:t>
            </a:r>
          </a:p>
          <a:p>
            <a:pPr fontAlgn="ctr"/>
            <a:r>
              <a:rPr lang="fr-FR" b="1" dirty="0"/>
              <a:t>Ctrl + W :</a:t>
            </a:r>
            <a:r>
              <a:rPr lang="fr-FR" dirty="0"/>
              <a:t> rechercher dans le fichier ;</a:t>
            </a:r>
          </a:p>
          <a:p>
            <a:pPr fontAlgn="ctr"/>
            <a:r>
              <a:rPr lang="fr-FR" b="1" dirty="0"/>
              <a:t>Ctrl + O :</a:t>
            </a:r>
            <a:r>
              <a:rPr lang="fr-FR" dirty="0"/>
              <a:t> enregistrer le fichier (écrire) ;</a:t>
            </a:r>
          </a:p>
          <a:p>
            <a:pPr fontAlgn="ctr"/>
            <a:r>
              <a:rPr lang="fr-FR" b="1" dirty="0"/>
              <a:t>Ctrl + X :</a:t>
            </a:r>
            <a:r>
              <a:rPr lang="fr-FR" dirty="0"/>
              <a:t> quitter Nano.</a:t>
            </a:r>
          </a:p>
          <a:p>
            <a:endParaRPr lang="fr-FR" dirty="0"/>
          </a:p>
        </p:txBody>
      </p:sp>
      <p:sp>
        <p:nvSpPr>
          <p:cNvPr id="4" name="Espace réservé du contenu 3">
            <a:extLst>
              <a:ext uri="{FF2B5EF4-FFF2-40B4-BE49-F238E27FC236}">
                <a16:creationId xmlns:a16="http://schemas.microsoft.com/office/drawing/2014/main" id="{26905874-4A17-480A-88D3-707D1582112A}"/>
              </a:ext>
            </a:extLst>
          </p:cNvPr>
          <p:cNvSpPr>
            <a:spLocks noGrp="1"/>
          </p:cNvSpPr>
          <p:nvPr>
            <p:ph sz="half" idx="2"/>
          </p:nvPr>
        </p:nvSpPr>
        <p:spPr/>
        <p:txBody>
          <a:bodyPr>
            <a:normAutofit fontScale="70000" lnSpcReduction="20000"/>
          </a:bodyPr>
          <a:lstStyle/>
          <a:p>
            <a:pPr marL="0" indent="0">
              <a:buNone/>
            </a:pPr>
            <a:r>
              <a:rPr lang="fr-FR" dirty="0"/>
              <a:t>Vous pouvez vous déplacer dans le fichier avec les flèches du clavier ainsi qu'avec les touches Page Up et Page Down pour avancer de page en page (les raccourcis Ctrl + Y et Ctrl + V fonctionnent aussi).</a:t>
            </a:r>
          </a:p>
          <a:p>
            <a:pPr marL="0" indent="0">
              <a:buNone/>
            </a:pPr>
            <a:r>
              <a:rPr lang="fr-FR" dirty="0"/>
              <a:t>Si l'aide-mémoire vous encombre, vous pouvez gagner de la place en appuyant sur Échap puis sur X. Vous pouvez l'afficher de nouveau avec la même suite de touches.</a:t>
            </a:r>
          </a:p>
          <a:p>
            <a:endParaRPr lang="fr-FR" dirty="0"/>
          </a:p>
          <a:p>
            <a:r>
              <a:rPr lang="fr-FR" b="1" u="sng" dirty="0"/>
              <a:t>FAIRE UNE SELECTION POUR COPIER / COLLER :</a:t>
            </a:r>
            <a:endParaRPr lang="fr-FR" dirty="0"/>
          </a:p>
          <a:p>
            <a:r>
              <a:rPr lang="fr-FR" b="1" dirty="0"/>
              <a:t>CTRL + SHIFT + 6 =&gt; Sélectionner la zone à l'aide des flèches</a:t>
            </a:r>
            <a:endParaRPr lang="fr-FR" dirty="0"/>
          </a:p>
          <a:p>
            <a:r>
              <a:rPr lang="fr-FR" b="1" dirty="0"/>
              <a:t>ALT + SHIFT + 6 =&gt; Copier la zone</a:t>
            </a:r>
            <a:endParaRPr lang="fr-FR" dirty="0"/>
          </a:p>
          <a:p>
            <a:r>
              <a:rPr lang="fr-FR" b="1" dirty="0"/>
              <a:t>CTRL + U =&gt; Coller la zone</a:t>
            </a:r>
            <a:endParaRPr lang="fr-FR" dirty="0"/>
          </a:p>
          <a:p>
            <a:endParaRPr lang="fr-FR" dirty="0"/>
          </a:p>
        </p:txBody>
      </p:sp>
    </p:spTree>
    <p:extLst>
      <p:ext uri="{BB962C8B-B14F-4D97-AF65-F5344CB8AC3E}">
        <p14:creationId xmlns:p14="http://schemas.microsoft.com/office/powerpoint/2010/main" val="19646952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EDITER (Résumé)</a:t>
            </a:r>
          </a:p>
        </p:txBody>
      </p:sp>
      <p:sp>
        <p:nvSpPr>
          <p:cNvPr id="3" name="Espace réservé du contenu 2"/>
          <p:cNvSpPr>
            <a:spLocks noGrp="1"/>
          </p:cNvSpPr>
          <p:nvPr>
            <p:ph idx="1"/>
          </p:nvPr>
        </p:nvSpPr>
        <p:spPr/>
        <p:txBody>
          <a:bodyPr>
            <a:normAutofit lnSpcReduction="10000"/>
          </a:bodyPr>
          <a:lstStyle/>
          <a:p>
            <a:r>
              <a:rPr lang="fr-FR" dirty="0"/>
              <a:t>Un éditeur de texte est un programme qui ouvre des fichiers texte (un peu comme Bloc-Notes sous Windows). On en a régulièrement besoin sous Linux pour modifier des fichiers de configuration, par exemple.</a:t>
            </a:r>
          </a:p>
          <a:p>
            <a:r>
              <a:rPr lang="fr-FR" dirty="0"/>
              <a:t>Il existe de nombreux éditeurs de texte en console qui peuvent être très complets, comme Vim et Emacs.</a:t>
            </a:r>
          </a:p>
          <a:p>
            <a:r>
              <a:rPr lang="fr-FR" dirty="0"/>
              <a:t>L'éditeur Nano est un des éditeurs en console les plus simples à utiliser ; nous commençons donc par découvrir celui-ci.</a:t>
            </a:r>
          </a:p>
          <a:p>
            <a:r>
              <a:rPr lang="fr-FR" dirty="0"/>
              <a:t>On utilise plusieurs raccourcis clavier dans un éditeur de texte comme Nano. Ctrl + W : lance une recherche, Ctrl + O : enregistre le fichier, Ctrl + X : permet de quitter, etc.</a:t>
            </a:r>
          </a:p>
          <a:p>
            <a:r>
              <a:rPr lang="fr-FR" dirty="0"/>
              <a:t>On peut utiliser Nano pour modifier son fichier de configuration .bashrc et personnaliser sa console. On peut notamment s'en servir pour colorer l'invite de commandes et créer des alias.</a:t>
            </a:r>
          </a:p>
        </p:txBody>
      </p:sp>
    </p:spTree>
    <p:extLst>
      <p:ext uri="{BB962C8B-B14F-4D97-AF65-F5344CB8AC3E}">
        <p14:creationId xmlns:p14="http://schemas.microsoft.com/office/powerpoint/2010/main" val="10582359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MANIPULER</a:t>
            </a:r>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963175308"/>
              </p:ext>
            </p:extLst>
          </p:nvPr>
        </p:nvGraphicFramePr>
        <p:xfrm>
          <a:off x="677863" y="2160588"/>
          <a:ext cx="8596668" cy="2243017"/>
        </p:xfrm>
        <a:graphic>
          <a:graphicData uri="http://schemas.openxmlformats.org/drawingml/2006/table">
            <a:tbl>
              <a:tblPr/>
              <a:tblGrid>
                <a:gridCol w="1626782">
                  <a:extLst>
                    <a:ext uri="{9D8B030D-6E8A-4147-A177-3AD203B41FA5}">
                      <a16:colId xmlns:a16="http://schemas.microsoft.com/office/drawing/2014/main" val="2437880578"/>
                    </a:ext>
                  </a:extLst>
                </a:gridCol>
                <a:gridCol w="2292957">
                  <a:extLst>
                    <a:ext uri="{9D8B030D-6E8A-4147-A177-3AD203B41FA5}">
                      <a16:colId xmlns:a16="http://schemas.microsoft.com/office/drawing/2014/main" val="3374999112"/>
                    </a:ext>
                  </a:extLst>
                </a:gridCol>
                <a:gridCol w="4676929">
                  <a:extLst>
                    <a:ext uri="{9D8B030D-6E8A-4147-A177-3AD203B41FA5}">
                      <a16:colId xmlns:a16="http://schemas.microsoft.com/office/drawing/2014/main" val="503561182"/>
                    </a:ext>
                  </a:extLst>
                </a:gridCol>
              </a:tblGrid>
              <a:tr h="305972">
                <a:tc>
                  <a:txBody>
                    <a:bodyPr/>
                    <a:lstStyle/>
                    <a:p>
                      <a:pPr marL="0" marR="0" fontAlgn="t">
                        <a:spcBef>
                          <a:spcPts val="0"/>
                        </a:spcBef>
                        <a:spcAft>
                          <a:spcPts val="0"/>
                        </a:spcAft>
                      </a:pPr>
                      <a:r>
                        <a:rPr lang="fr-FR" sz="1200" b="1" dirty="0">
                          <a:effectLst/>
                          <a:latin typeface="Calibri" panose="020F0502020204030204" pitchFamily="34" charset="0"/>
                        </a:rPr>
                        <a:t>cp</a:t>
                      </a:r>
                      <a:endParaRPr lang="fr-FR" sz="1200" dirty="0">
                        <a:effectLst/>
                        <a:latin typeface="Calibri" panose="020F0502020204030204" pitchFamily="34" charset="0"/>
                      </a:endParaRP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dirty="0">
                          <a:effectLst/>
                          <a:latin typeface="Calibri" panose="020F0502020204030204" pitchFamily="34" charset="0"/>
                        </a:rPr>
                        <a:t>Copier un fichier</a:t>
                      </a: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b="1" dirty="0">
                          <a:effectLst/>
                          <a:latin typeface="Calibri" panose="020F0502020204030204" pitchFamily="34" charset="0"/>
                        </a:rPr>
                        <a:t>-R : </a:t>
                      </a:r>
                      <a:r>
                        <a:rPr lang="fr-FR" sz="1200" dirty="0">
                          <a:effectLst/>
                          <a:latin typeface="Calibri" panose="020F0502020204030204" pitchFamily="34" charset="0"/>
                        </a:rPr>
                        <a:t>copier un dossier</a:t>
                      </a:r>
                    </a:p>
                    <a:p>
                      <a:pPr marL="0" marR="0" fontAlgn="t">
                        <a:spcBef>
                          <a:spcPts val="0"/>
                        </a:spcBef>
                        <a:spcAft>
                          <a:spcPts val="0"/>
                        </a:spcAft>
                      </a:pPr>
                      <a:r>
                        <a:rPr lang="fr-FR" sz="1200" b="1" dirty="0">
                          <a:effectLst/>
                          <a:latin typeface="Calibri" panose="020F0502020204030204" pitchFamily="34" charset="0"/>
                        </a:rPr>
                        <a:t>-&gt; cp *.jpg /home/Images : </a:t>
                      </a:r>
                      <a:r>
                        <a:rPr lang="fr-FR" sz="1200" dirty="0">
                          <a:effectLst/>
                          <a:latin typeface="Calibri" panose="020F0502020204030204" pitchFamily="34" charset="0"/>
                        </a:rPr>
                        <a:t>copier</a:t>
                      </a:r>
                      <a:r>
                        <a:rPr lang="fr-FR" sz="1200" baseline="0" dirty="0">
                          <a:effectLst/>
                          <a:latin typeface="Calibri" panose="020F0502020204030204" pitchFamily="34" charset="0"/>
                        </a:rPr>
                        <a:t> toutes les images…</a:t>
                      </a:r>
                      <a:endParaRPr lang="fr-FR" sz="1200" dirty="0">
                        <a:effectLst/>
                        <a:latin typeface="Calibri" panose="020F0502020204030204" pitchFamily="34" charset="0"/>
                      </a:endParaRP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941828242"/>
                  </a:ext>
                </a:extLst>
              </a:tr>
              <a:tr h="305972">
                <a:tc>
                  <a:txBody>
                    <a:bodyPr/>
                    <a:lstStyle/>
                    <a:p>
                      <a:pPr marL="0" marR="0" fontAlgn="t">
                        <a:spcBef>
                          <a:spcPts val="0"/>
                        </a:spcBef>
                        <a:spcAft>
                          <a:spcPts val="0"/>
                        </a:spcAft>
                      </a:pPr>
                      <a:r>
                        <a:rPr lang="fr-FR" sz="1200" b="1" dirty="0">
                          <a:effectLst/>
                          <a:latin typeface="Calibri" panose="020F0502020204030204" pitchFamily="34" charset="0"/>
                        </a:rPr>
                        <a:t>mv</a:t>
                      </a:r>
                      <a:endParaRPr lang="fr-FR" sz="1200" dirty="0">
                        <a:effectLst/>
                        <a:latin typeface="Calibri" panose="020F0502020204030204" pitchFamily="34" charset="0"/>
                      </a:endParaRP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dirty="0">
                          <a:effectLst/>
                          <a:latin typeface="Calibri" panose="020F0502020204030204" pitchFamily="34" charset="0"/>
                        </a:rPr>
                        <a:t>Déplacer ou Renommer</a:t>
                      </a: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dirty="0">
                          <a:effectLst/>
                          <a:latin typeface="Calibri" panose="020F0502020204030204" pitchFamily="34" charset="0"/>
                        </a:rPr>
                        <a:t>Pas de distinction entre les fichiers et les répertoire, ça marche pour les 2</a:t>
                      </a: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985605961"/>
                  </a:ext>
                </a:extLst>
              </a:tr>
              <a:tr h="502669">
                <a:tc>
                  <a:txBody>
                    <a:bodyPr/>
                    <a:lstStyle/>
                    <a:p>
                      <a:pPr marL="0" marR="0" fontAlgn="t">
                        <a:spcBef>
                          <a:spcPts val="0"/>
                        </a:spcBef>
                        <a:spcAft>
                          <a:spcPts val="0"/>
                        </a:spcAft>
                      </a:pPr>
                      <a:r>
                        <a:rPr lang="fr-FR" sz="1200" b="1" dirty="0">
                          <a:solidFill>
                            <a:srgbClr val="FF3300"/>
                          </a:solidFill>
                          <a:effectLst/>
                          <a:latin typeface="Calibri" panose="020F0502020204030204" pitchFamily="34" charset="0"/>
                        </a:rPr>
                        <a:t>rm</a:t>
                      </a:r>
                      <a:endParaRPr lang="fr-FR" sz="1200" dirty="0">
                        <a:solidFill>
                          <a:srgbClr val="FF3300"/>
                        </a:solidFill>
                        <a:effectLst/>
                        <a:latin typeface="Calibri" panose="020F0502020204030204" pitchFamily="34" charset="0"/>
                      </a:endParaRP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kern="1200" dirty="0">
                          <a:solidFill>
                            <a:schemeClr val="tx1"/>
                          </a:solidFill>
                          <a:effectLst/>
                          <a:latin typeface="Calibri" panose="020F0502020204030204" pitchFamily="34" charset="0"/>
                          <a:ea typeface="+mn-ea"/>
                          <a:cs typeface="+mn-cs"/>
                        </a:rPr>
                        <a:t>Supprimer</a:t>
                      </a: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b="1" kern="1200" dirty="0">
                          <a:solidFill>
                            <a:schemeClr val="tx1"/>
                          </a:solidFill>
                          <a:effectLst/>
                          <a:latin typeface="Calibri" panose="020F0502020204030204" pitchFamily="34" charset="0"/>
                          <a:ea typeface="+mn-ea"/>
                          <a:cs typeface="+mn-cs"/>
                        </a:rPr>
                        <a:t>-i : </a:t>
                      </a:r>
                      <a:r>
                        <a:rPr lang="fr-FR" sz="1200" kern="1200" dirty="0">
                          <a:solidFill>
                            <a:schemeClr val="tx1"/>
                          </a:solidFill>
                          <a:effectLst/>
                          <a:latin typeface="Calibri" panose="020F0502020204030204" pitchFamily="34" charset="0"/>
                          <a:ea typeface="+mn-ea"/>
                          <a:cs typeface="+mn-cs"/>
                        </a:rPr>
                        <a:t>demander confirmation</a:t>
                      </a:r>
                    </a:p>
                    <a:p>
                      <a:pPr marL="0" marR="0" fontAlgn="t">
                        <a:spcBef>
                          <a:spcPts val="0"/>
                        </a:spcBef>
                        <a:spcAft>
                          <a:spcPts val="0"/>
                        </a:spcAft>
                      </a:pPr>
                      <a:r>
                        <a:rPr lang="fr-FR" sz="1200" b="1" kern="1200" dirty="0">
                          <a:solidFill>
                            <a:schemeClr val="tx1"/>
                          </a:solidFill>
                          <a:effectLst/>
                          <a:latin typeface="Calibri" panose="020F0502020204030204" pitchFamily="34" charset="0"/>
                          <a:ea typeface="+mn-ea"/>
                          <a:cs typeface="+mn-cs"/>
                        </a:rPr>
                        <a:t>-r : </a:t>
                      </a:r>
                      <a:r>
                        <a:rPr lang="fr-FR" sz="1200" kern="1200" dirty="0">
                          <a:solidFill>
                            <a:schemeClr val="tx1"/>
                          </a:solidFill>
                          <a:effectLst/>
                          <a:latin typeface="Calibri" panose="020F0502020204030204" pitchFamily="34" charset="0"/>
                          <a:ea typeface="+mn-ea"/>
                          <a:cs typeface="+mn-cs"/>
                        </a:rPr>
                        <a:t>supprimer un dossier</a:t>
                      </a:r>
                    </a:p>
                    <a:p>
                      <a:pPr marL="0" marR="0" fontAlgn="t">
                        <a:spcBef>
                          <a:spcPts val="0"/>
                        </a:spcBef>
                        <a:spcAft>
                          <a:spcPts val="0"/>
                        </a:spcAft>
                      </a:pPr>
                      <a:r>
                        <a:rPr lang="fr-FR" sz="1200" b="1" kern="1200" dirty="0">
                          <a:solidFill>
                            <a:schemeClr val="tx1"/>
                          </a:solidFill>
                          <a:effectLst/>
                          <a:latin typeface="Calibri" panose="020F0502020204030204" pitchFamily="34" charset="0"/>
                          <a:ea typeface="+mn-ea"/>
                          <a:cs typeface="+mn-cs"/>
                        </a:rPr>
                        <a:t>-f : </a:t>
                      </a:r>
                      <a:r>
                        <a:rPr lang="fr-FR" sz="1200" kern="1200" dirty="0">
                          <a:solidFill>
                            <a:schemeClr val="tx1"/>
                          </a:solidFill>
                          <a:effectLst/>
                          <a:latin typeface="Calibri" panose="020F0502020204030204" pitchFamily="34" charset="0"/>
                          <a:ea typeface="+mn-ea"/>
                          <a:cs typeface="+mn-cs"/>
                        </a:rPr>
                        <a:t>force la suppression</a:t>
                      </a:r>
                    </a:p>
                    <a:p>
                      <a:pPr marL="0" marR="0" fontAlgn="t">
                        <a:spcBef>
                          <a:spcPts val="0"/>
                        </a:spcBef>
                        <a:spcAft>
                          <a:spcPts val="0"/>
                        </a:spcAft>
                      </a:pPr>
                      <a:r>
                        <a:rPr lang="fr-FR" sz="1200" b="1" kern="1200" dirty="0">
                          <a:solidFill>
                            <a:schemeClr val="tx1"/>
                          </a:solidFill>
                          <a:effectLst/>
                          <a:latin typeface="Calibri" panose="020F0502020204030204" pitchFamily="34" charset="0"/>
                          <a:ea typeface="+mn-ea"/>
                          <a:cs typeface="+mn-cs"/>
                        </a:rPr>
                        <a:t>-v : </a:t>
                      </a:r>
                      <a:r>
                        <a:rPr lang="fr-FR" sz="1200" kern="1200" dirty="0">
                          <a:solidFill>
                            <a:schemeClr val="tx1"/>
                          </a:solidFill>
                          <a:effectLst/>
                          <a:latin typeface="Calibri" panose="020F0502020204030204" pitchFamily="34" charset="0"/>
                          <a:ea typeface="+mn-ea"/>
                          <a:cs typeface="+mn-cs"/>
                        </a:rPr>
                        <a:t>mode verbeux</a:t>
                      </a: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57843534"/>
                  </a:ext>
                </a:extLst>
              </a:tr>
              <a:tr h="699365">
                <a:tc>
                  <a:txBody>
                    <a:bodyPr/>
                    <a:lstStyle/>
                    <a:p>
                      <a:pPr marL="0" marR="0" fontAlgn="t">
                        <a:spcBef>
                          <a:spcPts val="0"/>
                        </a:spcBef>
                        <a:spcAft>
                          <a:spcPts val="0"/>
                        </a:spcAft>
                      </a:pPr>
                      <a:r>
                        <a:rPr lang="fr-FR" sz="1200" b="1" dirty="0">
                          <a:effectLst/>
                          <a:latin typeface="Calibri" panose="020F0502020204030204" pitchFamily="34" charset="0"/>
                        </a:rPr>
                        <a:t>ln</a:t>
                      </a:r>
                      <a:endParaRPr lang="fr-FR" sz="1200" dirty="0">
                        <a:effectLst/>
                        <a:latin typeface="Calibri" panose="020F0502020204030204" pitchFamily="34" charset="0"/>
                      </a:endParaRP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dirty="0">
                          <a:effectLst/>
                          <a:latin typeface="Calibri" panose="020F0502020204030204" pitchFamily="34" charset="0"/>
                        </a:rPr>
                        <a:t>Créer un lien (ou raccourci)</a:t>
                      </a: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dirty="0">
                          <a:effectLst/>
                          <a:latin typeface="Calibri" panose="020F0502020204030204" pitchFamily="34" charset="0"/>
                        </a:rPr>
                        <a:t>Lien physique : </a:t>
                      </a:r>
                      <a:r>
                        <a:rPr lang="fr-FR" sz="1200" b="1" dirty="0">
                          <a:effectLst/>
                          <a:latin typeface="Calibri" panose="020F0502020204030204" pitchFamily="34" charset="0"/>
                        </a:rPr>
                        <a:t>ln fichier1</a:t>
                      </a:r>
                      <a:r>
                        <a:rPr lang="fr-FR" sz="1200" b="1" baseline="0" dirty="0">
                          <a:effectLst/>
                          <a:latin typeface="Calibri" panose="020F0502020204030204" pitchFamily="34" charset="0"/>
                        </a:rPr>
                        <a:t> fichier2</a:t>
                      </a:r>
                      <a:endParaRPr lang="fr-FR" sz="1200" b="1" dirty="0">
                        <a:effectLst/>
                        <a:latin typeface="Calibri" panose="020F0502020204030204" pitchFamily="34" charset="0"/>
                      </a:endParaRPr>
                    </a:p>
                    <a:p>
                      <a:pPr marL="0" marR="0" fontAlgn="t">
                        <a:spcBef>
                          <a:spcPts val="0"/>
                        </a:spcBef>
                        <a:spcAft>
                          <a:spcPts val="0"/>
                        </a:spcAft>
                      </a:pPr>
                      <a:r>
                        <a:rPr lang="fr-FR" sz="1200" dirty="0">
                          <a:effectLst/>
                          <a:latin typeface="Calibri" panose="020F0502020204030204" pitchFamily="34" charset="0"/>
                        </a:rPr>
                        <a:t>Lien symbolique : </a:t>
                      </a:r>
                      <a:r>
                        <a:rPr lang="fr-FR" sz="1200" b="1" dirty="0">
                          <a:effectLst/>
                          <a:latin typeface="Calibri" panose="020F0502020204030204" pitchFamily="34" charset="0"/>
                        </a:rPr>
                        <a:t>ln –s </a:t>
                      </a:r>
                      <a:r>
                        <a:rPr lang="fr-FR" sz="1200" b="1" u="sng" dirty="0">
                          <a:effectLst/>
                          <a:latin typeface="Calibri" panose="020F0502020204030204" pitchFamily="34" charset="0"/>
                        </a:rPr>
                        <a:t>cible</a:t>
                      </a:r>
                      <a:r>
                        <a:rPr lang="fr-FR" sz="1200" b="1" dirty="0">
                          <a:effectLst/>
                          <a:latin typeface="Calibri" panose="020F0502020204030204" pitchFamily="34" charset="0"/>
                        </a:rPr>
                        <a:t> </a:t>
                      </a:r>
                      <a:r>
                        <a:rPr lang="fr-FR" sz="1200" b="1" u="sng" dirty="0">
                          <a:effectLst/>
                          <a:latin typeface="Calibri" panose="020F0502020204030204" pitchFamily="34" charset="0"/>
                        </a:rPr>
                        <a:t>destination</a:t>
                      </a: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683835957"/>
                  </a:ext>
                </a:extLst>
              </a:tr>
            </a:tbl>
          </a:graphicData>
        </a:graphic>
      </p:graphicFrame>
    </p:spTree>
    <p:extLst>
      <p:ext uri="{BB962C8B-B14F-4D97-AF65-F5344CB8AC3E}">
        <p14:creationId xmlns:p14="http://schemas.microsoft.com/office/powerpoint/2010/main" val="1297716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LN</a:t>
            </a:r>
          </a:p>
        </p:txBody>
      </p:sp>
      <p:sp>
        <p:nvSpPr>
          <p:cNvPr id="3" name="Espace réservé du contenu 2"/>
          <p:cNvSpPr>
            <a:spLocks noGrp="1"/>
          </p:cNvSpPr>
          <p:nvPr>
            <p:ph idx="1"/>
          </p:nvPr>
        </p:nvSpPr>
        <p:spPr>
          <a:xfrm>
            <a:off x="677335" y="2249487"/>
            <a:ext cx="5488334" cy="2323818"/>
          </a:xfrm>
        </p:spPr>
        <p:txBody>
          <a:bodyPr>
            <a:normAutofit lnSpcReduction="10000"/>
          </a:bodyPr>
          <a:lstStyle/>
          <a:p>
            <a:pPr marL="0" indent="0">
              <a:buNone/>
            </a:pPr>
            <a:r>
              <a:rPr lang="fr-FR" dirty="0"/>
              <a:t>Sur le disque dur, chaque fichier est séparé en deux parties :</a:t>
            </a:r>
          </a:p>
          <a:p>
            <a:r>
              <a:rPr lang="fr-FR" dirty="0"/>
              <a:t>son nom</a:t>
            </a:r>
          </a:p>
          <a:p>
            <a:r>
              <a:rPr lang="fr-FR" dirty="0"/>
              <a:t>son contenu</a:t>
            </a:r>
          </a:p>
          <a:p>
            <a:pPr marL="0" indent="0">
              <a:buNone/>
            </a:pPr>
            <a:r>
              <a:rPr lang="fr-FR" dirty="0"/>
              <a:t>La liste des noms de fichiers est stockée à un autre endroit que leur contenu. Cette séparation aide Linux à s'organiser.</a:t>
            </a:r>
          </a:p>
          <a:p>
            <a:pPr marL="0" indent="0">
              <a:buNone/>
            </a:pPr>
            <a:endParaRPr lang="fr-FR" dirty="0"/>
          </a:p>
        </p:txBody>
      </p:sp>
      <p:pic>
        <p:nvPicPr>
          <p:cNvPr id="11" name="Picture 6" descr="Fichiers associés à des ino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4225" y="2297488"/>
            <a:ext cx="2089482" cy="232381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77334" y="4927601"/>
            <a:ext cx="5488335" cy="1200329"/>
          </a:xfrm>
          <a:prstGeom prst="rect">
            <a:avLst/>
          </a:prstGeom>
        </p:spPr>
        <p:txBody>
          <a:bodyPr wrap="square">
            <a:spAutoFit/>
          </a:bodyPr>
          <a:lstStyle/>
          <a:p>
            <a:pPr lvl="0" defTabSz="914400" eaLnBrk="0" fontAlgn="base" hangingPunct="0">
              <a:spcBef>
                <a:spcPct val="0"/>
              </a:spcBef>
              <a:spcAft>
                <a:spcPct val="0"/>
              </a:spcAft>
            </a:pPr>
            <a:r>
              <a:rPr lang="fr-FR" altLang="fr-FR" dirty="0">
                <a:latin typeface="Source Sans Pro" panose="020B0503030403020204" pitchFamily="34" charset="0"/>
              </a:rPr>
              <a:t>Chaque contenu de fichier se voit attribuer un numéro d'identification appelé </a:t>
            </a:r>
            <a:r>
              <a:rPr lang="fr-FR" altLang="fr-FR" b="1" dirty="0">
                <a:latin typeface="Source Sans Pro" panose="020B0503030403020204" pitchFamily="34" charset="0"/>
              </a:rPr>
              <a:t>inode</a:t>
            </a:r>
            <a:r>
              <a:rPr lang="fr-FR" altLang="fr-FR" dirty="0">
                <a:latin typeface="Source Sans Pro" panose="020B0503030403020204" pitchFamily="34" charset="0"/>
              </a:rPr>
              <a:t> (figure suivante). Chaque nom de fichier est donc associé à un inode (son contenu).</a:t>
            </a:r>
            <a:endParaRPr lang="fr-FR" altLang="fr-FR" dirty="0"/>
          </a:p>
        </p:txBody>
      </p:sp>
    </p:spTree>
    <p:extLst>
      <p:ext uri="{BB962C8B-B14F-4D97-AF65-F5344CB8AC3E}">
        <p14:creationId xmlns:p14="http://schemas.microsoft.com/office/powerpoint/2010/main" val="10997270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Liens physiques</a:t>
            </a:r>
          </a:p>
        </p:txBody>
      </p:sp>
      <p:sp>
        <p:nvSpPr>
          <p:cNvPr id="3" name="Espace réservé du contenu 2"/>
          <p:cNvSpPr>
            <a:spLocks noGrp="1"/>
          </p:cNvSpPr>
          <p:nvPr>
            <p:ph idx="1"/>
          </p:nvPr>
        </p:nvSpPr>
        <p:spPr>
          <a:xfrm>
            <a:off x="677335" y="2258195"/>
            <a:ext cx="5636380" cy="3297874"/>
          </a:xfrm>
        </p:spPr>
        <p:txBody>
          <a:bodyPr>
            <a:normAutofit/>
          </a:bodyPr>
          <a:lstStyle/>
          <a:p>
            <a:pPr marL="0" indent="0">
              <a:buNone/>
            </a:pPr>
            <a:r>
              <a:rPr lang="fr-FR" dirty="0"/>
              <a:t>Ce type de lien est plus rarement utilisé que le lien symbolique.</a:t>
            </a:r>
          </a:p>
          <a:p>
            <a:pPr marL="0" indent="0">
              <a:buNone/>
            </a:pPr>
            <a:r>
              <a:rPr lang="fr-FR" dirty="0"/>
              <a:t>Un lien physique permet d'avoir deux noms de fichiers qui partagent exactement le même contenu, c'est-à-dire le même </a:t>
            </a:r>
            <a:r>
              <a:rPr lang="fr-FR" b="1" dirty="0"/>
              <a:t>inode</a:t>
            </a:r>
            <a:r>
              <a:rPr lang="fr-FR" dirty="0"/>
              <a:t> (figure suivante).</a:t>
            </a:r>
          </a:p>
          <a:p>
            <a:pPr marL="0" indent="0">
              <a:buNone/>
            </a:pPr>
            <a:r>
              <a:rPr lang="fr-FR" dirty="0"/>
              <a:t>Ainsi, que vous passiez par fichier1 ou par fichier2, vous modifiez exactement le même contenu. En quelque sorte, le fichier est le même. On peut juste y accéder via deux noms de fichiers différents.</a:t>
            </a:r>
          </a:p>
        </p:txBody>
      </p:sp>
      <p:sp>
        <p:nvSpPr>
          <p:cNvPr id="4" name="Rectangle 3"/>
          <p:cNvSpPr/>
          <p:nvPr/>
        </p:nvSpPr>
        <p:spPr>
          <a:xfrm>
            <a:off x="677334" y="5879068"/>
            <a:ext cx="5870903" cy="369332"/>
          </a:xfrm>
          <a:prstGeom prst="rect">
            <a:avLst/>
          </a:prstGeom>
        </p:spPr>
        <p:txBody>
          <a:bodyPr wrap="none">
            <a:spAutoFit/>
          </a:bodyPr>
          <a:lstStyle/>
          <a:p>
            <a:r>
              <a:rPr lang="fr-FR" dirty="0">
                <a:latin typeface="Source Sans Pro" panose="020B0503030403020204" pitchFamily="34" charset="0"/>
              </a:rPr>
              <a:t>On ne peut </a:t>
            </a:r>
            <a:r>
              <a:rPr lang="fr-FR" b="1" dirty="0">
                <a:latin typeface="Source Sans Pro" panose="020B0503030403020204" pitchFamily="34" charset="0"/>
              </a:rPr>
              <a:t>pas</a:t>
            </a:r>
            <a:r>
              <a:rPr lang="fr-FR" dirty="0">
                <a:latin typeface="Source Sans Pro" panose="020B0503030403020204" pitchFamily="34" charset="0"/>
              </a:rPr>
              <a:t> créer de liens physiques sur des répertoires.</a:t>
            </a:r>
            <a:endParaRPr lang="fr-FR" dirty="0"/>
          </a:p>
        </p:txBody>
      </p:sp>
      <p:pic>
        <p:nvPicPr>
          <p:cNvPr id="3074" name="Picture 2" descr="Lien physi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8237" y="2253399"/>
            <a:ext cx="3101129" cy="2318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4716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7" name="Espace réservé du contenu 6"/>
          <p:cNvPicPr>
            <a:picLocks noGrp="1" noChangeAspect="1"/>
          </p:cNvPicPr>
          <p:nvPr>
            <p:ph idx="1"/>
          </p:nvPr>
        </p:nvPicPr>
        <p:blipFill>
          <a:blip r:embed="rId2"/>
          <a:stretch>
            <a:fillRect/>
          </a:stretch>
        </p:blipFill>
        <p:spPr>
          <a:xfrm>
            <a:off x="677334" y="1930400"/>
            <a:ext cx="7269370" cy="4156891"/>
          </a:xfrm>
          <a:prstGeom prst="rect">
            <a:avLst/>
          </a:prstGeom>
          <a:noFill/>
          <a:ln>
            <a:solidFill>
              <a:schemeClr val="accent1">
                <a:lumMod val="60000"/>
                <a:lumOff val="40000"/>
              </a:schemeClr>
            </a:solidFill>
          </a:ln>
        </p:spPr>
      </p:pic>
      <p:sp>
        <p:nvSpPr>
          <p:cNvPr id="9" name="Ellipse 8"/>
          <p:cNvSpPr/>
          <p:nvPr/>
        </p:nvSpPr>
        <p:spPr>
          <a:xfrm>
            <a:off x="1672045" y="4963885"/>
            <a:ext cx="435429" cy="505098"/>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1165417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Liens symboliques</a:t>
            </a:r>
          </a:p>
        </p:txBody>
      </p:sp>
      <p:sp>
        <p:nvSpPr>
          <p:cNvPr id="3" name="Espace réservé du contenu 2"/>
          <p:cNvSpPr>
            <a:spLocks noGrp="1"/>
          </p:cNvSpPr>
          <p:nvPr>
            <p:ph idx="1"/>
          </p:nvPr>
        </p:nvSpPr>
        <p:spPr>
          <a:xfrm>
            <a:off x="677334" y="2249487"/>
            <a:ext cx="5775717" cy="3541714"/>
          </a:xfrm>
        </p:spPr>
        <p:txBody>
          <a:bodyPr/>
          <a:lstStyle/>
          <a:p>
            <a:pPr marL="0" indent="0">
              <a:buNone/>
            </a:pPr>
            <a:r>
              <a:rPr lang="fr-FR" dirty="0"/>
              <a:t>Le principe du lien symbolique est que l'on crée un lien vers un autre nom de fichier. Cette fois, on pointe vers le nom de fichier et non vers l'</a:t>
            </a:r>
            <a:r>
              <a:rPr lang="fr-FR" b="1" dirty="0"/>
              <a:t>inode</a:t>
            </a:r>
            <a:r>
              <a:rPr lang="fr-FR" dirty="0"/>
              <a:t> directement (figure suivante).</a:t>
            </a:r>
          </a:p>
        </p:txBody>
      </p:sp>
      <p:pic>
        <p:nvPicPr>
          <p:cNvPr id="4098" name="Picture 2" descr="Lien symboli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9866" y="2249487"/>
            <a:ext cx="2623768" cy="25624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77334" y="5606535"/>
            <a:ext cx="5390002" cy="369332"/>
          </a:xfrm>
          <a:prstGeom prst="rect">
            <a:avLst/>
          </a:prstGeom>
        </p:spPr>
        <p:txBody>
          <a:bodyPr wrap="none">
            <a:spAutoFit/>
          </a:bodyPr>
          <a:lstStyle/>
          <a:p>
            <a:r>
              <a:rPr lang="fr-FR" dirty="0">
                <a:latin typeface="Source Sans Pro" panose="020B0503030403020204" pitchFamily="34" charset="0"/>
              </a:rPr>
              <a:t>On peut créer de liens symboliques sur des répertoires</a:t>
            </a:r>
            <a:endParaRPr lang="fr-FR" dirty="0"/>
          </a:p>
        </p:txBody>
      </p:sp>
    </p:spTree>
    <p:extLst>
      <p:ext uri="{BB962C8B-B14F-4D97-AF65-F5344CB8AC3E}">
        <p14:creationId xmlns:p14="http://schemas.microsoft.com/office/powerpoint/2010/main" val="173329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4" name="Image 3"/>
          <p:cNvPicPr>
            <a:picLocks noChangeAspect="1"/>
          </p:cNvPicPr>
          <p:nvPr/>
        </p:nvPicPr>
        <p:blipFill>
          <a:blip r:embed="rId2"/>
          <a:stretch>
            <a:fillRect/>
          </a:stretch>
        </p:blipFill>
        <p:spPr>
          <a:xfrm>
            <a:off x="677334" y="2160589"/>
            <a:ext cx="8726371" cy="2922911"/>
          </a:xfrm>
          <a:prstGeom prst="rect">
            <a:avLst/>
          </a:prstGeom>
        </p:spPr>
      </p:pic>
      <p:sp>
        <p:nvSpPr>
          <p:cNvPr id="5" name="Ellipse 4"/>
          <p:cNvSpPr/>
          <p:nvPr/>
        </p:nvSpPr>
        <p:spPr>
          <a:xfrm>
            <a:off x="493277" y="4096138"/>
            <a:ext cx="543044" cy="503853"/>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Ellipse 5"/>
          <p:cNvSpPr/>
          <p:nvPr/>
        </p:nvSpPr>
        <p:spPr>
          <a:xfrm>
            <a:off x="1869232" y="4096137"/>
            <a:ext cx="543044" cy="503853"/>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877244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MANIPULER (Résumé)</a:t>
            </a:r>
          </a:p>
        </p:txBody>
      </p:sp>
      <p:sp>
        <p:nvSpPr>
          <p:cNvPr id="3" name="Espace réservé du contenu 2"/>
          <p:cNvSpPr>
            <a:spLocks noGrp="1"/>
          </p:cNvSpPr>
          <p:nvPr>
            <p:ph idx="1"/>
          </p:nvPr>
        </p:nvSpPr>
        <p:spPr/>
        <p:txBody>
          <a:bodyPr>
            <a:normAutofit lnSpcReduction="10000"/>
          </a:bodyPr>
          <a:lstStyle/>
          <a:p>
            <a:r>
              <a:rPr lang="fr-FR" b="1" dirty="0"/>
              <a:t>cat</a:t>
            </a:r>
            <a:r>
              <a:rPr lang="fr-FR" dirty="0"/>
              <a:t> permet d'afficher tout le contenu d'un fichier, mais lorsque celui-ci est long, il est préférable d'utiliser </a:t>
            </a:r>
            <a:r>
              <a:rPr lang="fr-FR" b="1" dirty="0"/>
              <a:t>less</a:t>
            </a:r>
            <a:r>
              <a:rPr lang="fr-FR" dirty="0"/>
              <a:t> qui affiche le fichier page par page.</a:t>
            </a:r>
          </a:p>
          <a:p>
            <a:r>
              <a:rPr lang="fr-FR" dirty="0"/>
              <a:t>On peut obtenir uniquement le début ou la fin d'un fichier avec </a:t>
            </a:r>
            <a:r>
              <a:rPr lang="fr-FR" b="1" dirty="0"/>
              <a:t>head</a:t>
            </a:r>
            <a:r>
              <a:rPr lang="fr-FR" dirty="0"/>
              <a:t> et </a:t>
            </a:r>
            <a:r>
              <a:rPr lang="fr-FR" b="1" dirty="0"/>
              <a:t>tail</a:t>
            </a:r>
            <a:r>
              <a:rPr lang="fr-FR" dirty="0"/>
              <a:t>. En utilisant </a:t>
            </a:r>
            <a:r>
              <a:rPr lang="fr-FR" b="1" dirty="0"/>
              <a:t>tail</a:t>
            </a:r>
            <a:r>
              <a:rPr lang="fr-FR" dirty="0"/>
              <a:t> </a:t>
            </a:r>
            <a:r>
              <a:rPr lang="fr-FR" b="1" dirty="0"/>
              <a:t>–f </a:t>
            </a:r>
            <a:r>
              <a:rPr lang="fr-FR" dirty="0"/>
              <a:t>on peut suivre l'évolution d'un fichier en temps réel, ce qui est utile sur les fichiers de log qui enregistrent l'activité du système.</a:t>
            </a:r>
          </a:p>
          <a:p>
            <a:r>
              <a:rPr lang="fr-FR" b="1" dirty="0"/>
              <a:t>mkdir</a:t>
            </a:r>
            <a:r>
              <a:rPr lang="fr-FR" dirty="0"/>
              <a:t> permet de créer un dossier, </a:t>
            </a:r>
            <a:r>
              <a:rPr lang="fr-FR" b="1" dirty="0"/>
              <a:t>touch</a:t>
            </a:r>
            <a:r>
              <a:rPr lang="fr-FR" dirty="0"/>
              <a:t> permet de créer un fichier vide.</a:t>
            </a:r>
          </a:p>
          <a:p>
            <a:r>
              <a:rPr lang="fr-FR" b="1" dirty="0"/>
              <a:t>cp</a:t>
            </a:r>
            <a:r>
              <a:rPr lang="fr-FR" dirty="0"/>
              <a:t> permet de copier un fichier ou un dossier, tandis que </a:t>
            </a:r>
            <a:r>
              <a:rPr lang="fr-FR" b="1" dirty="0"/>
              <a:t>mv</a:t>
            </a:r>
            <a:r>
              <a:rPr lang="fr-FR" dirty="0"/>
              <a:t> permet de les déplacer ou de les renommer.</a:t>
            </a:r>
          </a:p>
          <a:p>
            <a:r>
              <a:rPr lang="fr-FR" b="1" dirty="0"/>
              <a:t>rm</a:t>
            </a:r>
            <a:r>
              <a:rPr lang="fr-FR" dirty="0"/>
              <a:t> supprime un fichier. Il n'y a pas de corbeille en console, la suppression est définitive ; il faut donc être prudent.</a:t>
            </a:r>
          </a:p>
          <a:p>
            <a:r>
              <a:rPr lang="fr-FR" dirty="0"/>
              <a:t>On peut créer des liens (raccourcis) vers des fichiers et dossiers à l'aide de la commande </a:t>
            </a:r>
            <a:r>
              <a:rPr lang="fr-FR" b="1" dirty="0"/>
              <a:t>ln</a:t>
            </a:r>
            <a:r>
              <a:rPr lang="fr-FR" dirty="0"/>
              <a:t>.</a:t>
            </a:r>
          </a:p>
        </p:txBody>
      </p:sp>
    </p:spTree>
    <p:extLst>
      <p:ext uri="{BB962C8B-B14F-4D97-AF65-F5344CB8AC3E}">
        <p14:creationId xmlns:p14="http://schemas.microsoft.com/office/powerpoint/2010/main" val="26218757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GESTION DES DROITS</a:t>
            </a:r>
          </a:p>
        </p:txBody>
      </p:sp>
      <p:pic>
        <p:nvPicPr>
          <p:cNvPr id="5" name="Image 4"/>
          <p:cNvPicPr>
            <a:picLocks noChangeAspect="1"/>
          </p:cNvPicPr>
          <p:nvPr/>
        </p:nvPicPr>
        <p:blipFill>
          <a:blip r:embed="rId2"/>
          <a:stretch>
            <a:fillRect/>
          </a:stretch>
        </p:blipFill>
        <p:spPr>
          <a:xfrm>
            <a:off x="671801" y="1446495"/>
            <a:ext cx="6932677" cy="4449208"/>
          </a:xfrm>
          <a:prstGeom prst="rect">
            <a:avLst/>
          </a:prstGeom>
        </p:spPr>
      </p:pic>
    </p:spTree>
    <p:extLst>
      <p:ext uri="{BB962C8B-B14F-4D97-AF65-F5344CB8AC3E}">
        <p14:creationId xmlns:p14="http://schemas.microsoft.com/office/powerpoint/2010/main" val="247734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8" name="Straight Connector 137">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0"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26" name="Picture 2" descr="Démarrage de l'ordinateu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6665685" y="1578133"/>
            <a:ext cx="2141238" cy="3972433"/>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xfrm>
            <a:off x="1507067" y="1578133"/>
            <a:ext cx="4335468" cy="2875534"/>
          </a:xfrm>
        </p:spPr>
        <p:txBody>
          <a:bodyPr vert="horz" lIns="91440" tIns="45720" rIns="91440" bIns="45720" rtlCol="0" anchor="b">
            <a:normAutofit/>
          </a:bodyPr>
          <a:lstStyle/>
          <a:p>
            <a:pPr algn="r"/>
            <a:r>
              <a:rPr lang="en-US" sz="5400" kern="1200" dirty="0">
                <a:solidFill>
                  <a:schemeClr val="accent1"/>
                </a:solidFill>
                <a:latin typeface="+mj-lt"/>
                <a:ea typeface="+mj-ea"/>
                <a:cs typeface="+mj-cs"/>
              </a:rPr>
              <a:t>Avant linux</a:t>
            </a:r>
          </a:p>
        </p:txBody>
      </p:sp>
    </p:spTree>
    <p:extLst>
      <p:ext uri="{BB962C8B-B14F-4D97-AF65-F5344CB8AC3E}">
        <p14:creationId xmlns:p14="http://schemas.microsoft.com/office/powerpoint/2010/main" val="36875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GESTION DES DROITS</a:t>
            </a:r>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338631236"/>
              </p:ext>
            </p:extLst>
          </p:nvPr>
        </p:nvGraphicFramePr>
        <p:xfrm>
          <a:off x="677334" y="1481320"/>
          <a:ext cx="8595997" cy="5167152"/>
        </p:xfrm>
        <a:graphic>
          <a:graphicData uri="http://schemas.openxmlformats.org/drawingml/2006/table">
            <a:tbl>
              <a:tblPr/>
              <a:tblGrid>
                <a:gridCol w="1863170">
                  <a:extLst>
                    <a:ext uri="{9D8B030D-6E8A-4147-A177-3AD203B41FA5}">
                      <a16:colId xmlns:a16="http://schemas.microsoft.com/office/drawing/2014/main" val="4052338756"/>
                    </a:ext>
                  </a:extLst>
                </a:gridCol>
                <a:gridCol w="2479171">
                  <a:extLst>
                    <a:ext uri="{9D8B030D-6E8A-4147-A177-3AD203B41FA5}">
                      <a16:colId xmlns:a16="http://schemas.microsoft.com/office/drawing/2014/main" val="2980916576"/>
                    </a:ext>
                  </a:extLst>
                </a:gridCol>
                <a:gridCol w="4253656">
                  <a:extLst>
                    <a:ext uri="{9D8B030D-6E8A-4147-A177-3AD203B41FA5}">
                      <a16:colId xmlns:a16="http://schemas.microsoft.com/office/drawing/2014/main" val="3387198703"/>
                    </a:ext>
                  </a:extLst>
                </a:gridCol>
              </a:tblGrid>
              <a:tr h="217631">
                <a:tc>
                  <a:txBody>
                    <a:bodyPr/>
                    <a:lstStyle/>
                    <a:p>
                      <a:pPr marL="0" marR="0" fontAlgn="t">
                        <a:spcBef>
                          <a:spcPts val="0"/>
                        </a:spcBef>
                        <a:spcAft>
                          <a:spcPts val="0"/>
                        </a:spcAft>
                      </a:pPr>
                      <a:r>
                        <a:rPr lang="fr-FR" sz="900" b="1" dirty="0">
                          <a:solidFill>
                            <a:schemeClr val="bg1"/>
                          </a:solidFill>
                          <a:effectLst/>
                          <a:latin typeface="Calibri" panose="020F0502020204030204" pitchFamily="34" charset="0"/>
                        </a:rPr>
                        <a:t>Gestion </a:t>
                      </a:r>
                      <a:r>
                        <a:rPr lang="fr-FR" sz="900" b="1">
                          <a:solidFill>
                            <a:schemeClr val="bg1"/>
                          </a:solidFill>
                          <a:effectLst/>
                          <a:latin typeface="Calibri" panose="020F0502020204030204" pitchFamily="34" charset="0"/>
                        </a:rPr>
                        <a:t>des utilisateurs   </a:t>
                      </a:r>
                      <a:endParaRPr lang="fr-FR" sz="900" dirty="0">
                        <a:solidFill>
                          <a:schemeClr val="bg1"/>
                        </a:solidFill>
                        <a:effectLst/>
                        <a:latin typeface="Calibri" panose="020F0502020204030204" pitchFamily="34" charset="0"/>
                      </a:endParaRP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75000"/>
                      </a:schemeClr>
                    </a:solidFill>
                  </a:tcPr>
                </a:tc>
                <a:tc>
                  <a:txBody>
                    <a:bodyPr/>
                    <a:lstStyle/>
                    <a:p>
                      <a:pPr marL="0" marR="0" fontAlgn="t">
                        <a:spcBef>
                          <a:spcPts val="0"/>
                        </a:spcBef>
                        <a:spcAft>
                          <a:spcPts val="0"/>
                        </a:spcAft>
                      </a:pPr>
                      <a:r>
                        <a:rPr lang="fr-FR" sz="900" dirty="0">
                          <a:solidFill>
                            <a:schemeClr val="bg1"/>
                          </a:solidFill>
                          <a:effectLst/>
                          <a:latin typeface="Calibri" panose="020F0502020204030204" pitchFamily="34" charset="0"/>
                        </a:rPr>
                        <a:t> </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75000"/>
                      </a:schemeClr>
                    </a:solidFill>
                  </a:tcPr>
                </a:tc>
                <a:tc>
                  <a:txBody>
                    <a:bodyPr/>
                    <a:lstStyle/>
                    <a:p>
                      <a:pPr marL="0" marR="0" fontAlgn="t">
                        <a:spcBef>
                          <a:spcPts val="0"/>
                        </a:spcBef>
                        <a:spcAft>
                          <a:spcPts val="0"/>
                        </a:spcAft>
                      </a:pPr>
                      <a:r>
                        <a:rPr lang="fr-FR" sz="900" dirty="0">
                          <a:solidFill>
                            <a:schemeClr val="bg1"/>
                          </a:solidFill>
                          <a:effectLst/>
                          <a:latin typeface="Calibri" panose="020F0502020204030204" pitchFamily="34" charset="0"/>
                        </a:rPr>
                        <a:t> </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254639433"/>
                  </a:ext>
                </a:extLst>
              </a:tr>
              <a:tr h="217631">
                <a:tc>
                  <a:txBody>
                    <a:bodyPr/>
                    <a:lstStyle/>
                    <a:p>
                      <a:pPr marL="0" marR="0" fontAlgn="t">
                        <a:spcBef>
                          <a:spcPts val="0"/>
                        </a:spcBef>
                        <a:spcAft>
                          <a:spcPts val="0"/>
                        </a:spcAft>
                      </a:pPr>
                      <a:r>
                        <a:rPr lang="fr-FR" sz="900" b="1" dirty="0">
                          <a:effectLst/>
                          <a:latin typeface="Calibri" panose="020F0502020204030204" pitchFamily="34" charset="0"/>
                        </a:rPr>
                        <a:t>adduser </a:t>
                      </a:r>
                      <a:r>
                        <a:rPr lang="fr-FR" sz="900" b="1" i="1" u="sng" dirty="0">
                          <a:effectLst/>
                          <a:latin typeface="Calibri" panose="020F0502020204030204" pitchFamily="34" charset="0"/>
                        </a:rPr>
                        <a:t>pseudo</a:t>
                      </a:r>
                      <a:endParaRPr lang="fr-FR" sz="900" dirty="0">
                        <a:effectLst/>
                        <a:latin typeface="Calibri" panose="020F0502020204030204" pitchFamily="34" charset="0"/>
                      </a:endParaRP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dirty="0">
                          <a:effectLst/>
                          <a:latin typeface="Calibri" panose="020F0502020204030204" pitchFamily="34" charset="0"/>
                        </a:rPr>
                        <a:t>ajouter un nouvel utilisateur + créer répertoire home</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b="1" dirty="0">
                          <a:effectLst/>
                          <a:latin typeface="Calibri" panose="020F0502020204030204" pitchFamily="34" charset="0"/>
                        </a:rPr>
                        <a:t>-&gt; adduser  </a:t>
                      </a:r>
                      <a:r>
                        <a:rPr lang="fr-FR" sz="900" b="1" u="sng" dirty="0">
                          <a:effectLst/>
                          <a:latin typeface="Calibri" panose="020F0502020204030204" pitchFamily="34" charset="0"/>
                        </a:rPr>
                        <a:t>pseudo</a:t>
                      </a:r>
                      <a:r>
                        <a:rPr lang="fr-FR" sz="900" b="1" dirty="0">
                          <a:effectLst/>
                          <a:latin typeface="Calibri" panose="020F0502020204030204" pitchFamily="34" charset="0"/>
                        </a:rPr>
                        <a:t>  </a:t>
                      </a:r>
                      <a:r>
                        <a:rPr lang="fr-FR" sz="900" b="1" u="sng" dirty="0">
                          <a:effectLst/>
                          <a:latin typeface="Calibri" panose="020F0502020204030204" pitchFamily="34" charset="0"/>
                        </a:rPr>
                        <a:t>groupe</a:t>
                      </a:r>
                      <a:r>
                        <a:rPr lang="fr-FR" sz="900" b="1" dirty="0">
                          <a:effectLst/>
                          <a:latin typeface="Calibri" panose="020F0502020204030204" pitchFamily="34" charset="0"/>
                        </a:rPr>
                        <a:t> :</a:t>
                      </a:r>
                      <a:r>
                        <a:rPr lang="fr-FR" sz="900" dirty="0">
                          <a:effectLst/>
                          <a:latin typeface="Calibri" panose="020F0502020204030204" pitchFamily="34" charset="0"/>
                        </a:rPr>
                        <a:t> ajoute un utilisateur à un groupe </a:t>
                      </a:r>
                    </a:p>
                    <a:p>
                      <a:pPr marL="0" marR="0" fontAlgn="t">
                        <a:spcBef>
                          <a:spcPts val="0"/>
                        </a:spcBef>
                        <a:spcAft>
                          <a:spcPts val="0"/>
                        </a:spcAft>
                      </a:pPr>
                      <a:r>
                        <a:rPr lang="fr-FR" sz="900" dirty="0">
                          <a:effectLst/>
                          <a:latin typeface="Calibri" panose="020F0502020204030204" pitchFamily="34" charset="0"/>
                        </a:rPr>
                        <a:t>-&gt; </a:t>
                      </a:r>
                      <a:r>
                        <a:rPr lang="fr-FR" sz="900" b="1" dirty="0">
                          <a:effectLst/>
                          <a:latin typeface="Calibri" panose="020F0502020204030204" pitchFamily="34" charset="0"/>
                        </a:rPr>
                        <a:t>id</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153669498"/>
                  </a:ext>
                </a:extLst>
              </a:tr>
              <a:tr h="217631">
                <a:tc>
                  <a:txBody>
                    <a:bodyPr/>
                    <a:lstStyle/>
                    <a:p>
                      <a:pPr marL="0" marR="0" fontAlgn="t">
                        <a:spcBef>
                          <a:spcPts val="0"/>
                        </a:spcBef>
                        <a:spcAft>
                          <a:spcPts val="0"/>
                        </a:spcAft>
                      </a:pPr>
                      <a:r>
                        <a:rPr lang="fr-FR" sz="900" b="1" dirty="0">
                          <a:effectLst/>
                          <a:latin typeface="Calibri" panose="020F0502020204030204" pitchFamily="34" charset="0"/>
                        </a:rPr>
                        <a:t>passwd </a:t>
                      </a:r>
                      <a:r>
                        <a:rPr lang="fr-FR" sz="900" b="1" i="1" u="sng" dirty="0">
                          <a:effectLst/>
                          <a:latin typeface="Calibri" panose="020F0502020204030204" pitchFamily="34" charset="0"/>
                        </a:rPr>
                        <a:t>pseudo</a:t>
                      </a:r>
                      <a:endParaRPr lang="fr-FR" sz="900" dirty="0">
                        <a:effectLst/>
                        <a:latin typeface="Calibri" panose="020F0502020204030204" pitchFamily="34" charset="0"/>
                      </a:endParaRP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dirty="0">
                          <a:effectLst/>
                          <a:latin typeface="Calibri" panose="020F0502020204030204" pitchFamily="34" charset="0"/>
                        </a:rPr>
                        <a:t>changer le mot de passe</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dirty="0">
                          <a:effectLst/>
                          <a:latin typeface="Calibri" panose="020F0502020204030204" pitchFamily="34" charset="0"/>
                        </a:rPr>
                        <a:t> </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136032442"/>
                  </a:ext>
                </a:extLst>
              </a:tr>
              <a:tr h="357537">
                <a:tc>
                  <a:txBody>
                    <a:bodyPr/>
                    <a:lstStyle/>
                    <a:p>
                      <a:pPr marL="0" marR="0" fontAlgn="t">
                        <a:spcBef>
                          <a:spcPts val="0"/>
                        </a:spcBef>
                        <a:spcAft>
                          <a:spcPts val="0"/>
                        </a:spcAft>
                      </a:pPr>
                      <a:r>
                        <a:rPr lang="fr-FR" sz="900" b="1" dirty="0">
                          <a:effectLst/>
                          <a:latin typeface="Calibri" panose="020F0502020204030204" pitchFamily="34" charset="0"/>
                        </a:rPr>
                        <a:t>deluser </a:t>
                      </a:r>
                      <a:r>
                        <a:rPr lang="fr-FR" sz="900" b="1" i="1" u="sng" dirty="0">
                          <a:effectLst/>
                          <a:latin typeface="Calibri" panose="020F0502020204030204" pitchFamily="34" charset="0"/>
                        </a:rPr>
                        <a:t>pseudo</a:t>
                      </a:r>
                      <a:endParaRPr lang="fr-FR" sz="900" dirty="0">
                        <a:effectLst/>
                        <a:latin typeface="Calibri" panose="020F0502020204030204" pitchFamily="34" charset="0"/>
                      </a:endParaRP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dirty="0">
                          <a:effectLst/>
                          <a:latin typeface="Calibri" panose="020F0502020204030204" pitchFamily="34" charset="0"/>
                        </a:rPr>
                        <a:t>supprimer un compte</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b="1" dirty="0">
                          <a:effectLst/>
                          <a:latin typeface="Calibri" panose="020F0502020204030204" pitchFamily="34" charset="0"/>
                        </a:rPr>
                        <a:t>-&gt; deluser --remove-home  </a:t>
                      </a:r>
                      <a:r>
                        <a:rPr lang="fr-FR" sz="900" b="1" i="1" u="sng" dirty="0">
                          <a:effectLst/>
                          <a:latin typeface="Calibri" panose="020F0502020204030204" pitchFamily="34" charset="0"/>
                        </a:rPr>
                        <a:t>pseudo</a:t>
                      </a:r>
                      <a:r>
                        <a:rPr lang="fr-FR" sz="900" b="1" dirty="0">
                          <a:effectLst/>
                          <a:latin typeface="Calibri" panose="020F0502020204030204" pitchFamily="34" charset="0"/>
                        </a:rPr>
                        <a:t> :</a:t>
                      </a:r>
                      <a:r>
                        <a:rPr lang="fr-FR" sz="900" dirty="0">
                          <a:effectLst/>
                          <a:latin typeface="Calibri" panose="020F0502020204030204" pitchFamily="34" charset="0"/>
                        </a:rPr>
                        <a:t> supprimer un utilisateur + répertoire home</a:t>
                      </a:r>
                    </a:p>
                    <a:p>
                      <a:pPr marL="0" marR="0" fontAlgn="t">
                        <a:spcBef>
                          <a:spcPts val="0"/>
                        </a:spcBef>
                        <a:spcAft>
                          <a:spcPts val="0"/>
                        </a:spcAft>
                      </a:pPr>
                      <a:r>
                        <a:rPr lang="fr-FR" sz="900" dirty="0">
                          <a:effectLst/>
                          <a:latin typeface="Calibri" panose="020F0502020204030204" pitchFamily="34" charset="0"/>
                        </a:rPr>
                        <a:t>-&gt; </a:t>
                      </a:r>
                      <a:r>
                        <a:rPr lang="fr-FR" sz="900" b="1" dirty="0">
                          <a:effectLst/>
                          <a:latin typeface="Calibri" panose="020F0502020204030204" pitchFamily="34" charset="0"/>
                        </a:rPr>
                        <a:t>deluser --remove-all-files </a:t>
                      </a:r>
                      <a:r>
                        <a:rPr lang="fr-FR" sz="900" b="1" i="1" u="sng" kern="1200" dirty="0">
                          <a:solidFill>
                            <a:schemeClr val="tx1"/>
                          </a:solidFill>
                          <a:effectLst/>
                          <a:latin typeface="Calibri" panose="020F0502020204030204" pitchFamily="34" charset="0"/>
                          <a:ea typeface="+mn-ea"/>
                          <a:cs typeface="+mn-cs"/>
                        </a:rPr>
                        <a:t>pseudo</a:t>
                      </a:r>
                      <a:r>
                        <a:rPr lang="fr-FR" sz="900" b="1" dirty="0">
                          <a:effectLst/>
                          <a:latin typeface="Calibri" panose="020F0502020204030204" pitchFamily="34" charset="0"/>
                        </a:rPr>
                        <a:t> : </a:t>
                      </a:r>
                      <a:r>
                        <a:rPr lang="fr-FR" sz="900" dirty="0">
                          <a:effectLst/>
                          <a:latin typeface="Calibri" panose="020F0502020204030204" pitchFamily="34" charset="0"/>
                        </a:rPr>
                        <a:t>supprimer un utilisateur + tous les fichiers du système possédés par l'utilisateur</a:t>
                      </a:r>
                    </a:p>
                    <a:p>
                      <a:pPr marL="0" marR="0" fontAlgn="t">
                        <a:spcBef>
                          <a:spcPts val="0"/>
                        </a:spcBef>
                        <a:spcAft>
                          <a:spcPts val="0"/>
                        </a:spcAft>
                      </a:pPr>
                      <a:r>
                        <a:rPr lang="fr-FR" sz="900" b="1" dirty="0">
                          <a:effectLst/>
                          <a:latin typeface="Calibri" panose="020F0502020204030204" pitchFamily="34" charset="0"/>
                        </a:rPr>
                        <a:t>-&gt; deluser  </a:t>
                      </a:r>
                      <a:r>
                        <a:rPr lang="fr-FR" sz="900" b="1" u="sng" dirty="0">
                          <a:effectLst/>
                          <a:latin typeface="Calibri" panose="020F0502020204030204" pitchFamily="34" charset="0"/>
                        </a:rPr>
                        <a:t>pseudo</a:t>
                      </a:r>
                      <a:r>
                        <a:rPr lang="fr-FR" sz="900" b="1" dirty="0">
                          <a:effectLst/>
                          <a:latin typeface="Calibri" panose="020F0502020204030204" pitchFamily="34" charset="0"/>
                        </a:rPr>
                        <a:t>   </a:t>
                      </a:r>
                      <a:r>
                        <a:rPr lang="fr-FR" sz="900" b="1" u="sng" dirty="0">
                          <a:effectLst/>
                          <a:latin typeface="Calibri" panose="020F0502020204030204" pitchFamily="34" charset="0"/>
                        </a:rPr>
                        <a:t>groupe</a:t>
                      </a:r>
                      <a:r>
                        <a:rPr lang="fr-FR" sz="900" b="1" dirty="0">
                          <a:effectLst/>
                          <a:latin typeface="Calibri" panose="020F0502020204030204" pitchFamily="34" charset="0"/>
                        </a:rPr>
                        <a:t> :</a:t>
                      </a:r>
                      <a:r>
                        <a:rPr lang="fr-FR" sz="900" dirty="0">
                          <a:effectLst/>
                          <a:latin typeface="Calibri" panose="020F0502020204030204" pitchFamily="34" charset="0"/>
                        </a:rPr>
                        <a:t> supprime l'utilisateur d'un groupe</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771163777"/>
                  </a:ext>
                </a:extLst>
              </a:tr>
              <a:tr h="217631">
                <a:tc>
                  <a:txBody>
                    <a:bodyPr/>
                    <a:lstStyle/>
                    <a:p>
                      <a:pPr marL="0" marR="0" fontAlgn="t">
                        <a:spcBef>
                          <a:spcPts val="0"/>
                        </a:spcBef>
                        <a:spcAft>
                          <a:spcPts val="0"/>
                        </a:spcAft>
                      </a:pPr>
                      <a:r>
                        <a:rPr lang="fr-FR" sz="900" b="1" dirty="0">
                          <a:solidFill>
                            <a:schemeClr val="bg1"/>
                          </a:solidFill>
                          <a:effectLst/>
                          <a:latin typeface="Calibri" panose="020F0502020204030204" pitchFamily="34" charset="0"/>
                        </a:rPr>
                        <a:t>Gestion des groupes</a:t>
                      </a:r>
                      <a:endParaRPr lang="fr-FR" sz="900" dirty="0">
                        <a:solidFill>
                          <a:schemeClr val="bg1"/>
                        </a:solidFill>
                        <a:effectLst/>
                        <a:latin typeface="Calibri" panose="020F0502020204030204" pitchFamily="34" charset="0"/>
                      </a:endParaRP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75000"/>
                      </a:schemeClr>
                    </a:solidFill>
                  </a:tcPr>
                </a:tc>
                <a:tc>
                  <a:txBody>
                    <a:bodyPr/>
                    <a:lstStyle/>
                    <a:p>
                      <a:pPr marL="0" marR="0" fontAlgn="t">
                        <a:spcBef>
                          <a:spcPts val="0"/>
                        </a:spcBef>
                        <a:spcAft>
                          <a:spcPts val="0"/>
                        </a:spcAft>
                      </a:pPr>
                      <a:r>
                        <a:rPr lang="fr-FR" sz="900" dirty="0">
                          <a:solidFill>
                            <a:schemeClr val="bg1"/>
                          </a:solidFill>
                          <a:effectLst/>
                          <a:latin typeface="Calibri" panose="020F0502020204030204" pitchFamily="34" charset="0"/>
                        </a:rPr>
                        <a:t> </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75000"/>
                      </a:schemeClr>
                    </a:solidFill>
                  </a:tcPr>
                </a:tc>
                <a:tc>
                  <a:txBody>
                    <a:bodyPr/>
                    <a:lstStyle/>
                    <a:p>
                      <a:pPr marL="0" marR="0" fontAlgn="t">
                        <a:spcBef>
                          <a:spcPts val="0"/>
                        </a:spcBef>
                        <a:spcAft>
                          <a:spcPts val="0"/>
                        </a:spcAft>
                      </a:pPr>
                      <a:r>
                        <a:rPr lang="fr-FR" sz="900" dirty="0">
                          <a:solidFill>
                            <a:schemeClr val="bg1"/>
                          </a:solidFill>
                          <a:effectLst/>
                          <a:latin typeface="Calibri" panose="020F0502020204030204" pitchFamily="34" charset="0"/>
                        </a:rPr>
                        <a:t> </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487647875"/>
                  </a:ext>
                </a:extLst>
              </a:tr>
              <a:tr h="357537">
                <a:tc>
                  <a:txBody>
                    <a:bodyPr/>
                    <a:lstStyle/>
                    <a:p>
                      <a:pPr marL="0" marR="0" fontAlgn="t">
                        <a:spcBef>
                          <a:spcPts val="0"/>
                        </a:spcBef>
                        <a:spcAft>
                          <a:spcPts val="0"/>
                        </a:spcAft>
                      </a:pPr>
                      <a:r>
                        <a:rPr lang="fr-FR" sz="900" b="1" dirty="0">
                          <a:effectLst/>
                          <a:latin typeface="Calibri" panose="020F0502020204030204" pitchFamily="34" charset="0"/>
                        </a:rPr>
                        <a:t>addgroup </a:t>
                      </a:r>
                      <a:r>
                        <a:rPr lang="fr-FR" sz="900" b="1" i="1" u="sng" dirty="0">
                          <a:effectLst/>
                          <a:latin typeface="Calibri" panose="020F0502020204030204" pitchFamily="34" charset="0"/>
                        </a:rPr>
                        <a:t>groupe</a:t>
                      </a:r>
                      <a:endParaRPr lang="fr-FR" sz="900" dirty="0">
                        <a:effectLst/>
                        <a:latin typeface="Calibri" panose="020F0502020204030204" pitchFamily="34" charset="0"/>
                      </a:endParaRP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dirty="0">
                          <a:effectLst/>
                          <a:latin typeface="Calibri" panose="020F0502020204030204" pitchFamily="34" charset="0"/>
                        </a:rPr>
                        <a:t>créer un groupe</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b="1" dirty="0">
                          <a:effectLst/>
                          <a:latin typeface="Calibri" panose="020F0502020204030204" pitchFamily="34" charset="0"/>
                        </a:rPr>
                        <a:t>-&gt; addgroup   </a:t>
                      </a:r>
                      <a:r>
                        <a:rPr lang="fr-FR" sz="900" b="1" u="sng" dirty="0">
                          <a:effectLst/>
                          <a:latin typeface="Calibri" panose="020F0502020204030204" pitchFamily="34" charset="0"/>
                        </a:rPr>
                        <a:t>pseudo</a:t>
                      </a:r>
                      <a:r>
                        <a:rPr lang="fr-FR" sz="900" b="1" dirty="0">
                          <a:effectLst/>
                          <a:latin typeface="Calibri" panose="020F0502020204030204" pitchFamily="34" charset="0"/>
                        </a:rPr>
                        <a:t>   </a:t>
                      </a:r>
                      <a:r>
                        <a:rPr lang="fr-FR" sz="900" b="1" u="sng" dirty="0">
                          <a:effectLst/>
                          <a:latin typeface="Calibri" panose="020F0502020204030204" pitchFamily="34" charset="0"/>
                        </a:rPr>
                        <a:t>groupe</a:t>
                      </a:r>
                      <a:r>
                        <a:rPr lang="fr-FR" sz="900" b="1" dirty="0">
                          <a:effectLst/>
                          <a:latin typeface="Calibri" panose="020F0502020204030204" pitchFamily="34" charset="0"/>
                        </a:rPr>
                        <a:t> : </a:t>
                      </a:r>
                      <a:r>
                        <a:rPr lang="fr-FR" sz="900" dirty="0">
                          <a:effectLst/>
                          <a:latin typeface="Calibri" panose="020F0502020204030204" pitchFamily="34" charset="0"/>
                        </a:rPr>
                        <a:t>ajoute un utilisateur à un groupe</a:t>
                      </a:r>
                    </a:p>
                    <a:p>
                      <a:pPr marL="0" marR="0" fontAlgn="t">
                        <a:spcBef>
                          <a:spcPts val="0"/>
                        </a:spcBef>
                        <a:spcAft>
                          <a:spcPts val="0"/>
                        </a:spcAft>
                      </a:pPr>
                      <a:r>
                        <a:rPr lang="fr-FR" sz="900" dirty="0">
                          <a:effectLst/>
                          <a:latin typeface="Calibri" panose="020F0502020204030204" pitchFamily="34" charset="0"/>
                        </a:rPr>
                        <a:t>-&gt; </a:t>
                      </a:r>
                      <a:r>
                        <a:rPr lang="fr-FR" sz="900" b="1" dirty="0">
                          <a:effectLst/>
                          <a:latin typeface="Calibri" panose="020F0502020204030204" pitchFamily="34" charset="0"/>
                        </a:rPr>
                        <a:t>group</a:t>
                      </a:r>
                    </a:p>
                    <a:p>
                      <a:pPr marL="0" marR="0" fontAlgn="t">
                        <a:spcBef>
                          <a:spcPts val="0"/>
                        </a:spcBef>
                        <a:spcAft>
                          <a:spcPts val="0"/>
                        </a:spcAft>
                      </a:pPr>
                      <a:r>
                        <a:rPr lang="fr-FR" sz="900" dirty="0">
                          <a:effectLst/>
                          <a:latin typeface="Calibri" panose="020F0502020204030204" pitchFamily="34" charset="0"/>
                        </a:rPr>
                        <a:t>-&gt; </a:t>
                      </a:r>
                      <a:r>
                        <a:rPr lang="fr-FR" sz="900" b="1" dirty="0" err="1">
                          <a:effectLst/>
                          <a:latin typeface="Calibri" panose="020F0502020204030204" pitchFamily="34" charset="0"/>
                        </a:rPr>
                        <a:t>newgrp</a:t>
                      </a:r>
                      <a:r>
                        <a:rPr lang="fr-FR" sz="900" dirty="0">
                          <a:effectLst/>
                          <a:latin typeface="Calibri" panose="020F0502020204030204" pitchFamily="34" charset="0"/>
                        </a:rPr>
                        <a:t> </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311860514"/>
                  </a:ext>
                </a:extLst>
              </a:tr>
              <a:tr h="1021214">
                <a:tc>
                  <a:txBody>
                    <a:bodyPr/>
                    <a:lstStyle/>
                    <a:p>
                      <a:pPr marL="0" marR="0" fontAlgn="t">
                        <a:spcBef>
                          <a:spcPts val="0"/>
                        </a:spcBef>
                        <a:spcAft>
                          <a:spcPts val="0"/>
                        </a:spcAft>
                      </a:pPr>
                      <a:r>
                        <a:rPr lang="fr-FR" sz="900" b="1" dirty="0">
                          <a:effectLst/>
                          <a:latin typeface="Calibri" panose="020F0502020204030204" pitchFamily="34" charset="0"/>
                        </a:rPr>
                        <a:t>usermod</a:t>
                      </a:r>
                      <a:endParaRPr lang="fr-FR" sz="900" dirty="0">
                        <a:effectLst/>
                        <a:latin typeface="Calibri" panose="020F0502020204030204" pitchFamily="34" charset="0"/>
                      </a:endParaRP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dirty="0">
                          <a:effectLst/>
                          <a:latin typeface="Calibri" panose="020F0502020204030204" pitchFamily="34" charset="0"/>
                        </a:rPr>
                        <a:t> modifier un utilisateur</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b="1" dirty="0">
                          <a:effectLst/>
                          <a:latin typeface="Calibri" panose="020F0502020204030204" pitchFamily="34" charset="0"/>
                        </a:rPr>
                        <a:t>-l : </a:t>
                      </a:r>
                      <a:r>
                        <a:rPr lang="fr-FR" sz="900" dirty="0">
                          <a:effectLst/>
                          <a:latin typeface="Calibri" panose="020F0502020204030204" pitchFamily="34" charset="0"/>
                        </a:rPr>
                        <a:t>renomme l'utilisateur </a:t>
                      </a:r>
                    </a:p>
                    <a:p>
                      <a:pPr marL="0" marR="0" fontAlgn="t">
                        <a:spcBef>
                          <a:spcPts val="0"/>
                        </a:spcBef>
                        <a:spcAft>
                          <a:spcPts val="0"/>
                        </a:spcAft>
                      </a:pPr>
                      <a:r>
                        <a:rPr lang="fr-FR" sz="900" b="1" dirty="0">
                          <a:effectLst/>
                          <a:latin typeface="Calibri" panose="020F0502020204030204" pitchFamily="34" charset="0"/>
                        </a:rPr>
                        <a:t>-g :</a:t>
                      </a:r>
                      <a:r>
                        <a:rPr lang="fr-FR" sz="900" dirty="0">
                          <a:effectLst/>
                          <a:latin typeface="Calibri" panose="020F0502020204030204" pitchFamily="34" charset="0"/>
                        </a:rPr>
                        <a:t> change de groupe</a:t>
                      </a:r>
                    </a:p>
                    <a:p>
                      <a:pPr marL="0" marR="0" fontAlgn="t">
                        <a:spcBef>
                          <a:spcPts val="0"/>
                        </a:spcBef>
                        <a:spcAft>
                          <a:spcPts val="0"/>
                        </a:spcAft>
                      </a:pPr>
                      <a:r>
                        <a:rPr lang="fr-FR" sz="900" dirty="0">
                          <a:effectLst/>
                          <a:latin typeface="Calibri" panose="020F0502020204030204" pitchFamily="34" charset="0"/>
                        </a:rPr>
                        <a:t> </a:t>
                      </a:r>
                    </a:p>
                    <a:p>
                      <a:pPr marL="0" marR="0" fontAlgn="t">
                        <a:spcBef>
                          <a:spcPts val="0"/>
                        </a:spcBef>
                        <a:spcAft>
                          <a:spcPts val="0"/>
                        </a:spcAft>
                      </a:pPr>
                      <a:r>
                        <a:rPr lang="fr-FR" sz="900" b="1" dirty="0">
                          <a:effectLst/>
                          <a:latin typeface="Calibri" panose="020F0502020204030204" pitchFamily="34" charset="0"/>
                        </a:rPr>
                        <a:t>-&gt; usermod -l </a:t>
                      </a:r>
                      <a:r>
                        <a:rPr lang="fr-FR" sz="900" b="1" u="sng" dirty="0">
                          <a:effectLst/>
                          <a:latin typeface="Calibri" panose="020F0502020204030204" pitchFamily="34" charset="0"/>
                        </a:rPr>
                        <a:t>nouveau pseudo</a:t>
                      </a:r>
                      <a:r>
                        <a:rPr lang="fr-FR" sz="900" b="1" dirty="0">
                          <a:effectLst/>
                          <a:latin typeface="Calibri" panose="020F0502020204030204" pitchFamily="34" charset="0"/>
                        </a:rPr>
                        <a:t> -d </a:t>
                      </a:r>
                      <a:r>
                        <a:rPr lang="fr-FR" sz="900" b="1" u="sng" dirty="0">
                          <a:effectLst/>
                          <a:latin typeface="Calibri" panose="020F0502020204030204" pitchFamily="34" charset="0"/>
                        </a:rPr>
                        <a:t>nouveau repertoire home</a:t>
                      </a:r>
                      <a:r>
                        <a:rPr lang="fr-FR" sz="900" b="1" dirty="0">
                          <a:effectLst/>
                          <a:latin typeface="Calibri" panose="020F0502020204030204" pitchFamily="34" charset="0"/>
                        </a:rPr>
                        <a:t> -m </a:t>
                      </a:r>
                      <a:r>
                        <a:rPr lang="fr-FR" sz="900" b="1" i="1" u="sng" dirty="0">
                          <a:effectLst/>
                          <a:latin typeface="Calibri" panose="020F0502020204030204" pitchFamily="34" charset="0"/>
                        </a:rPr>
                        <a:t>ancien pseudo</a:t>
                      </a:r>
                      <a:r>
                        <a:rPr lang="fr-FR" sz="900" b="1" dirty="0">
                          <a:effectLst/>
                          <a:latin typeface="Calibri" panose="020F0502020204030204" pitchFamily="34" charset="0"/>
                        </a:rPr>
                        <a:t>:</a:t>
                      </a:r>
                      <a:r>
                        <a:rPr lang="fr-FR" sz="900" dirty="0">
                          <a:effectLst/>
                          <a:latin typeface="Calibri" panose="020F0502020204030204" pitchFamily="34" charset="0"/>
                        </a:rPr>
                        <a:t> renomme l'utilisateur (le nom de son répertoire personnel ne sera pas changé par contre)</a:t>
                      </a:r>
                    </a:p>
                    <a:p>
                      <a:pPr marL="0" marR="0" fontAlgn="t">
                        <a:spcBef>
                          <a:spcPts val="0"/>
                        </a:spcBef>
                        <a:spcAft>
                          <a:spcPts val="0"/>
                        </a:spcAft>
                      </a:pPr>
                      <a:r>
                        <a:rPr lang="fr-FR" sz="900" b="1" dirty="0">
                          <a:effectLst/>
                          <a:latin typeface="Calibri" panose="020F0502020204030204" pitchFamily="34" charset="0"/>
                        </a:rPr>
                        <a:t>-&gt; usermod -g </a:t>
                      </a:r>
                      <a:r>
                        <a:rPr lang="fr-FR" sz="900" b="1" i="1" u="sng" dirty="0">
                          <a:effectLst/>
                          <a:latin typeface="Calibri" panose="020F0502020204030204" pitchFamily="34" charset="0"/>
                        </a:rPr>
                        <a:t>groupe</a:t>
                      </a:r>
                      <a:r>
                        <a:rPr lang="fr-FR" sz="900" b="1" i="1" u="none" dirty="0">
                          <a:effectLst/>
                          <a:latin typeface="Calibri" panose="020F0502020204030204" pitchFamily="34" charset="0"/>
                        </a:rPr>
                        <a:t>   </a:t>
                      </a:r>
                      <a:r>
                        <a:rPr lang="fr-FR" sz="900" b="1" i="1" u="sng" dirty="0">
                          <a:effectLst/>
                          <a:latin typeface="Calibri" panose="020F0502020204030204" pitchFamily="34" charset="0"/>
                        </a:rPr>
                        <a:t>pseudo </a:t>
                      </a:r>
                      <a:r>
                        <a:rPr lang="fr-FR" sz="900" b="1" dirty="0">
                          <a:effectLst/>
                          <a:latin typeface="Calibri" panose="020F0502020204030204" pitchFamily="34" charset="0"/>
                        </a:rPr>
                        <a:t>:</a:t>
                      </a:r>
                      <a:r>
                        <a:rPr lang="fr-FR" sz="900" dirty="0">
                          <a:effectLst/>
                          <a:latin typeface="Calibri" panose="020F0502020204030204" pitchFamily="34" charset="0"/>
                        </a:rPr>
                        <a:t> change de groupe mais supprime l’ancien</a:t>
                      </a:r>
                    </a:p>
                    <a:p>
                      <a:pPr marL="0" marR="0" fontAlgn="t">
                        <a:spcBef>
                          <a:spcPts val="0"/>
                        </a:spcBef>
                        <a:spcAft>
                          <a:spcPts val="0"/>
                        </a:spcAft>
                      </a:pPr>
                      <a:r>
                        <a:rPr lang="fr-FR" sz="900" b="1" dirty="0">
                          <a:effectLst/>
                          <a:latin typeface="Calibri" panose="020F0502020204030204" pitchFamily="34" charset="0"/>
                        </a:rPr>
                        <a:t>-&gt; </a:t>
                      </a:r>
                      <a:r>
                        <a:rPr lang="fr-FR" sz="900" b="1" dirty="0">
                          <a:solidFill>
                            <a:srgbClr val="FF3300"/>
                          </a:solidFill>
                          <a:effectLst/>
                          <a:latin typeface="Calibri" panose="020F0502020204030204" pitchFamily="34" charset="0"/>
                        </a:rPr>
                        <a:t>usermod -aG groupe </a:t>
                      </a:r>
                      <a:r>
                        <a:rPr lang="fr-FR" sz="900" b="1" u="sng" dirty="0">
                          <a:solidFill>
                            <a:srgbClr val="FF3300"/>
                          </a:solidFill>
                          <a:effectLst/>
                          <a:latin typeface="Calibri" panose="020F0502020204030204" pitchFamily="34" charset="0"/>
                        </a:rPr>
                        <a:t>pseudo</a:t>
                      </a:r>
                      <a:r>
                        <a:rPr lang="fr-FR" sz="900" dirty="0">
                          <a:solidFill>
                            <a:srgbClr val="FF3300"/>
                          </a:solidFill>
                          <a:effectLst/>
                          <a:latin typeface="Calibri" panose="020F0502020204030204" pitchFamily="34" charset="0"/>
                        </a:rPr>
                        <a:t>  … :</a:t>
                      </a:r>
                      <a:r>
                        <a:rPr lang="fr-FR" sz="900" dirty="0">
                          <a:solidFill>
                            <a:srgbClr val="C00000"/>
                          </a:solidFill>
                          <a:effectLst/>
                          <a:latin typeface="Calibri" panose="020F0502020204030204" pitchFamily="34" charset="0"/>
                        </a:rPr>
                        <a:t> </a:t>
                      </a:r>
                      <a:r>
                        <a:rPr lang="fr-FR" sz="900" dirty="0">
                          <a:effectLst/>
                          <a:latin typeface="Calibri" panose="020F0502020204030204" pitchFamily="34" charset="0"/>
                        </a:rPr>
                        <a:t>ajoute un groupe sans supprimer</a:t>
                      </a:r>
                      <a:r>
                        <a:rPr lang="fr-FR" sz="900" i="1" dirty="0">
                          <a:effectLst/>
                          <a:latin typeface="Calibri" panose="020F0502020204030204" pitchFamily="34" charset="0"/>
                        </a:rPr>
                        <a:t> l’ancien</a:t>
                      </a:r>
                      <a:r>
                        <a:rPr lang="fr-FR" sz="900" dirty="0">
                          <a:effectLst/>
                          <a:latin typeface="Calibri" panose="020F0502020204030204" pitchFamily="34" charset="0"/>
                        </a:rPr>
                        <a:t> </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399239188"/>
                  </a:ext>
                </a:extLst>
              </a:tr>
              <a:tr h="217631">
                <a:tc>
                  <a:txBody>
                    <a:bodyPr/>
                    <a:lstStyle/>
                    <a:p>
                      <a:pPr marL="0" marR="0" fontAlgn="t">
                        <a:spcBef>
                          <a:spcPts val="0"/>
                        </a:spcBef>
                        <a:spcAft>
                          <a:spcPts val="0"/>
                        </a:spcAft>
                      </a:pPr>
                      <a:r>
                        <a:rPr lang="fr-FR" sz="900" b="1" dirty="0">
                          <a:effectLst/>
                          <a:latin typeface="Calibri" panose="020F0502020204030204" pitchFamily="34" charset="0"/>
                        </a:rPr>
                        <a:t>delgroup </a:t>
                      </a:r>
                      <a:r>
                        <a:rPr lang="fr-FR" sz="900" b="1" i="1" u="sng" dirty="0">
                          <a:effectLst/>
                          <a:latin typeface="Calibri" panose="020F0502020204030204" pitchFamily="34" charset="0"/>
                        </a:rPr>
                        <a:t>groupe</a:t>
                      </a:r>
                      <a:endParaRPr lang="fr-FR" sz="900" dirty="0">
                        <a:effectLst/>
                        <a:latin typeface="Calibri" panose="020F0502020204030204" pitchFamily="34" charset="0"/>
                      </a:endParaRP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dirty="0">
                          <a:effectLst/>
                          <a:latin typeface="Calibri" panose="020F0502020204030204" pitchFamily="34" charset="0"/>
                        </a:rPr>
                        <a:t>supprimer un groupe</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b="1" dirty="0">
                          <a:effectLst/>
                          <a:latin typeface="Calibri" panose="020F0502020204030204" pitchFamily="34" charset="0"/>
                        </a:rPr>
                        <a:t>-&gt; </a:t>
                      </a:r>
                      <a:r>
                        <a:rPr lang="fr-FR" sz="900" b="1" dirty="0" err="1">
                          <a:effectLst/>
                          <a:latin typeface="Calibri" panose="020F0502020204030204" pitchFamily="34" charset="0"/>
                        </a:rPr>
                        <a:t>delgroup</a:t>
                      </a:r>
                      <a:r>
                        <a:rPr lang="fr-FR" sz="900" b="1" dirty="0">
                          <a:effectLst/>
                          <a:latin typeface="Calibri" panose="020F0502020204030204" pitchFamily="34" charset="0"/>
                        </a:rPr>
                        <a:t>   </a:t>
                      </a:r>
                      <a:r>
                        <a:rPr lang="fr-FR" sz="900" b="1" u="sng" dirty="0">
                          <a:effectLst/>
                          <a:latin typeface="Calibri" panose="020F0502020204030204" pitchFamily="34" charset="0"/>
                        </a:rPr>
                        <a:t>pseudo</a:t>
                      </a:r>
                      <a:r>
                        <a:rPr lang="fr-FR" sz="900" b="1" dirty="0">
                          <a:effectLst/>
                          <a:latin typeface="Calibri" panose="020F0502020204030204" pitchFamily="34" charset="0"/>
                        </a:rPr>
                        <a:t>   </a:t>
                      </a:r>
                      <a:r>
                        <a:rPr lang="fr-FR" sz="900" b="1" u="sng" dirty="0">
                          <a:effectLst/>
                          <a:latin typeface="Calibri" panose="020F0502020204030204" pitchFamily="34" charset="0"/>
                        </a:rPr>
                        <a:t>groupe</a:t>
                      </a:r>
                      <a:r>
                        <a:rPr lang="fr-FR" sz="900" b="1" dirty="0">
                          <a:effectLst/>
                          <a:latin typeface="Calibri" panose="020F0502020204030204" pitchFamily="34" charset="0"/>
                        </a:rPr>
                        <a:t> : </a:t>
                      </a:r>
                      <a:r>
                        <a:rPr lang="fr-FR" sz="900" dirty="0">
                          <a:effectLst/>
                          <a:latin typeface="Calibri" panose="020F0502020204030204" pitchFamily="34" charset="0"/>
                        </a:rPr>
                        <a:t>supprime l'utilisateur d'un groupe</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304735955"/>
                  </a:ext>
                </a:extLst>
              </a:tr>
              <a:tr h="217631">
                <a:tc>
                  <a:txBody>
                    <a:bodyPr/>
                    <a:lstStyle/>
                    <a:p>
                      <a:pPr marL="0" marR="0" fontAlgn="t">
                        <a:spcBef>
                          <a:spcPts val="0"/>
                        </a:spcBef>
                        <a:spcAft>
                          <a:spcPts val="0"/>
                        </a:spcAft>
                      </a:pPr>
                      <a:r>
                        <a:rPr lang="fr-FR" sz="900" b="1" dirty="0">
                          <a:solidFill>
                            <a:schemeClr val="bg1"/>
                          </a:solidFill>
                          <a:effectLst/>
                          <a:latin typeface="Calibri" panose="020F0502020204030204" pitchFamily="34" charset="0"/>
                        </a:rPr>
                        <a:t>Gestion des propriétaires d'un fichier</a:t>
                      </a:r>
                      <a:endParaRPr lang="fr-FR" sz="900" dirty="0">
                        <a:solidFill>
                          <a:schemeClr val="bg1"/>
                        </a:solidFill>
                        <a:effectLst/>
                        <a:latin typeface="Calibri" panose="020F0502020204030204" pitchFamily="34" charset="0"/>
                      </a:endParaRP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75000"/>
                      </a:schemeClr>
                    </a:solidFill>
                  </a:tcPr>
                </a:tc>
                <a:tc>
                  <a:txBody>
                    <a:bodyPr/>
                    <a:lstStyle/>
                    <a:p>
                      <a:pPr marL="0" marR="0" fontAlgn="t">
                        <a:spcBef>
                          <a:spcPts val="0"/>
                        </a:spcBef>
                        <a:spcAft>
                          <a:spcPts val="0"/>
                        </a:spcAft>
                      </a:pPr>
                      <a:r>
                        <a:rPr lang="fr-FR" sz="900" dirty="0">
                          <a:solidFill>
                            <a:schemeClr val="bg1"/>
                          </a:solidFill>
                          <a:effectLst/>
                          <a:latin typeface="Calibri" panose="020F0502020204030204" pitchFamily="34" charset="0"/>
                        </a:rPr>
                        <a:t> </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75000"/>
                      </a:schemeClr>
                    </a:solidFill>
                  </a:tcPr>
                </a:tc>
                <a:tc>
                  <a:txBody>
                    <a:bodyPr/>
                    <a:lstStyle/>
                    <a:p>
                      <a:pPr marL="0" marR="0" fontAlgn="t">
                        <a:spcBef>
                          <a:spcPts val="0"/>
                        </a:spcBef>
                        <a:spcAft>
                          <a:spcPts val="0"/>
                        </a:spcAft>
                      </a:pPr>
                      <a:r>
                        <a:rPr lang="fr-FR" sz="900" dirty="0">
                          <a:solidFill>
                            <a:schemeClr val="bg1"/>
                          </a:solidFill>
                          <a:effectLst/>
                          <a:latin typeface="Calibri" panose="020F0502020204030204" pitchFamily="34" charset="0"/>
                        </a:rPr>
                        <a:t> </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3274176357"/>
                  </a:ext>
                </a:extLst>
              </a:tr>
              <a:tr h="357537">
                <a:tc>
                  <a:txBody>
                    <a:bodyPr/>
                    <a:lstStyle/>
                    <a:p>
                      <a:pPr marL="0" marR="0" fontAlgn="t">
                        <a:spcBef>
                          <a:spcPts val="0"/>
                        </a:spcBef>
                        <a:spcAft>
                          <a:spcPts val="0"/>
                        </a:spcAft>
                      </a:pPr>
                      <a:r>
                        <a:rPr lang="fr-FR" sz="900" b="1" dirty="0">
                          <a:effectLst/>
                          <a:latin typeface="Calibri" panose="020F0502020204030204" pitchFamily="34" charset="0"/>
                        </a:rPr>
                        <a:t>chown  </a:t>
                      </a:r>
                      <a:r>
                        <a:rPr lang="fr-FR" sz="900" b="1" i="1" u="sng" dirty="0">
                          <a:effectLst/>
                          <a:latin typeface="Calibri" panose="020F0502020204030204" pitchFamily="34" charset="0"/>
                        </a:rPr>
                        <a:t>pseudo</a:t>
                      </a:r>
                      <a:r>
                        <a:rPr lang="fr-FR" sz="900" b="1" i="1" dirty="0">
                          <a:effectLst/>
                          <a:latin typeface="Calibri" panose="020F0502020204030204" pitchFamily="34" charset="0"/>
                        </a:rPr>
                        <a:t>   </a:t>
                      </a:r>
                      <a:r>
                        <a:rPr lang="fr-FR" sz="900" b="1" i="1" u="sng" dirty="0">
                          <a:effectLst/>
                          <a:latin typeface="Calibri" panose="020F0502020204030204" pitchFamily="34" charset="0"/>
                        </a:rPr>
                        <a:t>fichier</a:t>
                      </a:r>
                      <a:endParaRPr lang="fr-FR" sz="900" dirty="0">
                        <a:effectLst/>
                        <a:latin typeface="Calibri" panose="020F0502020204030204" pitchFamily="34" charset="0"/>
                      </a:endParaRP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dirty="0">
                          <a:effectLst/>
                          <a:latin typeface="Calibri" panose="020F0502020204030204" pitchFamily="34" charset="0"/>
                        </a:rPr>
                        <a:t>changer le propriétaire d'un fichier</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dirty="0">
                          <a:effectLst/>
                          <a:latin typeface="Calibri" panose="020F0502020204030204" pitchFamily="34" charset="0"/>
                        </a:rPr>
                        <a:t>-&gt; </a:t>
                      </a:r>
                      <a:r>
                        <a:rPr lang="fr-FR" sz="900" b="1" dirty="0">
                          <a:effectLst/>
                          <a:latin typeface="Calibri" panose="020F0502020204030204" pitchFamily="34" charset="0"/>
                        </a:rPr>
                        <a:t>chown </a:t>
                      </a:r>
                      <a:r>
                        <a:rPr lang="fr-FR" sz="900" b="1" u="sng" dirty="0">
                          <a:effectLst/>
                          <a:latin typeface="Calibri" panose="020F0502020204030204" pitchFamily="34" charset="0"/>
                        </a:rPr>
                        <a:t>pseudo</a:t>
                      </a:r>
                      <a:r>
                        <a:rPr lang="fr-FR" sz="900" b="1" dirty="0">
                          <a:effectLst/>
                          <a:latin typeface="Calibri" panose="020F0502020204030204" pitchFamily="34" charset="0"/>
                        </a:rPr>
                        <a:t>:</a:t>
                      </a:r>
                      <a:r>
                        <a:rPr lang="fr-FR" sz="900" b="1" u="sng" dirty="0">
                          <a:effectLst/>
                          <a:latin typeface="Calibri" panose="020F0502020204030204" pitchFamily="34" charset="0"/>
                        </a:rPr>
                        <a:t>groupe</a:t>
                      </a:r>
                      <a:r>
                        <a:rPr lang="fr-FR" sz="900" b="1" dirty="0">
                          <a:effectLst/>
                          <a:latin typeface="Calibri" panose="020F0502020204030204" pitchFamily="34" charset="0"/>
                        </a:rPr>
                        <a:t> fichier.txt</a:t>
                      </a:r>
                      <a:endParaRPr lang="fr-FR" sz="900" dirty="0">
                        <a:effectLst/>
                        <a:latin typeface="Calibri" panose="020F0502020204030204" pitchFamily="34" charset="0"/>
                      </a:endParaRPr>
                    </a:p>
                    <a:p>
                      <a:pPr marL="0" marR="0" fontAlgn="t">
                        <a:spcBef>
                          <a:spcPts val="0"/>
                        </a:spcBef>
                        <a:spcAft>
                          <a:spcPts val="0"/>
                        </a:spcAft>
                      </a:pPr>
                      <a:r>
                        <a:rPr lang="fr-FR" sz="900" dirty="0">
                          <a:effectLst/>
                          <a:latin typeface="Calibri" panose="020F0502020204030204" pitchFamily="34" charset="0"/>
                        </a:rPr>
                        <a:t>-&gt; </a:t>
                      </a:r>
                      <a:r>
                        <a:rPr lang="fr-FR" sz="900" b="1" dirty="0">
                          <a:effectLst/>
                          <a:latin typeface="Calibri" panose="020F0502020204030204" pitchFamily="34" charset="0"/>
                        </a:rPr>
                        <a:t>chown -R </a:t>
                      </a:r>
                      <a:r>
                        <a:rPr lang="fr-FR" sz="900" b="1" u="sng" dirty="0">
                          <a:effectLst/>
                          <a:latin typeface="Calibri" panose="020F0502020204030204" pitchFamily="34" charset="0"/>
                        </a:rPr>
                        <a:t>pseudo</a:t>
                      </a:r>
                      <a:r>
                        <a:rPr lang="fr-FR" sz="900" b="1" dirty="0">
                          <a:effectLst/>
                          <a:latin typeface="Calibri" panose="020F0502020204030204" pitchFamily="34" charset="0"/>
                        </a:rPr>
                        <a:t>:</a:t>
                      </a:r>
                      <a:r>
                        <a:rPr lang="fr-FR" sz="900" b="1" u="sng" dirty="0">
                          <a:effectLst/>
                          <a:latin typeface="Calibri" panose="020F0502020204030204" pitchFamily="34" charset="0"/>
                        </a:rPr>
                        <a:t>groupe</a:t>
                      </a:r>
                      <a:r>
                        <a:rPr lang="fr-FR" sz="900" b="1" dirty="0">
                          <a:effectLst/>
                          <a:latin typeface="Calibri" panose="020F0502020204030204" pitchFamily="34" charset="0"/>
                        </a:rPr>
                        <a:t> répertoire/</a:t>
                      </a:r>
                      <a:endParaRPr lang="fr-FR" sz="900" dirty="0">
                        <a:effectLst/>
                        <a:latin typeface="Calibri" panose="020F0502020204030204" pitchFamily="34" charset="0"/>
                      </a:endParaRP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255254605"/>
                  </a:ext>
                </a:extLst>
              </a:tr>
              <a:tr h="217631">
                <a:tc>
                  <a:txBody>
                    <a:bodyPr/>
                    <a:lstStyle/>
                    <a:p>
                      <a:pPr marL="0" marR="0" fontAlgn="t">
                        <a:spcBef>
                          <a:spcPts val="0"/>
                        </a:spcBef>
                        <a:spcAft>
                          <a:spcPts val="0"/>
                        </a:spcAft>
                      </a:pPr>
                      <a:r>
                        <a:rPr lang="fr-FR" sz="900" b="1" dirty="0">
                          <a:effectLst/>
                          <a:latin typeface="Calibri" panose="020F0502020204030204" pitchFamily="34" charset="0"/>
                        </a:rPr>
                        <a:t>chown  </a:t>
                      </a:r>
                      <a:r>
                        <a:rPr lang="fr-FR" sz="900" b="1" i="1" u="sng" dirty="0">
                          <a:effectLst/>
                          <a:latin typeface="Calibri" panose="020F0502020204030204" pitchFamily="34" charset="0"/>
                        </a:rPr>
                        <a:t>pseudo:groupe</a:t>
                      </a:r>
                      <a:r>
                        <a:rPr lang="fr-FR" sz="900" b="1" i="1" dirty="0">
                          <a:effectLst/>
                          <a:latin typeface="Calibri" panose="020F0502020204030204" pitchFamily="34" charset="0"/>
                        </a:rPr>
                        <a:t>   </a:t>
                      </a:r>
                      <a:r>
                        <a:rPr lang="fr-FR" sz="900" b="1" i="1" u="sng" dirty="0">
                          <a:effectLst/>
                          <a:latin typeface="Calibri" panose="020F0502020204030204" pitchFamily="34" charset="0"/>
                        </a:rPr>
                        <a:t>fichier</a:t>
                      </a:r>
                      <a:endParaRPr lang="fr-FR" sz="900" dirty="0">
                        <a:effectLst/>
                        <a:latin typeface="Calibri" panose="020F0502020204030204" pitchFamily="34" charset="0"/>
                      </a:endParaRP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dirty="0">
                          <a:effectLst/>
                          <a:latin typeface="Calibri" panose="020F0502020204030204" pitchFamily="34" charset="0"/>
                        </a:rPr>
                        <a:t>changer le groupe propriétaire d'un fichier</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dirty="0">
                          <a:effectLst/>
                          <a:latin typeface="Calibri" panose="020F0502020204030204" pitchFamily="34" charset="0"/>
                        </a:rPr>
                        <a:t> </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424883085"/>
                  </a:ext>
                </a:extLst>
              </a:tr>
              <a:tr h="217631">
                <a:tc>
                  <a:txBody>
                    <a:bodyPr/>
                    <a:lstStyle/>
                    <a:p>
                      <a:pPr marL="0" marR="0" fontAlgn="t">
                        <a:spcBef>
                          <a:spcPts val="0"/>
                        </a:spcBef>
                        <a:spcAft>
                          <a:spcPts val="0"/>
                        </a:spcAft>
                      </a:pPr>
                      <a:r>
                        <a:rPr lang="fr-FR" sz="900" b="1" dirty="0">
                          <a:effectLst/>
                          <a:latin typeface="Calibri" panose="020F0502020204030204" pitchFamily="34" charset="0"/>
                        </a:rPr>
                        <a:t>chown -R  </a:t>
                      </a:r>
                      <a:r>
                        <a:rPr lang="fr-FR" sz="900" b="1" i="1" u="sng" dirty="0">
                          <a:effectLst/>
                          <a:latin typeface="Calibri" panose="020F0502020204030204" pitchFamily="34" charset="0"/>
                        </a:rPr>
                        <a:t>pseudo:groupe</a:t>
                      </a:r>
                      <a:r>
                        <a:rPr lang="fr-FR" sz="900" b="1" i="1" dirty="0">
                          <a:effectLst/>
                          <a:latin typeface="Calibri" panose="020F0502020204030204" pitchFamily="34" charset="0"/>
                        </a:rPr>
                        <a:t>   </a:t>
                      </a:r>
                      <a:r>
                        <a:rPr lang="fr-FR" sz="900" b="1" i="1" u="sng" dirty="0">
                          <a:effectLst/>
                          <a:latin typeface="Calibri" panose="020F0502020204030204" pitchFamily="34" charset="0"/>
                        </a:rPr>
                        <a:t>répertoire/</a:t>
                      </a:r>
                      <a:endParaRPr lang="fr-FR" sz="900" dirty="0">
                        <a:effectLst/>
                        <a:latin typeface="Calibri" panose="020F0502020204030204" pitchFamily="34" charset="0"/>
                      </a:endParaRP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dirty="0">
                          <a:effectLst/>
                          <a:latin typeface="Calibri" panose="020F0502020204030204" pitchFamily="34" charset="0"/>
                        </a:rPr>
                        <a:t>affecter récursivement les sous-dossiers</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dirty="0">
                          <a:effectLst/>
                          <a:latin typeface="Calibri" panose="020F0502020204030204" pitchFamily="34" charset="0"/>
                        </a:rPr>
                        <a:t> </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356823566"/>
                  </a:ext>
                </a:extLst>
              </a:tr>
              <a:tr h="217631">
                <a:tc>
                  <a:txBody>
                    <a:bodyPr/>
                    <a:lstStyle/>
                    <a:p>
                      <a:pPr marL="0" marR="0" fontAlgn="t">
                        <a:spcBef>
                          <a:spcPts val="0"/>
                        </a:spcBef>
                        <a:spcAft>
                          <a:spcPts val="0"/>
                        </a:spcAft>
                      </a:pPr>
                      <a:r>
                        <a:rPr lang="fr-FR" sz="900" b="1" dirty="0">
                          <a:effectLst/>
                          <a:latin typeface="Calibri" panose="020F0502020204030204" pitchFamily="34" charset="0"/>
                        </a:rPr>
                        <a:t>chgrp   </a:t>
                      </a:r>
                      <a:r>
                        <a:rPr lang="fr-FR" sz="900" b="1" u="sng" dirty="0">
                          <a:effectLst/>
                          <a:latin typeface="Calibri" panose="020F0502020204030204" pitchFamily="34" charset="0"/>
                        </a:rPr>
                        <a:t>group</a:t>
                      </a:r>
                      <a:r>
                        <a:rPr lang="fr-FR" sz="900" b="1" dirty="0">
                          <a:effectLst/>
                          <a:latin typeface="Calibri" panose="020F0502020204030204" pitchFamily="34" charset="0"/>
                        </a:rPr>
                        <a:t>   </a:t>
                      </a:r>
                      <a:r>
                        <a:rPr lang="fr-FR" sz="900" b="1" u="sng" dirty="0">
                          <a:effectLst/>
                          <a:latin typeface="Calibri" panose="020F0502020204030204" pitchFamily="34" charset="0"/>
                        </a:rPr>
                        <a:t>fichier</a:t>
                      </a:r>
                      <a:endParaRPr lang="fr-FR" sz="900" dirty="0">
                        <a:effectLst/>
                        <a:latin typeface="Calibri" panose="020F0502020204030204" pitchFamily="34" charset="0"/>
                      </a:endParaRP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dirty="0">
                          <a:effectLst/>
                          <a:latin typeface="Calibri" panose="020F0502020204030204" pitchFamily="34" charset="0"/>
                        </a:rPr>
                        <a:t>changer le groupe propriétaire d'un fichier</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dirty="0">
                          <a:effectLst/>
                          <a:latin typeface="Calibri" panose="020F0502020204030204" pitchFamily="34" charset="0"/>
                        </a:rPr>
                        <a:t> </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324290020"/>
                  </a:ext>
                </a:extLst>
              </a:tr>
              <a:tr h="217631">
                <a:tc>
                  <a:txBody>
                    <a:bodyPr/>
                    <a:lstStyle/>
                    <a:p>
                      <a:pPr marL="0" marR="0" fontAlgn="t">
                        <a:spcBef>
                          <a:spcPts val="0"/>
                        </a:spcBef>
                        <a:spcAft>
                          <a:spcPts val="0"/>
                        </a:spcAft>
                      </a:pPr>
                      <a:r>
                        <a:rPr lang="fr-FR" sz="900" b="1" dirty="0">
                          <a:solidFill>
                            <a:schemeClr val="bg1"/>
                          </a:solidFill>
                          <a:effectLst/>
                          <a:latin typeface="Calibri" panose="020F0502020204030204" pitchFamily="34" charset="0"/>
                        </a:rPr>
                        <a:t>Modifier les droits d'accès</a:t>
                      </a:r>
                      <a:endParaRPr lang="fr-FR" sz="900" dirty="0">
                        <a:solidFill>
                          <a:schemeClr val="bg1"/>
                        </a:solidFill>
                        <a:effectLst/>
                        <a:latin typeface="Calibri" panose="020F0502020204030204" pitchFamily="34" charset="0"/>
                      </a:endParaRP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75000"/>
                      </a:schemeClr>
                    </a:solidFill>
                  </a:tcPr>
                </a:tc>
                <a:tc>
                  <a:txBody>
                    <a:bodyPr/>
                    <a:lstStyle/>
                    <a:p>
                      <a:pPr marL="0" marR="0" fontAlgn="t">
                        <a:spcBef>
                          <a:spcPts val="0"/>
                        </a:spcBef>
                        <a:spcAft>
                          <a:spcPts val="0"/>
                        </a:spcAft>
                      </a:pPr>
                      <a:r>
                        <a:rPr lang="fr-FR" sz="900" dirty="0">
                          <a:solidFill>
                            <a:schemeClr val="bg1"/>
                          </a:solidFill>
                          <a:effectLst/>
                          <a:latin typeface="Calibri" panose="020F0502020204030204" pitchFamily="34" charset="0"/>
                        </a:rPr>
                        <a:t> </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75000"/>
                      </a:schemeClr>
                    </a:solidFill>
                  </a:tcPr>
                </a:tc>
                <a:tc>
                  <a:txBody>
                    <a:bodyPr/>
                    <a:lstStyle/>
                    <a:p>
                      <a:pPr marL="0" marR="0" fontAlgn="t">
                        <a:spcBef>
                          <a:spcPts val="0"/>
                        </a:spcBef>
                        <a:spcAft>
                          <a:spcPts val="0"/>
                        </a:spcAft>
                      </a:pPr>
                      <a:r>
                        <a:rPr lang="fr-FR" sz="900" dirty="0">
                          <a:solidFill>
                            <a:schemeClr val="bg1"/>
                          </a:solidFill>
                          <a:effectLst/>
                          <a:latin typeface="Calibri" panose="020F0502020204030204" pitchFamily="34" charset="0"/>
                        </a:rPr>
                        <a:t> </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3907029447"/>
                  </a:ext>
                </a:extLst>
              </a:tr>
              <a:tr h="217631">
                <a:tc>
                  <a:txBody>
                    <a:bodyPr/>
                    <a:lstStyle/>
                    <a:p>
                      <a:pPr marL="0" marR="0" fontAlgn="t">
                        <a:spcBef>
                          <a:spcPts val="0"/>
                        </a:spcBef>
                        <a:spcAft>
                          <a:spcPts val="0"/>
                        </a:spcAft>
                      </a:pPr>
                      <a:r>
                        <a:rPr lang="fr-FR" sz="900" b="1" dirty="0">
                          <a:effectLst/>
                          <a:latin typeface="Calibri" panose="020F0502020204030204" pitchFamily="34" charset="0"/>
                        </a:rPr>
                        <a:t>chmod ### </a:t>
                      </a:r>
                      <a:r>
                        <a:rPr lang="fr-FR" sz="900" b="1" i="1" u="sng" dirty="0">
                          <a:effectLst/>
                          <a:latin typeface="Calibri" panose="020F0502020204030204" pitchFamily="34" charset="0"/>
                        </a:rPr>
                        <a:t>fichier</a:t>
                      </a:r>
                      <a:endParaRPr lang="fr-FR" sz="900" dirty="0">
                        <a:effectLst/>
                        <a:latin typeface="Calibri" panose="020F0502020204030204" pitchFamily="34" charset="0"/>
                      </a:endParaRP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dirty="0">
                          <a:effectLst/>
                          <a:latin typeface="Calibri" panose="020F0502020204030204" pitchFamily="34" charset="0"/>
                        </a:rPr>
                        <a:t>réaffecter les droits sur un fichier</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dirty="0">
                          <a:effectLst/>
                          <a:latin typeface="Calibri" panose="020F0502020204030204" pitchFamily="34" charset="0"/>
                        </a:rPr>
                        <a:t> </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207475920"/>
                  </a:ext>
                </a:extLst>
              </a:tr>
              <a:tr h="217631">
                <a:tc>
                  <a:txBody>
                    <a:bodyPr/>
                    <a:lstStyle/>
                    <a:p>
                      <a:pPr marL="0" marR="0" fontAlgn="t">
                        <a:spcBef>
                          <a:spcPts val="0"/>
                        </a:spcBef>
                        <a:spcAft>
                          <a:spcPts val="0"/>
                        </a:spcAft>
                      </a:pPr>
                      <a:r>
                        <a:rPr lang="fr-FR" sz="900" b="1" dirty="0">
                          <a:effectLst/>
                          <a:latin typeface="Calibri" panose="020F0502020204030204" pitchFamily="34" charset="0"/>
                        </a:rPr>
                        <a:t>chmod -R ### </a:t>
                      </a:r>
                      <a:r>
                        <a:rPr lang="fr-FR" sz="900" b="1" i="1" u="sng" dirty="0">
                          <a:effectLst/>
                          <a:latin typeface="Calibri" panose="020F0502020204030204" pitchFamily="34" charset="0"/>
                        </a:rPr>
                        <a:t>répertoire/</a:t>
                      </a:r>
                      <a:endParaRPr lang="fr-FR" sz="900" dirty="0">
                        <a:effectLst/>
                        <a:latin typeface="Calibri" panose="020F0502020204030204" pitchFamily="34" charset="0"/>
                      </a:endParaRP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dirty="0">
                          <a:effectLst/>
                          <a:latin typeface="Calibri" panose="020F0502020204030204" pitchFamily="34" charset="0"/>
                        </a:rPr>
                        <a:t>réaffecter les droits sur un répertoire</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900" dirty="0">
                          <a:effectLst/>
                          <a:latin typeface="Calibri" panose="020F0502020204030204" pitchFamily="34" charset="0"/>
                        </a:rPr>
                        <a:t> </a:t>
                      </a:r>
                    </a:p>
                  </a:txBody>
                  <a:tcPr marL="26484" marR="26484" marT="26670" marB="266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394820343"/>
                  </a:ext>
                </a:extLst>
              </a:tr>
            </a:tbl>
          </a:graphicData>
        </a:graphic>
      </p:graphicFrame>
    </p:spTree>
    <p:extLst>
      <p:ext uri="{BB962C8B-B14F-4D97-AF65-F5344CB8AC3E}">
        <p14:creationId xmlns:p14="http://schemas.microsoft.com/office/powerpoint/2010/main" val="36150444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03E06B-E811-44D1-B953-449D48F300F2}"/>
              </a:ext>
            </a:extLst>
          </p:cNvPr>
          <p:cNvSpPr>
            <a:spLocks noGrp="1"/>
          </p:cNvSpPr>
          <p:nvPr>
            <p:ph type="title"/>
          </p:nvPr>
        </p:nvSpPr>
        <p:spPr/>
        <p:txBody>
          <a:bodyPr/>
          <a:lstStyle/>
          <a:p>
            <a:r>
              <a:rPr lang="fr-FR" dirty="0"/>
              <a:t>Affectation des groupes</a:t>
            </a:r>
          </a:p>
        </p:txBody>
      </p:sp>
      <p:pic>
        <p:nvPicPr>
          <p:cNvPr id="5" name="Espace réservé du contenu 4">
            <a:extLst>
              <a:ext uri="{FF2B5EF4-FFF2-40B4-BE49-F238E27FC236}">
                <a16:creationId xmlns:a16="http://schemas.microsoft.com/office/drawing/2014/main" id="{E2CB9DB8-475D-4199-B24D-725F24010C44}"/>
              </a:ext>
            </a:extLst>
          </p:cNvPr>
          <p:cNvPicPr>
            <a:picLocks noGrp="1" noChangeAspect="1"/>
          </p:cNvPicPr>
          <p:nvPr>
            <p:ph idx="1"/>
          </p:nvPr>
        </p:nvPicPr>
        <p:blipFill>
          <a:blip r:embed="rId2"/>
          <a:stretch>
            <a:fillRect/>
          </a:stretch>
        </p:blipFill>
        <p:spPr>
          <a:xfrm>
            <a:off x="1525853" y="2160588"/>
            <a:ext cx="6900332" cy="3881437"/>
          </a:xfrm>
        </p:spPr>
      </p:pic>
    </p:spTree>
    <p:extLst>
      <p:ext uri="{BB962C8B-B14F-4D97-AF65-F5344CB8AC3E}">
        <p14:creationId xmlns:p14="http://schemas.microsoft.com/office/powerpoint/2010/main" val="4242461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3AD80DA-41D7-44A7-98E0-E63D3D4148D2}"/>
              </a:ext>
            </a:extLst>
          </p:cNvPr>
          <p:cNvSpPr>
            <a:spLocks noGrp="1"/>
          </p:cNvSpPr>
          <p:nvPr>
            <p:ph idx="1"/>
          </p:nvPr>
        </p:nvSpPr>
        <p:spPr>
          <a:xfrm>
            <a:off x="677334" y="3352800"/>
            <a:ext cx="8596668" cy="2688562"/>
          </a:xfrm>
        </p:spPr>
        <p:txBody>
          <a:bodyPr>
            <a:normAutofit fontScale="62500" lnSpcReduction="20000"/>
          </a:bodyPr>
          <a:lstStyle/>
          <a:p>
            <a:r>
              <a:rPr lang="fr-FR" dirty="0"/>
              <a:t>Les droits sont : -rw-r--r--</a:t>
            </a:r>
          </a:p>
          <a:p>
            <a:r>
              <a:rPr lang="fr-FR" b="1" dirty="0"/>
              <a:t>-</a:t>
            </a:r>
            <a:r>
              <a:rPr lang="fr-FR" dirty="0"/>
              <a:t> : le premier tiret indique qu'il s'agit d’un fichier. S'il y avait eu un d à la place, cela aurait indiqué qu'il s'agissait d'un dossier.</a:t>
            </a:r>
          </a:p>
          <a:p>
            <a:r>
              <a:rPr lang="fr-FR" dirty="0"/>
              <a:t>rw- : indique que le propriétaire du fichier, gui en l'occurrence, peut lire et modifier (et donc supprimer) le fichier. En revanche, il ne peut pas l'exécuter car il n'a pas de x à la fin. Je rappelle que quiconque peut modifier un fichier a aussi le droit de le supprimer.</a:t>
            </a:r>
          </a:p>
          <a:p>
            <a:r>
              <a:rPr lang="fr-FR" dirty="0"/>
              <a:t>r-- : tous les utilisateurs qui font partie du groupe gui mais qui ne sont pas gui peuvent seulement lire le fichier. Ils ne peuvent ni le modifier, ni l'exécuter. Je reconnais qu'avoir un nom de groupe identique au nom d'utilisateur peut embrouiller : si vous êtes aussi bien organisés que sur mon premier schéma, on parlera plutôt du groupe famille.</a:t>
            </a:r>
          </a:p>
          <a:p>
            <a:r>
              <a:rPr lang="fr-FR" dirty="0"/>
              <a:t>r-- : tous les autres (ceux qui ne font pas partie du groupe gui) peuvent seulement lire le fichier.</a:t>
            </a:r>
          </a:p>
          <a:p>
            <a:r>
              <a:rPr lang="fr-FR" dirty="0"/>
              <a:t>En résumé, ces droits nous apprennent que l'élément est un fichier, que gui peut le lire et le modifier et que tous les autres utilisateurs peuvent seulement le lire. </a:t>
            </a:r>
          </a:p>
        </p:txBody>
      </p:sp>
      <p:sp>
        <p:nvSpPr>
          <p:cNvPr id="4" name="Rectangle 3">
            <a:extLst>
              <a:ext uri="{FF2B5EF4-FFF2-40B4-BE49-F238E27FC236}">
                <a16:creationId xmlns:a16="http://schemas.microsoft.com/office/drawing/2014/main" id="{4362A77C-80D6-4A1A-843B-B5CCEF95E8C4}"/>
              </a:ext>
            </a:extLst>
          </p:cNvPr>
          <p:cNvSpPr/>
          <p:nvPr/>
        </p:nvSpPr>
        <p:spPr>
          <a:xfrm>
            <a:off x="677334" y="2179935"/>
            <a:ext cx="8596668" cy="64633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fontScale="92500" lnSpcReduction="20000"/>
          </a:bodyPr>
          <a:lstStyle/>
          <a:p>
            <a:pPr>
              <a:spcBef>
                <a:spcPts val="1000"/>
              </a:spcBef>
              <a:buClr>
                <a:schemeClr val="accent1"/>
              </a:buClr>
              <a:buSzPct val="80000"/>
            </a:pPr>
            <a:r>
              <a:rPr lang="fr-FR" dirty="0" err="1">
                <a:solidFill>
                  <a:schemeClr val="lt1"/>
                </a:solidFill>
              </a:rPr>
              <a:t>gui@gui-desktop</a:t>
            </a:r>
            <a:r>
              <a:rPr lang="fr-FR" dirty="0">
                <a:solidFill>
                  <a:schemeClr val="lt1"/>
                </a:solidFill>
              </a:rPr>
              <a:t>:~$ ls -l rapport.txt </a:t>
            </a:r>
          </a:p>
          <a:p>
            <a:pPr>
              <a:spcBef>
                <a:spcPts val="1000"/>
              </a:spcBef>
              <a:buClr>
                <a:schemeClr val="accent1"/>
              </a:buClr>
              <a:buSzPct val="80000"/>
            </a:pPr>
            <a:r>
              <a:rPr lang="fr-FR" dirty="0">
                <a:solidFill>
                  <a:schemeClr val="lt1"/>
                </a:solidFill>
              </a:rPr>
              <a:t>-rw-r--r-- 1 gui 0 2007-11-15 23:14 rapport.txt</a:t>
            </a:r>
          </a:p>
        </p:txBody>
      </p:sp>
    </p:spTree>
    <p:extLst>
      <p:ext uri="{BB962C8B-B14F-4D97-AF65-F5344CB8AC3E}">
        <p14:creationId xmlns:p14="http://schemas.microsoft.com/office/powerpoint/2010/main" val="17711355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8">
            <a:extLst>
              <a:ext uri="{FF2B5EF4-FFF2-40B4-BE49-F238E27FC236}">
                <a16:creationId xmlns:a16="http://schemas.microsoft.com/office/drawing/2014/main" id="{EDAFC629-A14A-45F6-9E04-AF6598C39B6C}"/>
              </a:ext>
            </a:extLst>
          </p:cNvPr>
          <p:cNvSpPr>
            <a:spLocks noGrp="1"/>
          </p:cNvSpPr>
          <p:nvPr>
            <p:ph sz="half" idx="2"/>
          </p:nvPr>
        </p:nvSpPr>
        <p:spPr/>
        <p:txBody>
          <a:bodyPr>
            <a:normAutofit fontScale="70000" lnSpcReduction="20000"/>
          </a:bodyPr>
          <a:lstStyle/>
          <a:p>
            <a:pPr fontAlgn="ctr"/>
            <a:r>
              <a:rPr lang="fr-FR" b="1" dirty="0"/>
              <a:t>d</a:t>
            </a:r>
            <a:r>
              <a:rPr lang="en-US" dirty="0"/>
              <a:t> </a:t>
            </a:r>
            <a:r>
              <a:rPr lang="fr-FR" dirty="0"/>
              <a:t>(Directory) : indique si l'élément est un dossier ;</a:t>
            </a:r>
          </a:p>
          <a:p>
            <a:pPr fontAlgn="ctr"/>
            <a:r>
              <a:rPr lang="fr-FR" b="1" dirty="0"/>
              <a:t>l</a:t>
            </a:r>
            <a:r>
              <a:rPr lang="en-US" dirty="0"/>
              <a:t> </a:t>
            </a:r>
            <a:r>
              <a:rPr lang="fr-FR" dirty="0"/>
              <a:t>(Link) : indique si l'élément est un lien (raccourci) ;</a:t>
            </a:r>
          </a:p>
          <a:p>
            <a:pPr fontAlgn="ctr"/>
            <a:r>
              <a:rPr lang="fr-FR" b="1" dirty="0"/>
              <a:t>r</a:t>
            </a:r>
            <a:r>
              <a:rPr lang="en-US" dirty="0"/>
              <a:t> </a:t>
            </a:r>
            <a:r>
              <a:rPr lang="fr-FR" dirty="0"/>
              <a:t>(Read) : indique si on peut lire l'élément ;</a:t>
            </a:r>
          </a:p>
          <a:p>
            <a:pPr fontAlgn="ctr"/>
            <a:r>
              <a:rPr lang="fr-FR" b="1" dirty="0"/>
              <a:t>w</a:t>
            </a:r>
            <a:r>
              <a:rPr lang="en-US" dirty="0"/>
              <a:t> </a:t>
            </a:r>
            <a:r>
              <a:rPr lang="fr-FR" dirty="0"/>
              <a:t>(Write) : indique si on peut modifier l'élément ;</a:t>
            </a:r>
          </a:p>
          <a:p>
            <a:pPr fontAlgn="ctr"/>
            <a:r>
              <a:rPr lang="fr-FR" b="1" dirty="0"/>
              <a:t>x</a:t>
            </a:r>
            <a:r>
              <a:rPr lang="en-US" dirty="0"/>
              <a:t> </a:t>
            </a:r>
            <a:r>
              <a:rPr lang="fr-FR" dirty="0"/>
              <a:t>(eXecute) : si c'est un fichier, « </a:t>
            </a:r>
            <a:r>
              <a:rPr lang="en-US" dirty="0"/>
              <a:t>x</a:t>
            </a:r>
            <a:r>
              <a:rPr lang="fr-FR" dirty="0"/>
              <a:t> » indique qu'on peut l'exécuter. Ce n'est utile que pour les fichiers exécutables (programmes et scripts).</a:t>
            </a:r>
          </a:p>
          <a:p>
            <a:pPr marL="0" indent="0">
              <a:buNone/>
            </a:pPr>
            <a:r>
              <a:rPr lang="fr-FR" dirty="0"/>
              <a:t>Si c'est un dossier, « </a:t>
            </a:r>
            <a:r>
              <a:rPr lang="en-US" dirty="0"/>
              <a:t>x</a:t>
            </a:r>
            <a:r>
              <a:rPr lang="fr-FR" dirty="0"/>
              <a:t> » indique qu'on peut le « traverser », c'est-à-dire qu'on peut voir les sous-dossiers qu'il contient si on a le droit de lecture dessus.</a:t>
            </a:r>
          </a:p>
          <a:p>
            <a:pPr marL="0" indent="0">
              <a:buNone/>
            </a:pPr>
            <a:r>
              <a:rPr lang="fr-FR" dirty="0"/>
              <a:t>Si la lettre apparaît, c'est que le droit existe. S'il y a un tiret à la place, c'est qu'il n'y a aucun droit.</a:t>
            </a:r>
          </a:p>
          <a:p>
            <a:endParaRPr lang="fr-FR" dirty="0"/>
          </a:p>
        </p:txBody>
      </p:sp>
      <p:pic>
        <p:nvPicPr>
          <p:cNvPr id="1026" name="Picture 2" descr="dossier utilisateur groupe autres ">
            <a:extLst>
              <a:ext uri="{FF2B5EF4-FFF2-40B4-BE49-F238E27FC236}">
                <a16:creationId xmlns:a16="http://schemas.microsoft.com/office/drawing/2014/main" id="{40E66863-0840-4BCA-9D8C-7CB8B877B05F}"/>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694475" y="2160589"/>
            <a:ext cx="2990850"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8928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chmod : modifier les droits d'accès</a:t>
            </a:r>
            <a:r>
              <a:rPr lang="en-US" dirty="0"/>
              <a:t> </a:t>
            </a:r>
            <a:endParaRPr lang="fr-FR" dirty="0"/>
          </a:p>
        </p:txBody>
      </p:sp>
      <p:pic>
        <p:nvPicPr>
          <p:cNvPr id="11" name="Espace réservé du contenu 10"/>
          <p:cNvPicPr>
            <a:picLocks noGrp="1" noChangeAspect="1"/>
          </p:cNvPicPr>
          <p:nvPr>
            <p:ph idx="1"/>
          </p:nvPr>
        </p:nvPicPr>
        <p:blipFill>
          <a:blip r:embed="rId2"/>
          <a:stretch>
            <a:fillRect/>
          </a:stretch>
        </p:blipFill>
        <p:spPr>
          <a:xfrm>
            <a:off x="677334" y="1459007"/>
            <a:ext cx="1341664" cy="1834685"/>
          </a:xfrm>
          <a:prstGeom prst="rect">
            <a:avLst/>
          </a:prstGeom>
        </p:spPr>
      </p:pic>
      <p:pic>
        <p:nvPicPr>
          <p:cNvPr id="12" name="Image 11"/>
          <p:cNvPicPr>
            <a:picLocks noChangeAspect="1"/>
          </p:cNvPicPr>
          <p:nvPr/>
        </p:nvPicPr>
        <p:blipFill>
          <a:blip r:embed="rId3"/>
          <a:stretch>
            <a:fillRect/>
          </a:stretch>
        </p:blipFill>
        <p:spPr>
          <a:xfrm>
            <a:off x="2018998" y="1459007"/>
            <a:ext cx="2033154" cy="3293708"/>
          </a:xfrm>
          <a:prstGeom prst="rect">
            <a:avLst/>
          </a:prstGeom>
        </p:spPr>
      </p:pic>
      <p:sp>
        <p:nvSpPr>
          <p:cNvPr id="3" name="Rectangle 2">
            <a:extLst>
              <a:ext uri="{FF2B5EF4-FFF2-40B4-BE49-F238E27FC236}">
                <a16:creationId xmlns:a16="http://schemas.microsoft.com/office/drawing/2014/main" id="{78D1B5D6-065E-421E-A21F-6929E5C97E46}"/>
              </a:ext>
            </a:extLst>
          </p:cNvPr>
          <p:cNvSpPr/>
          <p:nvPr/>
        </p:nvSpPr>
        <p:spPr>
          <a:xfrm>
            <a:off x="4052152" y="1467586"/>
            <a:ext cx="6096000" cy="2941831"/>
          </a:xfrm>
          <a:prstGeom prst="rect">
            <a:avLst/>
          </a:prstGeom>
        </p:spPr>
        <p:txBody>
          <a:bodyPr>
            <a:spAutoFit/>
          </a:bodyPr>
          <a:lstStyle/>
          <a:p>
            <a:pPr>
              <a:spcBef>
                <a:spcPts val="1100"/>
              </a:spcBef>
              <a:spcAft>
                <a:spcPts val="1100"/>
              </a:spcAft>
            </a:pPr>
            <a:r>
              <a:rPr lang="fr-FR" sz="2000" b="1" u="sng" dirty="0">
                <a:solidFill>
                  <a:srgbClr val="000000"/>
                </a:solidFill>
                <a:latin typeface="Source Sans Pro"/>
              </a:rPr>
              <a:t>Exemple</a:t>
            </a:r>
            <a:r>
              <a:rPr lang="en-US" sz="2000" b="1" u="sng" dirty="0">
                <a:solidFill>
                  <a:srgbClr val="000000"/>
                </a:solidFill>
                <a:latin typeface="Source Sans Pro"/>
              </a:rPr>
              <a:t> : </a:t>
            </a:r>
          </a:p>
          <a:p>
            <a:r>
              <a:rPr lang="fr-FR" dirty="0">
                <a:latin typeface="Source Sans Pro"/>
              </a:rPr>
              <a:t>Pour changer les droits sur le fichier</a:t>
            </a:r>
            <a:r>
              <a:rPr lang="en-US" dirty="0">
                <a:latin typeface="Source Sans Pro"/>
              </a:rPr>
              <a:t> rapport.txt</a:t>
            </a:r>
            <a:r>
              <a:rPr lang="fr-FR" dirty="0">
                <a:latin typeface="Source Sans Pro"/>
              </a:rPr>
              <a:t>, et être le seul autorisé à le lire et l'éditer, je dois exécuter cette commande :</a:t>
            </a:r>
          </a:p>
          <a:p>
            <a:r>
              <a:rPr lang="en-US" b="1" dirty="0">
                <a:latin typeface="Calibri" panose="020F0502020204030204" pitchFamily="34" charset="0"/>
              </a:rPr>
              <a:t># chmod 600 rapport.txt</a:t>
            </a:r>
            <a:endParaRPr lang="en-US" dirty="0">
              <a:latin typeface="Calibri" panose="020F0502020204030204" pitchFamily="34" charset="0"/>
            </a:endParaRPr>
          </a:p>
          <a:p>
            <a:r>
              <a:rPr lang="fr-FR" sz="1200" dirty="0">
                <a:solidFill>
                  <a:srgbClr val="FFFFFF"/>
                </a:solidFill>
                <a:latin typeface="Calibri" panose="020F0502020204030204" pitchFamily="34" charset="0"/>
              </a:rPr>
              <a:t> </a:t>
            </a:r>
          </a:p>
          <a:p>
            <a:r>
              <a:rPr lang="fr-FR" dirty="0">
                <a:latin typeface="Source Sans Pro"/>
              </a:rPr>
              <a:t>Si je veux être le seul à pouvoir lire, éditer et exécuter les fichiers de mon répertoire personnel et de tous ses fichiers, j'ai juste besoin d'écrire :</a:t>
            </a:r>
          </a:p>
          <a:p>
            <a:r>
              <a:rPr lang="en-US" b="1" dirty="0">
                <a:latin typeface="Calibri" panose="020F0502020204030204" pitchFamily="34" charset="0"/>
              </a:rPr>
              <a:t># chmod -R 700 /home/</a:t>
            </a:r>
            <a:r>
              <a:rPr lang="en-US" b="1" dirty="0" err="1">
                <a:latin typeface="Calibri" panose="020F0502020204030204" pitchFamily="34" charset="0"/>
              </a:rPr>
              <a:t>gui</a:t>
            </a:r>
            <a:endParaRPr lang="en-US" dirty="0">
              <a:latin typeface="Calibri" panose="020F0502020204030204" pitchFamily="34" charset="0"/>
            </a:endParaRPr>
          </a:p>
        </p:txBody>
      </p:sp>
      <p:sp>
        <p:nvSpPr>
          <p:cNvPr id="6" name="Rectangle 5">
            <a:extLst>
              <a:ext uri="{FF2B5EF4-FFF2-40B4-BE49-F238E27FC236}">
                <a16:creationId xmlns:a16="http://schemas.microsoft.com/office/drawing/2014/main" id="{C1A4C3CB-BA0E-44C6-9912-B1B3682D43E8}"/>
              </a:ext>
            </a:extLst>
          </p:cNvPr>
          <p:cNvSpPr/>
          <p:nvPr/>
        </p:nvSpPr>
        <p:spPr>
          <a:xfrm>
            <a:off x="587199" y="5065146"/>
            <a:ext cx="3238568" cy="646331"/>
          </a:xfrm>
          <a:prstGeom prst="rect">
            <a:avLst/>
          </a:prstGeom>
        </p:spPr>
        <p:txBody>
          <a:bodyPr wrap="square">
            <a:spAutoFit/>
          </a:bodyPr>
          <a:lstStyle/>
          <a:p>
            <a:pPr algn="ctr"/>
            <a:r>
              <a:rPr lang="fr-FR" dirty="0">
                <a:latin typeface="Calibri" panose="020F0502020204030204" pitchFamily="34" charset="0"/>
              </a:rPr>
              <a:t>Additionner</a:t>
            </a:r>
            <a:r>
              <a:rPr lang="en-US" dirty="0">
                <a:latin typeface="Calibri" panose="020F0502020204030204" pitchFamily="34" charset="0"/>
              </a:rPr>
              <a:t> les </a:t>
            </a:r>
            <a:r>
              <a:rPr lang="fr-FR" dirty="0">
                <a:latin typeface="Calibri" panose="020F0502020204030204" pitchFamily="34" charset="0"/>
              </a:rPr>
              <a:t>chiffres</a:t>
            </a:r>
            <a:r>
              <a:rPr lang="en-US" dirty="0">
                <a:latin typeface="Calibri" panose="020F0502020204030204" pitchFamily="34" charset="0"/>
              </a:rPr>
              <a:t> pour affecter les droits</a:t>
            </a:r>
          </a:p>
        </p:txBody>
      </p:sp>
    </p:spTree>
    <p:extLst>
      <p:ext uri="{BB962C8B-B14F-4D97-AF65-F5344CB8AC3E}">
        <p14:creationId xmlns:p14="http://schemas.microsoft.com/office/powerpoint/2010/main" val="9542871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3088D2-2624-4F28-B670-56651D3520EE}"/>
              </a:ext>
            </a:extLst>
          </p:cNvPr>
          <p:cNvSpPr>
            <a:spLocks noGrp="1"/>
          </p:cNvSpPr>
          <p:nvPr>
            <p:ph type="title"/>
          </p:nvPr>
        </p:nvSpPr>
        <p:spPr/>
        <p:txBody>
          <a:bodyPr/>
          <a:lstStyle/>
          <a:p>
            <a:r>
              <a:rPr lang="fr-FR" dirty="0"/>
              <a:t>Attribuer des droits avec des lettres (</a:t>
            </a:r>
            <a:r>
              <a:rPr lang="en-US" dirty="0"/>
              <a:t>chmod </a:t>
            </a:r>
            <a:r>
              <a:rPr lang="fr-FR" dirty="0"/>
              <a:t>relatif)</a:t>
            </a:r>
          </a:p>
        </p:txBody>
      </p:sp>
      <p:sp>
        <p:nvSpPr>
          <p:cNvPr id="3" name="Espace réservé du contenu 2">
            <a:extLst>
              <a:ext uri="{FF2B5EF4-FFF2-40B4-BE49-F238E27FC236}">
                <a16:creationId xmlns:a16="http://schemas.microsoft.com/office/drawing/2014/main" id="{218138A3-4B6F-4D72-BF4C-58A557F602EC}"/>
              </a:ext>
            </a:extLst>
          </p:cNvPr>
          <p:cNvSpPr>
            <a:spLocks noGrp="1"/>
          </p:cNvSpPr>
          <p:nvPr>
            <p:ph sz="half" idx="1"/>
          </p:nvPr>
        </p:nvSpPr>
        <p:spPr/>
        <p:txBody>
          <a:bodyPr>
            <a:normAutofit fontScale="92500" lnSpcReduction="20000"/>
          </a:bodyPr>
          <a:lstStyle/>
          <a:p>
            <a:pPr marL="0" indent="0">
              <a:buNone/>
            </a:pPr>
            <a:r>
              <a:rPr lang="fr-FR" dirty="0"/>
              <a:t>Il existe un autre moyen de modifier les droits d'un fichier. Il revient un peu au même mais permet parfois de paramétrer plus finement, droit par droit.</a:t>
            </a:r>
          </a:p>
          <a:p>
            <a:pPr marL="0" indent="0">
              <a:buNone/>
            </a:pPr>
            <a:r>
              <a:rPr lang="fr-FR" dirty="0"/>
              <a:t>Dans ce mode, il faut savoir que :</a:t>
            </a:r>
          </a:p>
          <a:p>
            <a:pPr fontAlgn="ctr"/>
            <a:r>
              <a:rPr lang="fr-FR" b="1" dirty="0"/>
              <a:t>u</a:t>
            </a:r>
            <a:r>
              <a:rPr lang="en-US" dirty="0"/>
              <a:t> </a:t>
            </a:r>
            <a:r>
              <a:rPr lang="fr-FR" dirty="0"/>
              <a:t>= user (propriétaire) ;</a:t>
            </a:r>
          </a:p>
          <a:p>
            <a:pPr fontAlgn="ctr"/>
            <a:r>
              <a:rPr lang="fr-FR" b="1" dirty="0"/>
              <a:t>g</a:t>
            </a:r>
            <a:r>
              <a:rPr lang="en-US" dirty="0"/>
              <a:t> </a:t>
            </a:r>
            <a:r>
              <a:rPr lang="fr-FR" dirty="0"/>
              <a:t>= group (groupe) ;</a:t>
            </a:r>
          </a:p>
          <a:p>
            <a:pPr fontAlgn="ctr"/>
            <a:r>
              <a:rPr lang="fr-FR" b="1" dirty="0"/>
              <a:t>o</a:t>
            </a:r>
            <a:r>
              <a:rPr lang="en-US" dirty="0"/>
              <a:t> </a:t>
            </a:r>
            <a:r>
              <a:rPr lang="fr-FR" dirty="0"/>
              <a:t>= other (autres).</a:t>
            </a:r>
          </a:p>
          <a:p>
            <a:r>
              <a:rPr lang="fr-FR" dirty="0"/>
              <a:t>… et que :</a:t>
            </a:r>
          </a:p>
          <a:p>
            <a:pPr fontAlgn="ctr"/>
            <a:r>
              <a:rPr lang="fr-FR" b="1" dirty="0"/>
              <a:t>+</a:t>
            </a:r>
            <a:r>
              <a:rPr lang="en-US" dirty="0"/>
              <a:t> </a:t>
            </a:r>
            <a:r>
              <a:rPr lang="fr-FR" dirty="0"/>
              <a:t>signifie : « Ajouter le droit » ;</a:t>
            </a:r>
          </a:p>
          <a:p>
            <a:pPr fontAlgn="ctr"/>
            <a:r>
              <a:rPr lang="fr-FR" b="1" dirty="0"/>
              <a:t>-</a:t>
            </a:r>
            <a:r>
              <a:rPr lang="en-US" dirty="0"/>
              <a:t> </a:t>
            </a:r>
            <a:r>
              <a:rPr lang="fr-FR" dirty="0"/>
              <a:t>signifie : « Supprimer le droit » ;</a:t>
            </a:r>
          </a:p>
          <a:p>
            <a:pPr fontAlgn="ctr"/>
            <a:r>
              <a:rPr lang="fr-FR" b="1" dirty="0"/>
              <a:t>=</a:t>
            </a:r>
            <a:r>
              <a:rPr lang="en-US" dirty="0"/>
              <a:t> </a:t>
            </a:r>
            <a:r>
              <a:rPr lang="fr-FR" dirty="0"/>
              <a:t>signifie : « Affecter le droit ».</a:t>
            </a:r>
          </a:p>
          <a:p>
            <a:endParaRPr lang="fr-FR" dirty="0"/>
          </a:p>
        </p:txBody>
      </p:sp>
      <p:sp>
        <p:nvSpPr>
          <p:cNvPr id="5" name="Espace réservé du contenu 4">
            <a:extLst>
              <a:ext uri="{FF2B5EF4-FFF2-40B4-BE49-F238E27FC236}">
                <a16:creationId xmlns:a16="http://schemas.microsoft.com/office/drawing/2014/main" id="{46AFD1F2-9EDF-44F0-B0B3-9666C83223D7}"/>
              </a:ext>
            </a:extLst>
          </p:cNvPr>
          <p:cNvSpPr>
            <a:spLocks noGrp="1"/>
          </p:cNvSpPr>
          <p:nvPr>
            <p:ph sz="half" idx="2"/>
          </p:nvPr>
        </p:nvSpPr>
        <p:spPr/>
        <p:txBody>
          <a:bodyPr>
            <a:normAutofit fontScale="92500" lnSpcReduction="20000"/>
          </a:bodyPr>
          <a:lstStyle/>
          <a:p>
            <a:pPr marL="0" indent="0">
              <a:buNone/>
            </a:pPr>
            <a:r>
              <a:rPr lang="fr-FR" b="1" u="sng" dirty="0"/>
              <a:t>Exemple</a:t>
            </a:r>
            <a:r>
              <a:rPr lang="en-US" b="1" u="sng" dirty="0"/>
              <a:t> :</a:t>
            </a:r>
            <a:r>
              <a:rPr lang="en-US" b="1" dirty="0"/>
              <a:t> </a:t>
            </a:r>
          </a:p>
          <a:p>
            <a:pPr marL="0" indent="0">
              <a:buNone/>
            </a:pPr>
            <a:r>
              <a:rPr lang="en-US" b="1" dirty="0"/>
              <a:t># chmod u=rwx, g=r, o=- rapport.txt</a:t>
            </a:r>
            <a:endParaRPr lang="en-US" dirty="0"/>
          </a:p>
          <a:p>
            <a:pPr marL="0" indent="0">
              <a:buNone/>
            </a:pPr>
            <a:r>
              <a:rPr lang="fr-FR" dirty="0"/>
              <a:t>Signification : « Affecter tous les droits au propriétaire, juste la lecture au groupe, rien aux autres ».</a:t>
            </a:r>
          </a:p>
          <a:p>
            <a:endParaRPr lang="fr-FR" dirty="0"/>
          </a:p>
        </p:txBody>
      </p:sp>
    </p:spTree>
    <p:extLst>
      <p:ext uri="{BB962C8B-B14F-4D97-AF65-F5344CB8AC3E}">
        <p14:creationId xmlns:p14="http://schemas.microsoft.com/office/powerpoint/2010/main" val="27901473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GESTION DES DROITS (Résumé)</a:t>
            </a:r>
          </a:p>
        </p:txBody>
      </p:sp>
      <p:sp>
        <p:nvSpPr>
          <p:cNvPr id="3" name="Espace réservé du contenu 2"/>
          <p:cNvSpPr>
            <a:spLocks noGrp="1"/>
          </p:cNvSpPr>
          <p:nvPr>
            <p:ph idx="1"/>
          </p:nvPr>
        </p:nvSpPr>
        <p:spPr/>
        <p:txBody>
          <a:bodyPr>
            <a:normAutofit lnSpcReduction="10000"/>
          </a:bodyPr>
          <a:lstStyle/>
          <a:p>
            <a:r>
              <a:rPr lang="fr-FR" dirty="0"/>
              <a:t>Chaque personne qui utilise une machine Linux possède un compte utilisateur.</a:t>
            </a:r>
          </a:p>
          <a:p>
            <a:r>
              <a:rPr lang="fr-FR" dirty="0"/>
              <a:t>Les utilisateurs sont classés par groupes.</a:t>
            </a:r>
          </a:p>
          <a:p>
            <a:r>
              <a:rPr lang="fr-FR" dirty="0"/>
              <a:t>Il existe un super utilisateur qui a tous les droits : root. C'est l'administrateur de la machine, le seul à être autorisé à installer des programmes ou effectuer certaines modifications sur le système.</a:t>
            </a:r>
          </a:p>
          <a:p>
            <a:r>
              <a:rPr lang="fr-FR" dirty="0"/>
              <a:t>Certaines commandes ne fonctionnent que lorsqu'on est root et nécessitent donc de se transformer en root à l'aide de sudo. C'est le cas de la commande d'ajout d’utilisateur (adduser), de suppression d'utilisateur (deluser) ou encore de changement de propriétaire d'un fichier (chown).</a:t>
            </a:r>
          </a:p>
          <a:p>
            <a:r>
              <a:rPr lang="fr-FR" dirty="0"/>
              <a:t>On peut modifier les droits d'accès à un fichier avec chmod. Il existe trois types de droits : r (droit de lecture), w (droit d'écriture) et x (droit d'exécution).</a:t>
            </a:r>
          </a:p>
        </p:txBody>
      </p:sp>
    </p:spTree>
    <p:extLst>
      <p:ext uri="{BB962C8B-B14F-4D97-AF65-F5344CB8AC3E}">
        <p14:creationId xmlns:p14="http://schemas.microsoft.com/office/powerpoint/2010/main" val="4037776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B55BD4-0FB7-4FF6-955C-5E89E2F8E05C}"/>
              </a:ext>
            </a:extLst>
          </p:cNvPr>
          <p:cNvSpPr>
            <a:spLocks noGrp="1"/>
          </p:cNvSpPr>
          <p:nvPr>
            <p:ph type="title"/>
          </p:nvPr>
        </p:nvSpPr>
        <p:spPr/>
        <p:txBody>
          <a:bodyPr/>
          <a:lstStyle/>
          <a:p>
            <a:r>
              <a:rPr lang="fr-FR" dirty="0"/>
              <a:t>.profile et .bashrc</a:t>
            </a:r>
          </a:p>
        </p:txBody>
      </p:sp>
      <p:sp>
        <p:nvSpPr>
          <p:cNvPr id="3" name="Espace réservé du contenu 2">
            <a:extLst>
              <a:ext uri="{FF2B5EF4-FFF2-40B4-BE49-F238E27FC236}">
                <a16:creationId xmlns:a16="http://schemas.microsoft.com/office/drawing/2014/main" id="{9C79E5F0-9EB4-498D-83B0-D6961E60F130}"/>
              </a:ext>
            </a:extLst>
          </p:cNvPr>
          <p:cNvSpPr>
            <a:spLocks noGrp="1"/>
          </p:cNvSpPr>
          <p:nvPr>
            <p:ph sz="half" idx="1"/>
          </p:nvPr>
        </p:nvSpPr>
        <p:spPr/>
        <p:txBody>
          <a:bodyPr>
            <a:normAutofit fontScale="85000" lnSpcReduction="20000"/>
          </a:bodyPr>
          <a:lstStyle/>
          <a:p>
            <a:r>
              <a:rPr lang="fr-FR" b="1" dirty="0"/>
              <a:t>.profile :</a:t>
            </a:r>
            <a:r>
              <a:rPr lang="fr-FR" dirty="0"/>
              <a:t> est exécuté à la connexion (à l'ouverture de la session)</a:t>
            </a:r>
          </a:p>
          <a:p>
            <a:pPr marL="400050" lvl="1" indent="0">
              <a:buNone/>
            </a:pPr>
            <a:r>
              <a:rPr lang="fr-FR" dirty="0"/>
              <a:t>le .profile est lu à chaque nouvelle console dans laquelle vous vous loggez (vous rentrez votre login / mot de passe). C'est le cas des consoles que vous ouvrez avec Ctrl + Alt + F1 à F6 (tty1 à tty6).</a:t>
            </a:r>
          </a:p>
          <a:p>
            <a:r>
              <a:rPr lang="fr-FR" b="1" dirty="0"/>
              <a:t>.bashrc :</a:t>
            </a:r>
            <a:r>
              <a:rPr lang="fr-FR" dirty="0"/>
              <a:t> est exécuté à chaque nouveau shell.</a:t>
            </a:r>
          </a:p>
          <a:p>
            <a:pPr marL="400050" lvl="1" indent="0">
              <a:buNone/>
            </a:pPr>
            <a:r>
              <a:rPr lang="fr-FR" dirty="0"/>
              <a:t>Le .bashrc est lu lorsque vous ouvrez une console dans laquelle vous ne vous loggez pas. C'est le cas des consoles que vous ouvrez en mode graphique (Terminal sous Unity, Konsole sous KDE).</a:t>
            </a:r>
          </a:p>
          <a:p>
            <a:pPr marL="0" indent="0">
              <a:buNone/>
            </a:pPr>
            <a:r>
              <a:rPr lang="fr-FR" dirty="0"/>
              <a:t> </a:t>
            </a:r>
          </a:p>
          <a:p>
            <a:r>
              <a:rPr lang="fr-FR" b="1" dirty="0"/>
              <a:t>.profile &gt; .bashrc</a:t>
            </a:r>
            <a:endParaRPr lang="fr-FR" dirty="0"/>
          </a:p>
          <a:p>
            <a:endParaRPr lang="fr-FR" dirty="0"/>
          </a:p>
        </p:txBody>
      </p:sp>
      <p:pic>
        <p:nvPicPr>
          <p:cNvPr id="1026" name="Picture 2" descr="https://user.oc-static.com/files/94001_95000/94341.png">
            <a:extLst>
              <a:ext uri="{FF2B5EF4-FFF2-40B4-BE49-F238E27FC236}">
                <a16:creationId xmlns:a16="http://schemas.microsoft.com/office/drawing/2014/main" id="{CC915AA9-E2CE-428D-884F-26B8694B920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089525" y="2693448"/>
            <a:ext cx="4184650" cy="2815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9256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7603B65-5AC5-4F1B-994D-3C69AE1D2C4E}"/>
              </a:ext>
            </a:extLst>
          </p:cNvPr>
          <p:cNvSpPr>
            <a:spLocks noGrp="1"/>
          </p:cNvSpPr>
          <p:nvPr>
            <p:ph type="title"/>
          </p:nvPr>
        </p:nvSpPr>
        <p:spPr/>
        <p:txBody>
          <a:bodyPr/>
          <a:lstStyle/>
          <a:p>
            <a:r>
              <a:rPr lang="fr-FR" dirty="0"/>
              <a:t>Gérer les paquets</a:t>
            </a:r>
          </a:p>
        </p:txBody>
      </p:sp>
      <p:sp>
        <p:nvSpPr>
          <p:cNvPr id="3" name="Espace réservé du contenu 2">
            <a:extLst>
              <a:ext uri="{FF2B5EF4-FFF2-40B4-BE49-F238E27FC236}">
                <a16:creationId xmlns:a16="http://schemas.microsoft.com/office/drawing/2014/main" id="{4755347A-9F62-44D2-B8F1-09E9CDD3005D}"/>
              </a:ext>
            </a:extLst>
          </p:cNvPr>
          <p:cNvSpPr>
            <a:spLocks noGrp="1"/>
          </p:cNvSpPr>
          <p:nvPr>
            <p:ph sz="half" idx="1"/>
          </p:nvPr>
        </p:nvSpPr>
        <p:spPr/>
        <p:txBody>
          <a:bodyPr/>
          <a:lstStyle/>
          <a:p>
            <a:pPr fontAlgn="ctr"/>
            <a:r>
              <a:rPr lang="fr-FR" b="1" dirty="0"/>
              <a:t>paquet</a:t>
            </a:r>
            <a:r>
              <a:rPr lang="fr-FR" dirty="0"/>
              <a:t> : c'est un programme « prêt à l'emploi », l'équivalent des programmes d'installation sous Windows en quelque sorte</a:t>
            </a:r>
          </a:p>
          <a:p>
            <a:pPr fontAlgn="ctr"/>
            <a:r>
              <a:rPr lang="fr-FR" b="1" dirty="0"/>
              <a:t>dépendance</a:t>
            </a:r>
            <a:r>
              <a:rPr lang="fr-FR" dirty="0"/>
              <a:t> : un paquet peut avoir besoin de plusieurs autres paquets pour fonctionner, on dit qu'il a des dépendances</a:t>
            </a:r>
          </a:p>
          <a:p>
            <a:pPr fontAlgn="ctr"/>
            <a:r>
              <a:rPr lang="fr-FR" b="1" dirty="0"/>
              <a:t>dépôt</a:t>
            </a:r>
            <a:r>
              <a:rPr lang="fr-FR" dirty="0"/>
              <a:t> : c'est le serveur sur lequel on va télécharger nos paquets</a:t>
            </a:r>
          </a:p>
          <a:p>
            <a:endParaRPr lang="fr-FR" dirty="0"/>
          </a:p>
        </p:txBody>
      </p:sp>
      <p:pic>
        <p:nvPicPr>
          <p:cNvPr id="2050" name="Picture 2" descr="Les dépôts">
            <a:extLst>
              <a:ext uri="{FF2B5EF4-FFF2-40B4-BE49-F238E27FC236}">
                <a16:creationId xmlns:a16="http://schemas.microsoft.com/office/drawing/2014/main" id="{7105BF05-42DB-473F-8D8B-BF13B5DA97D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89525" y="2364737"/>
            <a:ext cx="4184650" cy="347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2603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83A834-DD52-437E-BDD8-160F6C90DE68}"/>
              </a:ext>
            </a:extLst>
          </p:cNvPr>
          <p:cNvSpPr>
            <a:spLocks noGrp="1"/>
          </p:cNvSpPr>
          <p:nvPr>
            <p:ph type="title"/>
          </p:nvPr>
        </p:nvSpPr>
        <p:spPr/>
        <p:txBody>
          <a:bodyPr/>
          <a:lstStyle/>
          <a:p>
            <a:r>
              <a:rPr lang="fr-FR" dirty="0"/>
              <a:t>Mise à jour des paquets </a:t>
            </a:r>
          </a:p>
        </p:txBody>
      </p:sp>
      <p:graphicFrame>
        <p:nvGraphicFramePr>
          <p:cNvPr id="5" name="Espace réservé du contenu 4">
            <a:extLst>
              <a:ext uri="{FF2B5EF4-FFF2-40B4-BE49-F238E27FC236}">
                <a16:creationId xmlns:a16="http://schemas.microsoft.com/office/drawing/2014/main" id="{C70A7357-5F3E-4087-B669-41279065EAC2}"/>
              </a:ext>
            </a:extLst>
          </p:cNvPr>
          <p:cNvGraphicFramePr>
            <a:graphicFrameLocks noGrp="1"/>
          </p:cNvGraphicFramePr>
          <p:nvPr>
            <p:ph idx="1"/>
            <p:extLst>
              <p:ext uri="{D42A27DB-BD31-4B8C-83A1-F6EECF244321}">
                <p14:modId xmlns:p14="http://schemas.microsoft.com/office/powerpoint/2010/main" val="562624648"/>
              </p:ext>
            </p:extLst>
          </p:nvPr>
        </p:nvGraphicFramePr>
        <p:xfrm>
          <a:off x="677863" y="1930400"/>
          <a:ext cx="8596312" cy="4318000"/>
        </p:xfrm>
        <a:graphic>
          <a:graphicData uri="http://schemas.openxmlformats.org/drawingml/2006/table">
            <a:tbl>
              <a:tblPr/>
              <a:tblGrid>
                <a:gridCol w="1941390">
                  <a:extLst>
                    <a:ext uri="{9D8B030D-6E8A-4147-A177-3AD203B41FA5}">
                      <a16:colId xmlns:a16="http://schemas.microsoft.com/office/drawing/2014/main" val="2984464288"/>
                    </a:ext>
                  </a:extLst>
                </a:gridCol>
                <a:gridCol w="2072127">
                  <a:extLst>
                    <a:ext uri="{9D8B030D-6E8A-4147-A177-3AD203B41FA5}">
                      <a16:colId xmlns:a16="http://schemas.microsoft.com/office/drawing/2014/main" val="4155270850"/>
                    </a:ext>
                  </a:extLst>
                </a:gridCol>
                <a:gridCol w="4582795">
                  <a:extLst>
                    <a:ext uri="{9D8B030D-6E8A-4147-A177-3AD203B41FA5}">
                      <a16:colId xmlns:a16="http://schemas.microsoft.com/office/drawing/2014/main" val="2472807989"/>
                    </a:ext>
                  </a:extLst>
                </a:gridCol>
              </a:tblGrid>
              <a:tr h="472281">
                <a:tc>
                  <a:txBody>
                    <a:bodyPr/>
                    <a:lstStyle/>
                    <a:p>
                      <a:pPr marL="0" marR="0" fontAlgn="t">
                        <a:spcBef>
                          <a:spcPts val="0"/>
                        </a:spcBef>
                        <a:spcAft>
                          <a:spcPts val="0"/>
                        </a:spcAft>
                      </a:pPr>
                      <a:r>
                        <a:rPr lang="fr-FR" sz="1200" b="1" dirty="0">
                          <a:effectLst/>
                          <a:latin typeface="Calibri" panose="020F0502020204030204" pitchFamily="34" charset="0"/>
                        </a:rPr>
                        <a:t>cat  /</a:t>
                      </a:r>
                      <a:r>
                        <a:rPr lang="fr-FR" sz="1200" b="1" dirty="0" err="1">
                          <a:effectLst/>
                          <a:latin typeface="Calibri" panose="020F0502020204030204" pitchFamily="34" charset="0"/>
                        </a:rPr>
                        <a:t>etc</a:t>
                      </a:r>
                      <a:r>
                        <a:rPr lang="fr-FR" sz="1200" b="1" dirty="0">
                          <a:effectLst/>
                          <a:latin typeface="Calibri" panose="020F0502020204030204" pitchFamily="34" charset="0"/>
                        </a:rPr>
                        <a:t>/</a:t>
                      </a:r>
                      <a:r>
                        <a:rPr lang="fr-FR" sz="1200" b="1" dirty="0" err="1">
                          <a:effectLst/>
                          <a:latin typeface="Calibri" panose="020F0502020204030204" pitchFamily="34" charset="0"/>
                        </a:rPr>
                        <a:t>apt</a:t>
                      </a:r>
                      <a:r>
                        <a:rPr lang="fr-FR" sz="1200" b="1" dirty="0">
                          <a:effectLst/>
                          <a:latin typeface="Calibri" panose="020F0502020204030204" pitchFamily="34" charset="0"/>
                        </a:rPr>
                        <a:t>/</a:t>
                      </a:r>
                      <a:r>
                        <a:rPr lang="fr-FR" sz="1200" b="1" dirty="0" err="1">
                          <a:effectLst/>
                          <a:latin typeface="Calibri" panose="020F0502020204030204" pitchFamily="34" charset="0"/>
                        </a:rPr>
                        <a:t>sources.list</a:t>
                      </a:r>
                      <a:endParaRPr lang="fr-FR" sz="1200" dirty="0">
                        <a:effectLst/>
                        <a:latin typeface="Calibri" panose="020F0502020204030204" pitchFamily="34" charset="0"/>
                      </a:endParaRP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a:effectLst/>
                          <a:latin typeface="Calibri" panose="020F0502020204030204" pitchFamily="34" charset="0"/>
                        </a:rPr>
                        <a:t>Liste les dépôts</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b="1">
                          <a:effectLst/>
                          <a:latin typeface="Calibri" panose="020F0502020204030204" pitchFamily="34" charset="0"/>
                        </a:rPr>
                        <a:t>-&gt; cat /etc/apt/sources.list | grep -v "#"</a:t>
                      </a:r>
                      <a:endParaRPr lang="fr-FR" sz="1200">
                        <a:effectLst/>
                        <a:latin typeface="Calibri" panose="020F0502020204030204" pitchFamily="34" charset="0"/>
                      </a:endParaRP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746663428"/>
                  </a:ext>
                </a:extLst>
              </a:tr>
              <a:tr h="775891">
                <a:tc>
                  <a:txBody>
                    <a:bodyPr/>
                    <a:lstStyle/>
                    <a:p>
                      <a:pPr marL="0" marR="0" fontAlgn="t">
                        <a:spcBef>
                          <a:spcPts val="0"/>
                        </a:spcBef>
                        <a:spcAft>
                          <a:spcPts val="0"/>
                        </a:spcAft>
                      </a:pPr>
                      <a:r>
                        <a:rPr lang="fr-FR" sz="1200" b="1">
                          <a:effectLst/>
                          <a:latin typeface="Calibri" panose="020F0502020204030204" pitchFamily="34" charset="0"/>
                        </a:rPr>
                        <a:t>sudo apt-get update</a:t>
                      </a:r>
                      <a:endParaRPr lang="fr-FR" sz="1200">
                        <a:effectLst/>
                        <a:latin typeface="Calibri" panose="020F0502020204030204" pitchFamily="34" charset="0"/>
                      </a:endParaRP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a:effectLst/>
                          <a:latin typeface="Calibri" panose="020F0502020204030204" pitchFamily="34" charset="0"/>
                        </a:rPr>
                        <a:t>Mettre à jours la liste des paquets disponibles et les maj disponibles</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a:effectLst/>
                          <a:latin typeface="Calibri" panose="020F0502020204030204" pitchFamily="34" charset="0"/>
                        </a:rPr>
                        <a:t> </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88045107"/>
                  </a:ext>
                </a:extLst>
              </a:tr>
              <a:tr h="472281">
                <a:tc>
                  <a:txBody>
                    <a:bodyPr/>
                    <a:lstStyle/>
                    <a:p>
                      <a:pPr marL="0" marR="0" fontAlgn="t">
                        <a:spcBef>
                          <a:spcPts val="0"/>
                        </a:spcBef>
                        <a:spcAft>
                          <a:spcPts val="0"/>
                        </a:spcAft>
                      </a:pPr>
                      <a:r>
                        <a:rPr lang="fr-FR" sz="1200" b="1">
                          <a:effectLst/>
                          <a:latin typeface="Calibri" panose="020F0502020204030204" pitchFamily="34" charset="0"/>
                        </a:rPr>
                        <a:t>sudo apt-get upgrade</a:t>
                      </a:r>
                      <a:endParaRPr lang="fr-FR" sz="1200">
                        <a:effectLst/>
                        <a:latin typeface="Calibri" panose="020F0502020204030204" pitchFamily="34" charset="0"/>
                      </a:endParaRP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a:effectLst/>
                          <a:latin typeface="Calibri" panose="020F0502020204030204" pitchFamily="34" charset="0"/>
                        </a:rPr>
                        <a:t>Mettre a jour les paquets</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a:effectLst/>
                          <a:latin typeface="Calibri" panose="020F0502020204030204" pitchFamily="34" charset="0"/>
                        </a:rPr>
                        <a:t> </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592239789"/>
                  </a:ext>
                </a:extLst>
              </a:tr>
              <a:tr h="2597547">
                <a:tc>
                  <a:txBody>
                    <a:bodyPr/>
                    <a:lstStyle/>
                    <a:p>
                      <a:pPr marL="0" marR="0" fontAlgn="t">
                        <a:spcBef>
                          <a:spcPts val="0"/>
                        </a:spcBef>
                        <a:spcAft>
                          <a:spcPts val="0"/>
                        </a:spcAft>
                      </a:pPr>
                      <a:r>
                        <a:rPr lang="fr-FR" sz="1200" b="1" dirty="0">
                          <a:effectLst/>
                          <a:latin typeface="Calibri" panose="020F0502020204030204" pitchFamily="34" charset="0"/>
                        </a:rPr>
                        <a:t>do-release-upgrade [-d]</a:t>
                      </a:r>
                      <a:endParaRPr lang="fr-FR" sz="1200" dirty="0">
                        <a:effectLst/>
                        <a:latin typeface="Calibri" panose="020F0502020204030204" pitchFamily="34" charset="0"/>
                      </a:endParaRP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dirty="0">
                          <a:effectLst/>
                          <a:latin typeface="Calibri" panose="020F0502020204030204" pitchFamily="34" charset="0"/>
                        </a:rPr>
                        <a:t>Met à jour le système </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b="1" dirty="0">
                          <a:effectLst/>
                          <a:latin typeface="Calibri" panose="020F0502020204030204" pitchFamily="34" charset="0"/>
                        </a:rPr>
                        <a:t>-&gt; </a:t>
                      </a:r>
                      <a:r>
                        <a:rPr lang="fr-FR" sz="1200" b="1" dirty="0" err="1">
                          <a:effectLst/>
                          <a:latin typeface="Calibri" panose="020F0502020204030204" pitchFamily="34" charset="0"/>
                        </a:rPr>
                        <a:t>sudo</a:t>
                      </a:r>
                      <a:r>
                        <a:rPr lang="fr-FR" sz="1200" b="1" dirty="0">
                          <a:effectLst/>
                          <a:latin typeface="Calibri" panose="020F0502020204030204" pitchFamily="34" charset="0"/>
                        </a:rPr>
                        <a:t> do-release-upgrade --check-</a:t>
                      </a:r>
                      <a:r>
                        <a:rPr lang="fr-FR" sz="1200" b="1" dirty="0" err="1">
                          <a:effectLst/>
                          <a:latin typeface="Calibri" panose="020F0502020204030204" pitchFamily="34" charset="0"/>
                        </a:rPr>
                        <a:t>dist</a:t>
                      </a:r>
                      <a:r>
                        <a:rPr lang="fr-FR" sz="1200" b="1" dirty="0">
                          <a:effectLst/>
                          <a:latin typeface="Calibri" panose="020F0502020204030204" pitchFamily="34" charset="0"/>
                        </a:rPr>
                        <a:t>-upgrade-</a:t>
                      </a:r>
                      <a:r>
                        <a:rPr lang="fr-FR" sz="1200" b="1" dirty="0" err="1">
                          <a:effectLst/>
                          <a:latin typeface="Calibri" panose="020F0502020204030204" pitchFamily="34" charset="0"/>
                        </a:rPr>
                        <a:t>only</a:t>
                      </a:r>
                      <a:endParaRPr lang="fr-FR" sz="1200" dirty="0">
                        <a:effectLst/>
                        <a:latin typeface="Calibri" panose="020F0502020204030204" pitchFamily="34" charset="0"/>
                      </a:endParaRPr>
                    </a:p>
                    <a:p>
                      <a:pPr marL="0" marR="0" fontAlgn="t">
                        <a:spcBef>
                          <a:spcPts val="0"/>
                        </a:spcBef>
                        <a:spcAft>
                          <a:spcPts val="0"/>
                        </a:spcAft>
                      </a:pPr>
                      <a:r>
                        <a:rPr lang="fr-FR" sz="1200" dirty="0">
                          <a:effectLst/>
                          <a:latin typeface="Calibri" panose="020F0502020204030204" pitchFamily="34" charset="0"/>
                        </a:rPr>
                        <a:t>Vérifie une proposition de mise à niveau</a:t>
                      </a:r>
                    </a:p>
                    <a:p>
                      <a:pPr marL="0" marR="0" fontAlgn="t">
                        <a:spcBef>
                          <a:spcPts val="0"/>
                        </a:spcBef>
                        <a:spcAft>
                          <a:spcPts val="0"/>
                        </a:spcAft>
                      </a:pPr>
                      <a:r>
                        <a:rPr lang="fr-FR" sz="1200" dirty="0">
                          <a:effectLst/>
                          <a:latin typeface="Calibri" panose="020F0502020204030204" pitchFamily="34" charset="0"/>
                        </a:rPr>
                        <a:t> </a:t>
                      </a:r>
                    </a:p>
                    <a:p>
                      <a:pPr marL="0" marR="0" fontAlgn="t">
                        <a:spcBef>
                          <a:spcPts val="0"/>
                        </a:spcBef>
                        <a:spcAft>
                          <a:spcPts val="0"/>
                        </a:spcAft>
                      </a:pPr>
                      <a:r>
                        <a:rPr lang="fr-FR" sz="1200" b="1" dirty="0">
                          <a:effectLst/>
                          <a:latin typeface="Calibri" panose="020F0502020204030204" pitchFamily="34" charset="0"/>
                        </a:rPr>
                        <a:t>-&gt; </a:t>
                      </a:r>
                      <a:r>
                        <a:rPr lang="fr-FR" sz="1200" b="1" dirty="0" err="1">
                          <a:effectLst/>
                          <a:latin typeface="Calibri" panose="020F0502020204030204" pitchFamily="34" charset="0"/>
                        </a:rPr>
                        <a:t>sudo</a:t>
                      </a:r>
                      <a:r>
                        <a:rPr lang="fr-FR" sz="1200" b="1" dirty="0">
                          <a:effectLst/>
                          <a:latin typeface="Calibri" panose="020F0502020204030204" pitchFamily="34" charset="0"/>
                        </a:rPr>
                        <a:t> do-release-upgrade --</a:t>
                      </a:r>
                      <a:r>
                        <a:rPr lang="fr-FR" sz="1200" b="1" dirty="0" err="1">
                          <a:effectLst/>
                          <a:latin typeface="Calibri" panose="020F0502020204030204" pitchFamily="34" charset="0"/>
                        </a:rPr>
                        <a:t>sandbox</a:t>
                      </a:r>
                      <a:endParaRPr lang="fr-FR" sz="1200" dirty="0">
                        <a:effectLst/>
                        <a:latin typeface="Calibri" panose="020F0502020204030204" pitchFamily="34" charset="0"/>
                      </a:endParaRPr>
                    </a:p>
                    <a:p>
                      <a:pPr marL="0" marR="0" fontAlgn="t">
                        <a:spcBef>
                          <a:spcPts val="0"/>
                        </a:spcBef>
                        <a:spcAft>
                          <a:spcPts val="0"/>
                        </a:spcAft>
                      </a:pPr>
                      <a:r>
                        <a:rPr lang="fr-FR" sz="1200" dirty="0">
                          <a:effectLst/>
                          <a:latin typeface="Calibri" panose="020F0502020204030204" pitchFamily="34" charset="0"/>
                        </a:rPr>
                        <a:t>tester la mise a niveau avant de la déployer</a:t>
                      </a:r>
                    </a:p>
                    <a:p>
                      <a:pPr marL="0" marR="0" fontAlgn="t">
                        <a:spcBef>
                          <a:spcPts val="0"/>
                        </a:spcBef>
                        <a:spcAft>
                          <a:spcPts val="0"/>
                        </a:spcAft>
                      </a:pPr>
                      <a:r>
                        <a:rPr lang="fr-FR" sz="1200" dirty="0">
                          <a:effectLst/>
                          <a:latin typeface="Calibri" panose="020F0502020204030204" pitchFamily="34" charset="0"/>
                        </a:rPr>
                        <a:t> </a:t>
                      </a:r>
                    </a:p>
                    <a:p>
                      <a:pPr marL="0" marR="0" fontAlgn="t">
                        <a:spcBef>
                          <a:spcPts val="0"/>
                        </a:spcBef>
                        <a:spcAft>
                          <a:spcPts val="0"/>
                        </a:spcAft>
                      </a:pPr>
                      <a:r>
                        <a:rPr lang="fr-FR" sz="1200" b="1" dirty="0">
                          <a:effectLst/>
                          <a:latin typeface="Calibri" panose="020F0502020204030204" pitchFamily="34" charset="0"/>
                        </a:rPr>
                        <a:t>Debian : </a:t>
                      </a:r>
                      <a:endParaRPr lang="fr-FR" sz="1200" dirty="0">
                        <a:effectLst/>
                        <a:latin typeface="Calibri" panose="020F0502020204030204" pitchFamily="34" charset="0"/>
                      </a:endParaRPr>
                    </a:p>
                    <a:p>
                      <a:pPr marL="0" marR="0" fontAlgn="t">
                        <a:spcBef>
                          <a:spcPts val="0"/>
                        </a:spcBef>
                        <a:spcAft>
                          <a:spcPts val="0"/>
                        </a:spcAft>
                      </a:pPr>
                      <a:r>
                        <a:rPr lang="fr-FR" sz="1200" dirty="0">
                          <a:effectLst/>
                          <a:latin typeface="Calibri" panose="020F0502020204030204" pitchFamily="34" charset="0"/>
                        </a:rPr>
                        <a:t>aptitude apt-get  &amp;&amp; aptitude full-upgrade               </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457288833"/>
                  </a:ext>
                </a:extLst>
              </a:tr>
            </a:tbl>
          </a:graphicData>
        </a:graphic>
      </p:graphicFrame>
    </p:spTree>
    <p:extLst>
      <p:ext uri="{BB962C8B-B14F-4D97-AF65-F5344CB8AC3E}">
        <p14:creationId xmlns:p14="http://schemas.microsoft.com/office/powerpoint/2010/main" val="416923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6" name="Straight Connector 135">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8"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Isosceles Triangle 139">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Isosceles Triangle 144">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050" name="Picture 2" descr="Démarrage de l'ordinateur avec un boot loade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tretch>
            <a:fillRect/>
          </a:stretch>
        </p:blipFill>
        <p:spPr bwMode="auto">
          <a:xfrm>
            <a:off x="6095998" y="1700961"/>
            <a:ext cx="3280613" cy="3726776"/>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xfrm>
            <a:off x="1507067" y="1578133"/>
            <a:ext cx="4335468" cy="2875534"/>
          </a:xfrm>
        </p:spPr>
        <p:txBody>
          <a:bodyPr vert="horz" lIns="91440" tIns="45720" rIns="91440" bIns="45720" rtlCol="0" anchor="b">
            <a:normAutofit/>
          </a:bodyPr>
          <a:lstStyle/>
          <a:p>
            <a:pPr algn="r"/>
            <a:r>
              <a:rPr lang="en-US" sz="5400" kern="1200" dirty="0">
                <a:solidFill>
                  <a:schemeClr val="accent1"/>
                </a:solidFill>
                <a:latin typeface="+mj-lt"/>
                <a:ea typeface="+mj-ea"/>
                <a:cs typeface="+mj-cs"/>
              </a:rPr>
              <a:t>Avec linux</a:t>
            </a:r>
          </a:p>
        </p:txBody>
      </p:sp>
      <p:sp>
        <p:nvSpPr>
          <p:cNvPr id="3" name="Espace réservé du texte 2">
            <a:extLst>
              <a:ext uri="{FF2B5EF4-FFF2-40B4-BE49-F238E27FC236}">
                <a16:creationId xmlns:a16="http://schemas.microsoft.com/office/drawing/2014/main" id="{72258D11-1D63-4519-BF6D-A80FD3927232}"/>
              </a:ext>
            </a:extLst>
          </p:cNvPr>
          <p:cNvSpPr>
            <a:spLocks noGrp="1"/>
          </p:cNvSpPr>
          <p:nvPr>
            <p:ph type="body" sz="half" idx="2"/>
          </p:nvPr>
        </p:nvSpPr>
        <p:spPr>
          <a:xfrm>
            <a:off x="1507067" y="4453667"/>
            <a:ext cx="4335468" cy="1096899"/>
          </a:xfrm>
        </p:spPr>
        <p:txBody>
          <a:bodyPr vert="horz" lIns="91440" tIns="45720" rIns="91440" bIns="45720" rtlCol="0" anchor="t">
            <a:normAutofit/>
          </a:bodyPr>
          <a:lstStyle/>
          <a:p>
            <a:pPr algn="r"/>
            <a:r>
              <a:rPr lang="en-US" sz="1800" dirty="0">
                <a:solidFill>
                  <a:schemeClr val="tx1">
                    <a:lumMod val="50000"/>
                    <a:lumOff val="50000"/>
                  </a:schemeClr>
                </a:solidFill>
              </a:rPr>
              <a:t>Cohabitation géré par le GRUB</a:t>
            </a:r>
          </a:p>
        </p:txBody>
      </p:sp>
    </p:spTree>
    <p:extLst>
      <p:ext uri="{BB962C8B-B14F-4D97-AF65-F5344CB8AC3E}">
        <p14:creationId xmlns:p14="http://schemas.microsoft.com/office/powerpoint/2010/main" val="39004931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0F4938-DACD-4228-A7EE-B906C403C240}"/>
              </a:ext>
            </a:extLst>
          </p:cNvPr>
          <p:cNvSpPr>
            <a:spLocks noGrp="1"/>
          </p:cNvSpPr>
          <p:nvPr>
            <p:ph type="title"/>
          </p:nvPr>
        </p:nvSpPr>
        <p:spPr/>
        <p:txBody>
          <a:bodyPr/>
          <a:lstStyle/>
          <a:p>
            <a:r>
              <a:rPr lang="fr-FR" dirty="0"/>
              <a:t>Rechercher , Installer et  Désinstaller</a:t>
            </a:r>
            <a:br>
              <a:rPr lang="fr-FR" dirty="0"/>
            </a:br>
            <a:r>
              <a:rPr lang="fr-FR" dirty="0"/>
              <a:t>un paquet</a:t>
            </a:r>
          </a:p>
        </p:txBody>
      </p:sp>
      <p:graphicFrame>
        <p:nvGraphicFramePr>
          <p:cNvPr id="4" name="Espace réservé du contenu 3">
            <a:extLst>
              <a:ext uri="{FF2B5EF4-FFF2-40B4-BE49-F238E27FC236}">
                <a16:creationId xmlns:a16="http://schemas.microsoft.com/office/drawing/2014/main" id="{401A58DB-D114-4F1F-894C-765A9F8A458C}"/>
              </a:ext>
            </a:extLst>
          </p:cNvPr>
          <p:cNvGraphicFramePr>
            <a:graphicFrameLocks noGrp="1"/>
          </p:cNvGraphicFramePr>
          <p:nvPr>
            <p:ph idx="1"/>
            <p:extLst>
              <p:ext uri="{D42A27DB-BD31-4B8C-83A1-F6EECF244321}">
                <p14:modId xmlns:p14="http://schemas.microsoft.com/office/powerpoint/2010/main" val="3120199074"/>
              </p:ext>
            </p:extLst>
          </p:nvPr>
        </p:nvGraphicFramePr>
        <p:xfrm>
          <a:off x="677863" y="1930401"/>
          <a:ext cx="8970633" cy="4317998"/>
        </p:xfrm>
        <a:graphic>
          <a:graphicData uri="http://schemas.openxmlformats.org/drawingml/2006/table">
            <a:tbl>
              <a:tblPr/>
              <a:tblGrid>
                <a:gridCol w="2374631">
                  <a:extLst>
                    <a:ext uri="{9D8B030D-6E8A-4147-A177-3AD203B41FA5}">
                      <a16:colId xmlns:a16="http://schemas.microsoft.com/office/drawing/2014/main" val="1840218332"/>
                    </a:ext>
                  </a:extLst>
                </a:gridCol>
                <a:gridCol w="2072954">
                  <a:extLst>
                    <a:ext uri="{9D8B030D-6E8A-4147-A177-3AD203B41FA5}">
                      <a16:colId xmlns:a16="http://schemas.microsoft.com/office/drawing/2014/main" val="2349362"/>
                    </a:ext>
                  </a:extLst>
                </a:gridCol>
                <a:gridCol w="4523048">
                  <a:extLst>
                    <a:ext uri="{9D8B030D-6E8A-4147-A177-3AD203B41FA5}">
                      <a16:colId xmlns:a16="http://schemas.microsoft.com/office/drawing/2014/main" val="1313746501"/>
                    </a:ext>
                  </a:extLst>
                </a:gridCol>
              </a:tblGrid>
              <a:tr h="675606">
                <a:tc>
                  <a:txBody>
                    <a:bodyPr/>
                    <a:lstStyle/>
                    <a:p>
                      <a:pPr marL="0" marR="0" fontAlgn="t">
                        <a:spcBef>
                          <a:spcPts val="0"/>
                        </a:spcBef>
                        <a:spcAft>
                          <a:spcPts val="0"/>
                        </a:spcAft>
                      </a:pPr>
                      <a:r>
                        <a:rPr lang="fr-FR" sz="1000" b="1">
                          <a:effectLst/>
                          <a:latin typeface="Calibri" panose="020F0502020204030204" pitchFamily="34" charset="0"/>
                        </a:rPr>
                        <a:t>apt-cache search </a:t>
                      </a:r>
                      <a:r>
                        <a:rPr lang="fr-FR" sz="1000" b="1" u="sng">
                          <a:effectLst/>
                          <a:latin typeface="Calibri" panose="020F0502020204030204" pitchFamily="34" charset="0"/>
                        </a:rPr>
                        <a:t>nom du paquet</a:t>
                      </a:r>
                      <a:endParaRPr lang="fr-FR" sz="1000">
                        <a:effectLst/>
                        <a:latin typeface="Calibri" panose="020F0502020204030204" pitchFamily="34" charset="0"/>
                      </a:endParaRP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000">
                          <a:effectLst/>
                          <a:latin typeface="Calibri" panose="020F0502020204030204" pitchFamily="34" charset="0"/>
                        </a:rPr>
                        <a:t>Rechercher un paquet</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000" b="1">
                          <a:effectLst/>
                          <a:latin typeface="Calibri" panose="020F0502020204030204" pitchFamily="34" charset="0"/>
                        </a:rPr>
                        <a:t>-&gt; apt-cache search </a:t>
                      </a:r>
                      <a:r>
                        <a:rPr lang="fr-FR" sz="1000" b="1" i="1">
                          <a:effectLst/>
                          <a:latin typeface="Calibri" panose="020F0502020204030204" pitchFamily="34" charset="0"/>
                        </a:rPr>
                        <a:t>recherche</a:t>
                      </a:r>
                      <a:r>
                        <a:rPr lang="fr-FR" sz="1000" b="1">
                          <a:effectLst/>
                          <a:latin typeface="Calibri" panose="020F0502020204030204" pitchFamily="34" charset="0"/>
                        </a:rPr>
                        <a:t> | grep </a:t>
                      </a:r>
                      <a:r>
                        <a:rPr lang="fr-FR" sz="1000" b="1" i="1">
                          <a:effectLst/>
                          <a:latin typeface="Calibri" panose="020F0502020204030204" pitchFamily="34" charset="0"/>
                        </a:rPr>
                        <a:t>votreRecherche</a:t>
                      </a:r>
                      <a:endParaRPr lang="fr-FR" sz="1000">
                        <a:effectLst/>
                        <a:latin typeface="Calibri" panose="020F0502020204030204" pitchFamily="34" charset="0"/>
                      </a:endParaRPr>
                    </a:p>
                    <a:p>
                      <a:pPr marL="0" marR="0" fontAlgn="t">
                        <a:spcBef>
                          <a:spcPts val="0"/>
                        </a:spcBef>
                        <a:spcAft>
                          <a:spcPts val="0"/>
                        </a:spcAft>
                      </a:pPr>
                      <a:r>
                        <a:rPr lang="fr-FR" sz="1000" b="1" i="1">
                          <a:effectLst/>
                          <a:latin typeface="Calibri" panose="020F0502020204030204" pitchFamily="34" charset="0"/>
                        </a:rPr>
                        <a:t>-&gt; </a:t>
                      </a:r>
                      <a:r>
                        <a:rPr lang="fr-FR" sz="1000" b="1">
                          <a:effectLst/>
                          <a:latin typeface="Calibri" panose="020F0502020204030204" pitchFamily="34" charset="0"/>
                        </a:rPr>
                        <a:t>apt-cache madison </a:t>
                      </a:r>
                      <a:r>
                        <a:rPr lang="fr-FR" sz="1000" b="1" u="sng">
                          <a:effectLst/>
                          <a:latin typeface="Calibri" panose="020F0502020204030204" pitchFamily="34" charset="0"/>
                        </a:rPr>
                        <a:t>nom du paquet</a:t>
                      </a:r>
                      <a:r>
                        <a:rPr lang="fr-FR" sz="1000" b="1">
                          <a:effectLst/>
                          <a:latin typeface="Calibri" panose="020F0502020204030204" pitchFamily="34" charset="0"/>
                        </a:rPr>
                        <a:t>:</a:t>
                      </a:r>
                      <a:r>
                        <a:rPr lang="fr-FR" sz="1000">
                          <a:effectLst/>
                          <a:latin typeface="Calibri" panose="020F0502020204030204" pitchFamily="34" charset="0"/>
                        </a:rPr>
                        <a:t> Retourne les différentes versions de paquet</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491214615"/>
                  </a:ext>
                </a:extLst>
              </a:tr>
              <a:tr h="939972">
                <a:tc>
                  <a:txBody>
                    <a:bodyPr/>
                    <a:lstStyle/>
                    <a:p>
                      <a:pPr marL="0" marR="0" fontAlgn="t">
                        <a:spcBef>
                          <a:spcPts val="0"/>
                        </a:spcBef>
                        <a:spcAft>
                          <a:spcPts val="0"/>
                        </a:spcAft>
                      </a:pPr>
                      <a:r>
                        <a:rPr lang="fr-FR" sz="1000" b="1">
                          <a:effectLst/>
                          <a:latin typeface="Calibri" panose="020F0502020204030204" pitchFamily="34" charset="0"/>
                        </a:rPr>
                        <a:t>apt-cache policy </a:t>
                      </a:r>
                      <a:r>
                        <a:rPr lang="fr-FR" sz="1000" b="1" u="sng">
                          <a:effectLst/>
                          <a:latin typeface="Calibri" panose="020F0502020204030204" pitchFamily="34" charset="0"/>
                        </a:rPr>
                        <a:t>nom du paquet</a:t>
                      </a:r>
                      <a:endParaRPr lang="fr-FR" sz="1000">
                        <a:effectLst/>
                        <a:latin typeface="Calibri" panose="020F0502020204030204" pitchFamily="34" charset="0"/>
                      </a:endParaRP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000" dirty="0">
                          <a:effectLst/>
                          <a:latin typeface="Calibri" panose="020F0502020204030204" pitchFamily="34" charset="0"/>
                        </a:rPr>
                        <a:t>Savoir si un paquet est installé</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000" b="1">
                          <a:effectLst/>
                          <a:latin typeface="Calibri" panose="020F0502020204030204" pitchFamily="34" charset="0"/>
                        </a:rPr>
                        <a:t>-&gt; dpkg --status </a:t>
                      </a:r>
                      <a:r>
                        <a:rPr lang="fr-FR" sz="1000" b="1" u="sng">
                          <a:effectLst/>
                          <a:latin typeface="Calibri" panose="020F0502020204030204" pitchFamily="34" charset="0"/>
                        </a:rPr>
                        <a:t>nom du Paquet</a:t>
                      </a:r>
                      <a:r>
                        <a:rPr lang="fr-FR" sz="1000" b="1">
                          <a:effectLst/>
                          <a:latin typeface="Calibri" panose="020F0502020204030204" pitchFamily="34" charset="0"/>
                        </a:rPr>
                        <a:t> : </a:t>
                      </a:r>
                      <a:r>
                        <a:rPr lang="fr-FR" sz="1000">
                          <a:effectLst/>
                          <a:latin typeface="Calibri" panose="020F0502020204030204" pitchFamily="34" charset="0"/>
                        </a:rPr>
                        <a:t>Savoir si un paquet est installé</a:t>
                      </a:r>
                    </a:p>
                    <a:p>
                      <a:pPr marL="0" marR="0" fontAlgn="t">
                        <a:spcBef>
                          <a:spcPts val="0"/>
                        </a:spcBef>
                        <a:spcAft>
                          <a:spcPts val="0"/>
                        </a:spcAft>
                      </a:pPr>
                      <a:r>
                        <a:rPr lang="fr-FR" sz="1000" b="1">
                          <a:effectLst/>
                          <a:latin typeface="Calibri" panose="020F0502020204030204" pitchFamily="34" charset="0"/>
                        </a:rPr>
                        <a:t>-&gt; dpkg --get-selections : </a:t>
                      </a:r>
                      <a:r>
                        <a:rPr lang="fr-FR" sz="1000">
                          <a:effectLst/>
                          <a:latin typeface="Calibri" panose="020F0502020204030204" pitchFamily="34" charset="0"/>
                        </a:rPr>
                        <a:t>Savoir si des paquets sont installés</a:t>
                      </a:r>
                    </a:p>
                    <a:p>
                      <a:pPr marL="0" marR="0" fontAlgn="t">
                        <a:spcBef>
                          <a:spcPts val="0"/>
                        </a:spcBef>
                        <a:spcAft>
                          <a:spcPts val="0"/>
                        </a:spcAft>
                      </a:pPr>
                      <a:r>
                        <a:rPr lang="fr-FR" sz="1000" b="1">
                          <a:effectLst/>
                          <a:latin typeface="Calibri" panose="020F0502020204030204" pitchFamily="34" charset="0"/>
                        </a:rPr>
                        <a:t>-&gt; dpkg -l : </a:t>
                      </a:r>
                      <a:r>
                        <a:rPr lang="fr-FR" sz="1000">
                          <a:effectLst/>
                          <a:latin typeface="Calibri" panose="020F0502020204030204" pitchFamily="34" charset="0"/>
                        </a:rPr>
                        <a:t>Retourne la liste des paquets installés</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735185671"/>
                  </a:ext>
                </a:extLst>
              </a:tr>
              <a:tr h="939972">
                <a:tc>
                  <a:txBody>
                    <a:bodyPr/>
                    <a:lstStyle/>
                    <a:p>
                      <a:pPr marL="0" marR="0" fontAlgn="t">
                        <a:spcBef>
                          <a:spcPts val="0"/>
                        </a:spcBef>
                        <a:spcAft>
                          <a:spcPts val="0"/>
                        </a:spcAft>
                      </a:pPr>
                      <a:r>
                        <a:rPr lang="fr-FR" sz="1000" b="1">
                          <a:effectLst/>
                          <a:latin typeface="Calibri" panose="020F0502020204030204" pitchFamily="34" charset="0"/>
                        </a:rPr>
                        <a:t>apt-cache depends </a:t>
                      </a:r>
                      <a:r>
                        <a:rPr lang="fr-FR" sz="1000" b="1" u="sng">
                          <a:effectLst/>
                          <a:latin typeface="Calibri" panose="020F0502020204030204" pitchFamily="34" charset="0"/>
                        </a:rPr>
                        <a:t>nom du paquet</a:t>
                      </a:r>
                      <a:endParaRPr lang="fr-FR" sz="1000">
                        <a:effectLst/>
                        <a:latin typeface="Calibri" panose="020F0502020204030204" pitchFamily="34" charset="0"/>
                      </a:endParaRP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000">
                          <a:effectLst/>
                          <a:latin typeface="Calibri" panose="020F0502020204030204" pitchFamily="34" charset="0"/>
                        </a:rPr>
                        <a:t>Affiche la liste de toutes les dépendances d'un paquet et la liste de tous les paquets possibles qui satisfont ces dépendances</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000">
                          <a:effectLst/>
                          <a:latin typeface="Calibri" panose="020F0502020204030204" pitchFamily="34" charset="0"/>
                        </a:rPr>
                        <a:t> </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671974433"/>
                  </a:ext>
                </a:extLst>
              </a:tr>
              <a:tr h="411238">
                <a:tc>
                  <a:txBody>
                    <a:bodyPr/>
                    <a:lstStyle/>
                    <a:p>
                      <a:pPr marL="0" marR="0" fontAlgn="t">
                        <a:spcBef>
                          <a:spcPts val="0"/>
                        </a:spcBef>
                        <a:spcAft>
                          <a:spcPts val="0"/>
                        </a:spcAft>
                      </a:pPr>
                      <a:r>
                        <a:rPr lang="fr-FR" sz="1000">
                          <a:effectLst/>
                          <a:latin typeface="Calibri" panose="020F0502020204030204" pitchFamily="34" charset="0"/>
                        </a:rPr>
                        <a:t> </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000">
                          <a:effectLst/>
                          <a:latin typeface="Calibri" panose="020F0502020204030204" pitchFamily="34" charset="0"/>
                        </a:rPr>
                        <a:t> </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000" dirty="0">
                          <a:effectLst/>
                          <a:latin typeface="Calibri" panose="020F0502020204030204" pitchFamily="34" charset="0"/>
                        </a:rPr>
                        <a:t> </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94213124"/>
                  </a:ext>
                </a:extLst>
              </a:tr>
              <a:tr h="939972">
                <a:tc>
                  <a:txBody>
                    <a:bodyPr/>
                    <a:lstStyle/>
                    <a:p>
                      <a:pPr marL="0" marR="0" fontAlgn="t">
                        <a:spcBef>
                          <a:spcPts val="0"/>
                        </a:spcBef>
                        <a:spcAft>
                          <a:spcPts val="0"/>
                        </a:spcAft>
                      </a:pPr>
                      <a:r>
                        <a:rPr lang="fr-FR" sz="1000" b="1">
                          <a:effectLst/>
                          <a:latin typeface="Calibri" panose="020F0502020204030204" pitchFamily="34" charset="0"/>
                        </a:rPr>
                        <a:t>apt-get install </a:t>
                      </a:r>
                      <a:r>
                        <a:rPr lang="fr-FR" sz="1000" b="1" u="sng">
                          <a:effectLst/>
                          <a:latin typeface="Calibri" panose="020F0502020204030204" pitchFamily="34" charset="0"/>
                        </a:rPr>
                        <a:t>nom du paquet</a:t>
                      </a:r>
                      <a:endParaRPr lang="fr-FR" sz="1000">
                        <a:effectLst/>
                        <a:latin typeface="Calibri" panose="020F0502020204030204" pitchFamily="34" charset="0"/>
                      </a:endParaRP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000">
                          <a:effectLst/>
                          <a:latin typeface="Calibri" panose="020F0502020204030204" pitchFamily="34" charset="0"/>
                        </a:rPr>
                        <a:t>Installer un paquet</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000" b="1" dirty="0">
                          <a:effectLst/>
                          <a:latin typeface="Calibri" panose="020F0502020204030204" pitchFamily="34" charset="0"/>
                        </a:rPr>
                        <a:t>-&gt; apt-get </a:t>
                      </a:r>
                      <a:r>
                        <a:rPr lang="fr-FR" sz="1000" b="1" dirty="0" err="1">
                          <a:effectLst/>
                          <a:latin typeface="Calibri" panose="020F0502020204030204" pitchFamily="34" charset="0"/>
                        </a:rPr>
                        <a:t>install</a:t>
                      </a:r>
                      <a:r>
                        <a:rPr lang="fr-FR" sz="1000" b="1" dirty="0">
                          <a:effectLst/>
                          <a:latin typeface="Calibri" panose="020F0502020204030204" pitchFamily="34" charset="0"/>
                        </a:rPr>
                        <a:t> -d </a:t>
                      </a:r>
                      <a:r>
                        <a:rPr lang="fr-FR" sz="1000" b="1" u="sng" dirty="0">
                          <a:effectLst/>
                          <a:latin typeface="Calibri" panose="020F0502020204030204" pitchFamily="34" charset="0"/>
                        </a:rPr>
                        <a:t>nom du paquet </a:t>
                      </a:r>
                      <a:r>
                        <a:rPr lang="fr-FR" sz="1000" b="1" i="1" dirty="0">
                          <a:effectLst/>
                          <a:latin typeface="Calibri" panose="020F0502020204030204" pitchFamily="34" charset="0"/>
                        </a:rPr>
                        <a:t>: </a:t>
                      </a:r>
                      <a:r>
                        <a:rPr lang="fr-FR" sz="1000" dirty="0">
                          <a:effectLst/>
                          <a:latin typeface="Calibri" panose="020F0502020204030204" pitchFamily="34" charset="0"/>
                        </a:rPr>
                        <a:t>Installer un paquet avec ses dépendances</a:t>
                      </a:r>
                    </a:p>
                    <a:p>
                      <a:pPr marL="0" marR="0" fontAlgn="t">
                        <a:spcBef>
                          <a:spcPts val="0"/>
                        </a:spcBef>
                        <a:spcAft>
                          <a:spcPts val="0"/>
                        </a:spcAft>
                      </a:pPr>
                      <a:r>
                        <a:rPr lang="fr-FR" sz="1000" b="1" dirty="0">
                          <a:effectLst/>
                          <a:latin typeface="Calibri" panose="020F0502020204030204" pitchFamily="34" charset="0"/>
                        </a:rPr>
                        <a:t>-&gt; sudo </a:t>
                      </a:r>
                      <a:r>
                        <a:rPr lang="fr-FR" sz="1000" b="1" dirty="0" err="1">
                          <a:effectLst/>
                          <a:latin typeface="Calibri" panose="020F0502020204030204" pitchFamily="34" charset="0"/>
                        </a:rPr>
                        <a:t>apt</a:t>
                      </a:r>
                      <a:r>
                        <a:rPr lang="fr-FR" sz="1000" b="1" dirty="0">
                          <a:effectLst/>
                          <a:latin typeface="Calibri" panose="020F0502020204030204" pitchFamily="34" charset="0"/>
                        </a:rPr>
                        <a:t> </a:t>
                      </a:r>
                      <a:r>
                        <a:rPr lang="fr-FR" sz="1000" b="1" dirty="0" err="1">
                          <a:effectLst/>
                          <a:latin typeface="Calibri" panose="020F0502020204030204" pitchFamily="34" charset="0"/>
                        </a:rPr>
                        <a:t>install</a:t>
                      </a:r>
                      <a:r>
                        <a:rPr lang="fr-FR" sz="1000" b="1" dirty="0">
                          <a:effectLst/>
                          <a:latin typeface="Calibri" panose="020F0502020204030204" pitchFamily="34" charset="0"/>
                        </a:rPr>
                        <a:t> </a:t>
                      </a:r>
                      <a:r>
                        <a:rPr lang="fr-FR" sz="1000" b="1" dirty="0" err="1">
                          <a:effectLst/>
                          <a:latin typeface="Calibri" panose="020F0502020204030204" pitchFamily="34" charset="0"/>
                        </a:rPr>
                        <a:t>indicator-multiload</a:t>
                      </a:r>
                      <a:r>
                        <a:rPr lang="fr-FR" sz="1000" b="1" dirty="0">
                          <a:effectLst/>
                          <a:latin typeface="Calibri" panose="020F0502020204030204" pitchFamily="34" charset="0"/>
                        </a:rPr>
                        <a:t> : </a:t>
                      </a:r>
                      <a:endParaRPr lang="fr-FR" sz="1000" dirty="0">
                        <a:effectLst/>
                        <a:latin typeface="Calibri" panose="020F0502020204030204" pitchFamily="34" charset="0"/>
                      </a:endParaRPr>
                    </a:p>
                    <a:p>
                      <a:pPr marL="0" marR="0" fontAlgn="t">
                        <a:spcBef>
                          <a:spcPts val="0"/>
                        </a:spcBef>
                        <a:spcAft>
                          <a:spcPts val="0"/>
                        </a:spcAft>
                      </a:pPr>
                      <a:r>
                        <a:rPr lang="fr-FR" sz="1000" b="1" dirty="0">
                          <a:effectLst/>
                          <a:latin typeface="Calibri" panose="020F0502020204030204" pitchFamily="34" charset="0"/>
                        </a:rPr>
                        <a:t>-&gt; installer </a:t>
                      </a:r>
                      <a:r>
                        <a:rPr lang="fr-FR" sz="1000" b="1" dirty="0" err="1">
                          <a:effectLst/>
                          <a:latin typeface="Calibri" panose="020F0502020204030204" pitchFamily="34" charset="0"/>
                        </a:rPr>
                        <a:t>gdebi</a:t>
                      </a:r>
                      <a:r>
                        <a:rPr lang="fr-FR" sz="1000" b="1" dirty="0">
                          <a:effectLst/>
                          <a:latin typeface="Calibri" panose="020F0502020204030204" pitchFamily="34" charset="0"/>
                        </a:rPr>
                        <a:t> pour les </a:t>
                      </a:r>
                      <a:r>
                        <a:rPr lang="fr-FR" sz="1000" b="1" dirty="0" err="1">
                          <a:effectLst/>
                          <a:latin typeface="Calibri" panose="020F0502020204030204" pitchFamily="34" charset="0"/>
                        </a:rPr>
                        <a:t>paquet.deb</a:t>
                      </a:r>
                      <a:r>
                        <a:rPr lang="fr-FR" sz="1000" b="1" dirty="0">
                          <a:effectLst/>
                          <a:latin typeface="Calibri" panose="020F0502020204030204" pitchFamily="34" charset="0"/>
                        </a:rPr>
                        <a:t> (source externe)</a:t>
                      </a:r>
                      <a:endParaRPr lang="fr-FR" sz="1000" dirty="0">
                        <a:effectLst/>
                        <a:latin typeface="Calibri" panose="020F0502020204030204" pitchFamily="34" charset="0"/>
                      </a:endParaRP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176221982"/>
                  </a:ext>
                </a:extLst>
              </a:tr>
              <a:tr h="411238">
                <a:tc>
                  <a:txBody>
                    <a:bodyPr/>
                    <a:lstStyle/>
                    <a:p>
                      <a:pPr marL="0" marR="0" fontAlgn="t">
                        <a:spcBef>
                          <a:spcPts val="0"/>
                        </a:spcBef>
                        <a:spcAft>
                          <a:spcPts val="0"/>
                        </a:spcAft>
                      </a:pPr>
                      <a:r>
                        <a:rPr lang="fr-FR" sz="1000" b="1" dirty="0">
                          <a:effectLst/>
                          <a:latin typeface="Calibri" panose="020F0502020204030204" pitchFamily="34" charset="0"/>
                        </a:rPr>
                        <a:t>apt-get </a:t>
                      </a:r>
                      <a:r>
                        <a:rPr lang="fr-FR" sz="1000" b="1" dirty="0" err="1">
                          <a:effectLst/>
                          <a:latin typeface="Calibri" panose="020F0502020204030204" pitchFamily="34" charset="0"/>
                        </a:rPr>
                        <a:t>autoremove</a:t>
                      </a:r>
                      <a:r>
                        <a:rPr lang="fr-FR" sz="1000" b="1" dirty="0">
                          <a:effectLst/>
                          <a:latin typeface="Calibri" panose="020F0502020204030204" pitchFamily="34" charset="0"/>
                        </a:rPr>
                        <a:t> </a:t>
                      </a:r>
                      <a:r>
                        <a:rPr lang="fr-FR" sz="1000" b="1" u="sng" dirty="0">
                          <a:effectLst/>
                          <a:latin typeface="Calibri" panose="020F0502020204030204" pitchFamily="34" charset="0"/>
                        </a:rPr>
                        <a:t>nom du paquet</a:t>
                      </a:r>
                      <a:endParaRPr lang="fr-FR" sz="1000" dirty="0">
                        <a:effectLst/>
                        <a:latin typeface="Calibri" panose="020F0502020204030204" pitchFamily="34" charset="0"/>
                      </a:endParaRP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000" dirty="0">
                          <a:effectLst/>
                          <a:latin typeface="Calibri" panose="020F0502020204030204" pitchFamily="34" charset="0"/>
                        </a:rPr>
                        <a:t>Désinstaller un paquet</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000" b="1" dirty="0">
                          <a:effectLst/>
                          <a:latin typeface="Calibri" panose="020F0502020204030204" pitchFamily="34" charset="0"/>
                        </a:rPr>
                        <a:t>-&gt; apt-get </a:t>
                      </a:r>
                      <a:r>
                        <a:rPr lang="fr-FR" sz="1000" b="1" dirty="0" err="1">
                          <a:effectLst/>
                          <a:latin typeface="Calibri" panose="020F0502020204030204" pitchFamily="34" charset="0"/>
                        </a:rPr>
                        <a:t>autoremove</a:t>
                      </a:r>
                      <a:r>
                        <a:rPr lang="fr-FR" sz="1000" b="1" dirty="0">
                          <a:effectLst/>
                          <a:latin typeface="Calibri" panose="020F0502020204030204" pitchFamily="34" charset="0"/>
                        </a:rPr>
                        <a:t> </a:t>
                      </a:r>
                      <a:r>
                        <a:rPr lang="fr-FR" sz="1000" b="1" u="sng" dirty="0">
                          <a:effectLst/>
                          <a:latin typeface="Calibri" panose="020F0502020204030204" pitchFamily="34" charset="0"/>
                        </a:rPr>
                        <a:t>nom du paquet</a:t>
                      </a:r>
                      <a:r>
                        <a:rPr lang="fr-FR" sz="1000" b="1" i="1" dirty="0">
                          <a:effectLst/>
                          <a:latin typeface="Calibri" panose="020F0502020204030204" pitchFamily="34" charset="0"/>
                        </a:rPr>
                        <a:t>  --purge</a:t>
                      </a:r>
                      <a:endParaRPr lang="fr-FR" sz="1000" dirty="0">
                        <a:effectLst/>
                        <a:latin typeface="Calibri" panose="020F0502020204030204" pitchFamily="34" charset="0"/>
                      </a:endParaRP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919734769"/>
                  </a:ext>
                </a:extLst>
              </a:tr>
            </a:tbl>
          </a:graphicData>
        </a:graphic>
      </p:graphicFrame>
    </p:spTree>
    <p:extLst>
      <p:ext uri="{BB962C8B-B14F-4D97-AF65-F5344CB8AC3E}">
        <p14:creationId xmlns:p14="http://schemas.microsoft.com/office/powerpoint/2010/main" val="22778673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INSTALLER (Résumé)</a:t>
            </a:r>
          </a:p>
        </p:txBody>
      </p:sp>
      <p:sp>
        <p:nvSpPr>
          <p:cNvPr id="3" name="Espace réservé du contenu 2"/>
          <p:cNvSpPr>
            <a:spLocks noGrp="1"/>
          </p:cNvSpPr>
          <p:nvPr>
            <p:ph idx="1"/>
          </p:nvPr>
        </p:nvSpPr>
        <p:spPr/>
        <p:txBody>
          <a:bodyPr>
            <a:normAutofit fontScale="92500" lnSpcReduction="10000"/>
          </a:bodyPr>
          <a:lstStyle/>
          <a:p>
            <a:r>
              <a:rPr lang="fr-FR" dirty="0"/>
              <a:t>La plupart des distributions Linux proposent un moyen centralisé de télécharger et d'installer des logiciels facilement. L'installation de programmes y est généralement beaucoup plus simple que sous Windows !</a:t>
            </a:r>
          </a:p>
          <a:p>
            <a:r>
              <a:rPr lang="fr-FR" dirty="0"/>
              <a:t>Sous Ubuntu, on peut utiliser des interfaces graphiques pour télécharger et installer des logiciels. En console, on fait appel au programme apt-get.</a:t>
            </a:r>
          </a:p>
          <a:p>
            <a:r>
              <a:rPr lang="fr-FR" dirty="0"/>
              <a:t>On télécharge les programmes depuis des serveurs (fournis par Ubuntu, votre fournisseur d'accès ou une université) qui font office de dépôts.</a:t>
            </a:r>
          </a:p>
          <a:p>
            <a:r>
              <a:rPr lang="fr-FR" b="1" dirty="0"/>
              <a:t>apt-get update </a:t>
            </a:r>
            <a:r>
              <a:rPr lang="fr-FR" dirty="0"/>
              <a:t>met à jour la liste des programmes (appelés paquets) qui existent.</a:t>
            </a:r>
          </a:p>
          <a:p>
            <a:r>
              <a:rPr lang="fr-FR" b="1" dirty="0"/>
              <a:t>apt-cache search </a:t>
            </a:r>
            <a:r>
              <a:rPr lang="fr-FR" dirty="0"/>
              <a:t>permet de rechercher dans la liste des paquets.</a:t>
            </a:r>
          </a:p>
          <a:p>
            <a:r>
              <a:rPr lang="fr-FR" b="1" dirty="0"/>
              <a:t>apt-get install </a:t>
            </a:r>
            <a:r>
              <a:rPr lang="fr-FR" dirty="0"/>
              <a:t>télécharge et installe un paquet.</a:t>
            </a:r>
          </a:p>
          <a:p>
            <a:r>
              <a:rPr lang="fr-FR" b="1" dirty="0"/>
              <a:t>apt-get upgrade </a:t>
            </a:r>
            <a:r>
              <a:rPr lang="fr-FR" dirty="0"/>
              <a:t>met à jour tous les paquets installés.</a:t>
            </a:r>
          </a:p>
          <a:p>
            <a:r>
              <a:rPr lang="fr-FR" b="1" dirty="0"/>
              <a:t>apt-get autoremove </a:t>
            </a:r>
            <a:r>
              <a:rPr lang="fr-FR" dirty="0"/>
              <a:t>permet de supprimer un paquet.</a:t>
            </a:r>
          </a:p>
        </p:txBody>
      </p:sp>
    </p:spTree>
    <p:extLst>
      <p:ext uri="{BB962C8B-B14F-4D97-AF65-F5344CB8AC3E}">
        <p14:creationId xmlns:p14="http://schemas.microsoft.com/office/powerpoint/2010/main" val="34341999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RECHERCHER</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67625501"/>
              </p:ext>
            </p:extLst>
          </p:nvPr>
        </p:nvGraphicFramePr>
        <p:xfrm>
          <a:off x="677334" y="1709557"/>
          <a:ext cx="8596668" cy="2274000"/>
        </p:xfrm>
        <a:graphic>
          <a:graphicData uri="http://schemas.openxmlformats.org/drawingml/2006/table">
            <a:tbl>
              <a:tblPr/>
              <a:tblGrid>
                <a:gridCol w="1626782">
                  <a:extLst>
                    <a:ext uri="{9D8B030D-6E8A-4147-A177-3AD203B41FA5}">
                      <a16:colId xmlns:a16="http://schemas.microsoft.com/office/drawing/2014/main" val="1883230204"/>
                    </a:ext>
                  </a:extLst>
                </a:gridCol>
                <a:gridCol w="2292957">
                  <a:extLst>
                    <a:ext uri="{9D8B030D-6E8A-4147-A177-3AD203B41FA5}">
                      <a16:colId xmlns:a16="http://schemas.microsoft.com/office/drawing/2014/main" val="3089986946"/>
                    </a:ext>
                  </a:extLst>
                </a:gridCol>
                <a:gridCol w="4676929">
                  <a:extLst>
                    <a:ext uri="{9D8B030D-6E8A-4147-A177-3AD203B41FA5}">
                      <a16:colId xmlns:a16="http://schemas.microsoft.com/office/drawing/2014/main" val="640897813"/>
                    </a:ext>
                  </a:extLst>
                </a:gridCol>
              </a:tblGrid>
              <a:tr h="846137">
                <a:tc>
                  <a:txBody>
                    <a:bodyPr/>
                    <a:lstStyle/>
                    <a:p>
                      <a:pPr marL="0" marR="0" fontAlgn="t">
                        <a:spcBef>
                          <a:spcPts val="0"/>
                        </a:spcBef>
                        <a:spcAft>
                          <a:spcPts val="0"/>
                        </a:spcAft>
                      </a:pPr>
                      <a:r>
                        <a:rPr lang="fr-FR" sz="1400" b="1" dirty="0">
                          <a:effectLst/>
                          <a:latin typeface="Calibri" panose="020F0502020204030204" pitchFamily="34" charset="0"/>
                        </a:rPr>
                        <a:t>locate</a:t>
                      </a:r>
                      <a:endParaRPr lang="fr-FR" sz="1400" dirty="0">
                        <a:effectLst/>
                        <a:latin typeface="Calibri" panose="020F0502020204030204" pitchFamily="34" charset="0"/>
                      </a:endParaRP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effectLst/>
                          <a:latin typeface="Calibri" panose="020F0502020204030204" pitchFamily="34" charset="0"/>
                        </a:rPr>
                        <a:t>Recherche un fichier par son nom </a:t>
                      </a:r>
                    </a:p>
                    <a:p>
                      <a:pPr marL="0" marR="0" fontAlgn="t">
                        <a:spcBef>
                          <a:spcPts val="0"/>
                        </a:spcBef>
                        <a:spcAft>
                          <a:spcPts val="0"/>
                        </a:spcAft>
                      </a:pPr>
                      <a:r>
                        <a:rPr lang="fr-FR" sz="1400" dirty="0">
                          <a:effectLst/>
                          <a:latin typeface="Calibri" panose="020F0502020204030204" pitchFamily="34" charset="0"/>
                        </a:rPr>
                        <a:t>Locate nécessite la mise à jour de la base</a:t>
                      </a: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342900" marR="0" indent="-342900" fontAlgn="t">
                        <a:spcBef>
                          <a:spcPts val="0"/>
                        </a:spcBef>
                        <a:spcAft>
                          <a:spcPts val="0"/>
                        </a:spcAft>
                        <a:buFont typeface="+mj-lt"/>
                        <a:buAutoNum type="arabicPeriod"/>
                      </a:pPr>
                      <a:r>
                        <a:rPr lang="fr-FR" sz="1400" b="1" dirty="0">
                          <a:effectLst/>
                          <a:latin typeface="Calibri" panose="020F0502020204030204" pitchFamily="34" charset="0"/>
                        </a:rPr>
                        <a:t>sudo updatedb : pour mettre à jour la base</a:t>
                      </a:r>
                    </a:p>
                    <a:p>
                      <a:pPr marL="342900" marR="0" indent="-342900" fontAlgn="t">
                        <a:spcBef>
                          <a:spcPts val="0"/>
                        </a:spcBef>
                        <a:spcAft>
                          <a:spcPts val="0"/>
                        </a:spcAft>
                        <a:buFont typeface="+mj-lt"/>
                        <a:buAutoNum type="arabicPeriod"/>
                      </a:pPr>
                      <a:r>
                        <a:rPr lang="fr-FR" sz="1400" b="1" baseline="0" dirty="0">
                          <a:effectLst/>
                          <a:latin typeface="Calibri" panose="020F0502020204030204" pitchFamily="34" charset="0"/>
                        </a:rPr>
                        <a:t>locate </a:t>
                      </a:r>
                      <a:r>
                        <a:rPr lang="fr-FR" sz="1400" b="1" u="sng" baseline="0" dirty="0">
                          <a:effectLst/>
                          <a:latin typeface="Calibri" panose="020F0502020204030204" pitchFamily="34" charset="0"/>
                        </a:rPr>
                        <a:t>nom de fichier</a:t>
                      </a:r>
                      <a:endParaRPr lang="fr-FR" sz="1400" u="sng" dirty="0">
                        <a:effectLst/>
                        <a:latin typeface="Calibri" panose="020F0502020204030204" pitchFamily="34" charset="0"/>
                      </a:endParaRP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243111876"/>
                  </a:ext>
                </a:extLst>
              </a:tr>
              <a:tr h="1276350">
                <a:tc>
                  <a:txBody>
                    <a:bodyPr/>
                    <a:lstStyle/>
                    <a:p>
                      <a:pPr marL="0" marR="0" fontAlgn="t">
                        <a:spcBef>
                          <a:spcPts val="0"/>
                        </a:spcBef>
                        <a:spcAft>
                          <a:spcPts val="0"/>
                        </a:spcAft>
                      </a:pPr>
                      <a:r>
                        <a:rPr lang="fr-FR" sz="1400" b="1" dirty="0">
                          <a:effectLst/>
                          <a:latin typeface="Calibri" panose="020F0502020204030204" pitchFamily="34" charset="0"/>
                        </a:rPr>
                        <a:t>find </a:t>
                      </a:r>
                      <a:endParaRPr lang="fr-FR" sz="1400" dirty="0">
                        <a:effectLst/>
                        <a:latin typeface="Calibri" panose="020F0502020204030204" pitchFamily="34" charset="0"/>
                      </a:endParaRP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effectLst/>
                          <a:latin typeface="Calibri" panose="020F0502020204030204" pitchFamily="34" charset="0"/>
                        </a:rPr>
                        <a:t>Recherche un fichier sur le disque</a:t>
                      </a:r>
                    </a:p>
                    <a:p>
                      <a:pPr marL="0" marR="0" fontAlgn="t">
                        <a:spcBef>
                          <a:spcPts val="0"/>
                        </a:spcBef>
                        <a:spcAft>
                          <a:spcPts val="0"/>
                        </a:spcAft>
                      </a:pPr>
                      <a:r>
                        <a:rPr lang="fr-FR" sz="1400" dirty="0">
                          <a:effectLst/>
                          <a:latin typeface="Calibri" panose="020F0502020204030204" pitchFamily="34" charset="0"/>
                        </a:rPr>
                        <a:t>find parcours le disque </a:t>
                      </a:r>
                    </a:p>
                    <a:p>
                      <a:pPr marL="0" marR="0" fontAlgn="t">
                        <a:spcBef>
                          <a:spcPts val="0"/>
                        </a:spcBef>
                        <a:spcAft>
                          <a:spcPts val="0"/>
                        </a:spcAft>
                      </a:pPr>
                      <a:r>
                        <a:rPr lang="fr-FR" sz="1200" b="1" dirty="0"/>
                        <a:t>Ou - Quoi - Que faire avec </a:t>
                      </a: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b="1" dirty="0">
                          <a:effectLst/>
                          <a:latin typeface="Calibri" panose="020F0502020204030204" pitchFamily="34" charset="0"/>
                        </a:rPr>
                        <a:t>-&gt; find </a:t>
                      </a:r>
                      <a:r>
                        <a:rPr lang="fr-FR" sz="1400" b="1" u="sng" dirty="0">
                          <a:effectLst/>
                          <a:latin typeface="Calibri" panose="020F0502020204030204" pitchFamily="34" charset="0"/>
                        </a:rPr>
                        <a:t>chemin</a:t>
                      </a:r>
                      <a:r>
                        <a:rPr lang="fr-FR" sz="1400" b="1" dirty="0">
                          <a:effectLst/>
                          <a:latin typeface="Calibri" panose="020F0502020204030204" pitchFamily="34" charset="0"/>
                        </a:rPr>
                        <a:t> -name </a:t>
                      </a:r>
                      <a:r>
                        <a:rPr lang="fr-FR" sz="1400" b="1" u="sng" dirty="0">
                          <a:effectLst/>
                          <a:latin typeface="Calibri" panose="020F0502020204030204" pitchFamily="34" charset="0"/>
                        </a:rPr>
                        <a:t>mon fichier</a:t>
                      </a:r>
                      <a:r>
                        <a:rPr lang="fr-FR" sz="1400" b="1" dirty="0">
                          <a:effectLst/>
                          <a:latin typeface="Calibri" panose="020F0502020204030204" pitchFamily="34" charset="0"/>
                        </a:rPr>
                        <a:t> </a:t>
                      </a:r>
                    </a:p>
                    <a:p>
                      <a:pPr marL="0" marR="0" fontAlgn="t">
                        <a:spcBef>
                          <a:spcPts val="0"/>
                        </a:spcBef>
                        <a:spcAft>
                          <a:spcPts val="0"/>
                        </a:spcAft>
                      </a:pPr>
                      <a:r>
                        <a:rPr lang="fr-FR" sz="1400" b="1" dirty="0">
                          <a:effectLst/>
                          <a:latin typeface="Calibri" panose="020F0502020204030204" pitchFamily="34" charset="0"/>
                        </a:rPr>
                        <a:t>-&gt; find </a:t>
                      </a:r>
                      <a:r>
                        <a:rPr lang="fr-FR" sz="1400" b="1" u="sng" dirty="0">
                          <a:effectLst/>
                          <a:latin typeface="Calibri" panose="020F0502020204030204" pitchFamily="34" charset="0"/>
                        </a:rPr>
                        <a:t>chemin</a:t>
                      </a:r>
                      <a:r>
                        <a:rPr lang="fr-FR" sz="1400" b="1" dirty="0">
                          <a:effectLst/>
                          <a:latin typeface="Calibri" panose="020F0502020204030204" pitchFamily="34" charset="0"/>
                        </a:rPr>
                        <a:t> -name ‘</a:t>
                      </a:r>
                      <a:r>
                        <a:rPr lang="fr-FR" sz="1400" b="1" u="sng" dirty="0">
                          <a:effectLst/>
                          <a:latin typeface="Calibri" panose="020F0502020204030204" pitchFamily="34" charset="0"/>
                        </a:rPr>
                        <a:t>mon fichier</a:t>
                      </a:r>
                      <a:r>
                        <a:rPr lang="fr-FR" sz="1400" b="1" u="none" dirty="0">
                          <a:effectLst/>
                          <a:latin typeface="Calibri" panose="020F0502020204030204" pitchFamily="34" charset="0"/>
                        </a:rPr>
                        <a:t>’</a:t>
                      </a:r>
                    </a:p>
                    <a:p>
                      <a:pPr marL="0" marR="0" fontAlgn="t">
                        <a:spcBef>
                          <a:spcPts val="0"/>
                        </a:spcBef>
                        <a:spcAft>
                          <a:spcPts val="0"/>
                        </a:spcAft>
                      </a:pPr>
                      <a:r>
                        <a:rPr lang="fr-FR" sz="1400" b="1" dirty="0">
                          <a:effectLst/>
                          <a:latin typeface="Calibri" panose="020F0502020204030204" pitchFamily="34" charset="0"/>
                        </a:rPr>
                        <a:t>-&gt; find </a:t>
                      </a:r>
                      <a:r>
                        <a:rPr lang="fr-FR" sz="1400" b="1" u="sng" dirty="0">
                          <a:effectLst/>
                          <a:latin typeface="Calibri" panose="020F0502020204030204" pitchFamily="34" charset="0"/>
                        </a:rPr>
                        <a:t>chemin</a:t>
                      </a:r>
                      <a:r>
                        <a:rPr lang="fr-FR" sz="1400" b="1" dirty="0">
                          <a:effectLst/>
                          <a:latin typeface="Calibri" panose="020F0502020204030204" pitchFamily="34" charset="0"/>
                        </a:rPr>
                        <a:t> -iname </a:t>
                      </a:r>
                      <a:r>
                        <a:rPr lang="fr-FR" sz="1400" b="1" u="sng" dirty="0">
                          <a:effectLst/>
                          <a:latin typeface="Calibri" panose="020F0502020204030204" pitchFamily="34" charset="0"/>
                        </a:rPr>
                        <a:t>mon Fichier</a:t>
                      </a:r>
                      <a:r>
                        <a:rPr lang="fr-FR" sz="1400" b="1" dirty="0">
                          <a:effectLst/>
                          <a:latin typeface="Calibri" panose="020F0502020204030204" pitchFamily="34" charset="0"/>
                        </a:rPr>
                        <a:t>  : insensible a la casse</a:t>
                      </a:r>
                    </a:p>
                    <a:p>
                      <a:pPr marL="0" marR="0" fontAlgn="t">
                        <a:spcBef>
                          <a:spcPts val="0"/>
                        </a:spcBef>
                        <a:spcAft>
                          <a:spcPts val="0"/>
                        </a:spcAft>
                      </a:pPr>
                      <a:r>
                        <a:rPr lang="fr-FR" sz="1400" b="1" dirty="0">
                          <a:effectLst/>
                          <a:latin typeface="Calibri" panose="020F0502020204030204" pitchFamily="34" charset="0"/>
                        </a:rPr>
                        <a:t>-&gt; find </a:t>
                      </a:r>
                      <a:r>
                        <a:rPr lang="fr-FR" sz="1400" b="1" u="sng" dirty="0">
                          <a:effectLst/>
                          <a:latin typeface="Calibri" panose="020F0502020204030204" pitchFamily="34" charset="0"/>
                        </a:rPr>
                        <a:t>chemin</a:t>
                      </a:r>
                      <a:r>
                        <a:rPr lang="fr-FR" sz="1400" b="1" dirty="0">
                          <a:effectLst/>
                          <a:latin typeface="Calibri" panose="020F0502020204030204" pitchFamily="34" charset="0"/>
                        </a:rPr>
                        <a:t> -name </a:t>
                      </a:r>
                      <a:r>
                        <a:rPr lang="fr-FR" sz="1400" b="1" u="sng" dirty="0">
                          <a:effectLst/>
                          <a:latin typeface="Calibri" panose="020F0502020204030204" pitchFamily="34" charset="0"/>
                        </a:rPr>
                        <a:t>mon fichier</a:t>
                      </a:r>
                      <a:r>
                        <a:rPr lang="fr-FR" sz="1400" b="1" dirty="0">
                          <a:effectLst/>
                          <a:latin typeface="Calibri" panose="020F0502020204030204" pitchFamily="34" charset="0"/>
                        </a:rPr>
                        <a:t> -ok </a:t>
                      </a:r>
                      <a:r>
                        <a:rPr lang="fr-FR" sz="1400" b="1" u="sng" dirty="0">
                          <a:effectLst/>
                          <a:latin typeface="Calibri" panose="020F0502020204030204" pitchFamily="34" charset="0"/>
                        </a:rPr>
                        <a:t>ma commande</a:t>
                      </a:r>
                      <a:r>
                        <a:rPr lang="fr-FR" sz="1400" b="1" dirty="0">
                          <a:effectLst/>
                          <a:latin typeface="Calibri" panose="020F0502020204030204" pitchFamily="34" charset="0"/>
                        </a:rPr>
                        <a:t> {}   \;</a:t>
                      </a:r>
                    </a:p>
                    <a:p>
                      <a:pPr marL="0" marR="0" fontAlgn="t">
                        <a:spcBef>
                          <a:spcPts val="0"/>
                        </a:spcBef>
                        <a:spcAft>
                          <a:spcPts val="0"/>
                        </a:spcAft>
                      </a:pPr>
                      <a:r>
                        <a:rPr lang="fr-FR" sz="1400" dirty="0">
                          <a:effectLst/>
                          <a:latin typeface="Calibri" panose="020F0502020204030204" pitchFamily="34" charset="0"/>
                        </a:rPr>
                        <a:t> (pour exécuter une commande après la recherche - confirmer yes)</a:t>
                      </a:r>
                    </a:p>
                  </a:txBody>
                  <a:tcPr marL="35100" marR="35100" marT="35100" marB="351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997951146"/>
                  </a:ext>
                </a:extLst>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873304208"/>
              </p:ext>
            </p:extLst>
          </p:nvPr>
        </p:nvGraphicFramePr>
        <p:xfrm>
          <a:off x="4580082" y="4411843"/>
          <a:ext cx="4693920" cy="1473200"/>
        </p:xfrm>
        <a:graphic>
          <a:graphicData uri="http://schemas.openxmlformats.org/drawingml/2006/table">
            <a:tbl>
              <a:tblPr/>
              <a:tblGrid>
                <a:gridCol w="3622765">
                  <a:extLst>
                    <a:ext uri="{9D8B030D-6E8A-4147-A177-3AD203B41FA5}">
                      <a16:colId xmlns:a16="http://schemas.microsoft.com/office/drawing/2014/main" val="2471468585"/>
                    </a:ext>
                  </a:extLst>
                </a:gridCol>
                <a:gridCol w="1071155">
                  <a:extLst>
                    <a:ext uri="{9D8B030D-6E8A-4147-A177-3AD203B41FA5}">
                      <a16:colId xmlns:a16="http://schemas.microsoft.com/office/drawing/2014/main" val="3439155220"/>
                    </a:ext>
                  </a:extLst>
                </a:gridCol>
              </a:tblGrid>
              <a:tr h="0">
                <a:tc>
                  <a:txBody>
                    <a:bodyPr/>
                    <a:lstStyle/>
                    <a:p>
                      <a:pPr marL="0" marR="0" fontAlgn="t">
                        <a:spcBef>
                          <a:spcPts val="0"/>
                        </a:spcBef>
                        <a:spcAft>
                          <a:spcPts val="0"/>
                        </a:spcAft>
                      </a:pPr>
                      <a:r>
                        <a:rPr lang="fr-FR" sz="1600" dirty="0">
                          <a:effectLst/>
                          <a:latin typeface="Calibri" panose="020F0502020204030204" pitchFamily="34" charset="0"/>
                        </a:rPr>
                        <a:t>find / -name Banane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600" dirty="0">
                          <a:effectLst/>
                          <a:latin typeface="Calibri" panose="020F0502020204030204" pitchFamily="34" charset="0"/>
                        </a:rPr>
                        <a:t>ok</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969082503"/>
                  </a:ext>
                </a:extLst>
              </a:tr>
              <a:tr h="0">
                <a:tc>
                  <a:txBody>
                    <a:bodyPr/>
                    <a:lstStyle/>
                    <a:p>
                      <a:pPr marL="0" marR="0" fontAlgn="t">
                        <a:spcBef>
                          <a:spcPts val="0"/>
                        </a:spcBef>
                        <a:spcAft>
                          <a:spcPts val="0"/>
                        </a:spcAft>
                      </a:pPr>
                      <a:r>
                        <a:rPr lang="fr-FR" sz="1600" dirty="0">
                          <a:effectLst/>
                          <a:latin typeface="Calibri" panose="020F0502020204030204" pitchFamily="34" charset="0"/>
                        </a:rPr>
                        <a:t>find / -name "Banane"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600" dirty="0">
                          <a:effectLst/>
                          <a:latin typeface="Calibri" panose="020F0502020204030204" pitchFamily="34" charset="0"/>
                        </a:rPr>
                        <a:t>ok</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776692503"/>
                  </a:ext>
                </a:extLst>
              </a:tr>
              <a:tr h="0">
                <a:tc>
                  <a:txBody>
                    <a:bodyPr/>
                    <a:lstStyle/>
                    <a:p>
                      <a:pPr marL="0" marR="0" fontAlgn="t">
                        <a:spcBef>
                          <a:spcPts val="0"/>
                        </a:spcBef>
                        <a:spcAft>
                          <a:spcPts val="0"/>
                        </a:spcAft>
                      </a:pPr>
                      <a:r>
                        <a:rPr lang="fr-FR" sz="1600" dirty="0">
                          <a:effectLst/>
                          <a:latin typeface="Calibri" panose="020F0502020204030204" pitchFamily="34" charset="0"/>
                        </a:rPr>
                        <a:t>find / -name banane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600" dirty="0">
                          <a:effectLst/>
                          <a:latin typeface="Calibri" panose="020F0502020204030204" pitchFamily="34" charset="0"/>
                        </a:rPr>
                        <a:t>X</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25150304"/>
                  </a:ext>
                </a:extLst>
              </a:tr>
              <a:tr h="0">
                <a:tc>
                  <a:txBody>
                    <a:bodyPr/>
                    <a:lstStyle/>
                    <a:p>
                      <a:pPr marL="0" marR="0" fontAlgn="t">
                        <a:spcBef>
                          <a:spcPts val="0"/>
                        </a:spcBef>
                        <a:spcAft>
                          <a:spcPts val="0"/>
                        </a:spcAft>
                      </a:pPr>
                      <a:r>
                        <a:rPr lang="fr-FR" sz="1600" dirty="0">
                          <a:effectLst/>
                          <a:latin typeface="Calibri" panose="020F0502020204030204" pitchFamily="34" charset="0"/>
                        </a:rPr>
                        <a:t>find / -iname banane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600" dirty="0">
                          <a:effectLst/>
                          <a:latin typeface="Calibri" panose="020F0502020204030204" pitchFamily="34" charset="0"/>
                        </a:rPr>
                        <a:t>ok</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40118980"/>
                  </a:ext>
                </a:extLst>
              </a:tr>
              <a:tr h="0">
                <a:tc>
                  <a:txBody>
                    <a:bodyPr/>
                    <a:lstStyle/>
                    <a:p>
                      <a:pPr marL="0" marR="0" fontAlgn="t">
                        <a:spcBef>
                          <a:spcPts val="0"/>
                        </a:spcBef>
                        <a:spcAft>
                          <a:spcPts val="0"/>
                        </a:spcAft>
                      </a:pPr>
                      <a:r>
                        <a:rPr lang="fr-FR" sz="1600" dirty="0">
                          <a:effectLst/>
                          <a:latin typeface="Calibri" panose="020F0502020204030204" pitchFamily="34" charset="0"/>
                        </a:rPr>
                        <a:t>find Documents/ -name Banane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600" dirty="0">
                          <a:effectLst/>
                          <a:latin typeface="Calibri" panose="020F0502020204030204" pitchFamily="34" charset="0"/>
                        </a:rPr>
                        <a:t>ok</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987467360"/>
                  </a:ext>
                </a:extLst>
              </a:tr>
            </a:tbl>
          </a:graphicData>
        </a:graphic>
      </p:graphicFrame>
      <p:sp>
        <p:nvSpPr>
          <p:cNvPr id="6" name="Rectangle 1"/>
          <p:cNvSpPr>
            <a:spLocks noChangeArrowheads="1"/>
          </p:cNvSpPr>
          <p:nvPr/>
        </p:nvSpPr>
        <p:spPr bwMode="auto">
          <a:xfrm>
            <a:off x="677334" y="4740639"/>
            <a:ext cx="3700553"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Fichier banane dans : ~/Document</a:t>
            </a:r>
            <a:endParaRPr kumimoji="0" lang="fr-FR" altLang="fr-FR"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Calibri" panose="020F0502020204030204" pitchFamily="34" charset="0"/>
                <a:cs typeface="Calibri" panose="020F0502020204030204" pitchFamily="34" charset="0"/>
              </a:rPr>
              <a:t>Recherche d</a:t>
            </a:r>
            <a:r>
              <a:rPr kumimoji="0" lang="fr-FR" altLang="fr-FR"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ans ~/ :</a:t>
            </a:r>
            <a:endParaRPr kumimoji="0" lang="fr-FR" altLang="fr-FR"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43294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F40032C-B192-4026-980C-F4556C6BB647}"/>
              </a:ext>
            </a:extLst>
          </p:cNvPr>
          <p:cNvSpPr>
            <a:spLocks noGrp="1"/>
          </p:cNvSpPr>
          <p:nvPr>
            <p:ph type="title"/>
          </p:nvPr>
        </p:nvSpPr>
        <p:spPr/>
        <p:txBody>
          <a:bodyPr/>
          <a:lstStyle/>
          <a:p>
            <a:r>
              <a:rPr lang="fr-FR" dirty="0"/>
              <a:t>locate et find</a:t>
            </a:r>
          </a:p>
        </p:txBody>
      </p:sp>
      <p:pic>
        <p:nvPicPr>
          <p:cNvPr id="2050" name="Picture 2" descr="Recherche avec locate">
            <a:extLst>
              <a:ext uri="{FF2B5EF4-FFF2-40B4-BE49-F238E27FC236}">
                <a16:creationId xmlns:a16="http://schemas.microsoft.com/office/drawing/2014/main" id="{F0307876-DCF3-44CA-ACE0-CC042D0C321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53172" y="3218468"/>
            <a:ext cx="4183062" cy="17656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cherche avec find">
            <a:extLst>
              <a:ext uri="{FF2B5EF4-FFF2-40B4-BE49-F238E27FC236}">
                <a16:creationId xmlns:a16="http://schemas.microsoft.com/office/drawing/2014/main" id="{579389A6-E967-4CA6-97DE-96667D823DB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567507" y="3233295"/>
            <a:ext cx="4184650" cy="1736023"/>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8B607000-6A75-42AC-BB78-9BCBE9E85469}"/>
              </a:ext>
            </a:extLst>
          </p:cNvPr>
          <p:cNvSpPr txBox="1"/>
          <p:nvPr/>
        </p:nvSpPr>
        <p:spPr>
          <a:xfrm>
            <a:off x="1672936" y="2535382"/>
            <a:ext cx="1766455" cy="369332"/>
          </a:xfrm>
          <a:prstGeom prst="rect">
            <a:avLst/>
          </a:prstGeom>
          <a:noFill/>
        </p:spPr>
        <p:txBody>
          <a:bodyPr wrap="square" rtlCol="0">
            <a:spAutoFit/>
          </a:bodyPr>
          <a:lstStyle/>
          <a:p>
            <a:pPr algn="ctr"/>
            <a:r>
              <a:rPr lang="fr-FR" dirty="0"/>
              <a:t>Avec $ locate</a:t>
            </a:r>
          </a:p>
        </p:txBody>
      </p:sp>
      <p:sp>
        <p:nvSpPr>
          <p:cNvPr id="10" name="ZoneTexte 9">
            <a:extLst>
              <a:ext uri="{FF2B5EF4-FFF2-40B4-BE49-F238E27FC236}">
                <a16:creationId xmlns:a16="http://schemas.microsoft.com/office/drawing/2014/main" id="{47F680AA-7BE8-4D2C-97D7-771922CA5111}"/>
              </a:ext>
            </a:extLst>
          </p:cNvPr>
          <p:cNvSpPr txBox="1"/>
          <p:nvPr/>
        </p:nvSpPr>
        <p:spPr>
          <a:xfrm>
            <a:off x="6837218" y="2535382"/>
            <a:ext cx="1766455" cy="369332"/>
          </a:xfrm>
          <a:prstGeom prst="rect">
            <a:avLst/>
          </a:prstGeom>
          <a:noFill/>
        </p:spPr>
        <p:txBody>
          <a:bodyPr wrap="square" rtlCol="0">
            <a:spAutoFit/>
          </a:bodyPr>
          <a:lstStyle/>
          <a:p>
            <a:pPr algn="ctr"/>
            <a:r>
              <a:rPr lang="fr-FR" dirty="0"/>
              <a:t>Avec $ find</a:t>
            </a:r>
          </a:p>
        </p:txBody>
      </p:sp>
      <p:cxnSp>
        <p:nvCxnSpPr>
          <p:cNvPr id="9" name="Connecteur droit 8">
            <a:extLst>
              <a:ext uri="{FF2B5EF4-FFF2-40B4-BE49-F238E27FC236}">
                <a16:creationId xmlns:a16="http://schemas.microsoft.com/office/drawing/2014/main" id="{7409861C-1242-4FD2-A75B-099824585C53}"/>
              </a:ext>
            </a:extLst>
          </p:cNvPr>
          <p:cNvCxnSpPr>
            <a:cxnSpLocks/>
          </p:cNvCxnSpPr>
          <p:nvPr/>
        </p:nvCxnSpPr>
        <p:spPr>
          <a:xfrm>
            <a:off x="5047172" y="2305050"/>
            <a:ext cx="0" cy="36957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2804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FIND</a:t>
            </a:r>
          </a:p>
        </p:txBody>
      </p:sp>
      <p:graphicFrame>
        <p:nvGraphicFramePr>
          <p:cNvPr id="9" name="Espace réservé du contenu 8">
            <a:extLst>
              <a:ext uri="{FF2B5EF4-FFF2-40B4-BE49-F238E27FC236}">
                <a16:creationId xmlns:a16="http://schemas.microsoft.com/office/drawing/2014/main" id="{069D53D1-E08B-4A8D-A3BA-70FB5CAE8A93}"/>
              </a:ext>
            </a:extLst>
          </p:cNvPr>
          <p:cNvGraphicFramePr>
            <a:graphicFrameLocks noGrp="1"/>
          </p:cNvGraphicFramePr>
          <p:nvPr>
            <p:ph idx="1"/>
            <p:extLst>
              <p:ext uri="{D42A27DB-BD31-4B8C-83A1-F6EECF244321}">
                <p14:modId xmlns:p14="http://schemas.microsoft.com/office/powerpoint/2010/main" val="2668479670"/>
              </p:ext>
            </p:extLst>
          </p:nvPr>
        </p:nvGraphicFramePr>
        <p:xfrm>
          <a:off x="677863" y="1930400"/>
          <a:ext cx="8596312" cy="3803256"/>
        </p:xfrm>
        <a:graphic>
          <a:graphicData uri="http://schemas.openxmlformats.org/drawingml/2006/table">
            <a:tbl>
              <a:tblPr/>
              <a:tblGrid>
                <a:gridCol w="3787037">
                  <a:extLst>
                    <a:ext uri="{9D8B030D-6E8A-4147-A177-3AD203B41FA5}">
                      <a16:colId xmlns:a16="http://schemas.microsoft.com/office/drawing/2014/main" val="1552873732"/>
                    </a:ext>
                  </a:extLst>
                </a:gridCol>
                <a:gridCol w="4809275">
                  <a:extLst>
                    <a:ext uri="{9D8B030D-6E8A-4147-A177-3AD203B41FA5}">
                      <a16:colId xmlns:a16="http://schemas.microsoft.com/office/drawing/2014/main" val="3253529014"/>
                    </a:ext>
                  </a:extLst>
                </a:gridCol>
              </a:tblGrid>
              <a:tr h="351129">
                <a:tc>
                  <a:txBody>
                    <a:bodyPr/>
                    <a:lstStyle/>
                    <a:p>
                      <a:pPr fontAlgn="t">
                        <a:spcBef>
                          <a:spcPts val="1000"/>
                        </a:spcBef>
                        <a:spcAft>
                          <a:spcPts val="0"/>
                        </a:spcAft>
                      </a:pPr>
                      <a:r>
                        <a:rPr lang="fr-FR" sz="1400" b="1" dirty="0">
                          <a:solidFill>
                            <a:srgbClr val="404040"/>
                          </a:solidFill>
                          <a:effectLst/>
                          <a:latin typeface="Trebuchet MS" panose="020B0603020202020204" pitchFamily="34" charset="0"/>
                        </a:rPr>
                        <a:t>$ find / -name  "</a:t>
                      </a:r>
                      <a:r>
                        <a:rPr lang="fr-FR" sz="1400" b="1" u="sng" dirty="0">
                          <a:solidFill>
                            <a:srgbClr val="404040"/>
                          </a:solidFill>
                          <a:effectLst/>
                          <a:latin typeface="Trebuchet MS" panose="020B0603020202020204" pitchFamily="34" charset="0"/>
                        </a:rPr>
                        <a:t>fichier</a:t>
                      </a:r>
                      <a:r>
                        <a:rPr lang="fr-FR" sz="1400" b="1" dirty="0">
                          <a:solidFill>
                            <a:srgbClr val="404040"/>
                          </a:solidFill>
                          <a:effectLst/>
                          <a:latin typeface="Trebuchet MS" panose="020B0603020202020204" pitchFamily="34" charset="0"/>
                        </a:rPr>
                        <a:t>"  </a:t>
                      </a:r>
                      <a:endParaRPr lang="fr-FR" sz="1400" dirty="0">
                        <a:solidFill>
                          <a:srgbClr val="404040"/>
                        </a:solidFill>
                        <a:effectLst/>
                        <a:latin typeface="Trebuchet MS" panose="020B0603020202020204" pitchFamily="34" charset="0"/>
                      </a:endParaRPr>
                    </a:p>
                  </a:txBody>
                  <a:tcPr marL="44024" marR="44024" marT="44024" marB="4402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solidFill>
                            <a:srgbClr val="404040"/>
                          </a:solidFill>
                          <a:effectLst/>
                          <a:latin typeface="Trebuchet MS" panose="020B0603020202020204" pitchFamily="34" charset="0"/>
                        </a:rPr>
                        <a:t>Recherche par nom</a:t>
                      </a:r>
                    </a:p>
                  </a:txBody>
                  <a:tcPr marL="44024" marR="44024" marT="44024" marB="4402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05960933"/>
                  </a:ext>
                </a:extLst>
              </a:tr>
              <a:tr h="351129">
                <a:tc>
                  <a:txBody>
                    <a:bodyPr/>
                    <a:lstStyle/>
                    <a:p>
                      <a:pPr fontAlgn="t">
                        <a:spcBef>
                          <a:spcPts val="1000"/>
                        </a:spcBef>
                        <a:spcAft>
                          <a:spcPts val="0"/>
                        </a:spcAft>
                      </a:pPr>
                      <a:r>
                        <a:rPr lang="fr-FR" sz="1400" b="1" dirty="0">
                          <a:solidFill>
                            <a:srgbClr val="404040"/>
                          </a:solidFill>
                          <a:effectLst/>
                          <a:latin typeface="Trebuchet MS" panose="020B0603020202020204" pitchFamily="34" charset="0"/>
                        </a:rPr>
                        <a:t>$ find / -name  "</a:t>
                      </a:r>
                      <a:r>
                        <a:rPr lang="fr-FR" sz="1400" b="1" u="sng" dirty="0">
                          <a:solidFill>
                            <a:srgbClr val="404040"/>
                          </a:solidFill>
                          <a:effectLst/>
                          <a:latin typeface="Trebuchet MS" panose="020B0603020202020204" pitchFamily="34" charset="0"/>
                        </a:rPr>
                        <a:t>répertoire</a:t>
                      </a:r>
                      <a:r>
                        <a:rPr lang="fr-FR" sz="1400" b="1" dirty="0">
                          <a:solidFill>
                            <a:srgbClr val="404040"/>
                          </a:solidFill>
                          <a:effectLst/>
                          <a:latin typeface="Trebuchet MS" panose="020B0603020202020204" pitchFamily="34" charset="0"/>
                        </a:rPr>
                        <a:t>" -type d </a:t>
                      </a:r>
                      <a:endParaRPr lang="fr-FR" sz="1400" dirty="0">
                        <a:solidFill>
                          <a:srgbClr val="404040"/>
                        </a:solidFill>
                        <a:effectLst/>
                        <a:latin typeface="Trebuchet MS" panose="020B0603020202020204" pitchFamily="34" charset="0"/>
                      </a:endParaRPr>
                    </a:p>
                  </a:txBody>
                  <a:tcPr marL="44024" marR="44024" marT="44024" marB="4402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solidFill>
                            <a:srgbClr val="404040"/>
                          </a:solidFill>
                          <a:effectLst/>
                          <a:latin typeface="Trebuchet MS" panose="020B0603020202020204" pitchFamily="34" charset="0"/>
                        </a:rPr>
                        <a:t>pour rechercher uniquement des répertoires (directories)</a:t>
                      </a:r>
                    </a:p>
                  </a:txBody>
                  <a:tcPr marL="44024" marR="44024" marT="44024" marB="4402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514381209"/>
                  </a:ext>
                </a:extLst>
              </a:tr>
              <a:tr h="599685">
                <a:tc>
                  <a:txBody>
                    <a:bodyPr/>
                    <a:lstStyle/>
                    <a:p>
                      <a:pPr fontAlgn="t">
                        <a:spcBef>
                          <a:spcPts val="1000"/>
                        </a:spcBef>
                        <a:spcAft>
                          <a:spcPts val="0"/>
                        </a:spcAft>
                      </a:pPr>
                      <a:r>
                        <a:rPr lang="fr-FR" sz="1400" b="1" dirty="0">
                          <a:solidFill>
                            <a:srgbClr val="404040"/>
                          </a:solidFill>
                          <a:effectLst/>
                          <a:latin typeface="Trebuchet MS" panose="020B0603020202020204" pitchFamily="34" charset="0"/>
                        </a:rPr>
                        <a:t>$ find / -name  "</a:t>
                      </a:r>
                      <a:r>
                        <a:rPr lang="fr-FR" sz="1400" b="1" u="sng" dirty="0">
                          <a:solidFill>
                            <a:srgbClr val="404040"/>
                          </a:solidFill>
                          <a:effectLst/>
                          <a:latin typeface="Trebuchet MS" panose="020B0603020202020204" pitchFamily="34" charset="0"/>
                        </a:rPr>
                        <a:t>fichier</a:t>
                      </a:r>
                      <a:r>
                        <a:rPr lang="fr-FR" sz="1400" b="1" dirty="0">
                          <a:solidFill>
                            <a:srgbClr val="404040"/>
                          </a:solidFill>
                          <a:effectLst/>
                          <a:latin typeface="Trebuchet MS" panose="020B0603020202020204" pitchFamily="34" charset="0"/>
                        </a:rPr>
                        <a:t>"  -type f</a:t>
                      </a:r>
                      <a:endParaRPr lang="fr-FR" sz="1400" dirty="0">
                        <a:solidFill>
                          <a:srgbClr val="404040"/>
                        </a:solidFill>
                        <a:effectLst/>
                        <a:latin typeface="Trebuchet MS" panose="020B0603020202020204" pitchFamily="34" charset="0"/>
                      </a:endParaRPr>
                    </a:p>
                  </a:txBody>
                  <a:tcPr marL="44024" marR="44024" marT="44024" marB="4402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solidFill>
                            <a:srgbClr val="404040"/>
                          </a:solidFill>
                          <a:effectLst/>
                          <a:latin typeface="Trebuchet MS" panose="020B0603020202020204" pitchFamily="34" charset="0"/>
                        </a:rPr>
                        <a:t>pour rechercher uniquement des fichiers (files)</a:t>
                      </a:r>
                    </a:p>
                    <a:p>
                      <a:pPr marL="0" marR="0" fontAlgn="t">
                        <a:spcBef>
                          <a:spcPts val="0"/>
                        </a:spcBef>
                        <a:spcAft>
                          <a:spcPts val="0"/>
                        </a:spcAft>
                      </a:pPr>
                      <a:r>
                        <a:rPr lang="fr-FR" sz="1400" dirty="0">
                          <a:solidFill>
                            <a:srgbClr val="404040"/>
                          </a:solidFill>
                          <a:effectLst/>
                          <a:latin typeface="Trebuchet MS" panose="020B0603020202020204" pitchFamily="34" charset="0"/>
                        </a:rPr>
                        <a:t>Ex: </a:t>
                      </a:r>
                      <a:r>
                        <a:rPr lang="fr-FR" sz="1400" b="1" dirty="0">
                          <a:solidFill>
                            <a:srgbClr val="404040"/>
                          </a:solidFill>
                          <a:effectLst/>
                          <a:latin typeface="Trebuchet MS" panose="020B0603020202020204" pitchFamily="34" charset="0"/>
                        </a:rPr>
                        <a:t>$ find /var/log -name "syslog" -type f</a:t>
                      </a:r>
                      <a:endParaRPr lang="fr-FR" sz="1400" dirty="0">
                        <a:solidFill>
                          <a:srgbClr val="404040"/>
                        </a:solidFill>
                        <a:effectLst/>
                        <a:latin typeface="Trebuchet MS" panose="020B0603020202020204" pitchFamily="34" charset="0"/>
                      </a:endParaRPr>
                    </a:p>
                  </a:txBody>
                  <a:tcPr marL="44024" marR="44024" marT="44024" marB="4402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537671027"/>
                  </a:ext>
                </a:extLst>
              </a:tr>
              <a:tr h="599685">
                <a:tc>
                  <a:txBody>
                    <a:bodyPr/>
                    <a:lstStyle/>
                    <a:p>
                      <a:pPr fontAlgn="t">
                        <a:spcBef>
                          <a:spcPts val="1000"/>
                        </a:spcBef>
                        <a:spcAft>
                          <a:spcPts val="0"/>
                        </a:spcAft>
                      </a:pPr>
                      <a:r>
                        <a:rPr lang="fr-FR" sz="1400" b="1" dirty="0">
                          <a:solidFill>
                            <a:srgbClr val="404040"/>
                          </a:solidFill>
                          <a:effectLst/>
                          <a:latin typeface="Trebuchet MS" panose="020B0603020202020204" pitchFamily="34" charset="0"/>
                        </a:rPr>
                        <a:t>$ find / -size +</a:t>
                      </a:r>
                      <a:r>
                        <a:rPr lang="fr-FR" sz="1400" b="1" u="sng" dirty="0">
                          <a:solidFill>
                            <a:srgbClr val="404040"/>
                          </a:solidFill>
                          <a:effectLst/>
                          <a:latin typeface="Trebuchet MS" panose="020B0603020202020204" pitchFamily="34" charset="0"/>
                        </a:rPr>
                        <a:t>tailleM</a:t>
                      </a:r>
                      <a:endParaRPr lang="fr-FR" sz="1400" dirty="0">
                        <a:solidFill>
                          <a:srgbClr val="404040"/>
                        </a:solidFill>
                        <a:effectLst/>
                        <a:latin typeface="Trebuchet MS" panose="020B0603020202020204" pitchFamily="34" charset="0"/>
                      </a:endParaRPr>
                    </a:p>
                  </a:txBody>
                  <a:tcPr marL="44024" marR="44024" marT="44024" marB="4402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solidFill>
                            <a:srgbClr val="404040"/>
                          </a:solidFill>
                          <a:effectLst/>
                          <a:latin typeface="Trebuchet MS" panose="020B0603020202020204" pitchFamily="34" charset="0"/>
                        </a:rPr>
                        <a:t>Recherche par taille</a:t>
                      </a:r>
                    </a:p>
                    <a:p>
                      <a:pPr marL="0" marR="0" fontAlgn="t">
                        <a:spcBef>
                          <a:spcPts val="0"/>
                        </a:spcBef>
                        <a:spcAft>
                          <a:spcPts val="0"/>
                        </a:spcAft>
                      </a:pPr>
                      <a:r>
                        <a:rPr lang="fr-FR" sz="1400" b="1" dirty="0">
                          <a:solidFill>
                            <a:srgbClr val="404040"/>
                          </a:solidFill>
                          <a:effectLst/>
                          <a:latin typeface="Trebuchet MS" panose="020B0603020202020204" pitchFamily="34" charset="0"/>
                        </a:rPr>
                        <a:t>$ find / -size +</a:t>
                      </a:r>
                      <a:r>
                        <a:rPr lang="fr-FR" sz="1400" b="1" u="sng" dirty="0">
                          <a:solidFill>
                            <a:srgbClr val="404040"/>
                          </a:solidFill>
                          <a:effectLst/>
                          <a:latin typeface="Trebuchet MS" panose="020B0603020202020204" pitchFamily="34" charset="0"/>
                        </a:rPr>
                        <a:t>10M</a:t>
                      </a:r>
                      <a:endParaRPr lang="fr-FR" sz="1400" dirty="0">
                        <a:solidFill>
                          <a:srgbClr val="404040"/>
                        </a:solidFill>
                        <a:effectLst/>
                        <a:latin typeface="Trebuchet MS" panose="020B0603020202020204" pitchFamily="34" charset="0"/>
                      </a:endParaRPr>
                    </a:p>
                  </a:txBody>
                  <a:tcPr marL="44024" marR="44024" marT="44024" marB="4402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712011250"/>
                  </a:ext>
                </a:extLst>
              </a:tr>
              <a:tr h="599685">
                <a:tc>
                  <a:txBody>
                    <a:bodyPr/>
                    <a:lstStyle/>
                    <a:p>
                      <a:pPr marL="0" marR="0" fontAlgn="t">
                        <a:spcBef>
                          <a:spcPts val="0"/>
                        </a:spcBef>
                        <a:spcAft>
                          <a:spcPts val="0"/>
                        </a:spcAft>
                      </a:pPr>
                      <a:r>
                        <a:rPr lang="en-US" sz="1400" b="1" dirty="0">
                          <a:solidFill>
                            <a:srgbClr val="404040"/>
                          </a:solidFill>
                          <a:effectLst/>
                          <a:latin typeface="Trebuchet MS" panose="020B0603020202020204" pitchFamily="34" charset="0"/>
                        </a:rPr>
                        <a:t>$ find / -name "</a:t>
                      </a:r>
                      <a:r>
                        <a:rPr lang="fr-FR" sz="1400" b="1" u="sng" dirty="0">
                          <a:solidFill>
                            <a:srgbClr val="404040"/>
                          </a:solidFill>
                          <a:effectLst/>
                          <a:latin typeface="Trebuchet MS" panose="020B0603020202020204" pitchFamily="34" charset="0"/>
                        </a:rPr>
                        <a:t>fichier</a:t>
                      </a:r>
                      <a:r>
                        <a:rPr lang="en-US" sz="1400" b="1" dirty="0">
                          <a:solidFill>
                            <a:srgbClr val="404040"/>
                          </a:solidFill>
                          <a:effectLst/>
                          <a:latin typeface="Trebuchet MS" panose="020B0603020202020204" pitchFamily="34" charset="0"/>
                        </a:rPr>
                        <a:t>" -atime -</a:t>
                      </a:r>
                      <a:r>
                        <a:rPr lang="en-US" sz="1400" b="1" u="sng" dirty="0">
                          <a:solidFill>
                            <a:srgbClr val="404040"/>
                          </a:solidFill>
                          <a:effectLst/>
                          <a:latin typeface="Trebuchet MS" panose="020B0603020202020204" pitchFamily="34" charset="0"/>
                        </a:rPr>
                        <a:t>nbJours</a:t>
                      </a:r>
                      <a:endParaRPr lang="fr-FR" sz="1400" dirty="0">
                        <a:solidFill>
                          <a:srgbClr val="404040"/>
                        </a:solidFill>
                        <a:effectLst/>
                        <a:latin typeface="Trebuchet MS" panose="020B0603020202020204" pitchFamily="34" charset="0"/>
                      </a:endParaRPr>
                    </a:p>
                  </a:txBody>
                  <a:tcPr marL="44024" marR="44024" marT="44024" marB="4402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solidFill>
                            <a:srgbClr val="404040"/>
                          </a:solidFill>
                          <a:effectLst/>
                          <a:latin typeface="Trebuchet MS" panose="020B0603020202020204" pitchFamily="34" charset="0"/>
                        </a:rPr>
                        <a:t>Recherche à partir de la date de dernier accès</a:t>
                      </a:r>
                    </a:p>
                    <a:p>
                      <a:pPr marL="0" marR="0" fontAlgn="t">
                        <a:spcBef>
                          <a:spcPts val="0"/>
                        </a:spcBef>
                        <a:spcAft>
                          <a:spcPts val="0"/>
                        </a:spcAft>
                      </a:pPr>
                      <a:r>
                        <a:rPr lang="en-US" sz="1400" b="1" dirty="0">
                          <a:solidFill>
                            <a:srgbClr val="404040"/>
                          </a:solidFill>
                          <a:effectLst/>
                          <a:latin typeface="Trebuchet MS" panose="020B0603020202020204" pitchFamily="34" charset="0"/>
                        </a:rPr>
                        <a:t>Ex : $ find -name "*.od" -atime -7</a:t>
                      </a:r>
                      <a:endParaRPr lang="en-US" sz="1400" dirty="0">
                        <a:solidFill>
                          <a:srgbClr val="404040"/>
                        </a:solidFill>
                        <a:effectLst/>
                        <a:latin typeface="Trebuchet MS" panose="020B0603020202020204" pitchFamily="34" charset="0"/>
                      </a:endParaRPr>
                    </a:p>
                  </a:txBody>
                  <a:tcPr marL="44024" marR="44024" marT="44024" marB="4402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779346483"/>
                  </a:ext>
                </a:extLst>
              </a:tr>
              <a:tr h="351129">
                <a:tc>
                  <a:txBody>
                    <a:bodyPr/>
                    <a:lstStyle/>
                    <a:p>
                      <a:pPr marL="0" marR="0" fontAlgn="t">
                        <a:spcBef>
                          <a:spcPts val="0"/>
                        </a:spcBef>
                        <a:spcAft>
                          <a:spcPts val="0"/>
                        </a:spcAft>
                      </a:pPr>
                      <a:r>
                        <a:rPr lang="fr-FR" sz="1400" b="1" dirty="0">
                          <a:solidFill>
                            <a:srgbClr val="404040"/>
                          </a:solidFill>
                          <a:effectLst/>
                          <a:latin typeface="Trebuchet MS" panose="020B0603020202020204" pitchFamily="34" charset="0"/>
                        </a:rPr>
                        <a:t>$ find . -name </a:t>
                      </a:r>
                      <a:r>
                        <a:rPr lang="en-US" sz="1400" b="1" dirty="0">
                          <a:solidFill>
                            <a:srgbClr val="404040"/>
                          </a:solidFill>
                          <a:effectLst/>
                          <a:latin typeface="Trebuchet MS" panose="020B0603020202020204" pitchFamily="34" charset="0"/>
                        </a:rPr>
                        <a:t>"</a:t>
                      </a:r>
                      <a:r>
                        <a:rPr lang="fr-FR" sz="1400" b="1" dirty="0">
                          <a:solidFill>
                            <a:srgbClr val="404040"/>
                          </a:solidFill>
                          <a:effectLst/>
                          <a:latin typeface="Trebuchet MS" panose="020B0603020202020204" pitchFamily="34" charset="0"/>
                        </a:rPr>
                        <a:t>*.jpg</a:t>
                      </a:r>
                      <a:r>
                        <a:rPr lang="en-US" sz="1400" b="1" dirty="0">
                          <a:solidFill>
                            <a:srgbClr val="404040"/>
                          </a:solidFill>
                          <a:effectLst/>
                          <a:latin typeface="Trebuchet MS" panose="020B0603020202020204" pitchFamily="34" charset="0"/>
                        </a:rPr>
                        <a:t>"</a:t>
                      </a:r>
                      <a:r>
                        <a:rPr lang="fr-FR" sz="1400" b="1" dirty="0">
                          <a:solidFill>
                            <a:srgbClr val="404040"/>
                          </a:solidFill>
                          <a:effectLst/>
                          <a:latin typeface="Trebuchet MS" panose="020B0603020202020204" pitchFamily="34" charset="0"/>
                        </a:rPr>
                        <a:t> –delete</a:t>
                      </a:r>
                      <a:endParaRPr lang="fr-FR" sz="1400" dirty="0">
                        <a:solidFill>
                          <a:srgbClr val="404040"/>
                        </a:solidFill>
                        <a:effectLst/>
                        <a:latin typeface="Trebuchet MS" panose="020B0603020202020204" pitchFamily="34" charset="0"/>
                      </a:endParaRPr>
                    </a:p>
                  </a:txBody>
                  <a:tcPr marL="44024" marR="44024" marT="44024" marB="4402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solidFill>
                            <a:srgbClr val="404040"/>
                          </a:solidFill>
                          <a:effectLst/>
                          <a:latin typeface="Trebuchet MS" panose="020B0603020202020204" pitchFamily="34" charset="0"/>
                        </a:rPr>
                        <a:t>Supprimer les fichiers trouvés</a:t>
                      </a:r>
                    </a:p>
                  </a:txBody>
                  <a:tcPr marL="44024" marR="44024" marT="44024" marB="4402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998295417"/>
                  </a:ext>
                </a:extLst>
              </a:tr>
              <a:tr h="351129">
                <a:tc>
                  <a:txBody>
                    <a:bodyPr/>
                    <a:lstStyle/>
                    <a:p>
                      <a:pPr marL="0" marR="0" fontAlgn="t">
                        <a:spcBef>
                          <a:spcPts val="0"/>
                        </a:spcBef>
                        <a:spcAft>
                          <a:spcPts val="0"/>
                        </a:spcAft>
                      </a:pPr>
                      <a:r>
                        <a:rPr lang="en-US" sz="1400" b="1" dirty="0">
                          <a:solidFill>
                            <a:srgbClr val="404040"/>
                          </a:solidFill>
                          <a:effectLst/>
                          <a:latin typeface="Trebuchet MS" panose="020B0603020202020204" pitchFamily="34" charset="0"/>
                        </a:rPr>
                        <a:t>$ find . -name "*.jpg" -printf "%p - %u\n"</a:t>
                      </a:r>
                      <a:endParaRPr lang="en-US" sz="1400" dirty="0">
                        <a:solidFill>
                          <a:srgbClr val="404040"/>
                        </a:solidFill>
                        <a:effectLst/>
                        <a:latin typeface="Trebuchet MS" panose="020B0603020202020204" pitchFamily="34" charset="0"/>
                      </a:endParaRPr>
                    </a:p>
                  </a:txBody>
                  <a:tcPr marL="44024" marR="44024" marT="44024" marB="4402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solidFill>
                            <a:srgbClr val="404040"/>
                          </a:solidFill>
                          <a:effectLst/>
                          <a:latin typeface="Trebuchet MS" panose="020B0603020202020204" pitchFamily="34" charset="0"/>
                        </a:rPr>
                        <a:t>Afficher les fichiers de façon formatée</a:t>
                      </a:r>
                    </a:p>
                  </a:txBody>
                  <a:tcPr marL="44024" marR="44024" marT="44024" marB="4402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87324672"/>
                  </a:ext>
                </a:extLst>
              </a:tr>
              <a:tr h="599685">
                <a:tc>
                  <a:txBody>
                    <a:bodyPr/>
                    <a:lstStyle/>
                    <a:p>
                      <a:pPr marL="0" marR="0" fontAlgn="t">
                        <a:spcBef>
                          <a:spcPts val="0"/>
                        </a:spcBef>
                        <a:spcAft>
                          <a:spcPts val="0"/>
                        </a:spcAft>
                      </a:pPr>
                      <a:r>
                        <a:rPr lang="en-US" sz="1400" b="1" dirty="0">
                          <a:solidFill>
                            <a:srgbClr val="404040"/>
                          </a:solidFill>
                          <a:effectLst/>
                          <a:latin typeface="Trebuchet MS" panose="020B0603020202020204" pitchFamily="34" charset="0"/>
                        </a:rPr>
                        <a:t>$ find . -name "*.jpg" -exec chmod 600 {} \;</a:t>
                      </a:r>
                      <a:endParaRPr lang="en-US" sz="1400" dirty="0">
                        <a:solidFill>
                          <a:srgbClr val="404040"/>
                        </a:solidFill>
                        <a:effectLst/>
                        <a:latin typeface="Trebuchet MS" panose="020B0603020202020204" pitchFamily="34" charset="0"/>
                      </a:endParaRPr>
                    </a:p>
                  </a:txBody>
                  <a:tcPr marL="44024" marR="44024" marT="44024" marB="4402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solidFill>
                            <a:srgbClr val="404040"/>
                          </a:solidFill>
                          <a:effectLst/>
                          <a:latin typeface="Trebuchet MS" panose="020B0603020202020204" pitchFamily="34" charset="0"/>
                        </a:rPr>
                        <a:t>Avec -exec, vous pouvez appeler une commande qui effectuera une action sur chacun des fichiers trouvés</a:t>
                      </a:r>
                    </a:p>
                  </a:txBody>
                  <a:tcPr marL="44024" marR="44024" marT="44024" marB="4402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174616867"/>
                  </a:ext>
                </a:extLst>
              </a:tr>
            </a:tbl>
          </a:graphicData>
        </a:graphic>
      </p:graphicFrame>
    </p:spTree>
    <p:extLst>
      <p:ext uri="{BB962C8B-B14F-4D97-AF65-F5344CB8AC3E}">
        <p14:creationId xmlns:p14="http://schemas.microsoft.com/office/powerpoint/2010/main" val="22632606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RECHERCHER (Résumé)</a:t>
            </a:r>
            <a:br>
              <a:rPr lang="fr-FR" dirty="0"/>
            </a:br>
            <a:endParaRPr lang="fr-FR" dirty="0"/>
          </a:p>
        </p:txBody>
      </p:sp>
      <p:sp>
        <p:nvSpPr>
          <p:cNvPr id="3" name="Espace réservé du contenu 2"/>
          <p:cNvSpPr>
            <a:spLocks noGrp="1"/>
          </p:cNvSpPr>
          <p:nvPr>
            <p:ph idx="1"/>
          </p:nvPr>
        </p:nvSpPr>
        <p:spPr/>
        <p:txBody>
          <a:bodyPr/>
          <a:lstStyle/>
          <a:p>
            <a:r>
              <a:rPr lang="fr-FR" dirty="0"/>
              <a:t>Pour rechercher un fichier sur tout le disque, la commande locate est très rapide mais ne trouvera pas les fichiers qui viennent d'être créés dans la journée. On peut mettre à jour la liste des fichiers qu'elle connaît en appelant updatedb.</a:t>
            </a:r>
          </a:p>
          <a:p>
            <a:r>
              <a:rPr lang="fr-FR" dirty="0"/>
              <a:t>find est une commande plus puissante mais plus lente qui va parcourir votre disque à la recherche de vos fichiers. Elle peut s'utiliser avec trois paramètres, dans l'ordre : où chercher, que chercher et que faire avec.</a:t>
            </a:r>
          </a:p>
          <a:p>
            <a:r>
              <a:rPr lang="fr-FR" dirty="0"/>
              <a:t>On peut rechercher des fichiers en fonction de leur nom (-name), de leur taille (-size), de leur date de dernier accès (-atime)…</a:t>
            </a:r>
          </a:p>
          <a:p>
            <a:r>
              <a:rPr lang="fr-FR" dirty="0"/>
              <a:t>Au lieu d'afficher les fichiers trouvés, on peut automatiquement les supprimer avec -delete ou exécuter la commande de son choix sur chacun d'eux avec -exec.</a:t>
            </a:r>
          </a:p>
        </p:txBody>
      </p:sp>
    </p:spTree>
    <p:extLst>
      <p:ext uri="{BB962C8B-B14F-4D97-AF65-F5344CB8AC3E}">
        <p14:creationId xmlns:p14="http://schemas.microsoft.com/office/powerpoint/2010/main" val="8472561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EXPLOITER</a:t>
            </a:r>
          </a:p>
        </p:txBody>
      </p:sp>
      <p:graphicFrame>
        <p:nvGraphicFramePr>
          <p:cNvPr id="5" name="Espace réservé du contenu 4">
            <a:extLst>
              <a:ext uri="{FF2B5EF4-FFF2-40B4-BE49-F238E27FC236}">
                <a16:creationId xmlns:a16="http://schemas.microsoft.com/office/drawing/2014/main" id="{D7E3D3EF-6A6F-40C9-8AA9-5E67BB597C00}"/>
              </a:ext>
            </a:extLst>
          </p:cNvPr>
          <p:cNvGraphicFramePr>
            <a:graphicFrameLocks noGrp="1"/>
          </p:cNvGraphicFramePr>
          <p:nvPr>
            <p:ph idx="1"/>
            <p:extLst>
              <p:ext uri="{D42A27DB-BD31-4B8C-83A1-F6EECF244321}">
                <p14:modId xmlns:p14="http://schemas.microsoft.com/office/powerpoint/2010/main" val="2265271316"/>
              </p:ext>
            </p:extLst>
          </p:nvPr>
        </p:nvGraphicFramePr>
        <p:xfrm>
          <a:off x="819150" y="1625602"/>
          <a:ext cx="8454852" cy="4764648"/>
        </p:xfrm>
        <a:graphic>
          <a:graphicData uri="http://schemas.openxmlformats.org/drawingml/2006/table">
            <a:tbl>
              <a:tblPr/>
              <a:tblGrid>
                <a:gridCol w="2012139">
                  <a:extLst>
                    <a:ext uri="{9D8B030D-6E8A-4147-A177-3AD203B41FA5}">
                      <a16:colId xmlns:a16="http://schemas.microsoft.com/office/drawing/2014/main" val="1617901650"/>
                    </a:ext>
                  </a:extLst>
                </a:gridCol>
                <a:gridCol w="2215287">
                  <a:extLst>
                    <a:ext uri="{9D8B030D-6E8A-4147-A177-3AD203B41FA5}">
                      <a16:colId xmlns:a16="http://schemas.microsoft.com/office/drawing/2014/main" val="3107985813"/>
                    </a:ext>
                  </a:extLst>
                </a:gridCol>
                <a:gridCol w="4227426">
                  <a:extLst>
                    <a:ext uri="{9D8B030D-6E8A-4147-A177-3AD203B41FA5}">
                      <a16:colId xmlns:a16="http://schemas.microsoft.com/office/drawing/2014/main" val="1017305842"/>
                    </a:ext>
                  </a:extLst>
                </a:gridCol>
              </a:tblGrid>
              <a:tr h="984677">
                <a:tc>
                  <a:txBody>
                    <a:bodyPr/>
                    <a:lstStyle/>
                    <a:p>
                      <a:pPr marL="0" marR="0" fontAlgn="t">
                        <a:spcBef>
                          <a:spcPts val="0"/>
                        </a:spcBef>
                        <a:spcAft>
                          <a:spcPts val="0"/>
                        </a:spcAft>
                      </a:pPr>
                      <a:r>
                        <a:rPr lang="fr-FR" sz="1000" b="1" dirty="0">
                          <a:effectLst/>
                          <a:latin typeface="Calibri" panose="020F0502020204030204" pitchFamily="34" charset="0"/>
                        </a:rPr>
                        <a:t>grep -in </a:t>
                      </a:r>
                      <a:r>
                        <a:rPr lang="fr-FR" sz="1000" b="1" i="1" u="sng" dirty="0">
                          <a:effectLst/>
                          <a:latin typeface="Calibri" panose="020F0502020204030204" pitchFamily="34" charset="0"/>
                        </a:rPr>
                        <a:t>recherche</a:t>
                      </a:r>
                      <a:r>
                        <a:rPr lang="fr-FR" sz="1000" b="1" i="1" dirty="0">
                          <a:effectLst/>
                          <a:latin typeface="Calibri" panose="020F0502020204030204" pitchFamily="34" charset="0"/>
                        </a:rPr>
                        <a:t>   </a:t>
                      </a:r>
                      <a:r>
                        <a:rPr lang="fr-FR" sz="1000" b="1" i="1" u="sng" dirty="0">
                          <a:effectLst/>
                          <a:latin typeface="Calibri" panose="020F0502020204030204" pitchFamily="34" charset="0"/>
                        </a:rPr>
                        <a:t>monfichier</a:t>
                      </a:r>
                      <a:endParaRPr lang="fr-FR" sz="10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000" dirty="0"/>
                        <a:t>Rechercher un mot dans un fichier (compatible regex)</a:t>
                      </a:r>
                      <a:endParaRPr lang="fr-FR" sz="10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000" b="1" dirty="0">
                          <a:effectLst/>
                          <a:latin typeface="Calibri" panose="020F0502020204030204" pitchFamily="34" charset="0"/>
                        </a:rPr>
                        <a:t>-i</a:t>
                      </a:r>
                      <a:r>
                        <a:rPr lang="fr-FR" sz="1000" dirty="0">
                          <a:effectLst/>
                          <a:latin typeface="Calibri" panose="020F0502020204030204" pitchFamily="34" charset="0"/>
                        </a:rPr>
                        <a:t> : respecte la sensibilité de la case</a:t>
                      </a:r>
                    </a:p>
                    <a:p>
                      <a:pPr marL="0" marR="0" fontAlgn="t">
                        <a:spcBef>
                          <a:spcPts val="0"/>
                        </a:spcBef>
                        <a:spcAft>
                          <a:spcPts val="0"/>
                        </a:spcAft>
                      </a:pPr>
                      <a:r>
                        <a:rPr lang="fr-FR" sz="1000" b="1" dirty="0">
                          <a:effectLst/>
                          <a:latin typeface="Calibri" panose="020F0502020204030204" pitchFamily="34" charset="0"/>
                        </a:rPr>
                        <a:t>-n</a:t>
                      </a:r>
                      <a:r>
                        <a:rPr lang="fr-FR" sz="1000" dirty="0">
                          <a:effectLst/>
                          <a:latin typeface="Calibri" panose="020F0502020204030204" pitchFamily="34" charset="0"/>
                        </a:rPr>
                        <a:t> : affiche le numéro de ligne</a:t>
                      </a:r>
                    </a:p>
                    <a:p>
                      <a:pPr marL="0" marR="0" lvl="0" indent="0" algn="l" defTabSz="457200" rtl="0" eaLnBrk="1" fontAlgn="t" latinLnBrk="0" hangingPunct="1">
                        <a:lnSpc>
                          <a:spcPct val="100000"/>
                        </a:lnSpc>
                        <a:spcBef>
                          <a:spcPts val="0"/>
                        </a:spcBef>
                        <a:spcAft>
                          <a:spcPts val="0"/>
                        </a:spcAft>
                        <a:buClrTx/>
                        <a:buSzTx/>
                        <a:buFontTx/>
                        <a:buNone/>
                        <a:tabLst/>
                        <a:defRPr/>
                      </a:pPr>
                      <a:r>
                        <a:rPr lang="fr-FR" sz="1000" b="1" dirty="0">
                          <a:effectLst/>
                          <a:latin typeface="Calibri" panose="020F0502020204030204" pitchFamily="34" charset="0"/>
                        </a:rPr>
                        <a:t>-r</a:t>
                      </a:r>
                      <a:r>
                        <a:rPr lang="fr-FR" sz="1000" dirty="0">
                          <a:effectLst/>
                          <a:latin typeface="Calibri" panose="020F0502020204030204" pitchFamily="34" charset="0"/>
                        </a:rPr>
                        <a:t> : </a:t>
                      </a:r>
                      <a:r>
                        <a:rPr lang="fr-FR" sz="1000" kern="1200" dirty="0">
                          <a:solidFill>
                            <a:schemeClr val="tx1"/>
                          </a:solidFill>
                          <a:effectLst/>
                          <a:latin typeface="Calibri" panose="020F0502020204030204" pitchFamily="34" charset="0"/>
                          <a:ea typeface="+mn-ea"/>
                          <a:cs typeface="+mn-cs"/>
                        </a:rPr>
                        <a:t>rechercher dans tous les fichiers et sous-dossiers</a:t>
                      </a:r>
                    </a:p>
                    <a:p>
                      <a:pPr marL="0" marR="0" fontAlgn="t">
                        <a:spcBef>
                          <a:spcPts val="0"/>
                        </a:spcBef>
                        <a:spcAft>
                          <a:spcPts val="0"/>
                        </a:spcAft>
                      </a:pPr>
                      <a:r>
                        <a:rPr lang="fr-FR" sz="1000" kern="1200" dirty="0">
                          <a:solidFill>
                            <a:schemeClr val="tx1"/>
                          </a:solidFill>
                          <a:effectLst/>
                          <a:latin typeface="Calibri" panose="020F0502020204030204" pitchFamily="34" charset="0"/>
                          <a:ea typeface="+mn-ea"/>
                          <a:cs typeface="+mn-cs"/>
                        </a:rPr>
                        <a:t>(==rgrep)</a:t>
                      </a:r>
                    </a:p>
                    <a:p>
                      <a:pPr marL="0" marR="0" fontAlgn="t">
                        <a:spcBef>
                          <a:spcPts val="0"/>
                        </a:spcBef>
                        <a:spcAft>
                          <a:spcPts val="0"/>
                        </a:spcAft>
                      </a:pPr>
                      <a:r>
                        <a:rPr lang="fr-FR" sz="1000" b="1" dirty="0">
                          <a:effectLst/>
                          <a:latin typeface="Calibri" panose="020F0502020204030204" pitchFamily="34" charset="0"/>
                        </a:rPr>
                        <a:t>-E </a:t>
                      </a:r>
                      <a:r>
                        <a:rPr lang="fr-FR" sz="1000" dirty="0">
                          <a:effectLst/>
                          <a:latin typeface="Calibri" panose="020F0502020204030204" pitchFamily="34" charset="0"/>
                        </a:rPr>
                        <a:t>: Expression régulières (== egrep ou grep -P)</a:t>
                      </a:r>
                    </a:p>
                    <a:p>
                      <a:pPr marL="0" marR="0" fontAlgn="t">
                        <a:spcBef>
                          <a:spcPts val="0"/>
                        </a:spcBef>
                        <a:spcAft>
                          <a:spcPts val="0"/>
                        </a:spcAft>
                      </a:pPr>
                      <a:r>
                        <a:rPr lang="fr-FR" sz="1000" b="1" dirty="0">
                          <a:effectLst/>
                          <a:latin typeface="Calibri" panose="020F0502020204030204" pitchFamily="34" charset="0"/>
                        </a:rPr>
                        <a:t>-v :</a:t>
                      </a:r>
                      <a:r>
                        <a:rPr lang="fr-FR" sz="1000" dirty="0">
                          <a:effectLst/>
                          <a:latin typeface="Calibri" panose="020F0502020204030204" pitchFamily="34" charset="0"/>
                        </a:rPr>
                        <a:t> Inverser la recherche (ignorer le mot)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135427267"/>
                  </a:ext>
                </a:extLst>
              </a:tr>
              <a:tr h="689274">
                <a:tc>
                  <a:txBody>
                    <a:bodyPr/>
                    <a:lstStyle/>
                    <a:p>
                      <a:pPr marL="0" marR="0" fontAlgn="t">
                        <a:spcBef>
                          <a:spcPts val="0"/>
                        </a:spcBef>
                        <a:spcAft>
                          <a:spcPts val="0"/>
                        </a:spcAft>
                      </a:pPr>
                      <a:r>
                        <a:rPr lang="fr-FR" sz="1000" b="1" dirty="0">
                          <a:effectLst/>
                          <a:latin typeface="Calibri" panose="020F0502020204030204" pitchFamily="34" charset="0"/>
                        </a:rPr>
                        <a:t>sort</a:t>
                      </a:r>
                      <a:endParaRPr lang="fr-FR" sz="10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000" dirty="0">
                          <a:effectLst/>
                          <a:latin typeface="Calibri" panose="020F0502020204030204" pitchFamily="34" charset="0"/>
                        </a:rPr>
                        <a:t>Trier les lignes </a:t>
                      </a:r>
                      <a:r>
                        <a:rPr lang="fr-FR" sz="1000" dirty="0"/>
                        <a:t>de texte par ordre alphabétique dans un fichier</a:t>
                      </a:r>
                      <a:endParaRPr lang="fr-FR" sz="10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000" b="1" dirty="0">
                          <a:effectLst/>
                          <a:latin typeface="Calibri" panose="020F0502020204030204" pitchFamily="34" charset="0"/>
                        </a:rPr>
                        <a:t>-o :</a:t>
                      </a:r>
                      <a:r>
                        <a:rPr lang="fr-FR" sz="1000" dirty="0">
                          <a:effectLst/>
                          <a:latin typeface="Calibri" panose="020F0502020204030204" pitchFamily="34" charset="0"/>
                        </a:rPr>
                        <a:t> écrire le résultat dans un fichier</a:t>
                      </a:r>
                    </a:p>
                    <a:p>
                      <a:pPr marL="0" marR="0" lvl="0" indent="0" algn="l" defTabSz="457200" rtl="0" eaLnBrk="1" fontAlgn="t" latinLnBrk="0" hangingPunct="1">
                        <a:lnSpc>
                          <a:spcPct val="100000"/>
                        </a:lnSpc>
                        <a:spcBef>
                          <a:spcPts val="0"/>
                        </a:spcBef>
                        <a:spcAft>
                          <a:spcPts val="0"/>
                        </a:spcAft>
                        <a:buClrTx/>
                        <a:buSzTx/>
                        <a:buFontTx/>
                        <a:buNone/>
                        <a:tabLst/>
                        <a:defRPr/>
                      </a:pPr>
                      <a:r>
                        <a:rPr lang="fr-FR" sz="1000" b="1" kern="1200" dirty="0">
                          <a:solidFill>
                            <a:schemeClr val="tx1"/>
                          </a:solidFill>
                          <a:effectLst/>
                          <a:latin typeface="Calibri" panose="020F0502020204030204" pitchFamily="34" charset="0"/>
                          <a:ea typeface="+mn-ea"/>
                          <a:cs typeface="+mn-cs"/>
                        </a:rPr>
                        <a:t>-r : </a:t>
                      </a:r>
                      <a:r>
                        <a:rPr lang="fr-FR" sz="1000" kern="1200" dirty="0">
                          <a:solidFill>
                            <a:schemeClr val="tx1"/>
                          </a:solidFill>
                          <a:effectLst/>
                          <a:latin typeface="Calibri" panose="020F0502020204030204" pitchFamily="34" charset="0"/>
                          <a:ea typeface="+mn-ea"/>
                          <a:cs typeface="+mn-cs"/>
                        </a:rPr>
                        <a:t>trier en ordre inverse</a:t>
                      </a:r>
                    </a:p>
                    <a:p>
                      <a:pPr marL="0" marR="0" lvl="0" indent="0" algn="l" defTabSz="457200" rtl="0" eaLnBrk="1" fontAlgn="t" latinLnBrk="0" hangingPunct="1">
                        <a:lnSpc>
                          <a:spcPct val="100000"/>
                        </a:lnSpc>
                        <a:spcBef>
                          <a:spcPts val="0"/>
                        </a:spcBef>
                        <a:spcAft>
                          <a:spcPts val="0"/>
                        </a:spcAft>
                        <a:buClrTx/>
                        <a:buSzTx/>
                        <a:buFontTx/>
                        <a:buNone/>
                        <a:tabLst/>
                        <a:defRPr/>
                      </a:pPr>
                      <a:r>
                        <a:rPr lang="fr-FR" sz="1000" b="1" kern="1200" dirty="0">
                          <a:solidFill>
                            <a:schemeClr val="tx1"/>
                          </a:solidFill>
                          <a:effectLst/>
                          <a:latin typeface="Calibri" panose="020F0502020204030204" pitchFamily="34" charset="0"/>
                          <a:ea typeface="+mn-ea"/>
                          <a:cs typeface="+mn-cs"/>
                        </a:rPr>
                        <a:t>-R : </a:t>
                      </a:r>
                      <a:r>
                        <a:rPr lang="fr-FR" sz="1000" kern="1200" dirty="0">
                          <a:solidFill>
                            <a:schemeClr val="tx1"/>
                          </a:solidFill>
                          <a:effectLst/>
                          <a:latin typeface="Calibri" panose="020F0502020204030204" pitchFamily="34" charset="0"/>
                          <a:ea typeface="+mn-ea"/>
                          <a:cs typeface="+mn-cs"/>
                        </a:rPr>
                        <a:t>trier aléatoirement</a:t>
                      </a:r>
                    </a:p>
                    <a:p>
                      <a:pPr marL="0" marR="0" lvl="0" indent="0" algn="l" defTabSz="457200" rtl="0" eaLnBrk="1" fontAlgn="t" latinLnBrk="0" hangingPunct="1">
                        <a:lnSpc>
                          <a:spcPct val="100000"/>
                        </a:lnSpc>
                        <a:spcBef>
                          <a:spcPts val="0"/>
                        </a:spcBef>
                        <a:spcAft>
                          <a:spcPts val="0"/>
                        </a:spcAft>
                        <a:buClrTx/>
                        <a:buSzTx/>
                        <a:buFontTx/>
                        <a:buNone/>
                        <a:tabLst/>
                        <a:defRPr/>
                      </a:pPr>
                      <a:r>
                        <a:rPr lang="fr-FR" sz="1000" b="1" kern="1200" dirty="0">
                          <a:solidFill>
                            <a:schemeClr val="tx1"/>
                          </a:solidFill>
                          <a:effectLst/>
                          <a:latin typeface="Calibri" panose="020F0502020204030204" pitchFamily="34" charset="0"/>
                          <a:ea typeface="+mn-ea"/>
                          <a:cs typeface="+mn-cs"/>
                        </a:rPr>
                        <a:t>-n : </a:t>
                      </a:r>
                      <a:r>
                        <a:rPr lang="fr-FR" sz="1000" kern="1200" dirty="0">
                          <a:solidFill>
                            <a:schemeClr val="tx1"/>
                          </a:solidFill>
                          <a:effectLst/>
                          <a:latin typeface="Calibri" panose="020F0502020204030204" pitchFamily="34" charset="0"/>
                          <a:ea typeface="+mn-ea"/>
                          <a:cs typeface="+mn-cs"/>
                        </a:rPr>
                        <a:t>trier des nombres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791068560"/>
                  </a:ext>
                </a:extLst>
              </a:tr>
              <a:tr h="800875">
                <a:tc>
                  <a:txBody>
                    <a:bodyPr/>
                    <a:lstStyle/>
                    <a:p>
                      <a:pPr marL="0" marR="0" fontAlgn="t">
                        <a:spcBef>
                          <a:spcPts val="0"/>
                        </a:spcBef>
                        <a:spcAft>
                          <a:spcPts val="0"/>
                        </a:spcAft>
                      </a:pPr>
                      <a:r>
                        <a:rPr lang="fr-FR" sz="1000" b="1" dirty="0">
                          <a:effectLst/>
                          <a:latin typeface="Calibri" panose="020F0502020204030204" pitchFamily="34" charset="0"/>
                        </a:rPr>
                        <a:t>wc</a:t>
                      </a:r>
                      <a:endParaRPr lang="fr-FR" sz="10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000" dirty="0">
                          <a:effectLst/>
                          <a:latin typeface="Calibri" panose="020F0502020204030204" pitchFamily="34" charset="0"/>
                        </a:rPr>
                        <a:t>Compter le nb de lignes, mots et caractères d’un fichier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fr-FR" sz="1000" b="1" kern="1200" dirty="0">
                          <a:solidFill>
                            <a:schemeClr val="tx1"/>
                          </a:solidFill>
                          <a:effectLst/>
                          <a:latin typeface="Calibri" panose="020F0502020204030204" pitchFamily="34" charset="0"/>
                          <a:ea typeface="+mn-ea"/>
                          <a:cs typeface="+mn-cs"/>
                        </a:rPr>
                        <a:t>-l :</a:t>
                      </a:r>
                      <a:r>
                        <a:rPr lang="fr-FR" sz="1000" kern="1200" dirty="0">
                          <a:solidFill>
                            <a:schemeClr val="tx1"/>
                          </a:solidFill>
                          <a:effectLst/>
                          <a:latin typeface="Calibri" panose="020F0502020204030204" pitchFamily="34" charset="0"/>
                          <a:ea typeface="+mn-ea"/>
                          <a:cs typeface="+mn-cs"/>
                        </a:rPr>
                        <a:t> compter le nombre de lignes</a:t>
                      </a:r>
                    </a:p>
                    <a:p>
                      <a:pPr marL="0" marR="0" lvl="0" indent="0" algn="l" defTabSz="457200" rtl="0" eaLnBrk="1" fontAlgn="t" latinLnBrk="0" hangingPunct="1">
                        <a:lnSpc>
                          <a:spcPct val="100000"/>
                        </a:lnSpc>
                        <a:spcBef>
                          <a:spcPts val="0"/>
                        </a:spcBef>
                        <a:spcAft>
                          <a:spcPts val="0"/>
                        </a:spcAft>
                        <a:buClrTx/>
                        <a:buSzTx/>
                        <a:buFontTx/>
                        <a:buNone/>
                        <a:tabLst/>
                        <a:defRPr/>
                      </a:pPr>
                      <a:r>
                        <a:rPr lang="fr-FR" sz="1000" b="1" kern="1200" dirty="0">
                          <a:solidFill>
                            <a:schemeClr val="tx1"/>
                          </a:solidFill>
                          <a:effectLst/>
                          <a:latin typeface="Calibri" panose="020F0502020204030204" pitchFamily="34" charset="0"/>
                          <a:ea typeface="+mn-ea"/>
                          <a:cs typeface="+mn-cs"/>
                        </a:rPr>
                        <a:t>-w :</a:t>
                      </a:r>
                      <a:r>
                        <a:rPr lang="fr-FR" sz="1000" kern="1200" dirty="0">
                          <a:solidFill>
                            <a:schemeClr val="tx1"/>
                          </a:solidFill>
                          <a:effectLst/>
                          <a:latin typeface="Calibri" panose="020F0502020204030204" pitchFamily="34" charset="0"/>
                          <a:ea typeface="+mn-ea"/>
                          <a:cs typeface="+mn-cs"/>
                        </a:rPr>
                        <a:t> compter le nombre de mots</a:t>
                      </a:r>
                    </a:p>
                    <a:p>
                      <a:pPr marL="0" marR="0" lvl="0" indent="0" algn="l" defTabSz="457200" rtl="0" eaLnBrk="1" fontAlgn="t" latinLnBrk="0" hangingPunct="1">
                        <a:lnSpc>
                          <a:spcPct val="100000"/>
                        </a:lnSpc>
                        <a:spcBef>
                          <a:spcPts val="0"/>
                        </a:spcBef>
                        <a:spcAft>
                          <a:spcPts val="0"/>
                        </a:spcAft>
                        <a:buClrTx/>
                        <a:buSzTx/>
                        <a:buFontTx/>
                        <a:buNone/>
                        <a:tabLst/>
                        <a:defRPr/>
                      </a:pPr>
                      <a:r>
                        <a:rPr lang="fr-FR" sz="1000" b="1" kern="1200" dirty="0">
                          <a:solidFill>
                            <a:schemeClr val="tx1"/>
                          </a:solidFill>
                          <a:effectLst/>
                          <a:latin typeface="Calibri" panose="020F0502020204030204" pitchFamily="34" charset="0"/>
                          <a:ea typeface="+mn-ea"/>
                          <a:cs typeface="+mn-cs"/>
                        </a:rPr>
                        <a:t>-c :</a:t>
                      </a:r>
                      <a:r>
                        <a:rPr lang="fr-FR" sz="1000" kern="1200" dirty="0">
                          <a:solidFill>
                            <a:schemeClr val="tx1"/>
                          </a:solidFill>
                          <a:effectLst/>
                          <a:latin typeface="Calibri" panose="020F0502020204030204" pitchFamily="34" charset="0"/>
                          <a:ea typeface="+mn-ea"/>
                          <a:cs typeface="+mn-cs"/>
                        </a:rPr>
                        <a:t> compter le nombre d'octets</a:t>
                      </a:r>
                    </a:p>
                    <a:p>
                      <a:pPr marL="0" marR="0" lvl="0" indent="0" algn="l" defTabSz="457200" rtl="0" eaLnBrk="1" fontAlgn="t" latinLnBrk="0" hangingPunct="1">
                        <a:lnSpc>
                          <a:spcPct val="100000"/>
                        </a:lnSpc>
                        <a:spcBef>
                          <a:spcPts val="0"/>
                        </a:spcBef>
                        <a:spcAft>
                          <a:spcPts val="0"/>
                        </a:spcAft>
                        <a:buClrTx/>
                        <a:buSzTx/>
                        <a:buFontTx/>
                        <a:buNone/>
                        <a:tabLst/>
                        <a:defRPr/>
                      </a:pPr>
                      <a:r>
                        <a:rPr lang="fr-FR" sz="1000" b="1" kern="1200" dirty="0">
                          <a:solidFill>
                            <a:schemeClr val="tx1"/>
                          </a:solidFill>
                          <a:effectLst/>
                          <a:latin typeface="Calibri" panose="020F0502020204030204" pitchFamily="34" charset="0"/>
                          <a:ea typeface="+mn-ea"/>
                          <a:cs typeface="+mn-cs"/>
                        </a:rPr>
                        <a:t>-m :</a:t>
                      </a:r>
                      <a:r>
                        <a:rPr lang="fr-FR" sz="1000" kern="1200" dirty="0">
                          <a:solidFill>
                            <a:schemeClr val="tx1"/>
                          </a:solidFill>
                          <a:effectLst/>
                          <a:latin typeface="Calibri" panose="020F0502020204030204" pitchFamily="34" charset="0"/>
                          <a:ea typeface="+mn-ea"/>
                          <a:cs typeface="+mn-cs"/>
                        </a:rPr>
                        <a:t> compter le nombre de caractères</a:t>
                      </a:r>
                      <a:endParaRPr lang="fr-FR" sz="10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155856871"/>
                  </a:ext>
                </a:extLst>
              </a:tr>
              <a:tr h="518213">
                <a:tc>
                  <a:txBody>
                    <a:bodyPr/>
                    <a:lstStyle/>
                    <a:p>
                      <a:pPr marL="0" marR="0" fontAlgn="t">
                        <a:spcBef>
                          <a:spcPts val="0"/>
                        </a:spcBef>
                        <a:spcAft>
                          <a:spcPts val="0"/>
                        </a:spcAft>
                      </a:pPr>
                      <a:r>
                        <a:rPr lang="fr-FR" sz="1000" b="1" dirty="0">
                          <a:effectLst/>
                          <a:latin typeface="Calibri" panose="020F0502020204030204" pitchFamily="34" charset="0"/>
                        </a:rPr>
                        <a:t>uniq</a:t>
                      </a:r>
                      <a:endParaRPr lang="fr-FR" sz="10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000" dirty="0">
                          <a:effectLst/>
                          <a:latin typeface="Calibri" panose="020F0502020204030204" pitchFamily="34" charset="0"/>
                        </a:rPr>
                        <a:t>Supprimer des lignes en double dans un fichier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fr-FR" sz="1000" b="1" kern="1200" dirty="0">
                          <a:solidFill>
                            <a:schemeClr val="tx1"/>
                          </a:solidFill>
                          <a:effectLst/>
                          <a:latin typeface="Calibri" panose="020F0502020204030204" pitchFamily="34" charset="0"/>
                          <a:ea typeface="+mn-ea"/>
                          <a:cs typeface="+mn-cs"/>
                        </a:rPr>
                        <a:t>-c :</a:t>
                      </a:r>
                      <a:r>
                        <a:rPr lang="fr-FR" sz="1000" kern="1200" dirty="0">
                          <a:solidFill>
                            <a:schemeClr val="tx1"/>
                          </a:solidFill>
                          <a:effectLst/>
                          <a:latin typeface="Calibri" panose="020F0502020204030204" pitchFamily="34" charset="0"/>
                          <a:ea typeface="+mn-ea"/>
                          <a:cs typeface="+mn-cs"/>
                        </a:rPr>
                        <a:t> compter le nombre d'occurrence</a:t>
                      </a:r>
                    </a:p>
                    <a:p>
                      <a:pPr marL="0" marR="0" lvl="0" indent="0" algn="l" defTabSz="457200" rtl="0" eaLnBrk="1" fontAlgn="t" latinLnBrk="0" hangingPunct="1">
                        <a:lnSpc>
                          <a:spcPct val="100000"/>
                        </a:lnSpc>
                        <a:spcBef>
                          <a:spcPts val="0"/>
                        </a:spcBef>
                        <a:spcAft>
                          <a:spcPts val="0"/>
                        </a:spcAft>
                        <a:buClrTx/>
                        <a:buSzTx/>
                        <a:buFontTx/>
                        <a:buNone/>
                        <a:tabLst/>
                        <a:defRPr/>
                      </a:pPr>
                      <a:r>
                        <a:rPr lang="fr-FR" sz="1000" b="1" kern="1200" dirty="0">
                          <a:solidFill>
                            <a:schemeClr val="tx1"/>
                          </a:solidFill>
                          <a:effectLst/>
                          <a:latin typeface="Calibri" panose="020F0502020204030204" pitchFamily="34" charset="0"/>
                          <a:ea typeface="+mn-ea"/>
                          <a:cs typeface="+mn-cs"/>
                        </a:rPr>
                        <a:t>-d :</a:t>
                      </a:r>
                      <a:r>
                        <a:rPr lang="fr-FR" sz="1000" kern="1200" dirty="0">
                          <a:solidFill>
                            <a:schemeClr val="tx1"/>
                          </a:solidFill>
                          <a:effectLst/>
                          <a:latin typeface="Calibri" panose="020F0502020204030204" pitchFamily="34" charset="0"/>
                          <a:ea typeface="+mn-ea"/>
                          <a:cs typeface="+mn-cs"/>
                        </a:rPr>
                        <a:t> afficher uniquement les lignes présentes en double</a:t>
                      </a:r>
                      <a:endParaRPr lang="fr-FR" sz="10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152322291"/>
                  </a:ext>
                </a:extLst>
              </a:tr>
              <a:tr h="689274">
                <a:tc>
                  <a:txBody>
                    <a:bodyPr/>
                    <a:lstStyle/>
                    <a:p>
                      <a:pPr marL="0" marR="0" fontAlgn="t">
                        <a:spcBef>
                          <a:spcPts val="0"/>
                        </a:spcBef>
                        <a:spcAft>
                          <a:spcPts val="0"/>
                        </a:spcAft>
                      </a:pPr>
                      <a:r>
                        <a:rPr lang="fr-FR" sz="1000" b="1" dirty="0">
                          <a:effectLst/>
                          <a:latin typeface="Calibri" panose="020F0502020204030204" pitchFamily="34" charset="0"/>
                        </a:rPr>
                        <a:t>cut</a:t>
                      </a:r>
                      <a:endParaRPr lang="fr-FR" sz="10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000" dirty="0">
                          <a:effectLst/>
                          <a:latin typeface="Calibri" panose="020F0502020204030204" pitchFamily="34" charset="0"/>
                        </a:rPr>
                        <a:t>Couper les lignes d’un fichier à l’aide d’un délimiteur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r>
                        <a:rPr lang="fr-FR" sz="1000" b="1" kern="1200" dirty="0">
                          <a:solidFill>
                            <a:schemeClr val="tx1"/>
                          </a:solidFill>
                          <a:effectLst/>
                          <a:latin typeface="Calibri" panose="020F0502020204030204" pitchFamily="34" charset="0"/>
                          <a:ea typeface="+mn-ea"/>
                          <a:cs typeface="+mn-cs"/>
                        </a:rPr>
                        <a:t>-c : </a:t>
                      </a:r>
                      <a:r>
                        <a:rPr lang="fr-FR" sz="1000" b="0" kern="1200" dirty="0">
                          <a:solidFill>
                            <a:schemeClr val="tx1"/>
                          </a:solidFill>
                          <a:effectLst/>
                          <a:latin typeface="Calibri" panose="020F0502020204030204" pitchFamily="34" charset="0"/>
                          <a:ea typeface="+mn-ea"/>
                          <a:cs typeface="+mn-cs"/>
                        </a:rPr>
                        <a:t>couper a partir de n caractère</a:t>
                      </a:r>
                    </a:p>
                    <a:p>
                      <a:r>
                        <a:rPr lang="fr-FR" sz="1000" b="1" kern="1200" dirty="0">
                          <a:solidFill>
                            <a:schemeClr val="tx1"/>
                          </a:solidFill>
                          <a:effectLst/>
                          <a:latin typeface="Calibri" panose="020F0502020204030204" pitchFamily="34" charset="0"/>
                          <a:ea typeface="+mn-ea"/>
                          <a:cs typeface="+mn-cs"/>
                        </a:rPr>
                        <a:t>-d : </a:t>
                      </a:r>
                      <a:r>
                        <a:rPr lang="fr-FR" sz="1000" kern="1200" dirty="0">
                          <a:solidFill>
                            <a:schemeClr val="tx1"/>
                          </a:solidFill>
                          <a:effectLst/>
                          <a:latin typeface="Calibri" panose="020F0502020204030204" pitchFamily="34" charset="0"/>
                          <a:ea typeface="+mn-ea"/>
                          <a:cs typeface="+mn-cs"/>
                        </a:rPr>
                        <a:t>indique quel est le délimiteur dans le fichier </a:t>
                      </a:r>
                    </a:p>
                    <a:p>
                      <a:r>
                        <a:rPr lang="fr-FR" sz="1000" b="1" kern="1200" dirty="0">
                          <a:solidFill>
                            <a:schemeClr val="tx1"/>
                          </a:solidFill>
                          <a:effectLst/>
                          <a:latin typeface="Calibri" panose="020F0502020204030204" pitchFamily="34" charset="0"/>
                          <a:ea typeface="+mn-ea"/>
                          <a:cs typeface="+mn-cs"/>
                        </a:rPr>
                        <a:t>-f : </a:t>
                      </a:r>
                      <a:r>
                        <a:rPr lang="fr-FR" sz="1000" kern="1200" dirty="0">
                          <a:solidFill>
                            <a:schemeClr val="tx1"/>
                          </a:solidFill>
                          <a:effectLst/>
                          <a:latin typeface="Calibri" panose="020F0502020204030204" pitchFamily="34" charset="0"/>
                          <a:ea typeface="+mn-ea"/>
                          <a:cs typeface="+mn-cs"/>
                        </a:rPr>
                        <a:t>indique le numéro du ou des champs à couper</a:t>
                      </a:r>
                      <a:endParaRPr lang="fr-FR" sz="1000" b="1" dirty="0">
                        <a:effectLst/>
                        <a:latin typeface="Calibri" panose="020F0502020204030204" pitchFamily="34" charset="0"/>
                      </a:endParaRPr>
                    </a:p>
                    <a:p>
                      <a:pPr marL="0" marR="0" fontAlgn="t">
                        <a:spcBef>
                          <a:spcPts val="0"/>
                        </a:spcBef>
                        <a:spcAft>
                          <a:spcPts val="0"/>
                        </a:spcAft>
                      </a:pPr>
                      <a:r>
                        <a:rPr lang="fr-FR" sz="1000" b="1" dirty="0">
                          <a:effectLst/>
                          <a:latin typeface="Calibri" panose="020F0502020204030204" pitchFamily="34" charset="0"/>
                        </a:rPr>
                        <a:t>-&gt; cut -d </a:t>
                      </a:r>
                      <a:r>
                        <a:rPr lang="fr-FR" sz="1000" b="1" u="sng" dirty="0">
                          <a:effectLst/>
                          <a:latin typeface="Calibri" panose="020F0502020204030204" pitchFamily="34" charset="0"/>
                        </a:rPr>
                        <a:t>mon délimiteur</a:t>
                      </a:r>
                      <a:r>
                        <a:rPr lang="fr-FR" sz="1000" b="1" dirty="0">
                          <a:effectLst/>
                          <a:latin typeface="Calibri" panose="020F0502020204030204" pitchFamily="34" charset="0"/>
                        </a:rPr>
                        <a:t> -f </a:t>
                      </a:r>
                      <a:r>
                        <a:rPr lang="fr-FR" sz="1000" b="1" u="sng" dirty="0">
                          <a:effectLst/>
                          <a:latin typeface="Calibri" panose="020F0502020204030204" pitchFamily="34" charset="0"/>
                        </a:rPr>
                        <a:t>numéro du champ</a:t>
                      </a:r>
                      <a:r>
                        <a:rPr lang="fr-FR" sz="1000" b="1" u="none" dirty="0">
                          <a:effectLst/>
                          <a:latin typeface="Calibri" panose="020F0502020204030204" pitchFamily="34" charset="0"/>
                        </a:rPr>
                        <a:t>  </a:t>
                      </a:r>
                      <a:r>
                        <a:rPr lang="fr-FR" sz="1000" b="1" u="sng" dirty="0">
                          <a:effectLst/>
                          <a:latin typeface="Calibri" panose="020F0502020204030204" pitchFamily="34" charset="0"/>
                        </a:rPr>
                        <a:t>mon fichier</a:t>
                      </a:r>
                      <a:endParaRPr lang="fr-FR" sz="10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597764855"/>
                  </a:ext>
                </a:extLst>
              </a:tr>
              <a:tr h="1007160">
                <a:tc>
                  <a:txBody>
                    <a:bodyPr/>
                    <a:lstStyle/>
                    <a:p>
                      <a:pPr marL="0" marR="0" fontAlgn="t">
                        <a:spcBef>
                          <a:spcPts val="0"/>
                        </a:spcBef>
                        <a:spcAft>
                          <a:spcPts val="0"/>
                        </a:spcAft>
                      </a:pPr>
                      <a:r>
                        <a:rPr lang="fr-FR" sz="1000" b="1" dirty="0">
                          <a:effectLst/>
                          <a:latin typeface="Calibri" panose="020F0502020204030204" pitchFamily="34" charset="0"/>
                        </a:rPr>
                        <a:t>sed</a:t>
                      </a:r>
                      <a:endParaRPr lang="fr-FR" sz="10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000" dirty="0">
                          <a:effectLst/>
                          <a:latin typeface="Calibri" panose="020F0502020204030204" pitchFamily="34" charset="0"/>
                        </a:rPr>
                        <a:t>Remplacer des caractères (regex)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000" b="1" dirty="0">
                          <a:effectLst/>
                          <a:latin typeface="Calibri" panose="020F0502020204030204" pitchFamily="34" charset="0"/>
                        </a:rPr>
                        <a:t>-i : </a:t>
                      </a:r>
                      <a:r>
                        <a:rPr lang="fr-FR" sz="1000" dirty="0">
                          <a:effectLst/>
                          <a:latin typeface="Calibri" panose="020F0502020204030204" pitchFamily="34" charset="0"/>
                        </a:rPr>
                        <a:t>écriture</a:t>
                      </a:r>
                    </a:p>
                    <a:p>
                      <a:pPr marL="0" marR="0" fontAlgn="t">
                        <a:spcBef>
                          <a:spcPts val="0"/>
                        </a:spcBef>
                        <a:spcAft>
                          <a:spcPts val="0"/>
                        </a:spcAft>
                      </a:pPr>
                      <a:r>
                        <a:rPr lang="fr-FR" sz="1000" b="1" dirty="0">
                          <a:effectLst/>
                          <a:latin typeface="Calibri" panose="020F0502020204030204" pitchFamily="34" charset="0"/>
                        </a:rPr>
                        <a:t>-&gt; sed [option] 's/</a:t>
                      </a:r>
                      <a:r>
                        <a:rPr lang="fr-FR" sz="1000" b="1" u="sng" dirty="0">
                          <a:effectLst/>
                          <a:latin typeface="Calibri" panose="020F0502020204030204" pitchFamily="34" charset="0"/>
                        </a:rPr>
                        <a:t>expression à remplacer</a:t>
                      </a:r>
                      <a:r>
                        <a:rPr lang="fr-FR" sz="1000" b="1" dirty="0">
                          <a:effectLst/>
                          <a:latin typeface="Calibri" panose="020F0502020204030204" pitchFamily="34" charset="0"/>
                        </a:rPr>
                        <a:t>/</a:t>
                      </a:r>
                      <a:r>
                        <a:rPr lang="fr-FR" sz="1000" b="1" u="sng" dirty="0">
                          <a:effectLst/>
                          <a:latin typeface="Calibri" panose="020F0502020204030204" pitchFamily="34" charset="0"/>
                        </a:rPr>
                        <a:t>nouvelle expression</a:t>
                      </a:r>
                      <a:r>
                        <a:rPr lang="fr-FR" sz="1000" b="1" dirty="0">
                          <a:effectLst/>
                          <a:latin typeface="Calibri" panose="020F0502020204030204" pitchFamily="34" charset="0"/>
                        </a:rPr>
                        <a:t>/g'</a:t>
                      </a:r>
                      <a:endParaRPr lang="fr-FR" sz="1000" dirty="0">
                        <a:effectLst/>
                        <a:latin typeface="Calibri" panose="020F0502020204030204" pitchFamily="34" charset="0"/>
                      </a:endParaRPr>
                    </a:p>
                    <a:p>
                      <a:pPr marL="0" marR="0" fontAlgn="t">
                        <a:spcBef>
                          <a:spcPts val="0"/>
                        </a:spcBef>
                        <a:spcAft>
                          <a:spcPts val="0"/>
                        </a:spcAft>
                      </a:pPr>
                      <a:r>
                        <a:rPr lang="fr-FR" sz="1000" b="1" dirty="0">
                          <a:effectLst/>
                          <a:latin typeface="Calibri" panose="020F0502020204030204" pitchFamily="34" charset="0"/>
                        </a:rPr>
                        <a:t>-&gt; sed (-i) "s|&lt;body&gt;|&lt;body&gt; $a|g" index.html : </a:t>
                      </a:r>
                      <a:r>
                        <a:rPr lang="fr-FR" sz="1000" dirty="0">
                          <a:effectLst/>
                          <a:latin typeface="Calibri" panose="020F0502020204030204" pitchFamily="34" charset="0"/>
                        </a:rPr>
                        <a:t>(doubles quottes pour interpréter les variables et | car $a contient déjà un slash )</a:t>
                      </a:r>
                    </a:p>
                    <a:p>
                      <a:pPr marL="0" marR="0" fontAlgn="t">
                        <a:spcBef>
                          <a:spcPts val="0"/>
                        </a:spcBef>
                        <a:spcAft>
                          <a:spcPts val="0"/>
                        </a:spcAft>
                      </a:pPr>
                      <a:r>
                        <a:rPr lang="fr-FR" sz="1000" dirty="0">
                          <a:effectLst/>
                          <a:latin typeface="Calibri" panose="020F0502020204030204" pitchFamily="34" charset="0"/>
                        </a:rPr>
                        <a:t>-</a:t>
                      </a:r>
                      <a:r>
                        <a:rPr lang="fr-FR" sz="1000" b="1" dirty="0">
                          <a:effectLst/>
                          <a:latin typeface="Calibri" panose="020F0502020204030204" pitchFamily="34" charset="0"/>
                        </a:rPr>
                        <a:t>&gt; sed "s|&lt;body&gt;|&lt;body&gt;\n $a|g" index.html : </a:t>
                      </a:r>
                      <a:r>
                        <a:rPr lang="fr-FR" sz="1000" dirty="0">
                          <a:effectLst/>
                          <a:latin typeface="Calibri" panose="020F0502020204030204" pitchFamily="34" charset="0"/>
                        </a:rPr>
                        <a:t>(\n retour à la ligne)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970941263"/>
                  </a:ext>
                </a:extLst>
              </a:tr>
            </a:tbl>
          </a:graphicData>
        </a:graphic>
      </p:graphicFrame>
    </p:spTree>
    <p:extLst>
      <p:ext uri="{BB962C8B-B14F-4D97-AF65-F5344CB8AC3E}">
        <p14:creationId xmlns:p14="http://schemas.microsoft.com/office/powerpoint/2010/main" val="40728400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flux de redirection</a:t>
            </a:r>
          </a:p>
        </p:txBody>
      </p:sp>
      <p:pic>
        <p:nvPicPr>
          <p:cNvPr id="6" name="Espace réservé du contenu 5" descr="Une image contenant texte, carte&#10;&#10;Description générée avec un niveau de confiance très élevé">
            <a:extLst>
              <a:ext uri="{FF2B5EF4-FFF2-40B4-BE49-F238E27FC236}">
                <a16:creationId xmlns:a16="http://schemas.microsoft.com/office/drawing/2014/main" id="{4AED9249-1212-4394-B5CD-AAB069FB59A0}"/>
              </a:ext>
            </a:extLst>
          </p:cNvPr>
          <p:cNvPicPr>
            <a:picLocks noGrp="1" noChangeAspect="1"/>
          </p:cNvPicPr>
          <p:nvPr>
            <p:ph idx="1"/>
          </p:nvPr>
        </p:nvPicPr>
        <p:blipFill>
          <a:blip r:embed="rId3"/>
          <a:stretch>
            <a:fillRect/>
          </a:stretch>
        </p:blipFill>
        <p:spPr>
          <a:xfrm>
            <a:off x="1578404" y="2171098"/>
            <a:ext cx="6900332" cy="3881437"/>
          </a:xfrm>
          <a:prstGeom prst="rect">
            <a:avLst/>
          </a:prstGeom>
        </p:spPr>
      </p:pic>
    </p:spTree>
    <p:extLst>
      <p:ext uri="{BB962C8B-B14F-4D97-AF65-F5344CB8AC3E}">
        <p14:creationId xmlns:p14="http://schemas.microsoft.com/office/powerpoint/2010/main" val="18338708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flux de redirection (Résumé)</a:t>
            </a:r>
          </a:p>
        </p:txBody>
      </p:sp>
      <p:sp>
        <p:nvSpPr>
          <p:cNvPr id="3" name="Espace réservé du contenu 2"/>
          <p:cNvSpPr>
            <a:spLocks noGrp="1"/>
          </p:cNvSpPr>
          <p:nvPr>
            <p:ph idx="1"/>
          </p:nvPr>
        </p:nvSpPr>
        <p:spPr/>
        <p:txBody>
          <a:bodyPr>
            <a:normAutofit fontScale="92500" lnSpcReduction="10000"/>
          </a:bodyPr>
          <a:lstStyle/>
          <a:p>
            <a:r>
              <a:rPr lang="fr-FR" dirty="0"/>
              <a:t>Au lieu d'afficher le résultat d'une commande dans une console, il est possible de l'enregistrer dans un fichier. Il suffit d'ajouter le symbole &gt; suivi du nom du fichier à la fin de la commande. Par exemple ls &gt; liste_fichiers.txt enregistre la liste des fichiers dans un fichier plutôt que de l'afficher en console.</a:t>
            </a:r>
          </a:p>
          <a:p>
            <a:r>
              <a:rPr lang="fr-FR" dirty="0"/>
              <a:t>Le symbole&gt;&gt; enregistre à la fin du fichier au lieu de l'écraser s'il existe déjà.</a:t>
            </a:r>
          </a:p>
          <a:p>
            <a:r>
              <a:rPr lang="fr-FR" dirty="0"/>
              <a:t>Les symboles 2&gt; et 2&gt;&gt; permettent de rediriger seulement les erreurs dans un fichier. Quant à 2&gt;&amp;1 il redirige les erreurs dans le même fichier que les messages normaux.</a:t>
            </a:r>
          </a:p>
          <a:p>
            <a:r>
              <a:rPr lang="fr-FR" dirty="0"/>
              <a:t>&lt; permet de lire des données depuis un fichier et de les envoyer à une commande, tandis que &lt;&lt; lit les données depuis le clavier.</a:t>
            </a:r>
          </a:p>
          <a:p>
            <a:r>
              <a:rPr lang="fr-FR" dirty="0"/>
              <a:t>Le symbole | combine des commandes : les données de la commande à sa gauche sont envoyées à la commande à sa droite. Ainsi, du | sort -nr récupère la liste des fichiers avec leur taille et l'envoie à sort pour qu'il la trie.</a:t>
            </a:r>
          </a:p>
        </p:txBody>
      </p:sp>
    </p:spTree>
    <p:extLst>
      <p:ext uri="{BB962C8B-B14F-4D97-AF65-F5344CB8AC3E}">
        <p14:creationId xmlns:p14="http://schemas.microsoft.com/office/powerpoint/2010/main" val="22512839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1EC47F-6495-4214-ACFB-BA4DB36B393D}"/>
              </a:ext>
            </a:extLst>
          </p:cNvPr>
          <p:cNvSpPr>
            <a:spLocks noGrp="1"/>
          </p:cNvSpPr>
          <p:nvPr>
            <p:ph type="title"/>
          </p:nvPr>
        </p:nvSpPr>
        <p:spPr/>
        <p:txBody>
          <a:bodyPr/>
          <a:lstStyle/>
          <a:p>
            <a:r>
              <a:rPr lang="fr-FR" dirty="0"/>
              <a:t>Surveiller le système</a:t>
            </a:r>
          </a:p>
        </p:txBody>
      </p:sp>
      <p:graphicFrame>
        <p:nvGraphicFramePr>
          <p:cNvPr id="4" name="Espace réservé du contenu 3">
            <a:extLst>
              <a:ext uri="{FF2B5EF4-FFF2-40B4-BE49-F238E27FC236}">
                <a16:creationId xmlns:a16="http://schemas.microsoft.com/office/drawing/2014/main" id="{64C9AFA6-C139-48CC-A70C-03C030CCA71F}"/>
              </a:ext>
            </a:extLst>
          </p:cNvPr>
          <p:cNvGraphicFramePr>
            <a:graphicFrameLocks noGrp="1"/>
          </p:cNvGraphicFramePr>
          <p:nvPr>
            <p:ph idx="1"/>
            <p:extLst>
              <p:ext uri="{D42A27DB-BD31-4B8C-83A1-F6EECF244321}">
                <p14:modId xmlns:p14="http://schemas.microsoft.com/office/powerpoint/2010/main" val="1094263704"/>
              </p:ext>
            </p:extLst>
          </p:nvPr>
        </p:nvGraphicFramePr>
        <p:xfrm>
          <a:off x="677863" y="1930400"/>
          <a:ext cx="8596312" cy="4342809"/>
        </p:xfrm>
        <a:graphic>
          <a:graphicData uri="http://schemas.openxmlformats.org/drawingml/2006/table">
            <a:tbl>
              <a:tblPr/>
              <a:tblGrid>
                <a:gridCol w="1277061">
                  <a:extLst>
                    <a:ext uri="{9D8B030D-6E8A-4147-A177-3AD203B41FA5}">
                      <a16:colId xmlns:a16="http://schemas.microsoft.com/office/drawing/2014/main" val="1682198086"/>
                    </a:ext>
                  </a:extLst>
                </a:gridCol>
                <a:gridCol w="2728176">
                  <a:extLst>
                    <a:ext uri="{9D8B030D-6E8A-4147-A177-3AD203B41FA5}">
                      <a16:colId xmlns:a16="http://schemas.microsoft.com/office/drawing/2014/main" val="3747365505"/>
                    </a:ext>
                  </a:extLst>
                </a:gridCol>
                <a:gridCol w="4591075">
                  <a:extLst>
                    <a:ext uri="{9D8B030D-6E8A-4147-A177-3AD203B41FA5}">
                      <a16:colId xmlns:a16="http://schemas.microsoft.com/office/drawing/2014/main" val="3676878805"/>
                    </a:ext>
                  </a:extLst>
                </a:gridCol>
              </a:tblGrid>
              <a:tr h="1686717">
                <a:tc>
                  <a:txBody>
                    <a:bodyPr/>
                    <a:lstStyle/>
                    <a:p>
                      <a:pPr marL="0" marR="0" fontAlgn="t">
                        <a:spcBef>
                          <a:spcPts val="0"/>
                        </a:spcBef>
                        <a:spcAft>
                          <a:spcPts val="0"/>
                        </a:spcAft>
                      </a:pPr>
                      <a:r>
                        <a:rPr lang="fr-FR" sz="1400" b="1">
                          <a:effectLst/>
                          <a:latin typeface="Calibri" panose="020F0502020204030204" pitchFamily="34" charset="0"/>
                        </a:rPr>
                        <a:t>ps</a:t>
                      </a:r>
                      <a:endParaRPr lang="fr-FR" sz="1400">
                        <a:effectLst/>
                        <a:latin typeface="Calibri" panose="020F0502020204030204" pitchFamily="34" charset="0"/>
                      </a:endParaRPr>
                    </a:p>
                  </a:txBody>
                  <a:tcPr marL="35186" marR="35186" marT="35186" marB="351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a:effectLst/>
                          <a:latin typeface="Calibri" panose="020F0502020204030204" pitchFamily="34" charset="0"/>
                        </a:rPr>
                        <a:t>Liste statique des processus</a:t>
                      </a:r>
                    </a:p>
                  </a:txBody>
                  <a:tcPr marL="35186" marR="35186" marT="35186" marB="351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b="1" dirty="0">
                          <a:effectLst/>
                          <a:latin typeface="Calibri" panose="020F0502020204030204" pitchFamily="34" charset="0"/>
                        </a:rPr>
                        <a:t>-&gt; </a:t>
                      </a:r>
                      <a:r>
                        <a:rPr lang="fr-FR" sz="1400" b="1" dirty="0" err="1">
                          <a:effectLst/>
                          <a:latin typeface="Calibri" panose="020F0502020204030204" pitchFamily="34" charset="0"/>
                        </a:rPr>
                        <a:t>ps</a:t>
                      </a:r>
                      <a:r>
                        <a:rPr lang="fr-FR" sz="1400" b="1" dirty="0">
                          <a:effectLst/>
                          <a:latin typeface="Calibri" panose="020F0502020204030204" pitchFamily="34" charset="0"/>
                        </a:rPr>
                        <a:t> -</a:t>
                      </a:r>
                      <a:r>
                        <a:rPr lang="fr-FR" sz="1400" b="1" dirty="0" err="1">
                          <a:effectLst/>
                          <a:latin typeface="Calibri" panose="020F0502020204030204" pitchFamily="34" charset="0"/>
                        </a:rPr>
                        <a:t>ef</a:t>
                      </a:r>
                      <a:r>
                        <a:rPr lang="fr-FR" sz="1400" b="1" dirty="0">
                          <a:effectLst/>
                          <a:latin typeface="Calibri" panose="020F0502020204030204" pitchFamily="34" charset="0"/>
                        </a:rPr>
                        <a:t> : </a:t>
                      </a:r>
                      <a:r>
                        <a:rPr lang="fr-FR" sz="1400" dirty="0">
                          <a:effectLst/>
                          <a:latin typeface="Calibri" panose="020F0502020204030204" pitchFamily="34" charset="0"/>
                        </a:rPr>
                        <a:t>lister tous les processus</a:t>
                      </a:r>
                    </a:p>
                    <a:p>
                      <a:pPr marL="0" marR="0" fontAlgn="t">
                        <a:spcBef>
                          <a:spcPts val="0"/>
                        </a:spcBef>
                        <a:spcAft>
                          <a:spcPts val="0"/>
                        </a:spcAft>
                      </a:pPr>
                      <a:r>
                        <a:rPr lang="fr-FR" sz="1400" b="1" dirty="0">
                          <a:effectLst/>
                          <a:latin typeface="Calibri" panose="020F0502020204030204" pitchFamily="34" charset="0"/>
                        </a:rPr>
                        <a:t>-&gt; </a:t>
                      </a:r>
                      <a:r>
                        <a:rPr lang="fr-FR" sz="1400" b="1" dirty="0" err="1">
                          <a:effectLst/>
                          <a:latin typeface="Calibri" panose="020F0502020204030204" pitchFamily="34" charset="0"/>
                        </a:rPr>
                        <a:t>ps</a:t>
                      </a:r>
                      <a:r>
                        <a:rPr lang="fr-FR" sz="1400" b="1" dirty="0">
                          <a:effectLst/>
                          <a:latin typeface="Calibri" panose="020F0502020204030204" pitchFamily="34" charset="0"/>
                        </a:rPr>
                        <a:t> -</a:t>
                      </a:r>
                      <a:r>
                        <a:rPr lang="fr-FR" sz="1400" b="1" dirty="0" err="1">
                          <a:effectLst/>
                          <a:latin typeface="Calibri" panose="020F0502020204030204" pitchFamily="34" charset="0"/>
                        </a:rPr>
                        <a:t>ejH</a:t>
                      </a:r>
                      <a:r>
                        <a:rPr lang="fr-FR" sz="1400" b="1" dirty="0">
                          <a:effectLst/>
                          <a:latin typeface="Calibri" panose="020F0502020204030204" pitchFamily="34" charset="0"/>
                        </a:rPr>
                        <a:t> :</a:t>
                      </a:r>
                      <a:r>
                        <a:rPr lang="fr-FR" sz="1400" dirty="0">
                          <a:effectLst/>
                          <a:latin typeface="Calibri" panose="020F0502020204030204" pitchFamily="34" charset="0"/>
                        </a:rPr>
                        <a:t> afficher les processus en arbre</a:t>
                      </a:r>
                    </a:p>
                    <a:p>
                      <a:pPr marL="0" marR="0" fontAlgn="t">
                        <a:spcBef>
                          <a:spcPts val="0"/>
                        </a:spcBef>
                        <a:spcAft>
                          <a:spcPts val="0"/>
                        </a:spcAft>
                      </a:pPr>
                      <a:r>
                        <a:rPr lang="fr-FR" sz="1400" b="1" dirty="0">
                          <a:effectLst/>
                          <a:latin typeface="Calibri" panose="020F0502020204030204" pitchFamily="34" charset="0"/>
                        </a:rPr>
                        <a:t>-&gt; </a:t>
                      </a:r>
                      <a:r>
                        <a:rPr lang="fr-FR" sz="1400" b="1" dirty="0" err="1">
                          <a:effectLst/>
                          <a:latin typeface="Calibri" panose="020F0502020204030204" pitchFamily="34" charset="0"/>
                        </a:rPr>
                        <a:t>ps</a:t>
                      </a:r>
                      <a:r>
                        <a:rPr lang="fr-FR" sz="1400" b="1" dirty="0">
                          <a:effectLst/>
                          <a:latin typeface="Calibri" panose="020F0502020204030204" pitchFamily="34" charset="0"/>
                        </a:rPr>
                        <a:t> -u </a:t>
                      </a:r>
                      <a:r>
                        <a:rPr lang="fr-FR" sz="1400" b="1" u="sng" dirty="0">
                          <a:effectLst/>
                          <a:latin typeface="Calibri" panose="020F0502020204030204" pitchFamily="34" charset="0"/>
                        </a:rPr>
                        <a:t>utilisateur</a:t>
                      </a:r>
                      <a:r>
                        <a:rPr lang="fr-FR" sz="1400" b="1" dirty="0">
                          <a:effectLst/>
                          <a:latin typeface="Calibri" panose="020F0502020204030204" pitchFamily="34" charset="0"/>
                        </a:rPr>
                        <a:t>:</a:t>
                      </a:r>
                      <a:r>
                        <a:rPr lang="fr-FR" sz="1400" dirty="0">
                          <a:effectLst/>
                          <a:latin typeface="Calibri" panose="020F0502020204030204" pitchFamily="34" charset="0"/>
                        </a:rPr>
                        <a:t> lister les processus lancés par un utilisateur</a:t>
                      </a:r>
                    </a:p>
                    <a:p>
                      <a:pPr marL="0" marR="0" fontAlgn="t">
                        <a:spcBef>
                          <a:spcPts val="0"/>
                        </a:spcBef>
                        <a:spcAft>
                          <a:spcPts val="0"/>
                        </a:spcAft>
                      </a:pPr>
                      <a:r>
                        <a:rPr lang="fr-FR" sz="1400" dirty="0">
                          <a:effectLst/>
                          <a:latin typeface="Calibri" panose="020F0502020204030204" pitchFamily="34" charset="0"/>
                        </a:rPr>
                        <a:t> </a:t>
                      </a:r>
                    </a:p>
                    <a:p>
                      <a:pPr marL="0" marR="0" fontAlgn="t">
                        <a:spcBef>
                          <a:spcPts val="0"/>
                        </a:spcBef>
                        <a:spcAft>
                          <a:spcPts val="0"/>
                        </a:spcAft>
                      </a:pPr>
                      <a:r>
                        <a:rPr lang="fr-FR" sz="1400" dirty="0">
                          <a:effectLst/>
                          <a:latin typeface="Calibri" panose="020F0502020204030204" pitchFamily="34" charset="0"/>
                        </a:rPr>
                        <a:t>Voir </a:t>
                      </a:r>
                      <a:r>
                        <a:rPr lang="fr-FR" sz="1400" b="1" dirty="0" err="1">
                          <a:effectLst/>
                          <a:latin typeface="Calibri" panose="020F0502020204030204" pitchFamily="34" charset="0"/>
                        </a:rPr>
                        <a:t>pstree</a:t>
                      </a:r>
                      <a:endParaRPr lang="fr-FR" sz="1400" dirty="0">
                        <a:effectLst/>
                        <a:latin typeface="Calibri" panose="020F0502020204030204" pitchFamily="34" charset="0"/>
                      </a:endParaRPr>
                    </a:p>
                  </a:txBody>
                  <a:tcPr marL="35186" marR="35186" marT="35186" marB="351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271773190"/>
                  </a:ext>
                </a:extLst>
              </a:tr>
              <a:tr h="775891">
                <a:tc>
                  <a:txBody>
                    <a:bodyPr/>
                    <a:lstStyle/>
                    <a:p>
                      <a:pPr marL="0" marR="0" fontAlgn="t">
                        <a:spcBef>
                          <a:spcPts val="0"/>
                        </a:spcBef>
                        <a:spcAft>
                          <a:spcPts val="0"/>
                        </a:spcAft>
                      </a:pPr>
                      <a:r>
                        <a:rPr lang="fr-FR" sz="1400" b="1">
                          <a:effectLst/>
                          <a:latin typeface="Source Sans Pro"/>
                        </a:rPr>
                        <a:t>top</a:t>
                      </a:r>
                      <a:endParaRPr lang="fr-FR" sz="1400">
                        <a:effectLst/>
                        <a:latin typeface="Source Sans Pro"/>
                      </a:endParaRPr>
                    </a:p>
                    <a:p>
                      <a:pPr marL="0" marR="0" fontAlgn="t">
                        <a:spcBef>
                          <a:spcPts val="0"/>
                        </a:spcBef>
                        <a:spcAft>
                          <a:spcPts val="0"/>
                        </a:spcAft>
                      </a:pPr>
                      <a:r>
                        <a:rPr lang="fr-FR" sz="1400">
                          <a:effectLst/>
                          <a:latin typeface="Calibri" panose="020F0502020204030204" pitchFamily="34" charset="0"/>
                        </a:rPr>
                        <a:t> </a:t>
                      </a:r>
                    </a:p>
                  </a:txBody>
                  <a:tcPr marL="35186" marR="35186" marT="35186" marB="351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a:effectLst/>
                          <a:latin typeface="Source Sans Pro"/>
                        </a:rPr>
                        <a:t>Liste dynamique des processus</a:t>
                      </a:r>
                    </a:p>
                  </a:txBody>
                  <a:tcPr marL="35186" marR="35186" marT="35186" marB="351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a:effectLst/>
                          <a:latin typeface="Calibri" panose="020F0502020204030204" pitchFamily="34" charset="0"/>
                        </a:rPr>
                        <a:t> </a:t>
                      </a:r>
                    </a:p>
                  </a:txBody>
                  <a:tcPr marL="35186" marR="35186" marT="35186" marB="351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309767710"/>
                  </a:ext>
                </a:extLst>
              </a:tr>
              <a:tr h="472281">
                <a:tc>
                  <a:txBody>
                    <a:bodyPr/>
                    <a:lstStyle/>
                    <a:p>
                      <a:pPr marL="0" marR="0" fontAlgn="t">
                        <a:spcBef>
                          <a:spcPts val="0"/>
                        </a:spcBef>
                        <a:spcAft>
                          <a:spcPts val="0"/>
                        </a:spcAft>
                      </a:pPr>
                      <a:r>
                        <a:rPr lang="fr-FR" sz="1400" b="1">
                          <a:effectLst/>
                          <a:latin typeface="Source Sans Pro"/>
                        </a:rPr>
                        <a:t>Ctrl + C </a:t>
                      </a:r>
                      <a:endParaRPr lang="fr-FR" sz="1400">
                        <a:effectLst/>
                        <a:latin typeface="Source Sans Pro"/>
                      </a:endParaRPr>
                    </a:p>
                  </a:txBody>
                  <a:tcPr marL="35186" marR="35186" marT="35186" marB="351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a:effectLst/>
                          <a:latin typeface="Source Sans Pro"/>
                        </a:rPr>
                        <a:t>Arrêter un processus lancé en console</a:t>
                      </a:r>
                    </a:p>
                  </a:txBody>
                  <a:tcPr marL="35186" marR="35186" marT="35186" marB="351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a:effectLst/>
                          <a:latin typeface="Calibri" panose="020F0502020204030204" pitchFamily="34" charset="0"/>
                        </a:rPr>
                        <a:t> </a:t>
                      </a:r>
                    </a:p>
                  </a:txBody>
                  <a:tcPr marL="35186" marR="35186" marT="35186" marB="351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06563485"/>
                  </a:ext>
                </a:extLst>
              </a:tr>
              <a:tr h="1383109">
                <a:tc>
                  <a:txBody>
                    <a:bodyPr/>
                    <a:lstStyle/>
                    <a:p>
                      <a:pPr marL="0" marR="0" fontAlgn="t">
                        <a:spcBef>
                          <a:spcPts val="0"/>
                        </a:spcBef>
                        <a:spcAft>
                          <a:spcPts val="0"/>
                        </a:spcAft>
                      </a:pPr>
                      <a:r>
                        <a:rPr lang="fr-FR" sz="1400" b="1" dirty="0" err="1">
                          <a:effectLst/>
                          <a:latin typeface="Source Sans Pro"/>
                        </a:rPr>
                        <a:t>kill</a:t>
                      </a:r>
                      <a:r>
                        <a:rPr lang="fr-FR" sz="1400" b="1" dirty="0">
                          <a:effectLst/>
                          <a:latin typeface="Source Sans Pro"/>
                        </a:rPr>
                        <a:t> </a:t>
                      </a:r>
                      <a:endParaRPr lang="fr-FR" sz="1400" dirty="0">
                        <a:effectLst/>
                        <a:latin typeface="Source Sans Pro"/>
                      </a:endParaRPr>
                    </a:p>
                  </a:txBody>
                  <a:tcPr marL="35186" marR="35186" marT="35186" marB="351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effectLst/>
                          <a:latin typeface="Source Sans Pro"/>
                        </a:rPr>
                        <a:t>Tuer un processus</a:t>
                      </a:r>
                    </a:p>
                  </a:txBody>
                  <a:tcPr marL="35186" marR="35186" marT="35186" marB="351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b="1" dirty="0">
                          <a:effectLst/>
                          <a:latin typeface="Calibri" panose="020F0502020204030204" pitchFamily="34" charset="0"/>
                        </a:rPr>
                        <a:t>-&gt; $ </a:t>
                      </a:r>
                      <a:r>
                        <a:rPr lang="fr-FR" sz="1400" b="1" dirty="0" err="1">
                          <a:effectLst/>
                          <a:latin typeface="Calibri" panose="020F0502020204030204" pitchFamily="34" charset="0"/>
                        </a:rPr>
                        <a:t>kill</a:t>
                      </a:r>
                      <a:r>
                        <a:rPr lang="fr-FR" sz="1400" b="1" dirty="0">
                          <a:effectLst/>
                          <a:latin typeface="Calibri" panose="020F0502020204030204" pitchFamily="34" charset="0"/>
                        </a:rPr>
                        <a:t> </a:t>
                      </a:r>
                      <a:r>
                        <a:rPr lang="fr-FR" sz="1400" b="1" u="sng" dirty="0" err="1">
                          <a:effectLst/>
                          <a:latin typeface="Calibri" panose="020F0502020204030204" pitchFamily="34" charset="0"/>
                        </a:rPr>
                        <a:t>pid</a:t>
                      </a:r>
                      <a:endParaRPr lang="fr-FR" sz="1400" dirty="0">
                        <a:effectLst/>
                        <a:latin typeface="Calibri" panose="020F0502020204030204" pitchFamily="34" charset="0"/>
                      </a:endParaRPr>
                    </a:p>
                    <a:p>
                      <a:pPr marL="0" marR="0" fontAlgn="t">
                        <a:spcBef>
                          <a:spcPts val="0"/>
                        </a:spcBef>
                        <a:spcAft>
                          <a:spcPts val="0"/>
                        </a:spcAft>
                      </a:pPr>
                      <a:r>
                        <a:rPr lang="fr-FR" sz="1400" b="1" dirty="0">
                          <a:effectLst/>
                          <a:latin typeface="Calibri" panose="020F0502020204030204" pitchFamily="34" charset="0"/>
                        </a:rPr>
                        <a:t>-&gt; $ </a:t>
                      </a:r>
                      <a:r>
                        <a:rPr lang="fr-FR" sz="1400" b="1" dirty="0" err="1">
                          <a:effectLst/>
                          <a:latin typeface="Calibri" panose="020F0502020204030204" pitchFamily="34" charset="0"/>
                        </a:rPr>
                        <a:t>killall</a:t>
                      </a:r>
                      <a:r>
                        <a:rPr lang="fr-FR" sz="1400" b="1" dirty="0">
                          <a:effectLst/>
                          <a:latin typeface="Calibri" panose="020F0502020204030204" pitchFamily="34" charset="0"/>
                        </a:rPr>
                        <a:t> </a:t>
                      </a:r>
                      <a:r>
                        <a:rPr lang="fr-FR" sz="1400" b="1" u="sng" dirty="0" err="1">
                          <a:effectLst/>
                          <a:latin typeface="Calibri" panose="020F0502020204030204" pitchFamily="34" charset="0"/>
                        </a:rPr>
                        <a:t>process_name</a:t>
                      </a:r>
                      <a:endParaRPr lang="fr-FR" sz="1400" dirty="0">
                        <a:effectLst/>
                        <a:latin typeface="Calibri" panose="020F0502020204030204" pitchFamily="34" charset="0"/>
                      </a:endParaRPr>
                    </a:p>
                    <a:p>
                      <a:pPr marL="0" marR="0" fontAlgn="t">
                        <a:spcBef>
                          <a:spcPts val="0"/>
                        </a:spcBef>
                        <a:spcAft>
                          <a:spcPts val="0"/>
                        </a:spcAft>
                      </a:pPr>
                      <a:r>
                        <a:rPr lang="fr-FR" sz="1400" b="1" dirty="0">
                          <a:effectLst/>
                          <a:latin typeface="Calibri" panose="020F0502020204030204" pitchFamily="34" charset="0"/>
                        </a:rPr>
                        <a:t>-&gt; $ </a:t>
                      </a:r>
                      <a:r>
                        <a:rPr lang="fr-FR" sz="1400" b="1" dirty="0" err="1">
                          <a:effectLst/>
                          <a:latin typeface="Calibri" panose="020F0502020204030204" pitchFamily="34" charset="0"/>
                        </a:rPr>
                        <a:t>killall</a:t>
                      </a:r>
                      <a:r>
                        <a:rPr lang="fr-FR" sz="1400" b="1" dirty="0">
                          <a:effectLst/>
                          <a:latin typeface="Calibri" panose="020F0502020204030204" pitchFamily="34" charset="0"/>
                        </a:rPr>
                        <a:t> -user </a:t>
                      </a:r>
                      <a:r>
                        <a:rPr lang="fr-FR" sz="1400" b="1" u="sng" dirty="0" err="1">
                          <a:effectLst/>
                          <a:latin typeface="Calibri" panose="020F0502020204030204" pitchFamily="34" charset="0"/>
                        </a:rPr>
                        <a:t>username</a:t>
                      </a:r>
                      <a:endParaRPr lang="fr-FR" sz="1400" dirty="0">
                        <a:effectLst/>
                        <a:latin typeface="Calibri" panose="020F0502020204030204" pitchFamily="34" charset="0"/>
                      </a:endParaRPr>
                    </a:p>
                    <a:p>
                      <a:pPr marL="0" marR="0" fontAlgn="t">
                        <a:spcBef>
                          <a:spcPts val="0"/>
                        </a:spcBef>
                        <a:spcAft>
                          <a:spcPts val="0"/>
                        </a:spcAft>
                      </a:pPr>
                      <a:r>
                        <a:rPr lang="fr-FR" sz="1400" dirty="0">
                          <a:effectLst/>
                          <a:latin typeface="Calibri" panose="020F0502020204030204" pitchFamily="34" charset="0"/>
                        </a:rPr>
                        <a:t>Ils auront un processus </a:t>
                      </a:r>
                      <a:r>
                        <a:rPr lang="fr-FR" sz="1400" dirty="0" err="1">
                          <a:effectLst/>
                          <a:latin typeface="Calibri" panose="020F0502020204030204" pitchFamily="34" charset="0"/>
                        </a:rPr>
                        <a:t>bash</a:t>
                      </a:r>
                      <a:r>
                        <a:rPr lang="fr-FR" sz="1400" dirty="0">
                          <a:effectLst/>
                          <a:latin typeface="Calibri" panose="020F0502020204030204" pitchFamily="34" charset="0"/>
                        </a:rPr>
                        <a:t> (ou similaire) associé à leur session de connexion qui tueront leur session.</a:t>
                      </a:r>
                    </a:p>
                  </a:txBody>
                  <a:tcPr marL="35186" marR="35186" marT="35186" marB="351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166666598"/>
                  </a:ext>
                </a:extLst>
              </a:tr>
            </a:tbl>
          </a:graphicData>
        </a:graphic>
      </p:graphicFrame>
    </p:spTree>
    <p:extLst>
      <p:ext uri="{BB962C8B-B14F-4D97-AF65-F5344CB8AC3E}">
        <p14:creationId xmlns:p14="http://schemas.microsoft.com/office/powerpoint/2010/main" val="295131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A074C46B-F5D4-465F-8C43-EDAA7DBFCB39}"/>
              </a:ext>
            </a:extLst>
          </p:cNvPr>
          <p:cNvSpPr>
            <a:spLocks noGrp="1"/>
          </p:cNvSpPr>
          <p:nvPr>
            <p:ph type="title"/>
          </p:nvPr>
        </p:nvSpPr>
        <p:spPr/>
        <p:txBody>
          <a:bodyPr/>
          <a:lstStyle/>
          <a:p>
            <a:r>
              <a:rPr lang="fr-FR" dirty="0"/>
              <a:t>AVANTAGES / INCONVENIENTS</a:t>
            </a:r>
          </a:p>
        </p:txBody>
      </p:sp>
      <p:sp>
        <p:nvSpPr>
          <p:cNvPr id="6" name="Espace réservé du contenu 5">
            <a:extLst>
              <a:ext uri="{FF2B5EF4-FFF2-40B4-BE49-F238E27FC236}">
                <a16:creationId xmlns:a16="http://schemas.microsoft.com/office/drawing/2014/main" id="{EE91ABE7-BEB1-4C07-8F41-3F21F5505B13}"/>
              </a:ext>
            </a:extLst>
          </p:cNvPr>
          <p:cNvSpPr>
            <a:spLocks noGrp="1"/>
          </p:cNvSpPr>
          <p:nvPr>
            <p:ph sz="half" idx="1"/>
          </p:nvPr>
        </p:nvSpPr>
        <p:spPr/>
        <p:txBody>
          <a:bodyPr/>
          <a:lstStyle/>
          <a:p>
            <a:pPr marL="0" indent="0">
              <a:buNone/>
            </a:pPr>
            <a:r>
              <a:rPr lang="fr-FR" b="1" u="sng" dirty="0"/>
              <a:t>Windows :</a:t>
            </a:r>
          </a:p>
          <a:p>
            <a:pPr marL="0" indent="0">
              <a:buNone/>
            </a:pPr>
            <a:r>
              <a:rPr lang="fr-FR" dirty="0"/>
              <a:t>+ Nombre d’utilisateurs</a:t>
            </a:r>
          </a:p>
          <a:p>
            <a:pPr marL="0" indent="0">
              <a:buNone/>
            </a:pPr>
            <a:r>
              <a:rPr lang="fr-FR" dirty="0"/>
              <a:t>+ Jeux</a:t>
            </a:r>
          </a:p>
          <a:p>
            <a:pPr marL="0" indent="0">
              <a:buNone/>
            </a:pPr>
            <a:r>
              <a:rPr lang="fr-FR" dirty="0"/>
              <a:t>- Payant</a:t>
            </a:r>
          </a:p>
          <a:p>
            <a:pPr marL="0" indent="0">
              <a:buNone/>
            </a:pPr>
            <a:r>
              <a:rPr lang="fr-FR" dirty="0"/>
              <a:t>- Captivité</a:t>
            </a:r>
          </a:p>
          <a:p>
            <a:endParaRPr lang="fr-FR" dirty="0"/>
          </a:p>
        </p:txBody>
      </p:sp>
      <p:sp>
        <p:nvSpPr>
          <p:cNvPr id="9" name="Espace réservé du contenu 8">
            <a:extLst>
              <a:ext uri="{FF2B5EF4-FFF2-40B4-BE49-F238E27FC236}">
                <a16:creationId xmlns:a16="http://schemas.microsoft.com/office/drawing/2014/main" id="{17A7737E-27C1-44FD-A5CA-2B6E358016A4}"/>
              </a:ext>
            </a:extLst>
          </p:cNvPr>
          <p:cNvSpPr>
            <a:spLocks noGrp="1"/>
          </p:cNvSpPr>
          <p:nvPr>
            <p:ph sz="half" idx="2"/>
          </p:nvPr>
        </p:nvSpPr>
        <p:spPr/>
        <p:txBody>
          <a:bodyPr/>
          <a:lstStyle/>
          <a:p>
            <a:pPr marL="0" indent="0">
              <a:buNone/>
            </a:pPr>
            <a:r>
              <a:rPr lang="fr-FR" b="1" u="sng" dirty="0"/>
              <a:t>Linux :</a:t>
            </a:r>
          </a:p>
          <a:p>
            <a:pPr marL="0" indent="0">
              <a:buNone/>
            </a:pPr>
            <a:r>
              <a:rPr lang="fr-FR" dirty="0"/>
              <a:t>+ Gratuit</a:t>
            </a:r>
          </a:p>
          <a:p>
            <a:pPr marL="0" indent="0">
              <a:buNone/>
            </a:pPr>
            <a:r>
              <a:rPr lang="fr-FR" dirty="0"/>
              <a:t>+ Plus léger</a:t>
            </a:r>
          </a:p>
          <a:p>
            <a:pPr marL="0" indent="0">
              <a:buNone/>
            </a:pPr>
            <a:r>
              <a:rPr lang="fr-FR" dirty="0"/>
              <a:t>+ Contrôle total</a:t>
            </a:r>
          </a:p>
          <a:p>
            <a:pPr marL="0" indent="0">
              <a:buNone/>
            </a:pPr>
            <a:r>
              <a:rPr lang="fr-FR" dirty="0"/>
              <a:t>- Problèmes de pilotes pour certains appareils</a:t>
            </a:r>
          </a:p>
          <a:p>
            <a:endParaRPr lang="fr-FR" dirty="0"/>
          </a:p>
        </p:txBody>
      </p:sp>
    </p:spTree>
    <p:extLst>
      <p:ext uri="{BB962C8B-B14F-4D97-AF65-F5344CB8AC3E}">
        <p14:creationId xmlns:p14="http://schemas.microsoft.com/office/powerpoint/2010/main" val="30674537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2C9C85-BE6E-4BB7-B126-A841B52EBE1E}"/>
              </a:ext>
            </a:extLst>
          </p:cNvPr>
          <p:cNvSpPr>
            <a:spLocks noGrp="1"/>
          </p:cNvSpPr>
          <p:nvPr>
            <p:ph type="title"/>
          </p:nvPr>
        </p:nvSpPr>
        <p:spPr/>
        <p:txBody>
          <a:bodyPr/>
          <a:lstStyle/>
          <a:p>
            <a:r>
              <a:rPr lang="fr-FR" dirty="0"/>
              <a:t>ps : liste statique des processus</a:t>
            </a:r>
          </a:p>
        </p:txBody>
      </p:sp>
      <p:sp>
        <p:nvSpPr>
          <p:cNvPr id="3" name="Espace réservé du contenu 2">
            <a:extLst>
              <a:ext uri="{FF2B5EF4-FFF2-40B4-BE49-F238E27FC236}">
                <a16:creationId xmlns:a16="http://schemas.microsoft.com/office/drawing/2014/main" id="{957BD1B7-ED9C-423A-B8FF-9801B0B34CC7}"/>
              </a:ext>
            </a:extLst>
          </p:cNvPr>
          <p:cNvSpPr>
            <a:spLocks noGrp="1"/>
          </p:cNvSpPr>
          <p:nvPr>
            <p:ph sz="half" idx="1"/>
          </p:nvPr>
        </p:nvSpPr>
        <p:spPr/>
        <p:txBody>
          <a:bodyPr>
            <a:normAutofit fontScale="70000" lnSpcReduction="20000"/>
          </a:bodyPr>
          <a:lstStyle/>
          <a:p>
            <a:pPr marL="0" indent="0">
              <a:buNone/>
            </a:pPr>
            <a:r>
              <a:rPr lang="fr-FR" dirty="0"/>
              <a:t>Quand on utilise ps sans argument comme on vient de le faire, il affiche seulement les processus lancés par le même utilisateur </a:t>
            </a:r>
          </a:p>
          <a:p>
            <a:pPr marL="0" indent="0">
              <a:buNone/>
            </a:pPr>
            <a:r>
              <a:rPr lang="fr-FR" b="1" u="sng" dirty="0"/>
              <a:t>ps renvoie 4 colonnes :</a:t>
            </a:r>
            <a:endParaRPr lang="fr-FR" dirty="0"/>
          </a:p>
          <a:p>
            <a:r>
              <a:rPr lang="fr-FR" dirty="0"/>
              <a:t> </a:t>
            </a:r>
            <a:r>
              <a:rPr lang="fr-FR" b="1" dirty="0"/>
              <a:t>PID : </a:t>
            </a:r>
            <a:r>
              <a:rPr lang="fr-FR" dirty="0"/>
              <a:t>c'est le numéro d'identification du processus. Chaque processus a un numéro unique qui permet de l'identifier. Ce numéro nous sera utile plus tard lorsque nous voudrons arrêter le processus.</a:t>
            </a:r>
          </a:p>
          <a:p>
            <a:r>
              <a:rPr lang="fr-FR" b="1" dirty="0"/>
              <a:t>TTY : </a:t>
            </a:r>
            <a:r>
              <a:rPr lang="fr-FR" dirty="0"/>
              <a:t>c'est le nom de la console depuis laquelle a été lancé le processus.</a:t>
            </a:r>
          </a:p>
          <a:p>
            <a:r>
              <a:rPr lang="fr-FR" b="1" dirty="0"/>
              <a:t>TIME : </a:t>
            </a:r>
            <a:r>
              <a:rPr lang="fr-FR" dirty="0"/>
              <a:t>la durée d'exécution du processus. Plus exactement, cela correspond à la durée pendant laquelle le processus a occupé le processeur depuis son lancement.</a:t>
            </a:r>
          </a:p>
          <a:p>
            <a:r>
              <a:rPr lang="fr-FR" b="1" dirty="0"/>
              <a:t>CMD : </a:t>
            </a:r>
            <a:r>
              <a:rPr lang="fr-FR" dirty="0"/>
              <a:t>le programme qui a généré ce processus. Si vous voyez plusieurs fois le même programme, c'est que celui-ci s'est dupliqué en plusieurs processus (c'est le cas de MySQL, par exemple).</a:t>
            </a:r>
          </a:p>
          <a:p>
            <a:pPr marL="0" indent="0">
              <a:buNone/>
            </a:pPr>
            <a:endParaRPr lang="fr-FR" dirty="0"/>
          </a:p>
        </p:txBody>
      </p:sp>
      <p:sp>
        <p:nvSpPr>
          <p:cNvPr id="7" name="Espace réservé du contenu 6">
            <a:extLst>
              <a:ext uri="{FF2B5EF4-FFF2-40B4-BE49-F238E27FC236}">
                <a16:creationId xmlns:a16="http://schemas.microsoft.com/office/drawing/2014/main" id="{DE6E776C-89F1-4BD6-B884-080D9198126E}"/>
              </a:ext>
            </a:extLst>
          </p:cNvPr>
          <p:cNvSpPr>
            <a:spLocks noGrp="1"/>
          </p:cNvSpPr>
          <p:nvPr>
            <p:ph sz="half" idx="2"/>
          </p:nvPr>
        </p:nvSpPr>
        <p:spPr/>
        <p:txBody>
          <a:bodyPr>
            <a:normAutofit fontScale="70000" lnSpcReduction="20000"/>
          </a:bodyPr>
          <a:lstStyle/>
          <a:p>
            <a:r>
              <a:rPr lang="fr-FR" b="1" dirty="0"/>
              <a:t>ps -ef : lister tous les processus</a:t>
            </a:r>
            <a:endParaRPr lang="fr-FR" dirty="0"/>
          </a:p>
          <a:p>
            <a:pPr marL="0" indent="0">
              <a:buNone/>
            </a:pPr>
            <a:r>
              <a:rPr lang="fr-FR" dirty="0"/>
              <a:t>Avec ps -ef, vous pouvez avoir la liste de tous les processus lancés par tous les utilisateurs sur toutes les consoles</a:t>
            </a:r>
          </a:p>
          <a:p>
            <a:pPr marL="0" indent="0">
              <a:buNone/>
            </a:pPr>
            <a:endParaRPr lang="fr-FR" dirty="0"/>
          </a:p>
          <a:p>
            <a:r>
              <a:rPr lang="fr-FR" b="1" dirty="0"/>
              <a:t>ps -ejH : afficher les processus en arbre</a:t>
            </a:r>
            <a:endParaRPr lang="fr-FR" dirty="0"/>
          </a:p>
          <a:p>
            <a:pPr marL="0" indent="0">
              <a:buNone/>
            </a:pPr>
            <a:r>
              <a:rPr lang="fr-FR" dirty="0"/>
              <a:t>Cette option permet de regrouper les processus sous forme d'arborescence. Plusieurs processus sont des « enfants » d'autres processus, cela vous permet de savoir qui est à l'origine de quel processus.</a:t>
            </a:r>
          </a:p>
          <a:p>
            <a:pPr marL="0" indent="0">
              <a:buNone/>
            </a:pPr>
            <a:endParaRPr lang="fr-FR" dirty="0"/>
          </a:p>
          <a:p>
            <a:r>
              <a:rPr lang="fr-FR" b="1" dirty="0"/>
              <a:t>ps -u UTILISATEUR : lister les processus lancés par un utilisateur</a:t>
            </a:r>
            <a:endParaRPr lang="fr-FR" dirty="0"/>
          </a:p>
          <a:p>
            <a:pPr marL="0" indent="0">
              <a:buNone/>
            </a:pPr>
            <a:r>
              <a:rPr lang="fr-FR" dirty="0"/>
              <a:t>On peut utiliser -u afin d'obtenir par exemple uniquement les processus que l'on a lancés nous-mêmes.</a:t>
            </a:r>
          </a:p>
          <a:p>
            <a:endParaRPr lang="fr-FR" dirty="0"/>
          </a:p>
        </p:txBody>
      </p:sp>
    </p:spTree>
    <p:extLst>
      <p:ext uri="{BB962C8B-B14F-4D97-AF65-F5344CB8AC3E}">
        <p14:creationId xmlns:p14="http://schemas.microsoft.com/office/powerpoint/2010/main" val="27009183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7F71F7-D508-4A00-A287-B9B14625C605}"/>
              </a:ext>
            </a:extLst>
          </p:cNvPr>
          <p:cNvSpPr>
            <a:spLocks noGrp="1"/>
          </p:cNvSpPr>
          <p:nvPr>
            <p:ph type="title"/>
          </p:nvPr>
        </p:nvSpPr>
        <p:spPr/>
        <p:txBody>
          <a:bodyPr/>
          <a:lstStyle/>
          <a:p>
            <a:r>
              <a:rPr lang="fr-FR" dirty="0"/>
              <a:t>top : liste dynamique des processus</a:t>
            </a:r>
          </a:p>
        </p:txBody>
      </p:sp>
      <p:sp>
        <p:nvSpPr>
          <p:cNvPr id="4" name="Espace réservé du contenu 3">
            <a:extLst>
              <a:ext uri="{FF2B5EF4-FFF2-40B4-BE49-F238E27FC236}">
                <a16:creationId xmlns:a16="http://schemas.microsoft.com/office/drawing/2014/main" id="{18DA2D97-D0A7-44CB-B4A0-9DE12D27BFF0}"/>
              </a:ext>
            </a:extLst>
          </p:cNvPr>
          <p:cNvSpPr>
            <a:spLocks noGrp="1"/>
          </p:cNvSpPr>
          <p:nvPr>
            <p:ph sz="half" idx="1"/>
          </p:nvPr>
        </p:nvSpPr>
        <p:spPr/>
        <p:txBody>
          <a:bodyPr>
            <a:normAutofit fontScale="62500" lnSpcReduction="20000"/>
          </a:bodyPr>
          <a:lstStyle/>
          <a:p>
            <a:r>
              <a:rPr lang="fr-FR" sz="2600" b="1" dirty="0"/>
              <a:t>top</a:t>
            </a:r>
            <a:r>
              <a:rPr lang="fr-FR" sz="2600" dirty="0"/>
              <a:t> ne peut pas afficher tous les processus à la fois, il ne conserve que les premiers pour qu'ils tiennent sur une « page » de la console.</a:t>
            </a:r>
          </a:p>
          <a:p>
            <a:r>
              <a:rPr lang="fr-FR" sz="2600" dirty="0"/>
              <a:t>Par défaut, les processus sont triés par taux d'utilisation du processeur (colonne %CPU). Les processus que vous voyez tout en haut de cette liste sont donc actuellement les plus gourmands en processeur.</a:t>
            </a:r>
          </a:p>
          <a:p>
            <a:endParaRPr lang="fr-FR" dirty="0"/>
          </a:p>
        </p:txBody>
      </p:sp>
      <p:sp>
        <p:nvSpPr>
          <p:cNvPr id="5" name="Espace réservé du contenu 4">
            <a:extLst>
              <a:ext uri="{FF2B5EF4-FFF2-40B4-BE49-F238E27FC236}">
                <a16:creationId xmlns:a16="http://schemas.microsoft.com/office/drawing/2014/main" id="{04344987-0C87-4B29-B787-6AE33EEC788F}"/>
              </a:ext>
            </a:extLst>
          </p:cNvPr>
          <p:cNvSpPr>
            <a:spLocks noGrp="1"/>
          </p:cNvSpPr>
          <p:nvPr>
            <p:ph sz="half" idx="2"/>
          </p:nvPr>
        </p:nvSpPr>
        <p:spPr/>
        <p:txBody>
          <a:bodyPr>
            <a:normAutofit fontScale="62500" lnSpcReduction="20000"/>
          </a:bodyPr>
          <a:lstStyle/>
          <a:p>
            <a:pPr marL="0" indent="0" fontAlgn="ctr">
              <a:buNone/>
            </a:pPr>
            <a:r>
              <a:rPr lang="fr-FR" b="1" u="sng" dirty="0"/>
              <a:t>Naviguer à l'intérieur du programme top :</a:t>
            </a:r>
            <a:endParaRPr lang="fr-FR" b="1" dirty="0"/>
          </a:p>
          <a:p>
            <a:pPr fontAlgn="ctr"/>
            <a:r>
              <a:rPr lang="fr-FR" b="1" dirty="0"/>
              <a:t>q</a:t>
            </a:r>
            <a:r>
              <a:rPr lang="fr-FR" dirty="0"/>
              <a:t> : ferme top ;</a:t>
            </a:r>
          </a:p>
          <a:p>
            <a:pPr fontAlgn="ctr"/>
            <a:r>
              <a:rPr lang="fr-FR" b="1" dirty="0"/>
              <a:t>h</a:t>
            </a:r>
            <a:r>
              <a:rPr lang="fr-FR" dirty="0"/>
              <a:t> : affiche l'aide, et donc la liste des touches utilisables.</a:t>
            </a:r>
          </a:p>
          <a:p>
            <a:pPr fontAlgn="ctr"/>
            <a:r>
              <a:rPr lang="fr-FR" b="1" dirty="0"/>
              <a:t>B</a:t>
            </a:r>
            <a:r>
              <a:rPr lang="fr-FR" dirty="0"/>
              <a:t> : met en gras certains éléments.</a:t>
            </a:r>
          </a:p>
          <a:p>
            <a:pPr fontAlgn="ctr"/>
            <a:r>
              <a:rPr lang="fr-FR" b="1" dirty="0"/>
              <a:t>f</a:t>
            </a:r>
            <a:r>
              <a:rPr lang="fr-FR" dirty="0"/>
              <a:t> : ajoute ou supprime des colonnes dans la liste.</a:t>
            </a:r>
          </a:p>
          <a:p>
            <a:pPr fontAlgn="ctr"/>
            <a:r>
              <a:rPr lang="fr-FR" b="1" dirty="0"/>
              <a:t>F</a:t>
            </a:r>
            <a:r>
              <a:rPr lang="fr-FR" dirty="0"/>
              <a:t> : change la colonne selon laquelle les processus sont triés. En général, laisser le tri par défaut en fonction de %CPU est suffisant.</a:t>
            </a:r>
          </a:p>
          <a:p>
            <a:pPr fontAlgn="ctr"/>
            <a:r>
              <a:rPr lang="fr-FR" b="1" dirty="0"/>
              <a:t>u</a:t>
            </a:r>
            <a:r>
              <a:rPr lang="fr-FR" dirty="0"/>
              <a:t> : filtre en fonction de l'utilisateur que vous voulez.</a:t>
            </a:r>
          </a:p>
          <a:p>
            <a:pPr fontAlgn="ctr"/>
            <a:r>
              <a:rPr lang="fr-FR" b="1" dirty="0"/>
              <a:t>k</a:t>
            </a:r>
            <a:r>
              <a:rPr lang="fr-FR" dirty="0"/>
              <a:t> : tue un processus, c'est-à-dire arrête ce processus. Ne vous inquiétez pas, en général les processus ne souffrent pas. On vous demandera le numéro (PID) du processus que vous voulez tuer. Nous reviendrons sur l'arrêt des processus un peu plus loin.</a:t>
            </a:r>
          </a:p>
          <a:p>
            <a:pPr fontAlgn="ctr"/>
            <a:r>
              <a:rPr lang="fr-FR" b="1" dirty="0"/>
              <a:t>s</a:t>
            </a:r>
            <a:r>
              <a:rPr lang="fr-FR" dirty="0"/>
              <a:t> : change l'intervalle de temps entre chaque rafraîchissement de la liste (par défaut, c'est toutes les trois secondes).</a:t>
            </a:r>
          </a:p>
        </p:txBody>
      </p:sp>
    </p:spTree>
    <p:extLst>
      <p:ext uri="{BB962C8B-B14F-4D97-AF65-F5344CB8AC3E}">
        <p14:creationId xmlns:p14="http://schemas.microsoft.com/office/powerpoint/2010/main" val="35502277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E6C3A-1366-48B7-86B6-2BBFCCB2B9CB}"/>
              </a:ext>
            </a:extLst>
          </p:cNvPr>
          <p:cNvSpPr>
            <a:spLocks noGrp="1"/>
          </p:cNvSpPr>
          <p:nvPr>
            <p:ph type="title"/>
          </p:nvPr>
        </p:nvSpPr>
        <p:spPr/>
        <p:txBody>
          <a:bodyPr/>
          <a:lstStyle/>
          <a:p>
            <a:r>
              <a:rPr lang="fr-FR" dirty="0"/>
              <a:t>kill : tuer un processus</a:t>
            </a:r>
          </a:p>
        </p:txBody>
      </p:sp>
      <p:sp>
        <p:nvSpPr>
          <p:cNvPr id="3" name="Espace réservé du contenu 2">
            <a:extLst>
              <a:ext uri="{FF2B5EF4-FFF2-40B4-BE49-F238E27FC236}">
                <a16:creationId xmlns:a16="http://schemas.microsoft.com/office/drawing/2014/main" id="{FB52B9AE-E869-4813-AC14-A5D531575719}"/>
              </a:ext>
            </a:extLst>
          </p:cNvPr>
          <p:cNvSpPr>
            <a:spLocks noGrp="1"/>
          </p:cNvSpPr>
          <p:nvPr>
            <p:ph idx="1"/>
          </p:nvPr>
        </p:nvSpPr>
        <p:spPr/>
        <p:txBody>
          <a:bodyPr>
            <a:normAutofit/>
          </a:bodyPr>
          <a:lstStyle/>
          <a:p>
            <a:pPr marL="0" indent="0">
              <a:buNone/>
            </a:pPr>
            <a:r>
              <a:rPr lang="fr-FR" dirty="0"/>
              <a:t>Tuer un processus est l’équivalant de mettre fin à une tache dans windows</a:t>
            </a:r>
          </a:p>
          <a:p>
            <a:endParaRPr lang="fr-FR" dirty="0"/>
          </a:p>
          <a:p>
            <a:r>
              <a:rPr lang="fr-FR" b="1" dirty="0"/>
              <a:t>CTRL + C : </a:t>
            </a:r>
            <a:r>
              <a:rPr lang="fr-FR" dirty="0"/>
              <a:t>Arrête le processus en cours dans la console</a:t>
            </a:r>
          </a:p>
          <a:p>
            <a:r>
              <a:rPr lang="fr-FR" b="1" dirty="0"/>
              <a:t>$ Kill &lt;</a:t>
            </a:r>
            <a:r>
              <a:rPr lang="fr-FR" b="1" u="sng" dirty="0"/>
              <a:t>pid</a:t>
            </a:r>
            <a:r>
              <a:rPr lang="fr-FR" b="1" dirty="0"/>
              <a:t>&gt; : </a:t>
            </a:r>
            <a:r>
              <a:rPr lang="fr-FR" dirty="0"/>
              <a:t>Tuer un processus identifié</a:t>
            </a:r>
          </a:p>
          <a:p>
            <a:r>
              <a:rPr lang="fr-FR" b="1" dirty="0"/>
              <a:t>$ Killall &lt;</a:t>
            </a:r>
            <a:r>
              <a:rPr lang="fr-FR" b="1" u="sng" dirty="0"/>
              <a:t>nom du procesus</a:t>
            </a:r>
            <a:r>
              <a:rPr lang="fr-FR" b="1" dirty="0"/>
              <a:t>&gt; : </a:t>
            </a:r>
            <a:r>
              <a:rPr lang="fr-FR" dirty="0"/>
              <a:t>Tuer plusieurs processus à la fois identifié par le nom (exemple : $  killall firefox)</a:t>
            </a:r>
          </a:p>
          <a:p>
            <a:pPr marL="0" indent="0">
              <a:buNone/>
            </a:pPr>
            <a:endParaRPr lang="fr-FR" dirty="0"/>
          </a:p>
        </p:txBody>
      </p:sp>
    </p:spTree>
    <p:extLst>
      <p:ext uri="{BB962C8B-B14F-4D97-AF65-F5344CB8AC3E}">
        <p14:creationId xmlns:p14="http://schemas.microsoft.com/office/powerpoint/2010/main" val="8361320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SURVEILLER LE SYSTÈME (Résumé) </a:t>
            </a:r>
          </a:p>
        </p:txBody>
      </p:sp>
      <p:sp>
        <p:nvSpPr>
          <p:cNvPr id="3" name="Espace réservé du contenu 2"/>
          <p:cNvSpPr>
            <a:spLocks noGrp="1"/>
          </p:cNvSpPr>
          <p:nvPr>
            <p:ph idx="1"/>
          </p:nvPr>
        </p:nvSpPr>
        <p:spPr/>
        <p:txBody>
          <a:bodyPr>
            <a:normAutofit fontScale="92500" lnSpcReduction="20000"/>
          </a:bodyPr>
          <a:lstStyle/>
          <a:p>
            <a:r>
              <a:rPr lang="fr-FR" dirty="0"/>
              <a:t>Linux est multi-tâches (plusieurs programmes peuvent tourner en même temps) et multi-utilisateurs (plusieurs utilisateurs peuvent se servir de la même machine en même temps en s'y connectant via Internet).</a:t>
            </a:r>
          </a:p>
          <a:p>
            <a:r>
              <a:rPr lang="fr-FR" b="1" dirty="0"/>
              <a:t>w</a:t>
            </a:r>
            <a:r>
              <a:rPr lang="fr-FR" dirty="0"/>
              <a:t> indique quels utilisateurs sont sur la machine, ce qu'ils font et quelques autres statistiques comme la charge de travail de la machine et son uptime.</a:t>
            </a:r>
          </a:p>
          <a:p>
            <a:r>
              <a:rPr lang="fr-FR" b="1" dirty="0"/>
              <a:t>ps</a:t>
            </a:r>
            <a:r>
              <a:rPr lang="fr-FR" dirty="0"/>
              <a:t> affiche la liste des processus, c'est-à-dire des programmes qui tournent sur la machine. top est un équivalent qui met à jour automatiquement la liste au fil du temps.</a:t>
            </a:r>
          </a:p>
          <a:p>
            <a:r>
              <a:rPr lang="fr-FR" dirty="0"/>
              <a:t>La combinaison de touches </a:t>
            </a:r>
            <a:r>
              <a:rPr lang="fr-FR" b="1" dirty="0"/>
              <a:t>Ctrl + C </a:t>
            </a:r>
            <a:r>
              <a:rPr lang="fr-FR" dirty="0"/>
              <a:t>permet d'arrêter une commande en cours d'exécution dans la console afin de pouvoir reprendre la main.</a:t>
            </a:r>
          </a:p>
          <a:p>
            <a:r>
              <a:rPr lang="fr-FR" b="1" dirty="0"/>
              <a:t>kill</a:t>
            </a:r>
            <a:r>
              <a:rPr lang="fr-FR" dirty="0"/>
              <a:t> tue un processus, ce qui signifie qu'il lui demande de s'arrêter. Il a besoin du numéro du processus, généralement fourni par ps ou top. Si le processus ne s'arrête pas, on peut utiliser le paramètre -9 qui coupe brutalement le processus (avec risque de perte de données).</a:t>
            </a:r>
          </a:p>
          <a:p>
            <a:r>
              <a:rPr lang="fr-FR" b="1" dirty="0"/>
              <a:t>halt</a:t>
            </a:r>
            <a:r>
              <a:rPr lang="fr-FR" dirty="0"/>
              <a:t> commande l'arrêt de l'ordinateur, reboot son redémarrage.</a:t>
            </a:r>
          </a:p>
        </p:txBody>
      </p:sp>
    </p:spTree>
    <p:extLst>
      <p:ext uri="{BB962C8B-B14F-4D97-AF65-F5344CB8AC3E}">
        <p14:creationId xmlns:p14="http://schemas.microsoft.com/office/powerpoint/2010/main" val="28499120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a:t>Exécuter des programmes en arrière-plan</a:t>
            </a:r>
          </a:p>
        </p:txBody>
      </p:sp>
      <p:pic>
        <p:nvPicPr>
          <p:cNvPr id="1026" name="Picture 2" descr="États possibles d'un processus"/>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957653" y="1746559"/>
            <a:ext cx="2774193" cy="38814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A151BAF-41A5-4817-8F37-C5DB68107ECE}"/>
              </a:ext>
            </a:extLst>
          </p:cNvPr>
          <p:cNvSpPr/>
          <p:nvPr/>
        </p:nvSpPr>
        <p:spPr>
          <a:xfrm>
            <a:off x="677334" y="2808596"/>
            <a:ext cx="5054276" cy="923330"/>
          </a:xfrm>
          <a:prstGeom prst="rect">
            <a:avLst/>
          </a:prstGeom>
        </p:spPr>
        <p:txBody>
          <a:bodyPr wrap="square">
            <a:spAutoFit/>
          </a:bodyPr>
          <a:lstStyle/>
          <a:p>
            <a:r>
              <a:rPr lang="fr-FR" b="1" dirty="0"/>
              <a:t>ps :</a:t>
            </a:r>
            <a:r>
              <a:rPr lang="fr-FR" dirty="0"/>
              <a:t> 	affiche la liste statique des processus par défaut : affiche les processus de l’utilisateurs </a:t>
            </a:r>
            <a:r>
              <a:rPr lang="fr-FR" b="1" u="sng" dirty="0"/>
              <a:t>courant</a:t>
            </a:r>
            <a:r>
              <a:rPr lang="fr-FR" dirty="0"/>
              <a:t> et de la console </a:t>
            </a:r>
            <a:r>
              <a:rPr lang="fr-FR" b="1" u="sng" dirty="0"/>
              <a:t>courante</a:t>
            </a:r>
          </a:p>
        </p:txBody>
      </p:sp>
      <p:sp>
        <p:nvSpPr>
          <p:cNvPr id="6" name="Rectangle 5">
            <a:extLst>
              <a:ext uri="{FF2B5EF4-FFF2-40B4-BE49-F238E27FC236}">
                <a16:creationId xmlns:a16="http://schemas.microsoft.com/office/drawing/2014/main" id="{1CCC7A2C-D91D-4622-8821-192873F202A8}"/>
              </a:ext>
            </a:extLst>
          </p:cNvPr>
          <p:cNvSpPr/>
          <p:nvPr/>
        </p:nvSpPr>
        <p:spPr>
          <a:xfrm>
            <a:off x="677334" y="1836016"/>
            <a:ext cx="4836560" cy="646331"/>
          </a:xfrm>
          <a:prstGeom prst="rect">
            <a:avLst/>
          </a:prstGeom>
        </p:spPr>
        <p:txBody>
          <a:bodyPr wrap="square">
            <a:spAutoFit/>
          </a:bodyPr>
          <a:lstStyle/>
          <a:p>
            <a:r>
              <a:rPr lang="fr-FR" b="1" dirty="0"/>
              <a:t>jobs :</a:t>
            </a:r>
            <a:r>
              <a:rPr lang="fr-FR" dirty="0"/>
              <a:t> affiche la liste des processus mis en pause par l’utilisateur dans la console  </a:t>
            </a:r>
          </a:p>
        </p:txBody>
      </p:sp>
      <p:sp>
        <p:nvSpPr>
          <p:cNvPr id="7" name="Rectangle 6">
            <a:extLst>
              <a:ext uri="{FF2B5EF4-FFF2-40B4-BE49-F238E27FC236}">
                <a16:creationId xmlns:a16="http://schemas.microsoft.com/office/drawing/2014/main" id="{8D5924B1-EE10-4AE7-BCB9-F45F0F87107C}"/>
              </a:ext>
            </a:extLst>
          </p:cNvPr>
          <p:cNvSpPr/>
          <p:nvPr/>
        </p:nvSpPr>
        <p:spPr>
          <a:xfrm>
            <a:off x="694241" y="4084262"/>
            <a:ext cx="5054277" cy="646331"/>
          </a:xfrm>
          <a:prstGeom prst="rect">
            <a:avLst/>
          </a:prstGeom>
        </p:spPr>
        <p:txBody>
          <a:bodyPr wrap="square">
            <a:spAutoFit/>
          </a:bodyPr>
          <a:lstStyle/>
          <a:p>
            <a:r>
              <a:rPr lang="fr-FR" b="1" dirty="0"/>
              <a:t>top :</a:t>
            </a:r>
            <a:r>
              <a:rPr lang="fr-FR" dirty="0"/>
              <a:t> affiche une liste dynamique de tous les processus		</a:t>
            </a:r>
            <a:endParaRPr lang="fr-FR" b="1" u="sng" dirty="0"/>
          </a:p>
        </p:txBody>
      </p:sp>
      <p:sp>
        <p:nvSpPr>
          <p:cNvPr id="3" name="Rectangle 2">
            <a:extLst>
              <a:ext uri="{FF2B5EF4-FFF2-40B4-BE49-F238E27FC236}">
                <a16:creationId xmlns:a16="http://schemas.microsoft.com/office/drawing/2014/main" id="{7414BC88-46AA-4676-8CFA-745E64A37913}"/>
              </a:ext>
            </a:extLst>
          </p:cNvPr>
          <p:cNvSpPr/>
          <p:nvPr/>
        </p:nvSpPr>
        <p:spPr>
          <a:xfrm>
            <a:off x="694241" y="5443330"/>
            <a:ext cx="4748929" cy="369332"/>
          </a:xfrm>
          <a:prstGeom prst="rect">
            <a:avLst/>
          </a:prstGeom>
        </p:spPr>
        <p:txBody>
          <a:bodyPr wrap="none">
            <a:spAutoFit/>
          </a:bodyPr>
          <a:lstStyle/>
          <a:p>
            <a:r>
              <a:rPr lang="fr-FR" b="1" u="sng" dirty="0">
                <a:latin typeface="Calibri" panose="020F0502020204030204" pitchFamily="34" charset="0"/>
              </a:rPr>
              <a:t>Exemple :</a:t>
            </a:r>
            <a:r>
              <a:rPr lang="fr-FR" dirty="0">
                <a:latin typeface="Calibri" panose="020F0502020204030204" pitchFamily="34" charset="0"/>
              </a:rPr>
              <a:t> find / -iname test &gt;&gt; /dev/null 2&gt;&amp;1 &amp;</a:t>
            </a:r>
            <a:endParaRPr lang="fr-FR" dirty="0"/>
          </a:p>
        </p:txBody>
      </p:sp>
    </p:spTree>
    <p:extLst>
      <p:ext uri="{BB962C8B-B14F-4D97-AF65-F5344CB8AC3E}">
        <p14:creationId xmlns:p14="http://schemas.microsoft.com/office/powerpoint/2010/main" val="9646682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F31D93-DA94-4D02-80BF-E6478BC4AD81}"/>
              </a:ext>
            </a:extLst>
          </p:cNvPr>
          <p:cNvSpPr>
            <a:spLocks noGrp="1"/>
          </p:cNvSpPr>
          <p:nvPr>
            <p:ph type="title"/>
          </p:nvPr>
        </p:nvSpPr>
        <p:spPr/>
        <p:txBody>
          <a:bodyPr/>
          <a:lstStyle/>
          <a:p>
            <a:r>
              <a:rPr lang="fr-FR" dirty="0"/>
              <a:t>Liste des processus mis en pause par l’utilisateur</a:t>
            </a:r>
          </a:p>
        </p:txBody>
      </p:sp>
      <p:graphicFrame>
        <p:nvGraphicFramePr>
          <p:cNvPr id="4" name="Espace réservé du contenu 3">
            <a:extLst>
              <a:ext uri="{FF2B5EF4-FFF2-40B4-BE49-F238E27FC236}">
                <a16:creationId xmlns:a16="http://schemas.microsoft.com/office/drawing/2014/main" id="{724037DF-C66C-41BA-A34C-DE8A53EB913B}"/>
              </a:ext>
            </a:extLst>
          </p:cNvPr>
          <p:cNvGraphicFramePr>
            <a:graphicFrameLocks noGrp="1"/>
          </p:cNvGraphicFramePr>
          <p:nvPr>
            <p:ph idx="1"/>
            <p:extLst>
              <p:ext uri="{D42A27DB-BD31-4B8C-83A1-F6EECF244321}">
                <p14:modId xmlns:p14="http://schemas.microsoft.com/office/powerpoint/2010/main" val="824911931"/>
              </p:ext>
            </p:extLst>
          </p:nvPr>
        </p:nvGraphicFramePr>
        <p:xfrm>
          <a:off x="677334" y="2522482"/>
          <a:ext cx="8596668" cy="3725918"/>
        </p:xfrm>
        <a:graphic>
          <a:graphicData uri="http://schemas.openxmlformats.org/drawingml/2006/table">
            <a:tbl>
              <a:tblPr/>
              <a:tblGrid>
                <a:gridCol w="2410053">
                  <a:extLst>
                    <a:ext uri="{9D8B030D-6E8A-4147-A177-3AD203B41FA5}">
                      <a16:colId xmlns:a16="http://schemas.microsoft.com/office/drawing/2014/main" val="236523352"/>
                    </a:ext>
                  </a:extLst>
                </a:gridCol>
                <a:gridCol w="6186615">
                  <a:extLst>
                    <a:ext uri="{9D8B030D-6E8A-4147-A177-3AD203B41FA5}">
                      <a16:colId xmlns:a16="http://schemas.microsoft.com/office/drawing/2014/main" val="3854566078"/>
                    </a:ext>
                  </a:extLst>
                </a:gridCol>
              </a:tblGrid>
              <a:tr h="560891">
                <a:tc>
                  <a:txBody>
                    <a:bodyPr/>
                    <a:lstStyle/>
                    <a:p>
                      <a:pPr marL="0" marR="0" fontAlgn="t">
                        <a:spcBef>
                          <a:spcPts val="0"/>
                        </a:spcBef>
                        <a:spcAft>
                          <a:spcPts val="0"/>
                        </a:spcAft>
                      </a:pPr>
                      <a:r>
                        <a:rPr lang="fr-FR" sz="1800" b="1">
                          <a:effectLst/>
                          <a:latin typeface="Calibri" panose="020F0502020204030204" pitchFamily="34" charset="0"/>
                        </a:rPr>
                        <a:t>commande &amp;</a:t>
                      </a:r>
                      <a:endParaRPr lang="fr-FR" sz="18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800">
                          <a:effectLst/>
                          <a:latin typeface="Calibri" panose="020F0502020204030204" pitchFamily="34" charset="0"/>
                        </a:rPr>
                        <a:t>Execute en tache de fond </a:t>
                      </a:r>
                      <a:r>
                        <a:rPr lang="fr-FR" sz="1800" b="1">
                          <a:effectLst/>
                          <a:latin typeface="Calibri" panose="020F0502020204030204" pitchFamily="34" charset="0"/>
                        </a:rPr>
                        <a:t>(attaché à la console)</a:t>
                      </a:r>
                      <a:endParaRPr lang="fr-FR" sz="18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2374046"/>
                  </a:ext>
                </a:extLst>
              </a:tr>
              <a:tr h="560891">
                <a:tc>
                  <a:txBody>
                    <a:bodyPr/>
                    <a:lstStyle/>
                    <a:p>
                      <a:pPr marL="0" marR="0" fontAlgn="t">
                        <a:spcBef>
                          <a:spcPts val="0"/>
                        </a:spcBef>
                        <a:spcAft>
                          <a:spcPts val="0"/>
                        </a:spcAft>
                      </a:pPr>
                      <a:r>
                        <a:rPr lang="fr-FR" sz="1800" b="1">
                          <a:effectLst/>
                          <a:latin typeface="Calibri" panose="020F0502020204030204" pitchFamily="34" charset="0"/>
                        </a:rPr>
                        <a:t>nohup </a:t>
                      </a:r>
                      <a:r>
                        <a:rPr lang="fr-FR" sz="1800" b="1" u="sng">
                          <a:effectLst/>
                          <a:latin typeface="Calibri" panose="020F0502020204030204" pitchFamily="34" charset="0"/>
                        </a:rPr>
                        <a:t>commande</a:t>
                      </a:r>
                      <a:endParaRPr lang="fr-FR" sz="18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800">
                          <a:effectLst/>
                          <a:latin typeface="Calibri" panose="020F0502020204030204" pitchFamily="34" charset="0"/>
                        </a:rPr>
                        <a:t>Execute en tache de fond </a:t>
                      </a:r>
                      <a:r>
                        <a:rPr lang="fr-FR" sz="1800" b="1">
                          <a:effectLst/>
                          <a:latin typeface="Calibri" panose="020F0502020204030204" pitchFamily="34" charset="0"/>
                        </a:rPr>
                        <a:t>(détaché de la console )</a:t>
                      </a:r>
                      <a:endParaRPr lang="fr-FR" sz="18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691334838"/>
                  </a:ext>
                </a:extLst>
              </a:tr>
              <a:tr h="560891">
                <a:tc>
                  <a:txBody>
                    <a:bodyPr/>
                    <a:lstStyle/>
                    <a:p>
                      <a:pPr marL="0" marR="0" fontAlgn="t">
                        <a:spcBef>
                          <a:spcPts val="0"/>
                        </a:spcBef>
                        <a:spcAft>
                          <a:spcPts val="0"/>
                        </a:spcAft>
                      </a:pPr>
                      <a:r>
                        <a:rPr lang="fr-FR" sz="1800" b="1" dirty="0">
                          <a:effectLst/>
                          <a:latin typeface="Calibri" panose="020F0502020204030204" pitchFamily="34" charset="0"/>
                        </a:rPr>
                        <a:t>jobs</a:t>
                      </a:r>
                      <a:endParaRPr lang="fr-FR" sz="18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800">
                          <a:effectLst/>
                          <a:latin typeface="Calibri" panose="020F0502020204030204" pitchFamily="34" charset="0"/>
                        </a:rPr>
                        <a:t>Connaître les processus qui tournent en arrière-plan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793214045"/>
                  </a:ext>
                </a:extLst>
              </a:tr>
              <a:tr h="560891">
                <a:tc>
                  <a:txBody>
                    <a:bodyPr/>
                    <a:lstStyle/>
                    <a:p>
                      <a:pPr marL="0" marR="0" fontAlgn="t">
                        <a:spcBef>
                          <a:spcPts val="0"/>
                        </a:spcBef>
                        <a:spcAft>
                          <a:spcPts val="0"/>
                        </a:spcAft>
                      </a:pPr>
                      <a:r>
                        <a:rPr lang="fr-FR" sz="1800" b="1">
                          <a:effectLst/>
                          <a:latin typeface="Calibri" panose="020F0502020204030204" pitchFamily="34" charset="0"/>
                        </a:rPr>
                        <a:t>Ctrl + Z</a:t>
                      </a:r>
                      <a:endParaRPr lang="fr-FR" sz="18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800">
                          <a:effectLst/>
                          <a:latin typeface="Calibri" panose="020F0502020204030204" pitchFamily="34" charset="0"/>
                        </a:rPr>
                        <a:t>Mettre en pause l'exécution du programme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321647880"/>
                  </a:ext>
                </a:extLst>
              </a:tr>
              <a:tr h="560891">
                <a:tc>
                  <a:txBody>
                    <a:bodyPr/>
                    <a:lstStyle/>
                    <a:p>
                      <a:pPr marL="0" marR="0" fontAlgn="t">
                        <a:spcBef>
                          <a:spcPts val="0"/>
                        </a:spcBef>
                        <a:spcAft>
                          <a:spcPts val="0"/>
                        </a:spcAft>
                      </a:pPr>
                      <a:r>
                        <a:rPr lang="fr-FR" sz="1800" b="1" dirty="0" err="1">
                          <a:effectLst/>
                          <a:latin typeface="Calibri" panose="020F0502020204030204" pitchFamily="34" charset="0"/>
                        </a:rPr>
                        <a:t>bg</a:t>
                      </a:r>
                      <a:endParaRPr lang="fr-FR" sz="18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800">
                          <a:effectLst/>
                          <a:latin typeface="Calibri" panose="020F0502020204030204" pitchFamily="34" charset="0"/>
                        </a:rPr>
                        <a:t>Passer le processus en arrière-plan (</a:t>
                      </a:r>
                      <a:r>
                        <a:rPr lang="fr-FR" sz="1800" i="1">
                          <a:effectLst/>
                          <a:latin typeface="Calibri" panose="020F0502020204030204" pitchFamily="34" charset="0"/>
                        </a:rPr>
                        <a:t>background</a:t>
                      </a:r>
                      <a:r>
                        <a:rPr lang="fr-FR" sz="1800">
                          <a:effectLst/>
                          <a:latin typeface="Calibri" panose="020F0502020204030204" pitchFamily="34" charset="0"/>
                        </a:rPr>
                        <a: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027358626"/>
                  </a:ext>
                </a:extLst>
              </a:tr>
              <a:tr h="921463">
                <a:tc>
                  <a:txBody>
                    <a:bodyPr/>
                    <a:lstStyle/>
                    <a:p>
                      <a:pPr marL="0" marR="0" fontAlgn="t">
                        <a:spcBef>
                          <a:spcPts val="0"/>
                        </a:spcBef>
                        <a:spcAft>
                          <a:spcPts val="0"/>
                        </a:spcAft>
                      </a:pPr>
                      <a:r>
                        <a:rPr lang="fr-FR" sz="1800" b="1" dirty="0">
                          <a:effectLst/>
                          <a:latin typeface="Calibri" panose="020F0502020204030204" pitchFamily="34" charset="0"/>
                        </a:rPr>
                        <a:t>fg</a:t>
                      </a:r>
                      <a:endParaRPr lang="fr-FR" sz="18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800" dirty="0">
                          <a:effectLst/>
                          <a:latin typeface="Calibri" panose="020F0502020204030204" pitchFamily="34" charset="0"/>
                        </a:rPr>
                        <a:t>Reprendre un processus au premier plan (</a:t>
                      </a:r>
                      <a:r>
                        <a:rPr lang="fr-FR" sz="1800" i="1" dirty="0" err="1">
                          <a:effectLst/>
                          <a:latin typeface="Calibri" panose="020F0502020204030204" pitchFamily="34" charset="0"/>
                        </a:rPr>
                        <a:t>foreground</a:t>
                      </a:r>
                      <a:r>
                        <a:rPr lang="fr-FR" sz="1800" dirty="0">
                          <a:effectLst/>
                          <a:latin typeface="Calibri" panose="020F0502020204030204" pitchFamily="34" charset="0"/>
                        </a:rPr>
                        <a:t>)</a:t>
                      </a:r>
                    </a:p>
                    <a:p>
                      <a:pPr marL="0" marR="0" fontAlgn="t">
                        <a:spcBef>
                          <a:spcPts val="0"/>
                        </a:spcBef>
                        <a:spcAft>
                          <a:spcPts val="0"/>
                        </a:spcAft>
                      </a:pPr>
                      <a:r>
                        <a:rPr lang="fr-FR" sz="1800" b="1" dirty="0">
                          <a:effectLst/>
                          <a:latin typeface="Calibri" panose="020F0502020204030204" pitchFamily="34" charset="0"/>
                        </a:rPr>
                        <a:t>-&gt; fg %2 :</a:t>
                      </a:r>
                      <a:r>
                        <a:rPr lang="fr-FR" sz="1800" dirty="0">
                          <a:effectLst/>
                          <a:latin typeface="Calibri" panose="020F0502020204030204" pitchFamily="34" charset="0"/>
                        </a:rPr>
                        <a:t> reprend le processus n° 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299145613"/>
                  </a:ext>
                </a:extLst>
              </a:tr>
            </a:tbl>
          </a:graphicData>
        </a:graphic>
      </p:graphicFrame>
    </p:spTree>
    <p:extLst>
      <p:ext uri="{BB962C8B-B14F-4D97-AF65-F5344CB8AC3E}">
        <p14:creationId xmlns:p14="http://schemas.microsoft.com/office/powerpoint/2010/main" val="31764278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Exécuter des programmes en arrière-plan (Résumé)</a:t>
            </a:r>
          </a:p>
        </p:txBody>
      </p:sp>
      <p:sp>
        <p:nvSpPr>
          <p:cNvPr id="3" name="Espace réservé du contenu 2"/>
          <p:cNvSpPr>
            <a:spLocks noGrp="1"/>
          </p:cNvSpPr>
          <p:nvPr>
            <p:ph idx="1"/>
          </p:nvPr>
        </p:nvSpPr>
        <p:spPr/>
        <p:txBody>
          <a:bodyPr>
            <a:normAutofit/>
          </a:bodyPr>
          <a:lstStyle/>
          <a:p>
            <a:r>
              <a:rPr lang="fr-FR" dirty="0"/>
              <a:t>Il est possible d'envoyer des programmes en arrière-plan dans la console afin de garder la main pour lancer de nouvelles commandes.</a:t>
            </a:r>
          </a:p>
          <a:p>
            <a:r>
              <a:rPr lang="fr-FR" dirty="0"/>
              <a:t>Pour lancer un processus en arrière-plan, on peut ajouter le symbole &amp; à la fin de la commande. En revanche, lorsque vous fermez la console, le processus est arrêté. Si vous voulez qu'il continue, utilisez plutôt la commande </a:t>
            </a:r>
            <a:r>
              <a:rPr lang="fr-FR" b="1" dirty="0"/>
              <a:t>nohup</a:t>
            </a:r>
            <a:r>
              <a:rPr lang="fr-FR" dirty="0"/>
              <a:t>.</a:t>
            </a:r>
          </a:p>
          <a:p>
            <a:r>
              <a:rPr lang="fr-FR" dirty="0"/>
              <a:t>Si vous avez lancé une commande normalement (en avant-plan) mais que celle-ci s'éternise, vous pouvez utiliser le raccourci </a:t>
            </a:r>
            <a:r>
              <a:rPr lang="fr-FR" b="1" dirty="0"/>
              <a:t>Ctrl + Z </a:t>
            </a:r>
            <a:r>
              <a:rPr lang="fr-FR" dirty="0"/>
              <a:t>pour la mettre en pause et récupérer la main. Si vous lancez la commande bg ensuite, elle reprendra son exécution en arrière-plan. Vous pourrez la récupérer au premier plan avec fg à tout moment.</a:t>
            </a:r>
          </a:p>
        </p:txBody>
      </p:sp>
    </p:spTree>
    <p:extLst>
      <p:ext uri="{BB962C8B-B14F-4D97-AF65-F5344CB8AC3E}">
        <p14:creationId xmlns:p14="http://schemas.microsoft.com/office/powerpoint/2010/main" val="23715371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96557F-D09E-42D3-8BFB-238207F45747}"/>
              </a:ext>
            </a:extLst>
          </p:cNvPr>
          <p:cNvSpPr>
            <a:spLocks noGrp="1"/>
          </p:cNvSpPr>
          <p:nvPr>
            <p:ph type="title"/>
          </p:nvPr>
        </p:nvSpPr>
        <p:spPr/>
        <p:txBody>
          <a:bodyPr/>
          <a:lstStyle/>
          <a:p>
            <a:r>
              <a:rPr lang="fr-FR" dirty="0"/>
              <a:t>AT : Exécuter une commande plus tard</a:t>
            </a:r>
          </a:p>
        </p:txBody>
      </p:sp>
      <p:sp>
        <p:nvSpPr>
          <p:cNvPr id="3" name="Espace réservé du contenu 2">
            <a:extLst>
              <a:ext uri="{FF2B5EF4-FFF2-40B4-BE49-F238E27FC236}">
                <a16:creationId xmlns:a16="http://schemas.microsoft.com/office/drawing/2014/main" id="{58296A16-1A8F-4C41-99B2-0D532F15E87A}"/>
              </a:ext>
            </a:extLst>
          </p:cNvPr>
          <p:cNvSpPr>
            <a:spLocks noGrp="1"/>
          </p:cNvSpPr>
          <p:nvPr>
            <p:ph idx="1"/>
          </p:nvPr>
        </p:nvSpPr>
        <p:spPr/>
        <p:txBody>
          <a:bodyPr/>
          <a:lstStyle/>
          <a:p>
            <a:r>
              <a:rPr lang="fr-FR" dirty="0"/>
              <a:t>La commande</a:t>
            </a:r>
            <a:r>
              <a:rPr lang="fr-FR" b="1" dirty="0"/>
              <a:t> $ at</a:t>
            </a:r>
            <a:r>
              <a:rPr lang="fr-FR" dirty="0"/>
              <a:t> permet de lancer une commande plus tard, à une heure précise (contrairement à crontab, at ne s' exécute qu'une seule fois) </a:t>
            </a:r>
          </a:p>
          <a:p>
            <a:r>
              <a:rPr lang="fr-FR" dirty="0"/>
              <a:t>La commande s'utilise en deux temps.</a:t>
            </a:r>
          </a:p>
          <a:p>
            <a:pPr lvl="1" fontAlgn="ctr"/>
            <a:r>
              <a:rPr lang="fr-FR" dirty="0"/>
              <a:t>Vous indiquez à quel moment (quelle heure, quel jour) vous désirez que la commande soit exécutée.</a:t>
            </a:r>
          </a:p>
          <a:p>
            <a:pPr lvl="1" fontAlgn="ctr"/>
            <a:r>
              <a:rPr lang="fr-FR" dirty="0"/>
              <a:t>Vous tapez ensuite la commande que vous voulez voir exécutée à l'heure que vous venez d'indiquer.</a:t>
            </a:r>
          </a:p>
          <a:p>
            <a:pPr lvl="1" fontAlgn="ctr"/>
            <a:r>
              <a:rPr lang="fr-FR" dirty="0"/>
              <a:t>Vous terminez la commande par  </a:t>
            </a:r>
            <a:r>
              <a:rPr lang="fr-FR" b="1" dirty="0"/>
              <a:t>CTRL+D</a:t>
            </a:r>
          </a:p>
          <a:p>
            <a:pPr lvl="1" fontAlgn="ctr"/>
            <a:endParaRPr lang="fr-FR" b="1" dirty="0"/>
          </a:p>
          <a:p>
            <a:pPr fontAlgn="ctr"/>
            <a:r>
              <a:rPr lang="fr-FR" b="1" dirty="0"/>
              <a:t>$ atq et $ atrm :</a:t>
            </a:r>
            <a:r>
              <a:rPr lang="fr-FR" dirty="0"/>
              <a:t> lister et supprimer les jobs en attente</a:t>
            </a:r>
          </a:p>
          <a:p>
            <a:endParaRPr lang="fr-FR" dirty="0"/>
          </a:p>
        </p:txBody>
      </p:sp>
    </p:spTree>
    <p:extLst>
      <p:ext uri="{BB962C8B-B14F-4D97-AF65-F5344CB8AC3E}">
        <p14:creationId xmlns:p14="http://schemas.microsoft.com/office/powerpoint/2010/main" val="23140534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94EE98-584A-4BB0-B8FF-8E07F06FB214}"/>
              </a:ext>
            </a:extLst>
          </p:cNvPr>
          <p:cNvSpPr>
            <a:spLocks noGrp="1"/>
          </p:cNvSpPr>
          <p:nvPr>
            <p:ph type="title"/>
          </p:nvPr>
        </p:nvSpPr>
        <p:spPr/>
        <p:txBody>
          <a:bodyPr/>
          <a:lstStyle/>
          <a:p>
            <a:r>
              <a:rPr lang="fr-FR" dirty="0"/>
              <a:t>SLEEP : faire une pause</a:t>
            </a:r>
          </a:p>
        </p:txBody>
      </p:sp>
      <p:sp>
        <p:nvSpPr>
          <p:cNvPr id="3" name="Espace réservé du contenu 2">
            <a:extLst>
              <a:ext uri="{FF2B5EF4-FFF2-40B4-BE49-F238E27FC236}">
                <a16:creationId xmlns:a16="http://schemas.microsoft.com/office/drawing/2014/main" id="{4B2CA8A1-3C0F-43FA-9272-A52335354DFB}"/>
              </a:ext>
            </a:extLst>
          </p:cNvPr>
          <p:cNvSpPr>
            <a:spLocks noGrp="1"/>
          </p:cNvSpPr>
          <p:nvPr>
            <p:ph idx="1"/>
          </p:nvPr>
        </p:nvSpPr>
        <p:spPr/>
        <p:txBody>
          <a:bodyPr/>
          <a:lstStyle/>
          <a:p>
            <a:r>
              <a:rPr lang="fr-FR" dirty="0"/>
              <a:t>La commande</a:t>
            </a:r>
            <a:r>
              <a:rPr lang="fr-FR" b="1" dirty="0"/>
              <a:t> $ sleep</a:t>
            </a:r>
            <a:r>
              <a:rPr lang="fr-FR" dirty="0"/>
              <a:t> permet de faire une pause entre 2 commandes s'exécutant à la suite</a:t>
            </a:r>
          </a:p>
          <a:p>
            <a:r>
              <a:rPr lang="fr-FR" dirty="0"/>
              <a:t>Par défaut, la pause est exprimée en secondes.</a:t>
            </a:r>
          </a:p>
          <a:p>
            <a:pPr lvl="1"/>
            <a:r>
              <a:rPr lang="fr-FR" dirty="0"/>
              <a:t>S : secondes</a:t>
            </a:r>
          </a:p>
          <a:p>
            <a:pPr lvl="1"/>
            <a:r>
              <a:rPr lang="fr-FR" dirty="0"/>
              <a:t>m : minutes </a:t>
            </a:r>
          </a:p>
          <a:p>
            <a:pPr lvl="1"/>
            <a:r>
              <a:rPr lang="fr-FR" dirty="0"/>
              <a:t>h : heures </a:t>
            </a:r>
          </a:p>
          <a:p>
            <a:pPr lvl="1"/>
            <a:r>
              <a:rPr lang="fr-FR" dirty="0"/>
              <a:t>d : jours</a:t>
            </a:r>
          </a:p>
          <a:p>
            <a:endParaRPr lang="fr-FR" dirty="0"/>
          </a:p>
        </p:txBody>
      </p:sp>
    </p:spTree>
    <p:extLst>
      <p:ext uri="{BB962C8B-B14F-4D97-AF65-F5344CB8AC3E}">
        <p14:creationId xmlns:p14="http://schemas.microsoft.com/office/powerpoint/2010/main" val="4431763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F3C123-1C27-48C3-981E-A9950F160F2E}"/>
              </a:ext>
            </a:extLst>
          </p:cNvPr>
          <p:cNvSpPr>
            <a:spLocks noGrp="1"/>
          </p:cNvSpPr>
          <p:nvPr>
            <p:ph type="title"/>
          </p:nvPr>
        </p:nvSpPr>
        <p:spPr/>
        <p:txBody>
          <a:bodyPr/>
          <a:lstStyle/>
          <a:p>
            <a:r>
              <a:rPr lang="fr-FR" dirty="0"/>
              <a:t>CRONTAB | CRON : exécuter une commande régulièrement</a:t>
            </a:r>
          </a:p>
        </p:txBody>
      </p:sp>
      <p:sp>
        <p:nvSpPr>
          <p:cNvPr id="3" name="Espace réservé du contenu 2">
            <a:extLst>
              <a:ext uri="{FF2B5EF4-FFF2-40B4-BE49-F238E27FC236}">
                <a16:creationId xmlns:a16="http://schemas.microsoft.com/office/drawing/2014/main" id="{F2FA2AD8-4291-4196-B668-D37ECDED1CDC}"/>
              </a:ext>
            </a:extLst>
          </p:cNvPr>
          <p:cNvSpPr>
            <a:spLocks noGrp="1"/>
          </p:cNvSpPr>
          <p:nvPr>
            <p:ph sz="half" idx="1"/>
          </p:nvPr>
        </p:nvSpPr>
        <p:spPr/>
        <p:txBody>
          <a:bodyPr>
            <a:normAutofit fontScale="92500" lnSpcReduction="10000"/>
          </a:bodyPr>
          <a:lstStyle/>
          <a:p>
            <a:r>
              <a:rPr lang="fr-FR" dirty="0"/>
              <a:t>La commande </a:t>
            </a:r>
            <a:r>
              <a:rPr lang="fr-FR" b="1" dirty="0"/>
              <a:t>$ crontab</a:t>
            </a:r>
            <a:r>
              <a:rPr lang="fr-FR" dirty="0"/>
              <a:t> permet de programmer l'exécution régulière d'un programme.</a:t>
            </a:r>
          </a:p>
          <a:p>
            <a:r>
              <a:rPr lang="fr-FR" dirty="0"/>
              <a:t>Contrairement à at qui n'exécutera le programme qu'une seule fois, crontab permet de faire en sorte que l'exécution soit répétée : toutes les heures, toutes les minutes, tous les jours, tous les trois jours, etc.</a:t>
            </a:r>
          </a:p>
          <a:p>
            <a:r>
              <a:rPr lang="fr-FR" b="1" dirty="0"/>
              <a:t>-e :</a:t>
            </a:r>
            <a:r>
              <a:rPr lang="fr-FR" dirty="0"/>
              <a:t> modifier la crontab ; </a:t>
            </a:r>
          </a:p>
          <a:p>
            <a:r>
              <a:rPr lang="fr-FR" b="1" dirty="0"/>
              <a:t>-l :</a:t>
            </a:r>
            <a:r>
              <a:rPr lang="fr-FR" dirty="0"/>
              <a:t> afficher la crontab actuelle ;</a:t>
            </a:r>
          </a:p>
          <a:p>
            <a:r>
              <a:rPr lang="fr-FR" b="1" dirty="0"/>
              <a:t>-r :</a:t>
            </a:r>
            <a:r>
              <a:rPr lang="fr-FR" dirty="0"/>
              <a:t> supprimer votre crontab. Attention, la suppression est immédiate et sans </a:t>
            </a:r>
          </a:p>
          <a:p>
            <a:endParaRPr lang="fr-FR" dirty="0"/>
          </a:p>
        </p:txBody>
      </p:sp>
      <p:sp>
        <p:nvSpPr>
          <p:cNvPr id="4" name="Espace réservé du contenu 3">
            <a:extLst>
              <a:ext uri="{FF2B5EF4-FFF2-40B4-BE49-F238E27FC236}">
                <a16:creationId xmlns:a16="http://schemas.microsoft.com/office/drawing/2014/main" id="{D23A6E1E-07CD-4F7C-9FAE-80FC19381A4D}"/>
              </a:ext>
            </a:extLst>
          </p:cNvPr>
          <p:cNvSpPr>
            <a:spLocks noGrp="1"/>
          </p:cNvSpPr>
          <p:nvPr>
            <p:ph sz="half" idx="2"/>
          </p:nvPr>
        </p:nvSpPr>
        <p:spPr>
          <a:xfrm>
            <a:off x="5089970" y="2160589"/>
            <a:ext cx="4184034" cy="1320801"/>
          </a:xfrm>
        </p:spPr>
        <p:txBody>
          <a:bodyPr>
            <a:normAutofit fontScale="92500" lnSpcReduction="10000"/>
          </a:bodyPr>
          <a:lstStyle/>
          <a:p>
            <a:r>
              <a:rPr lang="fr-FR" b="1" u="sng" dirty="0"/>
              <a:t>EXEMPLE: </a:t>
            </a:r>
            <a:endParaRPr lang="fr-FR" dirty="0"/>
          </a:p>
          <a:p>
            <a:pPr fontAlgn="ctr"/>
            <a:r>
              <a:rPr lang="fr-FR" dirty="0"/>
              <a:t>$ sudo  /etc/init.d/cron start</a:t>
            </a:r>
          </a:p>
          <a:p>
            <a:pPr fontAlgn="ctr"/>
            <a:r>
              <a:rPr lang="fr-FR" dirty="0"/>
              <a:t>$ Crontab -e</a:t>
            </a:r>
          </a:p>
          <a:p>
            <a:endParaRPr lang="fr-FR" dirty="0"/>
          </a:p>
        </p:txBody>
      </p:sp>
    </p:spTree>
    <p:extLst>
      <p:ext uri="{BB962C8B-B14F-4D97-AF65-F5344CB8AC3E}">
        <p14:creationId xmlns:p14="http://schemas.microsoft.com/office/powerpoint/2010/main" val="1796282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INSTALLATION</a:t>
            </a:r>
          </a:p>
        </p:txBody>
      </p:sp>
      <p:sp>
        <p:nvSpPr>
          <p:cNvPr id="3" name="Espace réservé du contenu 2"/>
          <p:cNvSpPr>
            <a:spLocks noGrp="1"/>
          </p:cNvSpPr>
          <p:nvPr>
            <p:ph idx="1"/>
          </p:nvPr>
        </p:nvSpPr>
        <p:spPr>
          <a:xfrm>
            <a:off x="677334" y="2625753"/>
            <a:ext cx="3894667" cy="3165447"/>
          </a:xfrm>
        </p:spPr>
        <p:txBody>
          <a:bodyPr/>
          <a:lstStyle/>
          <a:p>
            <a:r>
              <a:rPr lang="fr-FR" dirty="0"/>
              <a:t>Installation de Linux depuis Windows</a:t>
            </a:r>
          </a:p>
          <a:p>
            <a:endParaRPr lang="fr-FR" dirty="0"/>
          </a:p>
          <a:p>
            <a:r>
              <a:rPr lang="fr-FR" dirty="0"/>
              <a:t>Installation depuis une clé USB Bootable</a:t>
            </a:r>
          </a:p>
          <a:p>
            <a:endParaRPr lang="fr-FR" dirty="0"/>
          </a:p>
          <a:p>
            <a:r>
              <a:rPr lang="fr-FR" dirty="0"/>
              <a:t>Installation depuis une machine virtuelle</a:t>
            </a:r>
          </a:p>
          <a:p>
            <a:endParaRPr lang="fr-FR" dirty="0"/>
          </a:p>
        </p:txBody>
      </p:sp>
      <p:sp>
        <p:nvSpPr>
          <p:cNvPr id="4" name="Rectangle 3"/>
          <p:cNvSpPr/>
          <p:nvPr/>
        </p:nvSpPr>
        <p:spPr>
          <a:xfrm>
            <a:off x="5719253" y="1084849"/>
            <a:ext cx="1362809" cy="369332"/>
          </a:xfrm>
          <a:prstGeom prst="rect">
            <a:avLst/>
          </a:prstGeom>
        </p:spPr>
        <p:txBody>
          <a:bodyPr wrap="none">
            <a:spAutoFit/>
          </a:bodyPr>
          <a:lstStyle/>
          <a:p>
            <a:r>
              <a:rPr lang="fr-FR" dirty="0"/>
              <a:t>ubuntu-fr.org</a:t>
            </a:r>
          </a:p>
        </p:txBody>
      </p:sp>
      <p:pic>
        <p:nvPicPr>
          <p:cNvPr id="6" name="Image 5"/>
          <p:cNvPicPr>
            <a:picLocks noChangeAspect="1"/>
          </p:cNvPicPr>
          <p:nvPr/>
        </p:nvPicPr>
        <p:blipFill>
          <a:blip r:embed="rId3"/>
          <a:stretch>
            <a:fillRect/>
          </a:stretch>
        </p:blipFill>
        <p:spPr>
          <a:xfrm>
            <a:off x="5432206" y="4651371"/>
            <a:ext cx="1950246" cy="939572"/>
          </a:xfrm>
          <a:prstGeom prst="rect">
            <a:avLst/>
          </a:prstGeom>
        </p:spPr>
      </p:pic>
      <p:pic>
        <p:nvPicPr>
          <p:cNvPr id="8" name="Image 7"/>
          <p:cNvPicPr>
            <a:picLocks noChangeAspect="1"/>
          </p:cNvPicPr>
          <p:nvPr/>
        </p:nvPicPr>
        <p:blipFill>
          <a:blip r:embed="rId4"/>
          <a:stretch>
            <a:fillRect/>
          </a:stretch>
        </p:blipFill>
        <p:spPr>
          <a:xfrm>
            <a:off x="5432207" y="2304057"/>
            <a:ext cx="1950244" cy="939572"/>
          </a:xfrm>
          <a:prstGeom prst="rect">
            <a:avLst/>
          </a:prstGeom>
        </p:spPr>
      </p:pic>
      <p:pic>
        <p:nvPicPr>
          <p:cNvPr id="10" name="Image 9"/>
          <p:cNvPicPr>
            <a:picLocks noChangeAspect="1"/>
          </p:cNvPicPr>
          <p:nvPr/>
        </p:nvPicPr>
        <p:blipFill>
          <a:blip r:embed="rId5"/>
          <a:stretch>
            <a:fillRect/>
          </a:stretch>
        </p:blipFill>
        <p:spPr>
          <a:xfrm>
            <a:off x="5432206" y="3480928"/>
            <a:ext cx="1936904" cy="933144"/>
          </a:xfrm>
          <a:prstGeom prst="rect">
            <a:avLst/>
          </a:prstGeom>
        </p:spPr>
      </p:pic>
      <p:sp>
        <p:nvSpPr>
          <p:cNvPr id="11" name="Rectangle 10"/>
          <p:cNvSpPr/>
          <p:nvPr/>
        </p:nvSpPr>
        <p:spPr>
          <a:xfrm>
            <a:off x="7473341" y="2666320"/>
            <a:ext cx="2068195" cy="246221"/>
          </a:xfrm>
          <a:prstGeom prst="rect">
            <a:avLst/>
          </a:prstGeom>
        </p:spPr>
        <p:txBody>
          <a:bodyPr wrap="none">
            <a:spAutoFit/>
          </a:bodyPr>
          <a:lstStyle/>
          <a:p>
            <a:r>
              <a:rPr lang="fr-FR" sz="1000" dirty="0"/>
              <a:t>www.ubuntu.com/download/desktop</a:t>
            </a:r>
          </a:p>
        </p:txBody>
      </p:sp>
      <p:sp>
        <p:nvSpPr>
          <p:cNvPr id="12" name="Rectangle 11"/>
          <p:cNvSpPr/>
          <p:nvPr/>
        </p:nvSpPr>
        <p:spPr>
          <a:xfrm>
            <a:off x="7473341" y="3824389"/>
            <a:ext cx="1277914" cy="246221"/>
          </a:xfrm>
          <a:prstGeom prst="rect">
            <a:avLst/>
          </a:prstGeom>
        </p:spPr>
        <p:txBody>
          <a:bodyPr wrap="none">
            <a:spAutoFit/>
          </a:bodyPr>
          <a:lstStyle/>
          <a:p>
            <a:r>
              <a:rPr lang="fr-FR" sz="1000" dirty="0"/>
              <a:t>www.linuxliveusb.com</a:t>
            </a:r>
          </a:p>
        </p:txBody>
      </p:sp>
      <p:sp>
        <p:nvSpPr>
          <p:cNvPr id="13" name="Rectangle 12"/>
          <p:cNvSpPr/>
          <p:nvPr/>
        </p:nvSpPr>
        <p:spPr>
          <a:xfrm>
            <a:off x="7515820" y="4859347"/>
            <a:ext cx="1192955" cy="246221"/>
          </a:xfrm>
          <a:prstGeom prst="rect">
            <a:avLst/>
          </a:prstGeom>
        </p:spPr>
        <p:txBody>
          <a:bodyPr wrap="none">
            <a:spAutoFit/>
          </a:bodyPr>
          <a:lstStyle/>
          <a:p>
            <a:r>
              <a:rPr lang="fr-FR" sz="1000" dirty="0"/>
              <a:t>www.virtualbox.org</a:t>
            </a:r>
          </a:p>
        </p:txBody>
      </p:sp>
    </p:spTree>
    <p:extLst>
      <p:ext uri="{BB962C8B-B14F-4D97-AF65-F5344CB8AC3E}">
        <p14:creationId xmlns:p14="http://schemas.microsoft.com/office/powerpoint/2010/main" val="40333289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244C88-E3A9-49EF-B1F4-F0743C157E4C}"/>
              </a:ext>
            </a:extLst>
          </p:cNvPr>
          <p:cNvSpPr>
            <a:spLocks noGrp="1"/>
          </p:cNvSpPr>
          <p:nvPr>
            <p:ph type="title"/>
          </p:nvPr>
        </p:nvSpPr>
        <p:spPr/>
        <p:txBody>
          <a:bodyPr/>
          <a:lstStyle/>
          <a:p>
            <a:r>
              <a:rPr lang="fr-FR" dirty="0"/>
              <a:t>Paramétrer le </a:t>
            </a:r>
            <a:r>
              <a:rPr lang="fr-FR" dirty="0" err="1"/>
              <a:t>crontab</a:t>
            </a:r>
            <a:endParaRPr lang="fr-FR" dirty="0"/>
          </a:p>
        </p:txBody>
      </p:sp>
      <p:pic>
        <p:nvPicPr>
          <p:cNvPr id="4098" name="Picture 2" descr="x &#10;X &#10;X Commande &#10;+— Jour de la semaine (O - 6) (O = Dimanche) &#10;Mois (1 — 12) &#10;Jour du mois (1—31) &#10;Heures (O — 23) &#10;Minutes (O — 59) ">
            <a:extLst>
              <a:ext uri="{FF2B5EF4-FFF2-40B4-BE49-F238E27FC236}">
                <a16:creationId xmlns:a16="http://schemas.microsoft.com/office/drawing/2014/main" id="{11D2B20D-9836-4714-847D-7143E80516C4}"/>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316739" y="1930400"/>
            <a:ext cx="5783507" cy="25509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au 7">
            <a:extLst>
              <a:ext uri="{FF2B5EF4-FFF2-40B4-BE49-F238E27FC236}">
                <a16:creationId xmlns:a16="http://schemas.microsoft.com/office/drawing/2014/main" id="{84352B82-B22D-4087-97C1-F58CC26B8444}"/>
              </a:ext>
            </a:extLst>
          </p:cNvPr>
          <p:cNvGraphicFramePr>
            <a:graphicFrameLocks noGrp="1"/>
          </p:cNvGraphicFramePr>
          <p:nvPr>
            <p:extLst>
              <p:ext uri="{D42A27DB-BD31-4B8C-83A1-F6EECF244321}">
                <p14:modId xmlns:p14="http://schemas.microsoft.com/office/powerpoint/2010/main" val="616245206"/>
              </p:ext>
            </p:extLst>
          </p:nvPr>
        </p:nvGraphicFramePr>
        <p:xfrm>
          <a:off x="1761205" y="4704469"/>
          <a:ext cx="6894576" cy="1831340"/>
        </p:xfrm>
        <a:graphic>
          <a:graphicData uri="http://schemas.openxmlformats.org/drawingml/2006/table">
            <a:tbl>
              <a:tblPr/>
              <a:tblGrid>
                <a:gridCol w="1666037">
                  <a:extLst>
                    <a:ext uri="{9D8B030D-6E8A-4147-A177-3AD203B41FA5}">
                      <a16:colId xmlns:a16="http://schemas.microsoft.com/office/drawing/2014/main" val="2482258505"/>
                    </a:ext>
                  </a:extLst>
                </a:gridCol>
                <a:gridCol w="5228539">
                  <a:extLst>
                    <a:ext uri="{9D8B030D-6E8A-4147-A177-3AD203B41FA5}">
                      <a16:colId xmlns:a16="http://schemas.microsoft.com/office/drawing/2014/main" val="2792687685"/>
                    </a:ext>
                  </a:extLst>
                </a:gridCol>
              </a:tblGrid>
              <a:tr h="0">
                <a:tc>
                  <a:txBody>
                    <a:bodyPr/>
                    <a:lstStyle/>
                    <a:p>
                      <a:pPr marL="0" marR="0" algn="ctr" fontAlgn="t">
                        <a:spcBef>
                          <a:spcPts val="0"/>
                        </a:spcBef>
                        <a:spcAft>
                          <a:spcPts val="0"/>
                        </a:spcAft>
                      </a:pPr>
                      <a:r>
                        <a:rPr lang="fr-FR" sz="1050" b="1" dirty="0">
                          <a:solidFill>
                            <a:srgbClr val="FFFFFF"/>
                          </a:solidFill>
                          <a:effectLst/>
                          <a:latin typeface="Arial" panose="020B0604020202020204" pitchFamily="34" charset="0"/>
                        </a:rPr>
                        <a:t>Crontab</a:t>
                      </a:r>
                      <a:endParaRPr lang="fr-FR" sz="1050" dirty="0">
                        <a:solidFill>
                          <a:srgbClr val="FFFFFF"/>
                        </a:solidFill>
                        <a:effectLst/>
                        <a:latin typeface="Arial" panose="020B0604020202020204" pitchFamily="34" charset="0"/>
                      </a:endParaRPr>
                    </a:p>
                  </a:txBody>
                  <a:tcPr marL="50800" marR="50800" marT="50800" marB="50800">
                    <a:lnL>
                      <a:noFill/>
                    </a:lnL>
                    <a:lnR>
                      <a:noFill/>
                    </a:lnR>
                    <a:lnT>
                      <a:noFill/>
                    </a:lnT>
                    <a:lnB>
                      <a:noFill/>
                    </a:lnB>
                    <a:solidFill>
                      <a:srgbClr val="E95325"/>
                    </a:solidFill>
                  </a:tcPr>
                </a:tc>
                <a:tc>
                  <a:txBody>
                    <a:bodyPr/>
                    <a:lstStyle/>
                    <a:p>
                      <a:pPr marL="0" marR="0" algn="ctr" fontAlgn="t">
                        <a:spcBef>
                          <a:spcPts val="0"/>
                        </a:spcBef>
                        <a:spcAft>
                          <a:spcPts val="0"/>
                        </a:spcAft>
                      </a:pPr>
                      <a:r>
                        <a:rPr lang="fr-FR" sz="1050" b="1" dirty="0">
                          <a:solidFill>
                            <a:srgbClr val="FFFFFF"/>
                          </a:solidFill>
                          <a:effectLst/>
                          <a:latin typeface="Arial" panose="020B0604020202020204" pitchFamily="34" charset="0"/>
                        </a:rPr>
                        <a:t>Signification</a:t>
                      </a:r>
                      <a:endParaRPr lang="fr-FR" sz="1050" dirty="0">
                        <a:solidFill>
                          <a:srgbClr val="FFFFFF"/>
                        </a:solidFill>
                        <a:effectLst/>
                        <a:latin typeface="Arial" panose="020B0604020202020204" pitchFamily="34" charset="0"/>
                      </a:endParaRPr>
                    </a:p>
                  </a:txBody>
                  <a:tcPr marL="50800" marR="50800" marT="50800" marB="50800">
                    <a:lnL>
                      <a:noFill/>
                    </a:lnL>
                    <a:lnR>
                      <a:noFill/>
                    </a:lnR>
                    <a:lnT>
                      <a:noFill/>
                    </a:lnT>
                    <a:lnB>
                      <a:noFill/>
                    </a:lnB>
                    <a:solidFill>
                      <a:srgbClr val="E95325"/>
                    </a:solidFill>
                  </a:tcPr>
                </a:tc>
                <a:extLst>
                  <a:ext uri="{0D108BD9-81ED-4DB2-BD59-A6C34878D82A}">
                    <a16:rowId xmlns:a16="http://schemas.microsoft.com/office/drawing/2014/main" val="4039386435"/>
                  </a:ext>
                </a:extLst>
              </a:tr>
              <a:tr h="0">
                <a:tc>
                  <a:txBody>
                    <a:bodyPr/>
                    <a:lstStyle/>
                    <a:p>
                      <a:pPr marL="0" marR="0" fontAlgn="t">
                        <a:spcBef>
                          <a:spcPts val="0"/>
                        </a:spcBef>
                        <a:spcAft>
                          <a:spcPts val="0"/>
                        </a:spcAft>
                      </a:pPr>
                      <a:r>
                        <a:rPr lang="fr-FR" sz="1000" dirty="0">
                          <a:solidFill>
                            <a:srgbClr val="000000"/>
                          </a:solidFill>
                          <a:effectLst/>
                          <a:latin typeface="Courier New" panose="02070309020205020404" pitchFamily="49" charset="0"/>
                        </a:rPr>
                        <a:t>47 * * * * commande</a:t>
                      </a:r>
                    </a:p>
                  </a:txBody>
                  <a:tcPr marL="50800" marR="50800" marT="50800" marB="50800">
                    <a:lnL>
                      <a:noFill/>
                    </a:lnL>
                    <a:lnR>
                      <a:noFill/>
                    </a:lnR>
                    <a:lnT>
                      <a:noFill/>
                    </a:lnT>
                    <a:lnB>
                      <a:noFill/>
                    </a:lnB>
                    <a:solidFill>
                      <a:srgbClr val="F0F0F0"/>
                    </a:solidFill>
                  </a:tcPr>
                </a:tc>
                <a:tc>
                  <a:txBody>
                    <a:bodyPr/>
                    <a:lstStyle/>
                    <a:p>
                      <a:pPr marL="0" marR="0" fontAlgn="t">
                        <a:spcBef>
                          <a:spcPts val="0"/>
                        </a:spcBef>
                        <a:spcAft>
                          <a:spcPts val="0"/>
                        </a:spcAft>
                      </a:pPr>
                      <a:r>
                        <a:rPr lang="fr-FR" sz="1050" dirty="0">
                          <a:solidFill>
                            <a:srgbClr val="000000"/>
                          </a:solidFill>
                          <a:effectLst/>
                          <a:latin typeface="Arial" panose="020B0604020202020204" pitchFamily="34" charset="0"/>
                        </a:rPr>
                        <a:t>Toutes les heures à 47 minutes exactement.&gt; &amp; Donc à 00 h 47, 01 h 47, 02 h 47, etc.</a:t>
                      </a:r>
                    </a:p>
                  </a:txBody>
                  <a:tcPr marL="50800" marR="50800" marT="50800" marB="50800">
                    <a:lnL>
                      <a:noFill/>
                    </a:lnL>
                    <a:lnR>
                      <a:noFill/>
                    </a:lnR>
                    <a:lnT>
                      <a:noFill/>
                    </a:lnT>
                    <a:lnB>
                      <a:noFill/>
                    </a:lnB>
                    <a:solidFill>
                      <a:srgbClr val="F0F0F0"/>
                    </a:solidFill>
                  </a:tcPr>
                </a:tc>
                <a:extLst>
                  <a:ext uri="{0D108BD9-81ED-4DB2-BD59-A6C34878D82A}">
                    <a16:rowId xmlns:a16="http://schemas.microsoft.com/office/drawing/2014/main" val="3364503359"/>
                  </a:ext>
                </a:extLst>
              </a:tr>
              <a:tr h="0">
                <a:tc>
                  <a:txBody>
                    <a:bodyPr/>
                    <a:lstStyle/>
                    <a:p>
                      <a:pPr marL="0" marR="0" fontAlgn="t">
                        <a:spcBef>
                          <a:spcPts val="0"/>
                        </a:spcBef>
                        <a:spcAft>
                          <a:spcPts val="0"/>
                        </a:spcAft>
                      </a:pPr>
                      <a:r>
                        <a:rPr lang="fr-FR" sz="1000" dirty="0">
                          <a:solidFill>
                            <a:srgbClr val="000000"/>
                          </a:solidFill>
                          <a:effectLst/>
                          <a:latin typeface="Courier New" panose="02070309020205020404" pitchFamily="49" charset="0"/>
                        </a:rPr>
                        <a:t>0 0 * * 1 commande</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fr-FR" sz="1050" dirty="0">
                          <a:solidFill>
                            <a:srgbClr val="000000"/>
                          </a:solidFill>
                          <a:effectLst/>
                          <a:latin typeface="Arial" panose="020B0604020202020204" pitchFamily="34" charset="0"/>
                        </a:rPr>
                        <a:t>Tous les lundis à minuit (dans la nuit de dimanche à lundi).</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3644271540"/>
                  </a:ext>
                </a:extLst>
              </a:tr>
              <a:tr h="0">
                <a:tc>
                  <a:txBody>
                    <a:bodyPr/>
                    <a:lstStyle/>
                    <a:p>
                      <a:pPr marL="0" marR="0" fontAlgn="t">
                        <a:spcBef>
                          <a:spcPts val="0"/>
                        </a:spcBef>
                        <a:spcAft>
                          <a:spcPts val="0"/>
                        </a:spcAft>
                      </a:pPr>
                      <a:r>
                        <a:rPr lang="fr-FR" sz="1000" dirty="0">
                          <a:solidFill>
                            <a:srgbClr val="000000"/>
                          </a:solidFill>
                          <a:effectLst/>
                          <a:latin typeface="Courier New" panose="02070309020205020404" pitchFamily="49" charset="0"/>
                        </a:rPr>
                        <a:t>0 4 1 * * commande</a:t>
                      </a:r>
                    </a:p>
                  </a:txBody>
                  <a:tcPr marL="50800" marR="50800" marT="50800" marB="50800">
                    <a:lnL>
                      <a:noFill/>
                    </a:lnL>
                    <a:lnR>
                      <a:noFill/>
                    </a:lnR>
                    <a:lnT>
                      <a:noFill/>
                    </a:lnT>
                    <a:lnB>
                      <a:noFill/>
                    </a:lnB>
                    <a:solidFill>
                      <a:srgbClr val="F0F0F0"/>
                    </a:solidFill>
                  </a:tcPr>
                </a:tc>
                <a:tc>
                  <a:txBody>
                    <a:bodyPr/>
                    <a:lstStyle/>
                    <a:p>
                      <a:pPr marL="0" marR="0" fontAlgn="t">
                        <a:spcBef>
                          <a:spcPts val="0"/>
                        </a:spcBef>
                        <a:spcAft>
                          <a:spcPts val="0"/>
                        </a:spcAft>
                      </a:pPr>
                      <a:r>
                        <a:rPr lang="fr-FR" sz="1050" dirty="0">
                          <a:solidFill>
                            <a:srgbClr val="000000"/>
                          </a:solidFill>
                          <a:effectLst/>
                          <a:latin typeface="Arial" panose="020B0604020202020204" pitchFamily="34" charset="0"/>
                        </a:rPr>
                        <a:t>Tous les premiers du mois à 4 h du matin.</a:t>
                      </a:r>
                    </a:p>
                  </a:txBody>
                  <a:tcPr marL="50800" marR="50800" marT="50800" marB="50800">
                    <a:lnL>
                      <a:noFill/>
                    </a:lnL>
                    <a:lnR>
                      <a:noFill/>
                    </a:lnR>
                    <a:lnT>
                      <a:noFill/>
                    </a:lnT>
                    <a:lnB>
                      <a:noFill/>
                    </a:lnB>
                    <a:solidFill>
                      <a:srgbClr val="F0F0F0"/>
                    </a:solidFill>
                  </a:tcPr>
                </a:tc>
                <a:extLst>
                  <a:ext uri="{0D108BD9-81ED-4DB2-BD59-A6C34878D82A}">
                    <a16:rowId xmlns:a16="http://schemas.microsoft.com/office/drawing/2014/main" val="3897219775"/>
                  </a:ext>
                </a:extLst>
              </a:tr>
              <a:tr h="0">
                <a:tc>
                  <a:txBody>
                    <a:bodyPr/>
                    <a:lstStyle/>
                    <a:p>
                      <a:pPr marL="0" marR="0" fontAlgn="t">
                        <a:spcBef>
                          <a:spcPts val="0"/>
                        </a:spcBef>
                        <a:spcAft>
                          <a:spcPts val="0"/>
                        </a:spcAft>
                      </a:pPr>
                      <a:r>
                        <a:rPr lang="fr-FR" sz="1000" dirty="0">
                          <a:solidFill>
                            <a:srgbClr val="000000"/>
                          </a:solidFill>
                          <a:effectLst/>
                          <a:latin typeface="Courier New" panose="02070309020205020404" pitchFamily="49" charset="0"/>
                        </a:rPr>
                        <a:t>0 4 * 12 * commande</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fr-FR" sz="1050" dirty="0">
                          <a:solidFill>
                            <a:srgbClr val="000000"/>
                          </a:solidFill>
                          <a:effectLst/>
                          <a:latin typeface="Arial" panose="020B0604020202020204" pitchFamily="34" charset="0"/>
                        </a:rPr>
                        <a:t>Tous les jours du mois de décembre à 4 h du matin.</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825506336"/>
                  </a:ext>
                </a:extLst>
              </a:tr>
              <a:tr h="0">
                <a:tc>
                  <a:txBody>
                    <a:bodyPr/>
                    <a:lstStyle/>
                    <a:p>
                      <a:pPr marL="0" marR="0" fontAlgn="t">
                        <a:spcBef>
                          <a:spcPts val="0"/>
                        </a:spcBef>
                        <a:spcAft>
                          <a:spcPts val="0"/>
                        </a:spcAft>
                      </a:pPr>
                      <a:r>
                        <a:rPr lang="fr-FR" sz="1000" dirty="0">
                          <a:solidFill>
                            <a:srgbClr val="000000"/>
                          </a:solidFill>
                          <a:effectLst/>
                          <a:latin typeface="Courier New" panose="02070309020205020404" pitchFamily="49" charset="0"/>
                        </a:rPr>
                        <a:t>0 * 4 12 * commande</a:t>
                      </a:r>
                    </a:p>
                  </a:txBody>
                  <a:tcPr marL="50800" marR="50800" marT="50800" marB="50800">
                    <a:lnL>
                      <a:noFill/>
                    </a:lnL>
                    <a:lnR>
                      <a:noFill/>
                    </a:lnR>
                    <a:lnT>
                      <a:noFill/>
                    </a:lnT>
                    <a:lnB>
                      <a:noFill/>
                    </a:lnB>
                    <a:solidFill>
                      <a:srgbClr val="F0F0F0"/>
                    </a:solidFill>
                  </a:tcPr>
                </a:tc>
                <a:tc>
                  <a:txBody>
                    <a:bodyPr/>
                    <a:lstStyle/>
                    <a:p>
                      <a:pPr marL="0" marR="0" fontAlgn="t">
                        <a:spcBef>
                          <a:spcPts val="0"/>
                        </a:spcBef>
                        <a:spcAft>
                          <a:spcPts val="0"/>
                        </a:spcAft>
                      </a:pPr>
                      <a:r>
                        <a:rPr lang="fr-FR" sz="1050" dirty="0">
                          <a:solidFill>
                            <a:srgbClr val="000000"/>
                          </a:solidFill>
                          <a:effectLst/>
                          <a:latin typeface="Arial" panose="020B0604020202020204" pitchFamily="34" charset="0"/>
                        </a:rPr>
                        <a:t>Toutes les heures les 4 décembre.</a:t>
                      </a:r>
                    </a:p>
                  </a:txBody>
                  <a:tcPr marL="50800" marR="50800" marT="50800" marB="50800">
                    <a:lnL>
                      <a:noFill/>
                    </a:lnL>
                    <a:lnR>
                      <a:noFill/>
                    </a:lnR>
                    <a:lnT>
                      <a:noFill/>
                    </a:lnT>
                    <a:lnB>
                      <a:noFill/>
                    </a:lnB>
                    <a:solidFill>
                      <a:srgbClr val="F0F0F0"/>
                    </a:solidFill>
                  </a:tcPr>
                </a:tc>
                <a:extLst>
                  <a:ext uri="{0D108BD9-81ED-4DB2-BD59-A6C34878D82A}">
                    <a16:rowId xmlns:a16="http://schemas.microsoft.com/office/drawing/2014/main" val="3412736712"/>
                  </a:ext>
                </a:extLst>
              </a:tr>
              <a:tr h="0">
                <a:tc>
                  <a:txBody>
                    <a:bodyPr/>
                    <a:lstStyle/>
                    <a:p>
                      <a:pPr marL="0" marR="0" fontAlgn="t">
                        <a:spcBef>
                          <a:spcPts val="0"/>
                        </a:spcBef>
                        <a:spcAft>
                          <a:spcPts val="0"/>
                        </a:spcAft>
                      </a:pPr>
                      <a:r>
                        <a:rPr lang="fr-FR" sz="1000" dirty="0">
                          <a:solidFill>
                            <a:srgbClr val="000000"/>
                          </a:solidFill>
                          <a:effectLst/>
                          <a:latin typeface="Courier New" panose="02070309020205020404" pitchFamily="49" charset="0"/>
                        </a:rPr>
                        <a:t>* * * * * commande</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fr-FR" sz="1050" dirty="0">
                          <a:solidFill>
                            <a:srgbClr val="000000"/>
                          </a:solidFill>
                          <a:effectLst/>
                          <a:latin typeface="Arial" panose="020B0604020202020204" pitchFamily="34" charset="0"/>
                        </a:rPr>
                        <a:t>Toutes les minutes !</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3252344325"/>
                  </a:ext>
                </a:extLst>
              </a:tr>
            </a:tbl>
          </a:graphicData>
        </a:graphic>
      </p:graphicFrame>
    </p:spTree>
    <p:extLst>
      <p:ext uri="{BB962C8B-B14F-4D97-AF65-F5344CB8AC3E}">
        <p14:creationId xmlns:p14="http://schemas.microsoft.com/office/powerpoint/2010/main" val="4135890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18C2E2-6DAF-4CC0-957B-ED9067C0D0ED}"/>
              </a:ext>
            </a:extLst>
          </p:cNvPr>
          <p:cNvSpPr>
            <a:spLocks noGrp="1"/>
          </p:cNvSpPr>
          <p:nvPr>
            <p:ph type="title"/>
          </p:nvPr>
        </p:nvSpPr>
        <p:spPr/>
        <p:txBody>
          <a:bodyPr/>
          <a:lstStyle/>
          <a:p>
            <a:r>
              <a:rPr lang="fr-FR" dirty="0"/>
              <a:t>Archiver et Compresser</a:t>
            </a:r>
          </a:p>
        </p:txBody>
      </p:sp>
      <p:sp>
        <p:nvSpPr>
          <p:cNvPr id="3" name="Espace réservé du contenu 2">
            <a:extLst>
              <a:ext uri="{FF2B5EF4-FFF2-40B4-BE49-F238E27FC236}">
                <a16:creationId xmlns:a16="http://schemas.microsoft.com/office/drawing/2014/main" id="{15C24788-42CE-4315-A4AC-C84AB8E3589D}"/>
              </a:ext>
            </a:extLst>
          </p:cNvPr>
          <p:cNvSpPr>
            <a:spLocks noGrp="1"/>
          </p:cNvSpPr>
          <p:nvPr>
            <p:ph sz="half" idx="1"/>
          </p:nvPr>
        </p:nvSpPr>
        <p:spPr/>
        <p:txBody>
          <a:bodyPr>
            <a:normAutofit fontScale="70000" lnSpcReduction="20000"/>
          </a:bodyPr>
          <a:lstStyle/>
          <a:p>
            <a:r>
              <a:rPr lang="fr-FR" dirty="0"/>
              <a:t>Le ZIP et le RAR sont des formats de compression connus Il existe des alternatives libres (et souvent plus puissantes) telles que le </a:t>
            </a:r>
            <a:r>
              <a:rPr lang="fr-FR" b="1" dirty="0" err="1"/>
              <a:t>gzip</a:t>
            </a:r>
            <a:r>
              <a:rPr lang="fr-FR" dirty="0"/>
              <a:t> et le </a:t>
            </a:r>
            <a:r>
              <a:rPr lang="fr-FR" b="1" dirty="0"/>
              <a:t>bzip2</a:t>
            </a:r>
            <a:r>
              <a:rPr lang="fr-FR" dirty="0"/>
              <a:t> sous Linux</a:t>
            </a:r>
          </a:p>
          <a:p>
            <a:r>
              <a:rPr lang="fr-FR" dirty="0"/>
              <a:t>Toutefois, contrairement à zip et </a:t>
            </a:r>
            <a:r>
              <a:rPr lang="fr-FR" dirty="0" err="1"/>
              <a:t>rar</a:t>
            </a:r>
            <a:r>
              <a:rPr lang="fr-FR" dirty="0"/>
              <a:t>, le </a:t>
            </a:r>
            <a:r>
              <a:rPr lang="fr-FR" b="1" dirty="0" err="1"/>
              <a:t>gzip</a:t>
            </a:r>
            <a:r>
              <a:rPr lang="fr-FR" dirty="0"/>
              <a:t> et le </a:t>
            </a:r>
            <a:r>
              <a:rPr lang="fr-FR" b="1" dirty="0"/>
              <a:t>bzip2</a:t>
            </a:r>
            <a:r>
              <a:rPr lang="fr-FR" dirty="0"/>
              <a:t> ne sont capables de compresser qu'un seul fichier à la fois et ne peuvent donc pas créer un « paquetage » de plusieurs fichiers.</a:t>
            </a:r>
          </a:p>
          <a:p>
            <a:endParaRPr lang="fr-FR" dirty="0"/>
          </a:p>
          <a:p>
            <a:r>
              <a:rPr lang="fr-FR" dirty="0"/>
              <a:t>tar, qui permet d'assembler des fichiers avant de les compresser</a:t>
            </a:r>
          </a:p>
          <a:p>
            <a:pPr marL="0" indent="0">
              <a:buNone/>
            </a:pPr>
            <a:endParaRPr lang="fr-FR" dirty="0"/>
          </a:p>
          <a:p>
            <a:r>
              <a:rPr lang="fr-FR" dirty="0"/>
              <a:t>Sous Linux, on </a:t>
            </a:r>
            <a:r>
              <a:rPr lang="fr-FR" dirty="0" err="1"/>
              <a:t>procéde</a:t>
            </a:r>
            <a:r>
              <a:rPr lang="fr-FR" dirty="0"/>
              <a:t> en deux étapes :</a:t>
            </a:r>
          </a:p>
          <a:p>
            <a:pPr lvl="1">
              <a:buFont typeface="+mj-lt"/>
              <a:buAutoNum type="arabicPeriod"/>
            </a:pPr>
            <a:r>
              <a:rPr lang="fr-FR" dirty="0"/>
              <a:t>réunir les fichiers dans un seul gros fichier appelé archive. On utilise pour cela le programme </a:t>
            </a:r>
            <a:r>
              <a:rPr lang="fr-FR" b="1" dirty="0"/>
              <a:t>tar</a:t>
            </a:r>
            <a:r>
              <a:rPr lang="fr-FR" dirty="0"/>
              <a:t> ;</a:t>
            </a:r>
          </a:p>
          <a:p>
            <a:pPr lvl="1">
              <a:buFont typeface="+mj-lt"/>
              <a:buAutoNum type="arabicPeriod"/>
            </a:pPr>
            <a:r>
              <a:rPr lang="fr-FR" dirty="0"/>
              <a:t>compresser le gros fichier ainsi obtenu à l'aide de </a:t>
            </a:r>
            <a:r>
              <a:rPr lang="fr-FR" b="1" dirty="0" err="1"/>
              <a:t>gzip</a:t>
            </a:r>
            <a:r>
              <a:rPr lang="fr-FR" dirty="0"/>
              <a:t> ou de </a:t>
            </a:r>
            <a:r>
              <a:rPr lang="fr-FR" b="1" dirty="0"/>
              <a:t>bzip2</a:t>
            </a:r>
            <a:r>
              <a:rPr lang="fr-FR" dirty="0"/>
              <a:t>.</a:t>
            </a:r>
          </a:p>
        </p:txBody>
      </p:sp>
      <p:pic>
        <p:nvPicPr>
          <p:cNvPr id="8194" name="Picture 2" descr="Archivage et compression avec tar, gzip et bzip2">
            <a:extLst>
              <a:ext uri="{FF2B5EF4-FFF2-40B4-BE49-F238E27FC236}">
                <a16:creationId xmlns:a16="http://schemas.microsoft.com/office/drawing/2014/main" id="{67BDCEF7-E957-414F-91C4-07913A5F8A9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36079" y="2160588"/>
            <a:ext cx="3691542"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5488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FED1F0-5974-446D-82A9-AE175A74A2E0}"/>
              </a:ext>
            </a:extLst>
          </p:cNvPr>
          <p:cNvSpPr>
            <a:spLocks noGrp="1"/>
          </p:cNvSpPr>
          <p:nvPr>
            <p:ph type="title"/>
          </p:nvPr>
        </p:nvSpPr>
        <p:spPr>
          <a:xfrm>
            <a:off x="677334" y="609600"/>
            <a:ext cx="8596668" cy="1320800"/>
          </a:xfrm>
        </p:spPr>
        <p:txBody>
          <a:bodyPr>
            <a:normAutofit/>
          </a:bodyPr>
          <a:lstStyle/>
          <a:p>
            <a:r>
              <a:rPr lang="fr-FR" dirty="0"/>
              <a:t>ARCHIVER – </a:t>
            </a:r>
            <a:r>
              <a:rPr lang="fr-FR" dirty="0" err="1"/>
              <a:t>Etape</a:t>
            </a:r>
            <a:r>
              <a:rPr lang="fr-FR" dirty="0"/>
              <a:t> 1</a:t>
            </a:r>
          </a:p>
        </p:txBody>
      </p:sp>
      <p:graphicFrame>
        <p:nvGraphicFramePr>
          <p:cNvPr id="6" name="Espace réservé du contenu 5">
            <a:extLst>
              <a:ext uri="{FF2B5EF4-FFF2-40B4-BE49-F238E27FC236}">
                <a16:creationId xmlns:a16="http://schemas.microsoft.com/office/drawing/2014/main" id="{C05AFF05-D5F5-4C10-BF24-D8B7C0125FB9}"/>
              </a:ext>
            </a:extLst>
          </p:cNvPr>
          <p:cNvGraphicFramePr>
            <a:graphicFrameLocks noGrp="1"/>
          </p:cNvGraphicFramePr>
          <p:nvPr>
            <p:ph idx="1"/>
            <p:extLst>
              <p:ext uri="{D42A27DB-BD31-4B8C-83A1-F6EECF244321}">
                <p14:modId xmlns:p14="http://schemas.microsoft.com/office/powerpoint/2010/main" val="2561076793"/>
              </p:ext>
            </p:extLst>
          </p:nvPr>
        </p:nvGraphicFramePr>
        <p:xfrm>
          <a:off x="677863" y="2998380"/>
          <a:ext cx="8596312" cy="3250019"/>
        </p:xfrm>
        <a:graphic>
          <a:graphicData uri="http://schemas.openxmlformats.org/drawingml/2006/table">
            <a:tbl>
              <a:tblPr/>
              <a:tblGrid>
                <a:gridCol w="2788351">
                  <a:extLst>
                    <a:ext uri="{9D8B030D-6E8A-4147-A177-3AD203B41FA5}">
                      <a16:colId xmlns:a16="http://schemas.microsoft.com/office/drawing/2014/main" val="2283677070"/>
                    </a:ext>
                  </a:extLst>
                </a:gridCol>
                <a:gridCol w="5807961">
                  <a:extLst>
                    <a:ext uri="{9D8B030D-6E8A-4147-A177-3AD203B41FA5}">
                      <a16:colId xmlns:a16="http://schemas.microsoft.com/office/drawing/2014/main" val="3842292378"/>
                    </a:ext>
                  </a:extLst>
                </a:gridCol>
              </a:tblGrid>
              <a:tr h="3250019">
                <a:tc>
                  <a:txBody>
                    <a:bodyPr/>
                    <a:lstStyle/>
                    <a:p>
                      <a:pPr marL="0" marR="0" fontAlgn="t">
                        <a:spcBef>
                          <a:spcPts val="0"/>
                        </a:spcBef>
                        <a:spcAft>
                          <a:spcPts val="0"/>
                        </a:spcAft>
                      </a:pPr>
                      <a:r>
                        <a:rPr lang="fr-FR" sz="1200" b="1" dirty="0">
                          <a:effectLst/>
                          <a:latin typeface="Calibri" panose="020F0502020204030204" pitchFamily="34" charset="0"/>
                        </a:rPr>
                        <a:t>tar -</a:t>
                      </a:r>
                      <a:r>
                        <a:rPr lang="fr-FR" sz="1200" b="1" dirty="0" err="1">
                          <a:effectLst/>
                          <a:latin typeface="Calibri" panose="020F0502020204030204" pitchFamily="34" charset="0"/>
                        </a:rPr>
                        <a:t>cvf</a:t>
                      </a:r>
                      <a:r>
                        <a:rPr lang="fr-FR" sz="1200" b="1" dirty="0">
                          <a:effectLst/>
                          <a:latin typeface="Calibri" panose="020F0502020204030204" pitchFamily="34" charset="0"/>
                        </a:rPr>
                        <a:t> </a:t>
                      </a:r>
                      <a:r>
                        <a:rPr lang="fr-FR" sz="1200" b="1" u="sng" dirty="0">
                          <a:effectLst/>
                          <a:latin typeface="Calibri" panose="020F0502020204030204" pitchFamily="34" charset="0"/>
                        </a:rPr>
                        <a:t>nom_archive</a:t>
                      </a:r>
                      <a:r>
                        <a:rPr lang="fr-FR" sz="1200" b="1" dirty="0">
                          <a:effectLst/>
                          <a:latin typeface="Calibri" panose="020F0502020204030204" pitchFamily="34" charset="0"/>
                        </a:rPr>
                        <a:t>.tar  </a:t>
                      </a:r>
                      <a:r>
                        <a:rPr lang="fr-FR" sz="1200" b="1" u="sng" dirty="0" err="1">
                          <a:effectLst/>
                          <a:latin typeface="Calibri" panose="020F0502020204030204" pitchFamily="34" charset="0"/>
                        </a:rPr>
                        <a:t>nom_dossier</a:t>
                      </a:r>
                      <a:r>
                        <a:rPr lang="fr-FR" sz="1200" b="1" dirty="0">
                          <a:effectLst/>
                          <a:latin typeface="Calibri" panose="020F0502020204030204" pitchFamily="34" charset="0"/>
                        </a:rPr>
                        <a:t>/</a:t>
                      </a:r>
                      <a:endParaRPr lang="fr-FR" sz="1200" dirty="0">
                        <a:effectLst/>
                        <a:latin typeface="Calibri" panose="020F0502020204030204" pitchFamily="34" charset="0"/>
                      </a:endParaRP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b="1" dirty="0">
                          <a:effectLst/>
                          <a:latin typeface="Calibri" panose="020F0502020204030204" pitchFamily="34" charset="0"/>
                        </a:rPr>
                        <a:t>-c :</a:t>
                      </a:r>
                      <a:r>
                        <a:rPr lang="fr-FR" sz="1200" dirty="0">
                          <a:effectLst/>
                          <a:latin typeface="Calibri" panose="020F0502020204030204" pitchFamily="34" charset="0"/>
                        </a:rPr>
                        <a:t> signifie créer une archive tar ;</a:t>
                      </a:r>
                    </a:p>
                    <a:p>
                      <a:pPr marL="0" marR="0" fontAlgn="t">
                        <a:spcBef>
                          <a:spcPts val="0"/>
                        </a:spcBef>
                        <a:spcAft>
                          <a:spcPts val="0"/>
                        </a:spcAft>
                      </a:pPr>
                      <a:r>
                        <a:rPr lang="fr-FR" sz="1200" b="1" dirty="0">
                          <a:effectLst/>
                          <a:latin typeface="Calibri" panose="020F0502020204030204" pitchFamily="34" charset="0"/>
                        </a:rPr>
                        <a:t>-v :</a:t>
                      </a:r>
                      <a:r>
                        <a:rPr lang="fr-FR" sz="1200" dirty="0">
                          <a:effectLst/>
                          <a:latin typeface="Calibri" panose="020F0502020204030204" pitchFamily="34" charset="0"/>
                        </a:rPr>
                        <a:t> signifie afficher le détail des opérations ;</a:t>
                      </a:r>
                    </a:p>
                    <a:p>
                      <a:pPr marL="0" marR="0" fontAlgn="t">
                        <a:spcBef>
                          <a:spcPts val="0"/>
                        </a:spcBef>
                        <a:spcAft>
                          <a:spcPts val="0"/>
                        </a:spcAft>
                      </a:pPr>
                      <a:r>
                        <a:rPr lang="fr-FR" sz="1200" b="1" dirty="0">
                          <a:effectLst/>
                          <a:latin typeface="Calibri" panose="020F0502020204030204" pitchFamily="34" charset="0"/>
                        </a:rPr>
                        <a:t>-f :</a:t>
                      </a:r>
                      <a:r>
                        <a:rPr lang="fr-FR" sz="1200" dirty="0">
                          <a:effectLst/>
                          <a:latin typeface="Calibri" panose="020F0502020204030204" pitchFamily="34" charset="0"/>
                        </a:rPr>
                        <a:t> signifie assembler l'archive dans un fichier.</a:t>
                      </a:r>
                    </a:p>
                    <a:p>
                      <a:pPr marL="0" marR="0" fontAlgn="t">
                        <a:spcBef>
                          <a:spcPts val="0"/>
                        </a:spcBef>
                        <a:spcAft>
                          <a:spcPts val="0"/>
                        </a:spcAft>
                      </a:pPr>
                      <a:r>
                        <a:rPr lang="fr-FR" sz="1200" b="1" dirty="0">
                          <a:effectLst/>
                          <a:latin typeface="Calibri" panose="020F0502020204030204" pitchFamily="34" charset="0"/>
                        </a:rPr>
                        <a:t>-&gt; $ tar -</a:t>
                      </a:r>
                      <a:r>
                        <a:rPr lang="fr-FR" sz="1200" b="1" dirty="0" err="1">
                          <a:effectLst/>
                          <a:latin typeface="Calibri" panose="020F0502020204030204" pitchFamily="34" charset="0"/>
                        </a:rPr>
                        <a:t>cvf</a:t>
                      </a:r>
                      <a:r>
                        <a:rPr lang="fr-FR" sz="1200" b="1" dirty="0">
                          <a:effectLst/>
                          <a:latin typeface="Calibri" panose="020F0502020204030204" pitchFamily="34" charset="0"/>
                        </a:rPr>
                        <a:t> </a:t>
                      </a:r>
                      <a:r>
                        <a:rPr lang="fr-FR" sz="1200" b="1" u="sng" dirty="0">
                          <a:effectLst/>
                          <a:latin typeface="Calibri" panose="020F0502020204030204" pitchFamily="34" charset="0"/>
                        </a:rPr>
                        <a:t>nom_archive</a:t>
                      </a:r>
                      <a:r>
                        <a:rPr lang="fr-FR" sz="1200" b="1" dirty="0">
                          <a:effectLst/>
                          <a:latin typeface="Calibri" panose="020F0502020204030204" pitchFamily="34" charset="0"/>
                        </a:rPr>
                        <a:t>.tar  </a:t>
                      </a:r>
                      <a:r>
                        <a:rPr lang="fr-FR" sz="1200" b="1" u="sng" dirty="0" err="1">
                          <a:effectLst/>
                          <a:latin typeface="Calibri" panose="020F0502020204030204" pitchFamily="34" charset="0"/>
                        </a:rPr>
                        <a:t>nom_dossier</a:t>
                      </a:r>
                      <a:r>
                        <a:rPr lang="fr-FR" sz="1200" b="1" dirty="0">
                          <a:effectLst/>
                          <a:latin typeface="Calibri" panose="020F0502020204030204" pitchFamily="34" charset="0"/>
                        </a:rPr>
                        <a:t>/</a:t>
                      </a:r>
                      <a:r>
                        <a:rPr lang="fr-FR" sz="1200" dirty="0">
                          <a:effectLst/>
                          <a:latin typeface="Calibri" panose="020F0502020204030204" pitchFamily="34" charset="0"/>
                        </a:rPr>
                        <a:t> (</a:t>
                      </a:r>
                      <a:r>
                        <a:rPr lang="fr-FR" sz="1200" dirty="0" err="1">
                          <a:effectLst/>
                          <a:latin typeface="Calibri" panose="020F0502020204030204" pitchFamily="34" charset="0"/>
                        </a:rPr>
                        <a:t>mon_dossier</a:t>
                      </a:r>
                      <a:r>
                        <a:rPr lang="fr-FR" sz="1200" dirty="0">
                          <a:effectLst/>
                          <a:latin typeface="Calibri" panose="020F0502020204030204" pitchFamily="34" charset="0"/>
                        </a:rPr>
                        <a:t> contient plusieurs fichiers)</a:t>
                      </a:r>
                    </a:p>
                    <a:p>
                      <a:pPr marL="0" marR="0" fontAlgn="t">
                        <a:spcBef>
                          <a:spcPts val="0"/>
                        </a:spcBef>
                        <a:spcAft>
                          <a:spcPts val="0"/>
                        </a:spcAft>
                      </a:pPr>
                      <a:r>
                        <a:rPr lang="fr-FR" sz="1200" dirty="0">
                          <a:effectLst/>
                          <a:latin typeface="Calibri" panose="020F0502020204030204" pitchFamily="34" charset="0"/>
                        </a:rPr>
                        <a:t> </a:t>
                      </a:r>
                    </a:p>
                    <a:p>
                      <a:pPr marL="0" marR="0" fontAlgn="t">
                        <a:spcBef>
                          <a:spcPts val="0"/>
                        </a:spcBef>
                        <a:spcAft>
                          <a:spcPts val="0"/>
                        </a:spcAft>
                      </a:pPr>
                      <a:r>
                        <a:rPr lang="fr-FR" sz="1200" b="1" dirty="0">
                          <a:effectLst/>
                          <a:latin typeface="Calibri" panose="020F0502020204030204" pitchFamily="34" charset="0"/>
                        </a:rPr>
                        <a:t>-</a:t>
                      </a:r>
                      <a:r>
                        <a:rPr lang="fr-FR" sz="1200" b="1" dirty="0" err="1">
                          <a:effectLst/>
                          <a:latin typeface="Calibri" panose="020F0502020204030204" pitchFamily="34" charset="0"/>
                        </a:rPr>
                        <a:t>tf</a:t>
                      </a:r>
                      <a:r>
                        <a:rPr lang="fr-FR" sz="1200" b="1" dirty="0">
                          <a:effectLst/>
                          <a:latin typeface="Calibri" panose="020F0502020204030204" pitchFamily="34" charset="0"/>
                        </a:rPr>
                        <a:t> :</a:t>
                      </a:r>
                      <a:r>
                        <a:rPr lang="fr-FR" sz="1200" dirty="0">
                          <a:effectLst/>
                          <a:latin typeface="Calibri" panose="020F0502020204030204" pitchFamily="34" charset="0"/>
                        </a:rPr>
                        <a:t> afficher le contenu de l'archive sans l'extraire</a:t>
                      </a:r>
                    </a:p>
                    <a:p>
                      <a:pPr marL="0" marR="0" fontAlgn="t">
                        <a:spcBef>
                          <a:spcPts val="0"/>
                        </a:spcBef>
                        <a:spcAft>
                          <a:spcPts val="0"/>
                        </a:spcAft>
                      </a:pPr>
                      <a:r>
                        <a:rPr lang="fr-FR" sz="1200" b="1" dirty="0">
                          <a:effectLst/>
                          <a:latin typeface="Calibri" panose="020F0502020204030204" pitchFamily="34" charset="0"/>
                        </a:rPr>
                        <a:t>-&gt; $ tar -</a:t>
                      </a:r>
                      <a:r>
                        <a:rPr lang="fr-FR" sz="1200" b="1" dirty="0" err="1">
                          <a:effectLst/>
                          <a:latin typeface="Calibri" panose="020F0502020204030204" pitchFamily="34" charset="0"/>
                        </a:rPr>
                        <a:t>tf</a:t>
                      </a:r>
                      <a:r>
                        <a:rPr lang="fr-FR" sz="1200" b="1" dirty="0">
                          <a:effectLst/>
                          <a:latin typeface="Calibri" panose="020F0502020204030204" pitchFamily="34" charset="0"/>
                        </a:rPr>
                        <a:t> </a:t>
                      </a:r>
                      <a:r>
                        <a:rPr lang="fr-FR" sz="1200" b="1" u="sng" dirty="0">
                          <a:effectLst/>
                          <a:latin typeface="Calibri" panose="020F0502020204030204" pitchFamily="34" charset="0"/>
                        </a:rPr>
                        <a:t>nom_archive.</a:t>
                      </a:r>
                      <a:r>
                        <a:rPr lang="fr-FR" sz="1200" b="1" dirty="0">
                          <a:effectLst/>
                          <a:latin typeface="Calibri" panose="020F0502020204030204" pitchFamily="34" charset="0"/>
                        </a:rPr>
                        <a:t>tar</a:t>
                      </a:r>
                      <a:endParaRPr lang="fr-FR" sz="1200" dirty="0">
                        <a:effectLst/>
                        <a:latin typeface="Calibri" panose="020F0502020204030204" pitchFamily="34" charset="0"/>
                      </a:endParaRPr>
                    </a:p>
                    <a:p>
                      <a:pPr marL="0" marR="0" fontAlgn="t">
                        <a:spcBef>
                          <a:spcPts val="0"/>
                        </a:spcBef>
                        <a:spcAft>
                          <a:spcPts val="0"/>
                        </a:spcAft>
                      </a:pPr>
                      <a:r>
                        <a:rPr lang="fr-FR" sz="1200" dirty="0">
                          <a:effectLst/>
                          <a:latin typeface="Calibri" panose="020F0502020204030204" pitchFamily="34" charset="0"/>
                        </a:rPr>
                        <a:t> </a:t>
                      </a:r>
                    </a:p>
                    <a:p>
                      <a:pPr marL="0" marR="0" fontAlgn="t">
                        <a:spcBef>
                          <a:spcPts val="0"/>
                        </a:spcBef>
                        <a:spcAft>
                          <a:spcPts val="0"/>
                        </a:spcAft>
                      </a:pPr>
                      <a:r>
                        <a:rPr lang="fr-FR" sz="1200" b="1" dirty="0">
                          <a:effectLst/>
                          <a:latin typeface="Calibri" panose="020F0502020204030204" pitchFamily="34" charset="0"/>
                        </a:rPr>
                        <a:t>-</a:t>
                      </a:r>
                      <a:r>
                        <a:rPr lang="fr-FR" sz="1200" b="1" dirty="0" err="1">
                          <a:effectLst/>
                          <a:latin typeface="Calibri" panose="020F0502020204030204" pitchFamily="34" charset="0"/>
                        </a:rPr>
                        <a:t>rvf</a:t>
                      </a:r>
                      <a:r>
                        <a:rPr lang="fr-FR" sz="1200" b="1" dirty="0">
                          <a:effectLst/>
                          <a:latin typeface="Calibri" panose="020F0502020204030204" pitchFamily="34" charset="0"/>
                        </a:rPr>
                        <a:t> : </a:t>
                      </a:r>
                      <a:r>
                        <a:rPr lang="fr-FR" sz="1200" dirty="0">
                          <a:effectLst/>
                          <a:latin typeface="Calibri" panose="020F0502020204030204" pitchFamily="34" charset="0"/>
                        </a:rPr>
                        <a:t>ajouter un fichier</a:t>
                      </a:r>
                    </a:p>
                    <a:p>
                      <a:pPr marL="0" marR="0" fontAlgn="t">
                        <a:spcBef>
                          <a:spcPts val="0"/>
                        </a:spcBef>
                        <a:spcAft>
                          <a:spcPts val="0"/>
                        </a:spcAft>
                      </a:pPr>
                      <a:r>
                        <a:rPr lang="fr-FR" sz="1200" b="1" dirty="0">
                          <a:effectLst/>
                          <a:latin typeface="Calibri" panose="020F0502020204030204" pitchFamily="34" charset="0"/>
                        </a:rPr>
                        <a:t>-&gt; tar -</a:t>
                      </a:r>
                      <a:r>
                        <a:rPr lang="fr-FR" sz="1200" b="1" dirty="0" err="1">
                          <a:effectLst/>
                          <a:latin typeface="Calibri" panose="020F0502020204030204" pitchFamily="34" charset="0"/>
                        </a:rPr>
                        <a:t>rvf</a:t>
                      </a:r>
                      <a:r>
                        <a:rPr lang="fr-FR" sz="1200" b="1" dirty="0">
                          <a:effectLst/>
                          <a:latin typeface="Calibri" panose="020F0502020204030204" pitchFamily="34" charset="0"/>
                        </a:rPr>
                        <a:t> </a:t>
                      </a:r>
                      <a:r>
                        <a:rPr lang="fr-FR" sz="1200" b="1" u="sng" dirty="0">
                          <a:effectLst/>
                          <a:latin typeface="Calibri" panose="020F0502020204030204" pitchFamily="34" charset="0"/>
                        </a:rPr>
                        <a:t>nom_archive.</a:t>
                      </a:r>
                      <a:r>
                        <a:rPr lang="fr-FR" sz="1200" b="1" dirty="0">
                          <a:effectLst/>
                          <a:latin typeface="Calibri" panose="020F0502020204030204" pitchFamily="34" charset="0"/>
                        </a:rPr>
                        <a:t>tar  </a:t>
                      </a:r>
                      <a:r>
                        <a:rPr lang="fr-FR" sz="1200" b="1" u="sng" dirty="0">
                          <a:effectLst/>
                          <a:latin typeface="Calibri" panose="020F0502020204030204" pitchFamily="34" charset="0"/>
                        </a:rPr>
                        <a:t>fichier_supplementaire.txt</a:t>
                      </a:r>
                      <a:endParaRPr lang="fr-FR" sz="1200" dirty="0">
                        <a:effectLst/>
                        <a:latin typeface="Calibri" panose="020F0502020204030204" pitchFamily="34" charset="0"/>
                      </a:endParaRPr>
                    </a:p>
                    <a:p>
                      <a:pPr marL="0" marR="0" fontAlgn="t">
                        <a:spcBef>
                          <a:spcPts val="0"/>
                        </a:spcBef>
                        <a:spcAft>
                          <a:spcPts val="0"/>
                        </a:spcAft>
                      </a:pPr>
                      <a:r>
                        <a:rPr lang="fr-FR" sz="1200" dirty="0">
                          <a:effectLst/>
                          <a:latin typeface="Calibri" panose="020F0502020204030204" pitchFamily="34" charset="0"/>
                        </a:rPr>
                        <a:t> </a:t>
                      </a:r>
                    </a:p>
                    <a:p>
                      <a:pPr marL="0" marR="0" fontAlgn="t">
                        <a:spcBef>
                          <a:spcPts val="0"/>
                        </a:spcBef>
                        <a:spcAft>
                          <a:spcPts val="0"/>
                        </a:spcAft>
                      </a:pPr>
                      <a:r>
                        <a:rPr lang="fr-FR" sz="1200" b="1" dirty="0">
                          <a:effectLst/>
                          <a:latin typeface="Calibri" panose="020F0502020204030204" pitchFamily="34" charset="0"/>
                        </a:rPr>
                        <a:t>-</a:t>
                      </a:r>
                      <a:r>
                        <a:rPr lang="fr-FR" sz="1200" b="1" dirty="0" err="1">
                          <a:effectLst/>
                          <a:latin typeface="Calibri" panose="020F0502020204030204" pitchFamily="34" charset="0"/>
                        </a:rPr>
                        <a:t>xvf</a:t>
                      </a:r>
                      <a:r>
                        <a:rPr lang="fr-FR" sz="1200" b="1" dirty="0">
                          <a:effectLst/>
                          <a:latin typeface="Calibri" panose="020F0502020204030204" pitchFamily="34" charset="0"/>
                        </a:rPr>
                        <a:t> : </a:t>
                      </a:r>
                      <a:r>
                        <a:rPr lang="fr-FR" sz="1200" dirty="0">
                          <a:effectLst/>
                          <a:latin typeface="Calibri" panose="020F0502020204030204" pitchFamily="34" charset="0"/>
                        </a:rPr>
                        <a:t>extraire les fichiers de l'archive</a:t>
                      </a:r>
                    </a:p>
                    <a:p>
                      <a:pPr marL="0" marR="0" fontAlgn="t">
                        <a:spcBef>
                          <a:spcPts val="0"/>
                        </a:spcBef>
                        <a:spcAft>
                          <a:spcPts val="0"/>
                        </a:spcAft>
                      </a:pPr>
                      <a:r>
                        <a:rPr lang="fr-FR" sz="1200" b="1" dirty="0">
                          <a:effectLst/>
                          <a:latin typeface="Calibri" panose="020F0502020204030204" pitchFamily="34" charset="0"/>
                        </a:rPr>
                        <a:t>-&gt; $ tar -</a:t>
                      </a:r>
                      <a:r>
                        <a:rPr lang="fr-FR" sz="1200" b="1" dirty="0" err="1">
                          <a:effectLst/>
                          <a:latin typeface="Calibri" panose="020F0502020204030204" pitchFamily="34" charset="0"/>
                        </a:rPr>
                        <a:t>xvf</a:t>
                      </a:r>
                      <a:r>
                        <a:rPr lang="fr-FR" sz="1200" b="1" dirty="0">
                          <a:effectLst/>
                          <a:latin typeface="Calibri" panose="020F0502020204030204" pitchFamily="34" charset="0"/>
                        </a:rPr>
                        <a:t> </a:t>
                      </a:r>
                      <a:r>
                        <a:rPr lang="fr-FR" sz="1200" b="1" u="sng" dirty="0">
                          <a:effectLst/>
                          <a:latin typeface="Calibri" panose="020F0502020204030204" pitchFamily="34" charset="0"/>
                        </a:rPr>
                        <a:t>nom_archive.</a:t>
                      </a:r>
                      <a:r>
                        <a:rPr lang="fr-FR" sz="1200" b="1" dirty="0">
                          <a:effectLst/>
                          <a:latin typeface="Calibri" panose="020F0502020204030204" pitchFamily="34" charset="0"/>
                        </a:rPr>
                        <a:t>tar</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80976998"/>
                  </a:ext>
                </a:extLst>
              </a:tr>
            </a:tbl>
          </a:graphicData>
        </a:graphic>
      </p:graphicFrame>
      <p:sp>
        <p:nvSpPr>
          <p:cNvPr id="8" name="Rectangle 7">
            <a:extLst>
              <a:ext uri="{FF2B5EF4-FFF2-40B4-BE49-F238E27FC236}">
                <a16:creationId xmlns:a16="http://schemas.microsoft.com/office/drawing/2014/main" id="{4A9E0BEC-2101-4AD9-BB36-523DC3E075FD}"/>
              </a:ext>
            </a:extLst>
          </p:cNvPr>
          <p:cNvSpPr/>
          <p:nvPr/>
        </p:nvSpPr>
        <p:spPr>
          <a:xfrm>
            <a:off x="677333" y="2053212"/>
            <a:ext cx="8596311" cy="646331"/>
          </a:xfrm>
          <a:prstGeom prst="rect">
            <a:avLst/>
          </a:prstGeom>
        </p:spPr>
        <p:txBody>
          <a:bodyPr wrap="square">
            <a:spAutoFit/>
          </a:bodyPr>
          <a:lstStyle/>
          <a:p>
            <a:r>
              <a:rPr lang="fr-FR" dirty="0">
                <a:latin typeface="Calibri" panose="020F0502020204030204" pitchFamily="34" charset="0"/>
              </a:rPr>
              <a:t>Assembler des fichiers dans une archive</a:t>
            </a:r>
            <a:br>
              <a:rPr lang="fr-FR" dirty="0">
                <a:latin typeface="Calibri" panose="020F0502020204030204" pitchFamily="34" charset="0"/>
              </a:rPr>
            </a:br>
            <a:endParaRPr lang="fr-FR" dirty="0"/>
          </a:p>
        </p:txBody>
      </p:sp>
    </p:spTree>
    <p:extLst>
      <p:ext uri="{BB962C8B-B14F-4D97-AF65-F5344CB8AC3E}">
        <p14:creationId xmlns:p14="http://schemas.microsoft.com/office/powerpoint/2010/main" val="14828613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3320C9-BF96-4C07-8FA8-3EFF4C9703DD}"/>
              </a:ext>
            </a:extLst>
          </p:cNvPr>
          <p:cNvSpPr>
            <a:spLocks noGrp="1"/>
          </p:cNvSpPr>
          <p:nvPr>
            <p:ph type="title"/>
          </p:nvPr>
        </p:nvSpPr>
        <p:spPr/>
        <p:txBody>
          <a:bodyPr/>
          <a:lstStyle/>
          <a:p>
            <a:r>
              <a:rPr lang="fr-FR" dirty="0"/>
              <a:t>Compresser – </a:t>
            </a:r>
            <a:r>
              <a:rPr lang="fr-FR" dirty="0" err="1"/>
              <a:t>Etape</a:t>
            </a:r>
            <a:r>
              <a:rPr lang="fr-FR" dirty="0"/>
              <a:t> 2 </a:t>
            </a:r>
          </a:p>
        </p:txBody>
      </p:sp>
      <p:graphicFrame>
        <p:nvGraphicFramePr>
          <p:cNvPr id="4" name="Espace réservé du contenu 3">
            <a:extLst>
              <a:ext uri="{FF2B5EF4-FFF2-40B4-BE49-F238E27FC236}">
                <a16:creationId xmlns:a16="http://schemas.microsoft.com/office/drawing/2014/main" id="{2237F234-C21A-4015-B161-C61DA6B1192C}"/>
              </a:ext>
            </a:extLst>
          </p:cNvPr>
          <p:cNvGraphicFramePr>
            <a:graphicFrameLocks noGrp="1"/>
          </p:cNvGraphicFramePr>
          <p:nvPr>
            <p:ph idx="1"/>
            <p:extLst>
              <p:ext uri="{D42A27DB-BD31-4B8C-83A1-F6EECF244321}">
                <p14:modId xmlns:p14="http://schemas.microsoft.com/office/powerpoint/2010/main" val="2897495299"/>
              </p:ext>
            </p:extLst>
          </p:nvPr>
        </p:nvGraphicFramePr>
        <p:xfrm>
          <a:off x="677863" y="1930400"/>
          <a:ext cx="8596312" cy="4318000"/>
        </p:xfrm>
        <a:graphic>
          <a:graphicData uri="http://schemas.openxmlformats.org/drawingml/2006/table">
            <a:tbl>
              <a:tblPr/>
              <a:tblGrid>
                <a:gridCol w="1941390">
                  <a:extLst>
                    <a:ext uri="{9D8B030D-6E8A-4147-A177-3AD203B41FA5}">
                      <a16:colId xmlns:a16="http://schemas.microsoft.com/office/drawing/2014/main" val="1028917975"/>
                    </a:ext>
                  </a:extLst>
                </a:gridCol>
                <a:gridCol w="2072127">
                  <a:extLst>
                    <a:ext uri="{9D8B030D-6E8A-4147-A177-3AD203B41FA5}">
                      <a16:colId xmlns:a16="http://schemas.microsoft.com/office/drawing/2014/main" val="2644241632"/>
                    </a:ext>
                  </a:extLst>
                </a:gridCol>
                <a:gridCol w="4582795">
                  <a:extLst>
                    <a:ext uri="{9D8B030D-6E8A-4147-A177-3AD203B41FA5}">
                      <a16:colId xmlns:a16="http://schemas.microsoft.com/office/drawing/2014/main" val="320124562"/>
                    </a:ext>
                  </a:extLst>
                </a:gridCol>
              </a:tblGrid>
              <a:tr h="2159000">
                <a:tc>
                  <a:txBody>
                    <a:bodyPr/>
                    <a:lstStyle/>
                    <a:p>
                      <a:pPr marL="0" marR="0" fontAlgn="t">
                        <a:spcBef>
                          <a:spcPts val="0"/>
                        </a:spcBef>
                        <a:spcAft>
                          <a:spcPts val="0"/>
                        </a:spcAft>
                      </a:pPr>
                      <a:r>
                        <a:rPr lang="fr-FR" sz="1400" b="1">
                          <a:effectLst/>
                          <a:latin typeface="Calibri" panose="020F0502020204030204" pitchFamily="34" charset="0"/>
                        </a:rPr>
                        <a:t>gzip </a:t>
                      </a:r>
                      <a:r>
                        <a:rPr lang="fr-FR" sz="1400" b="1" u="sng">
                          <a:effectLst/>
                          <a:latin typeface="Calibri" panose="020F0502020204030204" pitchFamily="34" charset="0"/>
                        </a:rPr>
                        <a:t>nom_archive.</a:t>
                      </a:r>
                      <a:r>
                        <a:rPr lang="fr-FR" sz="1400" b="1">
                          <a:effectLst/>
                          <a:latin typeface="Calibri" panose="020F0502020204030204" pitchFamily="34" charset="0"/>
                        </a:rPr>
                        <a:t>tar </a:t>
                      </a:r>
                      <a:endParaRPr lang="fr-FR" sz="1400">
                        <a:effectLst/>
                        <a:latin typeface="Calibri" panose="020F0502020204030204" pitchFamily="34" charset="0"/>
                      </a:endParaRP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a:effectLst/>
                          <a:latin typeface="Calibri" panose="020F0502020204030204" pitchFamily="34" charset="0"/>
                        </a:rPr>
                        <a:t>Compresser en gzip</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b="1" dirty="0">
                          <a:effectLst/>
                          <a:latin typeface="Calibri" panose="020F0502020204030204" pitchFamily="34" charset="0"/>
                        </a:rPr>
                        <a:t>-&gt; $ </a:t>
                      </a:r>
                      <a:r>
                        <a:rPr lang="fr-FR" sz="1400" b="1" dirty="0" err="1">
                          <a:effectLst/>
                          <a:latin typeface="Calibri" panose="020F0502020204030204" pitchFamily="34" charset="0"/>
                        </a:rPr>
                        <a:t>gzip</a:t>
                      </a:r>
                      <a:r>
                        <a:rPr lang="fr-FR" sz="1400" b="1" dirty="0">
                          <a:effectLst/>
                          <a:latin typeface="Calibri" panose="020F0502020204030204" pitchFamily="34" charset="0"/>
                        </a:rPr>
                        <a:t> </a:t>
                      </a:r>
                      <a:r>
                        <a:rPr lang="fr-FR" sz="1400" b="1" u="sng" dirty="0">
                          <a:effectLst/>
                          <a:latin typeface="Calibri" panose="020F0502020204030204" pitchFamily="34" charset="0"/>
                        </a:rPr>
                        <a:t>nom_archive.</a:t>
                      </a:r>
                      <a:r>
                        <a:rPr lang="fr-FR" sz="1400" b="1" dirty="0">
                          <a:effectLst/>
                          <a:latin typeface="Calibri" panose="020F0502020204030204" pitchFamily="34" charset="0"/>
                        </a:rPr>
                        <a:t>tar  : </a:t>
                      </a:r>
                      <a:r>
                        <a:rPr lang="fr-FR" sz="1400" b="0" dirty="0">
                          <a:effectLst/>
                          <a:latin typeface="Calibri" panose="020F0502020204030204" pitchFamily="34" charset="0"/>
                        </a:rPr>
                        <a:t>compresser en </a:t>
                      </a:r>
                      <a:r>
                        <a:rPr lang="fr-FR" sz="1400" b="0" dirty="0" err="1">
                          <a:effectLst/>
                          <a:latin typeface="Calibri" panose="020F0502020204030204" pitchFamily="34" charset="0"/>
                        </a:rPr>
                        <a:t>gzip</a:t>
                      </a:r>
                      <a:endParaRPr lang="fr-FR" sz="1400" b="0" dirty="0">
                        <a:effectLst/>
                        <a:latin typeface="Calibri" panose="020F0502020204030204" pitchFamily="34" charset="0"/>
                      </a:endParaRPr>
                    </a:p>
                    <a:p>
                      <a:pPr marL="0" marR="0" fontAlgn="t">
                        <a:spcBef>
                          <a:spcPts val="0"/>
                        </a:spcBef>
                        <a:spcAft>
                          <a:spcPts val="0"/>
                        </a:spcAft>
                      </a:pPr>
                      <a:r>
                        <a:rPr lang="fr-FR" sz="1400" b="1" dirty="0">
                          <a:effectLst/>
                          <a:latin typeface="Calibri" panose="020F0502020204030204" pitchFamily="34" charset="0"/>
                        </a:rPr>
                        <a:t>-&gt; $ </a:t>
                      </a:r>
                      <a:r>
                        <a:rPr lang="fr-FR" sz="1400" b="1" dirty="0" err="1">
                          <a:effectLst/>
                          <a:latin typeface="Calibri" panose="020F0502020204030204" pitchFamily="34" charset="0"/>
                        </a:rPr>
                        <a:t>gunzip</a:t>
                      </a:r>
                      <a:r>
                        <a:rPr lang="fr-FR" sz="1400" b="1" dirty="0">
                          <a:effectLst/>
                          <a:latin typeface="Calibri" panose="020F0502020204030204" pitchFamily="34" charset="0"/>
                        </a:rPr>
                        <a:t> </a:t>
                      </a:r>
                      <a:r>
                        <a:rPr lang="fr-FR" sz="1400" b="1" u="sng" dirty="0">
                          <a:effectLst/>
                          <a:latin typeface="Calibri" panose="020F0502020204030204" pitchFamily="34" charset="0"/>
                        </a:rPr>
                        <a:t>nom_archive</a:t>
                      </a:r>
                      <a:r>
                        <a:rPr lang="fr-FR" sz="1400" b="1" dirty="0">
                          <a:effectLst/>
                          <a:latin typeface="Calibri" panose="020F0502020204030204" pitchFamily="34" charset="0"/>
                        </a:rPr>
                        <a:t>.tar.gz : </a:t>
                      </a:r>
                      <a:r>
                        <a:rPr lang="fr-FR" sz="1400" b="0" dirty="0">
                          <a:effectLst/>
                          <a:latin typeface="Calibri" panose="020F0502020204030204" pitchFamily="34" charset="0"/>
                        </a:rPr>
                        <a:t>décompresser</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008286506"/>
                  </a:ext>
                </a:extLst>
              </a:tr>
              <a:tr h="2159000">
                <a:tc>
                  <a:txBody>
                    <a:bodyPr/>
                    <a:lstStyle/>
                    <a:p>
                      <a:pPr marL="0" marR="0" fontAlgn="t">
                        <a:spcBef>
                          <a:spcPts val="0"/>
                        </a:spcBef>
                        <a:spcAft>
                          <a:spcPts val="0"/>
                        </a:spcAft>
                      </a:pPr>
                      <a:r>
                        <a:rPr lang="fr-FR" sz="1400" b="1" dirty="0">
                          <a:effectLst/>
                          <a:latin typeface="Calibri" panose="020F0502020204030204" pitchFamily="34" charset="0"/>
                        </a:rPr>
                        <a:t>bzip2 </a:t>
                      </a:r>
                      <a:r>
                        <a:rPr lang="fr-FR" sz="1400" b="1" u="sng" dirty="0">
                          <a:effectLst/>
                          <a:latin typeface="Calibri" panose="020F0502020204030204" pitchFamily="34" charset="0"/>
                        </a:rPr>
                        <a:t>nom_archive.</a:t>
                      </a:r>
                      <a:r>
                        <a:rPr lang="fr-FR" sz="1400" b="1" dirty="0">
                          <a:effectLst/>
                          <a:latin typeface="Calibri" panose="020F0502020204030204" pitchFamily="34" charset="0"/>
                        </a:rPr>
                        <a:t>tar</a:t>
                      </a:r>
                      <a:endParaRPr lang="fr-FR" sz="1400" dirty="0">
                        <a:effectLst/>
                        <a:latin typeface="Calibri" panose="020F0502020204030204" pitchFamily="34" charset="0"/>
                      </a:endParaRP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effectLst/>
                          <a:latin typeface="Calibri" panose="020F0502020204030204" pitchFamily="34" charset="0"/>
                        </a:rPr>
                        <a:t>Compresser en bzip2</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b="1" dirty="0">
                          <a:effectLst/>
                          <a:latin typeface="Calibri" panose="020F0502020204030204" pitchFamily="34" charset="0"/>
                        </a:rPr>
                        <a:t>-&gt; $ bzip2 </a:t>
                      </a:r>
                      <a:r>
                        <a:rPr lang="fr-FR" sz="1400" b="1" u="sng" dirty="0">
                          <a:effectLst/>
                          <a:latin typeface="Calibri" panose="020F0502020204030204" pitchFamily="34" charset="0"/>
                        </a:rPr>
                        <a:t>nom_archive.</a:t>
                      </a:r>
                      <a:r>
                        <a:rPr lang="fr-FR" sz="1400" b="1" dirty="0">
                          <a:effectLst/>
                          <a:latin typeface="Calibri" panose="020F0502020204030204" pitchFamily="34" charset="0"/>
                        </a:rPr>
                        <a:t>tar : </a:t>
                      </a:r>
                      <a:r>
                        <a:rPr lang="fr-FR" sz="1400" b="0" dirty="0">
                          <a:effectLst/>
                          <a:latin typeface="Calibri" panose="020F0502020204030204" pitchFamily="34" charset="0"/>
                        </a:rPr>
                        <a:t>compresser en bzip2</a:t>
                      </a:r>
                    </a:p>
                    <a:p>
                      <a:pPr marL="0" marR="0" fontAlgn="t">
                        <a:spcBef>
                          <a:spcPts val="0"/>
                        </a:spcBef>
                        <a:spcAft>
                          <a:spcPts val="0"/>
                        </a:spcAft>
                      </a:pPr>
                      <a:r>
                        <a:rPr lang="fr-FR" sz="1400" b="1" dirty="0">
                          <a:effectLst/>
                          <a:latin typeface="Calibri" panose="020F0502020204030204" pitchFamily="34" charset="0"/>
                        </a:rPr>
                        <a:t>-&gt; $ bunzip2 </a:t>
                      </a:r>
                      <a:r>
                        <a:rPr lang="fr-FR" sz="1400" b="1" u="sng" dirty="0">
                          <a:effectLst/>
                          <a:latin typeface="Calibri" panose="020F0502020204030204" pitchFamily="34" charset="0"/>
                        </a:rPr>
                        <a:t>nom_archive.</a:t>
                      </a:r>
                      <a:r>
                        <a:rPr lang="fr-FR" sz="1400" b="1" dirty="0">
                          <a:effectLst/>
                          <a:latin typeface="Calibri" panose="020F0502020204030204" pitchFamily="34" charset="0"/>
                        </a:rPr>
                        <a:t>tar.bz2 : </a:t>
                      </a:r>
                      <a:r>
                        <a:rPr lang="fr-FR" sz="1400" b="0" dirty="0">
                          <a:effectLst/>
                          <a:latin typeface="Calibri" panose="020F0502020204030204" pitchFamily="34" charset="0"/>
                        </a:rPr>
                        <a:t>décompresser</a:t>
                      </a:r>
                    </a:p>
                  </a:txBody>
                  <a:tcPr marL="35258" marR="35258" marT="35258" marB="3525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536248949"/>
                  </a:ext>
                </a:extLst>
              </a:tr>
            </a:tbl>
          </a:graphicData>
        </a:graphic>
      </p:graphicFrame>
    </p:spTree>
    <p:extLst>
      <p:ext uri="{BB962C8B-B14F-4D97-AF65-F5344CB8AC3E}">
        <p14:creationId xmlns:p14="http://schemas.microsoft.com/office/powerpoint/2010/main" val="734647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BCA717-60FA-4943-9E93-4A4E720AC695}"/>
              </a:ext>
            </a:extLst>
          </p:cNvPr>
          <p:cNvSpPr>
            <a:spLocks noGrp="1"/>
          </p:cNvSpPr>
          <p:nvPr>
            <p:ph type="title"/>
          </p:nvPr>
        </p:nvSpPr>
        <p:spPr/>
        <p:txBody>
          <a:bodyPr/>
          <a:lstStyle/>
          <a:p>
            <a:r>
              <a:rPr lang="fr-FR" dirty="0"/>
              <a:t>Archiver et Compresser en 1 seule fois</a:t>
            </a:r>
          </a:p>
        </p:txBody>
      </p:sp>
      <p:graphicFrame>
        <p:nvGraphicFramePr>
          <p:cNvPr id="5" name="Espace réservé du contenu 4">
            <a:extLst>
              <a:ext uri="{FF2B5EF4-FFF2-40B4-BE49-F238E27FC236}">
                <a16:creationId xmlns:a16="http://schemas.microsoft.com/office/drawing/2014/main" id="{EBE2BE9B-1E32-4D7F-AE5A-2D48188989F6}"/>
              </a:ext>
            </a:extLst>
          </p:cNvPr>
          <p:cNvGraphicFramePr>
            <a:graphicFrameLocks noGrp="1"/>
          </p:cNvGraphicFramePr>
          <p:nvPr>
            <p:ph idx="1"/>
            <p:extLst>
              <p:ext uri="{D42A27DB-BD31-4B8C-83A1-F6EECF244321}">
                <p14:modId xmlns:p14="http://schemas.microsoft.com/office/powerpoint/2010/main" val="585736298"/>
              </p:ext>
            </p:extLst>
          </p:nvPr>
        </p:nvGraphicFramePr>
        <p:xfrm>
          <a:off x="677333" y="1930398"/>
          <a:ext cx="8596667" cy="4318002"/>
        </p:xfrm>
        <a:graphic>
          <a:graphicData uri="http://schemas.openxmlformats.org/drawingml/2006/table">
            <a:tbl>
              <a:tblPr/>
              <a:tblGrid>
                <a:gridCol w="3177364">
                  <a:extLst>
                    <a:ext uri="{9D8B030D-6E8A-4147-A177-3AD203B41FA5}">
                      <a16:colId xmlns:a16="http://schemas.microsoft.com/office/drawing/2014/main" val="1165973949"/>
                    </a:ext>
                  </a:extLst>
                </a:gridCol>
                <a:gridCol w="5419303">
                  <a:extLst>
                    <a:ext uri="{9D8B030D-6E8A-4147-A177-3AD203B41FA5}">
                      <a16:colId xmlns:a16="http://schemas.microsoft.com/office/drawing/2014/main" val="3276857060"/>
                    </a:ext>
                  </a:extLst>
                </a:gridCol>
              </a:tblGrid>
              <a:tr h="719667">
                <a:tc>
                  <a:txBody>
                    <a:bodyPr/>
                    <a:lstStyle/>
                    <a:p>
                      <a:pPr marL="0" marR="0" fontAlgn="t">
                        <a:spcBef>
                          <a:spcPts val="0"/>
                        </a:spcBef>
                        <a:spcAft>
                          <a:spcPts val="0"/>
                        </a:spcAft>
                      </a:pPr>
                      <a:r>
                        <a:rPr lang="fr-FR" sz="1200" b="1">
                          <a:effectLst/>
                          <a:latin typeface="Calibri" panose="020F0502020204030204" pitchFamily="34" charset="0"/>
                        </a:rPr>
                        <a:t>tar -zcvf </a:t>
                      </a:r>
                      <a:r>
                        <a:rPr lang="fr-FR" sz="1200" b="1" u="sng">
                          <a:effectLst/>
                          <a:latin typeface="Calibri" panose="020F0502020204030204" pitchFamily="34" charset="0"/>
                        </a:rPr>
                        <a:t>nom_dossier</a:t>
                      </a:r>
                      <a:r>
                        <a:rPr lang="fr-FR" sz="1200" b="1">
                          <a:effectLst/>
                          <a:latin typeface="Calibri" panose="020F0502020204030204" pitchFamily="34" charset="0"/>
                        </a:rPr>
                        <a:t>/</a:t>
                      </a:r>
                      <a:endParaRPr lang="fr-FR" sz="12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a:effectLst/>
                          <a:latin typeface="Calibri" panose="020F0502020204030204" pitchFamily="34" charset="0"/>
                        </a:rPr>
                        <a:t>Archiver et compresser en gz</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882262213"/>
                  </a:ext>
                </a:extLst>
              </a:tr>
              <a:tr h="719667">
                <a:tc>
                  <a:txBody>
                    <a:bodyPr/>
                    <a:lstStyle/>
                    <a:p>
                      <a:pPr marL="0" marR="0" fontAlgn="t">
                        <a:spcBef>
                          <a:spcPts val="0"/>
                        </a:spcBef>
                        <a:spcAft>
                          <a:spcPts val="0"/>
                        </a:spcAft>
                      </a:pPr>
                      <a:r>
                        <a:rPr lang="fr-FR" sz="1200" b="1">
                          <a:effectLst/>
                          <a:latin typeface="Calibri" panose="020F0502020204030204" pitchFamily="34" charset="0"/>
                        </a:rPr>
                        <a:t>tar -zxvf  </a:t>
                      </a:r>
                      <a:r>
                        <a:rPr lang="fr-FR" sz="1200" b="1" u="sng">
                          <a:effectLst/>
                          <a:latin typeface="Calibri" panose="020F0502020204030204" pitchFamily="34" charset="0"/>
                        </a:rPr>
                        <a:t>nom_archive</a:t>
                      </a:r>
                      <a:r>
                        <a:rPr lang="fr-FR" sz="1200" b="1">
                          <a:effectLst/>
                          <a:latin typeface="Calibri" panose="020F0502020204030204" pitchFamily="34" charset="0"/>
                        </a:rPr>
                        <a:t>.tar.gz</a:t>
                      </a:r>
                      <a:endParaRPr lang="fr-FR" sz="12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a:effectLst/>
                          <a:latin typeface="Calibri" panose="020F0502020204030204" pitchFamily="34" charset="0"/>
                        </a:rPr>
                        <a:t>Pour extraire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083087768"/>
                  </a:ext>
                </a:extLst>
              </a:tr>
              <a:tr h="719667">
                <a:tc>
                  <a:txBody>
                    <a:bodyPr/>
                    <a:lstStyle/>
                    <a:p>
                      <a:pPr marL="0" marR="0" fontAlgn="t">
                        <a:spcBef>
                          <a:spcPts val="0"/>
                        </a:spcBef>
                        <a:spcAft>
                          <a:spcPts val="0"/>
                        </a:spcAft>
                      </a:pPr>
                      <a:r>
                        <a:rPr lang="fr-FR" sz="1200" b="1">
                          <a:effectLst/>
                          <a:latin typeface="Calibri" panose="020F0502020204030204" pitchFamily="34" charset="0"/>
                        </a:rPr>
                        <a:t>tar -ztf   </a:t>
                      </a:r>
                      <a:r>
                        <a:rPr lang="fr-FR" sz="1200" b="1" u="sng">
                          <a:effectLst/>
                          <a:latin typeface="Calibri" panose="020F0502020204030204" pitchFamily="34" charset="0"/>
                        </a:rPr>
                        <a:t>nom_archive</a:t>
                      </a:r>
                      <a:r>
                        <a:rPr lang="fr-FR" sz="1200" b="1">
                          <a:effectLst/>
                          <a:latin typeface="Calibri" panose="020F0502020204030204" pitchFamily="34" charset="0"/>
                        </a:rPr>
                        <a:t>.tar.gz</a:t>
                      </a:r>
                      <a:endParaRPr lang="fr-FR" sz="12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a:effectLst/>
                          <a:latin typeface="Calibri" panose="020F0502020204030204" pitchFamily="34" charset="0"/>
                        </a:rPr>
                        <a:t>Pour regarder à l'intérieur d'une archive « gzippée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53768057"/>
                  </a:ext>
                </a:extLst>
              </a:tr>
              <a:tr h="719667">
                <a:tc>
                  <a:txBody>
                    <a:bodyPr/>
                    <a:lstStyle/>
                    <a:p>
                      <a:pPr marL="0" marR="0" fontAlgn="t">
                        <a:spcBef>
                          <a:spcPts val="0"/>
                        </a:spcBef>
                        <a:spcAft>
                          <a:spcPts val="0"/>
                        </a:spcAft>
                      </a:pPr>
                      <a:r>
                        <a:rPr lang="fr-FR" sz="1200" b="1" dirty="0">
                          <a:effectLst/>
                          <a:latin typeface="Calibri" panose="020F0502020204030204" pitchFamily="34" charset="0"/>
                        </a:rPr>
                        <a:t>tar -</a:t>
                      </a:r>
                      <a:r>
                        <a:rPr lang="fr-FR" sz="1200" b="1" dirty="0" err="1">
                          <a:effectLst/>
                          <a:latin typeface="Calibri" panose="020F0502020204030204" pitchFamily="34" charset="0"/>
                        </a:rPr>
                        <a:t>jcvf</a:t>
                      </a:r>
                      <a:r>
                        <a:rPr lang="fr-FR" sz="1200" b="1" dirty="0">
                          <a:effectLst/>
                          <a:latin typeface="Calibri" panose="020F0502020204030204" pitchFamily="34" charset="0"/>
                        </a:rPr>
                        <a:t>  </a:t>
                      </a:r>
                      <a:r>
                        <a:rPr lang="fr-FR" sz="1200" b="1" u="sng" dirty="0" err="1">
                          <a:effectLst/>
                          <a:latin typeface="Calibri" panose="020F0502020204030204" pitchFamily="34" charset="0"/>
                        </a:rPr>
                        <a:t>nom_dossier</a:t>
                      </a:r>
                      <a:r>
                        <a:rPr lang="fr-FR" sz="1200" b="1" dirty="0">
                          <a:effectLst/>
                          <a:latin typeface="Calibri" panose="020F0502020204030204" pitchFamily="34" charset="0"/>
                        </a:rPr>
                        <a:t>/</a:t>
                      </a:r>
                      <a:endParaRPr lang="fr-FR" sz="12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dirty="0">
                          <a:effectLst/>
                          <a:latin typeface="Calibri" panose="020F0502020204030204" pitchFamily="34" charset="0"/>
                        </a:rPr>
                        <a:t> Archiver et compresser en bz2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259992753"/>
                  </a:ext>
                </a:extLst>
              </a:tr>
              <a:tr h="719667">
                <a:tc>
                  <a:txBody>
                    <a:bodyPr/>
                    <a:lstStyle/>
                    <a:p>
                      <a:pPr marL="0" marR="0" fontAlgn="t">
                        <a:spcBef>
                          <a:spcPts val="0"/>
                        </a:spcBef>
                        <a:spcAft>
                          <a:spcPts val="0"/>
                        </a:spcAft>
                      </a:pPr>
                      <a:r>
                        <a:rPr lang="fr-FR" sz="1200" b="1">
                          <a:effectLst/>
                          <a:latin typeface="Calibri" panose="020F0502020204030204" pitchFamily="34" charset="0"/>
                        </a:rPr>
                        <a:t>tar -jxvf  </a:t>
                      </a:r>
                      <a:r>
                        <a:rPr lang="fr-FR" sz="1200" b="1" u="sng">
                          <a:effectLst/>
                          <a:latin typeface="Calibri" panose="020F0502020204030204" pitchFamily="34" charset="0"/>
                        </a:rPr>
                        <a:t>nom_archive.</a:t>
                      </a:r>
                      <a:r>
                        <a:rPr lang="fr-FR" sz="1200" b="1">
                          <a:effectLst/>
                          <a:latin typeface="Calibri" panose="020F0502020204030204" pitchFamily="34" charset="0"/>
                        </a:rPr>
                        <a:t>tar.bz2</a:t>
                      </a:r>
                      <a:endParaRPr lang="fr-FR" sz="12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dirty="0">
                          <a:effectLst/>
                          <a:latin typeface="Calibri" panose="020F0502020204030204" pitchFamily="34" charset="0"/>
                        </a:rPr>
                        <a:t> Pour extraire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48038389"/>
                  </a:ext>
                </a:extLst>
              </a:tr>
              <a:tr h="719667">
                <a:tc>
                  <a:txBody>
                    <a:bodyPr/>
                    <a:lstStyle/>
                    <a:p>
                      <a:pPr marL="0" marR="0" fontAlgn="t">
                        <a:spcBef>
                          <a:spcPts val="0"/>
                        </a:spcBef>
                        <a:spcAft>
                          <a:spcPts val="0"/>
                        </a:spcAft>
                      </a:pPr>
                      <a:r>
                        <a:rPr lang="fr-FR" sz="1200" b="1">
                          <a:effectLst/>
                          <a:latin typeface="Calibri" panose="020F0502020204030204" pitchFamily="34" charset="0"/>
                        </a:rPr>
                        <a:t>tar -jtf  </a:t>
                      </a:r>
                      <a:r>
                        <a:rPr lang="fr-FR" sz="1200" b="1" u="sng">
                          <a:effectLst/>
                          <a:latin typeface="Calibri" panose="020F0502020204030204" pitchFamily="34" charset="0"/>
                        </a:rPr>
                        <a:t>nom_archive.</a:t>
                      </a:r>
                      <a:r>
                        <a:rPr lang="fr-FR" sz="1200" b="1">
                          <a:effectLst/>
                          <a:latin typeface="Calibri" panose="020F0502020204030204" pitchFamily="34" charset="0"/>
                        </a:rPr>
                        <a:t>tar.bz2</a:t>
                      </a:r>
                      <a:endParaRPr lang="fr-FR" sz="12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200" dirty="0">
                          <a:effectLst/>
                          <a:latin typeface="Calibri" panose="020F0502020204030204" pitchFamily="34" charset="0"/>
                        </a:rPr>
                        <a:t> Pour regarder à l'intérieur d'une archive « </a:t>
                      </a:r>
                      <a:r>
                        <a:rPr lang="fr-FR" sz="1200" dirty="0" err="1">
                          <a:effectLst/>
                          <a:latin typeface="Calibri" panose="020F0502020204030204" pitchFamily="34" charset="0"/>
                        </a:rPr>
                        <a:t>bzippée</a:t>
                      </a:r>
                      <a:r>
                        <a:rPr lang="fr-FR" sz="1200" dirty="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292613113"/>
                  </a:ext>
                </a:extLst>
              </a:tr>
            </a:tbl>
          </a:graphicData>
        </a:graphic>
      </p:graphicFrame>
    </p:spTree>
    <p:extLst>
      <p:ext uri="{BB962C8B-B14F-4D97-AF65-F5344CB8AC3E}">
        <p14:creationId xmlns:p14="http://schemas.microsoft.com/office/powerpoint/2010/main" val="23907059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52AAD0-796E-4D0C-A3E9-CDB3FCE7318A}"/>
              </a:ext>
            </a:extLst>
          </p:cNvPr>
          <p:cNvSpPr>
            <a:spLocks noGrp="1"/>
          </p:cNvSpPr>
          <p:nvPr>
            <p:ph type="title"/>
          </p:nvPr>
        </p:nvSpPr>
        <p:spPr/>
        <p:txBody>
          <a:bodyPr/>
          <a:lstStyle/>
          <a:p>
            <a:r>
              <a:rPr lang="fr-FR" dirty="0"/>
              <a:t>Connexion à distance avec Telnet</a:t>
            </a:r>
          </a:p>
        </p:txBody>
      </p:sp>
      <p:sp>
        <p:nvSpPr>
          <p:cNvPr id="3" name="Espace réservé du contenu 2">
            <a:extLst>
              <a:ext uri="{FF2B5EF4-FFF2-40B4-BE49-F238E27FC236}">
                <a16:creationId xmlns:a16="http://schemas.microsoft.com/office/drawing/2014/main" id="{95394323-3997-4DA8-A331-F46F8D0AE38F}"/>
              </a:ext>
            </a:extLst>
          </p:cNvPr>
          <p:cNvSpPr>
            <a:spLocks noGrp="1"/>
          </p:cNvSpPr>
          <p:nvPr>
            <p:ph sz="half" idx="1"/>
          </p:nvPr>
        </p:nvSpPr>
        <p:spPr/>
        <p:txBody>
          <a:bodyPr/>
          <a:lstStyle/>
          <a:p>
            <a:r>
              <a:rPr lang="fr-FR" b="1" dirty="0"/>
              <a:t>Le protocole Telnet est simple mais dangereux</a:t>
            </a:r>
          </a:p>
          <a:p>
            <a:r>
              <a:rPr lang="fr-FR" dirty="0"/>
              <a:t>Un protocole très simple, très basique, a été créé dans les années 80 : c'est </a:t>
            </a:r>
            <a:r>
              <a:rPr lang="fr-FR" b="1" dirty="0"/>
              <a:t>Telnet</a:t>
            </a:r>
            <a:r>
              <a:rPr lang="fr-FR" dirty="0"/>
              <a:t>. Il sert juste à échanger des messages simples d'une machine à une autre.</a:t>
            </a:r>
          </a:p>
          <a:p>
            <a:r>
              <a:rPr lang="fr-FR" dirty="0"/>
              <a:t>Le problème c’est que les informations échangées sont visibles sur le réseau</a:t>
            </a:r>
          </a:p>
        </p:txBody>
      </p:sp>
      <p:pic>
        <p:nvPicPr>
          <p:cNvPr id="5" name="Espace réservé du contenu 4">
            <a:extLst>
              <a:ext uri="{FF2B5EF4-FFF2-40B4-BE49-F238E27FC236}">
                <a16:creationId xmlns:a16="http://schemas.microsoft.com/office/drawing/2014/main" id="{454EE633-0A22-434A-83EE-E5D3BD15863C}"/>
              </a:ext>
            </a:extLst>
          </p:cNvPr>
          <p:cNvPicPr>
            <a:picLocks noGrp="1" noChangeAspect="1"/>
          </p:cNvPicPr>
          <p:nvPr>
            <p:ph sz="half" idx="2"/>
          </p:nvPr>
        </p:nvPicPr>
        <p:blipFill>
          <a:blip r:embed="rId2"/>
          <a:stretch>
            <a:fillRect/>
          </a:stretch>
        </p:blipFill>
        <p:spPr>
          <a:xfrm>
            <a:off x="5089525" y="2760166"/>
            <a:ext cx="4184650" cy="2682280"/>
          </a:xfrm>
          <a:prstGeom prst="rect">
            <a:avLst/>
          </a:prstGeom>
        </p:spPr>
      </p:pic>
    </p:spTree>
    <p:extLst>
      <p:ext uri="{BB962C8B-B14F-4D97-AF65-F5344CB8AC3E}">
        <p14:creationId xmlns:p14="http://schemas.microsoft.com/office/powerpoint/2010/main" val="4542752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566BF5-5F3B-44E7-831F-07E4E01490B1}"/>
              </a:ext>
            </a:extLst>
          </p:cNvPr>
          <p:cNvSpPr>
            <a:spLocks noGrp="1"/>
          </p:cNvSpPr>
          <p:nvPr>
            <p:ph type="title"/>
          </p:nvPr>
        </p:nvSpPr>
        <p:spPr/>
        <p:txBody>
          <a:bodyPr/>
          <a:lstStyle/>
          <a:p>
            <a:r>
              <a:rPr lang="fr-FR" b="1" dirty="0"/>
              <a:t>Les différentes méthodes de chiffrement</a:t>
            </a:r>
          </a:p>
        </p:txBody>
      </p:sp>
      <p:sp>
        <p:nvSpPr>
          <p:cNvPr id="3" name="Espace réservé du contenu 2">
            <a:extLst>
              <a:ext uri="{FF2B5EF4-FFF2-40B4-BE49-F238E27FC236}">
                <a16:creationId xmlns:a16="http://schemas.microsoft.com/office/drawing/2014/main" id="{3AF601AC-DC0E-4149-956F-65DFC173D815}"/>
              </a:ext>
            </a:extLst>
          </p:cNvPr>
          <p:cNvSpPr>
            <a:spLocks noGrp="1"/>
          </p:cNvSpPr>
          <p:nvPr>
            <p:ph sz="half" idx="1"/>
          </p:nvPr>
        </p:nvSpPr>
        <p:spPr/>
        <p:txBody>
          <a:bodyPr>
            <a:normAutofit lnSpcReduction="10000"/>
          </a:bodyPr>
          <a:lstStyle/>
          <a:p>
            <a:pPr marL="0" indent="0">
              <a:buNone/>
            </a:pPr>
            <a:r>
              <a:rPr lang="fr-FR" b="1" dirty="0"/>
              <a:t>Le chiffrement symétrique :</a:t>
            </a:r>
          </a:p>
          <a:p>
            <a:r>
              <a:rPr lang="fr-FR" dirty="0"/>
              <a:t>Il faut donc que la personne qui chiffre et celle qui déchiffre connaissent toutes deux la clé qui sert à chiffrer et déchiffrer</a:t>
            </a:r>
          </a:p>
          <a:p>
            <a:r>
              <a:rPr lang="fr-FR" dirty="0"/>
              <a:t>Il faut que le client et le serveur se soient transmis auparavant la clé qui sert à chiffrer et déchiffrer.</a:t>
            </a:r>
          </a:p>
          <a:p>
            <a:r>
              <a:rPr lang="fr-FR" dirty="0"/>
              <a:t>S'ils l'envoient en clair, un pirate peut l'intercepter et sera ensuite capable de déchiffrer tous les messages chiffrés qui passeront sur le réseau</a:t>
            </a:r>
          </a:p>
        </p:txBody>
      </p:sp>
      <p:pic>
        <p:nvPicPr>
          <p:cNvPr id="5" name="Espace réservé du contenu 4">
            <a:extLst>
              <a:ext uri="{FF2B5EF4-FFF2-40B4-BE49-F238E27FC236}">
                <a16:creationId xmlns:a16="http://schemas.microsoft.com/office/drawing/2014/main" id="{D125CDE0-4A81-4D70-B5AD-FA3C468E16D5}"/>
              </a:ext>
            </a:extLst>
          </p:cNvPr>
          <p:cNvPicPr>
            <a:picLocks noGrp="1" noChangeAspect="1"/>
          </p:cNvPicPr>
          <p:nvPr>
            <p:ph sz="half" idx="2"/>
          </p:nvPr>
        </p:nvPicPr>
        <p:blipFill>
          <a:blip r:embed="rId2"/>
          <a:stretch>
            <a:fillRect/>
          </a:stretch>
        </p:blipFill>
        <p:spPr>
          <a:xfrm>
            <a:off x="5089525" y="2160589"/>
            <a:ext cx="4792992" cy="2450048"/>
          </a:xfrm>
          <a:prstGeom prst="rect">
            <a:avLst/>
          </a:prstGeom>
        </p:spPr>
      </p:pic>
    </p:spTree>
    <p:extLst>
      <p:ext uri="{BB962C8B-B14F-4D97-AF65-F5344CB8AC3E}">
        <p14:creationId xmlns:p14="http://schemas.microsoft.com/office/powerpoint/2010/main" val="6317872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F8409D-A0BB-4B1F-A259-6FB893CC505B}"/>
              </a:ext>
            </a:extLst>
          </p:cNvPr>
          <p:cNvSpPr>
            <a:spLocks noGrp="1"/>
          </p:cNvSpPr>
          <p:nvPr>
            <p:ph type="title"/>
          </p:nvPr>
        </p:nvSpPr>
        <p:spPr/>
        <p:txBody>
          <a:bodyPr/>
          <a:lstStyle/>
          <a:p>
            <a:r>
              <a:rPr lang="fr-FR" b="1" dirty="0"/>
              <a:t>Les différentes méthodes de chiffrement</a:t>
            </a:r>
            <a:endParaRPr lang="fr-FR" dirty="0"/>
          </a:p>
        </p:txBody>
      </p:sp>
      <p:sp>
        <p:nvSpPr>
          <p:cNvPr id="3" name="Espace réservé du contenu 2">
            <a:extLst>
              <a:ext uri="{FF2B5EF4-FFF2-40B4-BE49-F238E27FC236}">
                <a16:creationId xmlns:a16="http://schemas.microsoft.com/office/drawing/2014/main" id="{57AAECCE-E294-401C-8230-171B015EC417}"/>
              </a:ext>
            </a:extLst>
          </p:cNvPr>
          <p:cNvSpPr>
            <a:spLocks noGrp="1"/>
          </p:cNvSpPr>
          <p:nvPr>
            <p:ph sz="half" idx="1"/>
          </p:nvPr>
        </p:nvSpPr>
        <p:spPr/>
        <p:txBody>
          <a:bodyPr/>
          <a:lstStyle/>
          <a:p>
            <a:pPr marL="0" indent="0">
              <a:buNone/>
            </a:pPr>
            <a:r>
              <a:rPr lang="fr-FR" b="1" dirty="0"/>
              <a:t>Le chiffrement asymétrique :</a:t>
            </a:r>
          </a:p>
          <a:p>
            <a:r>
              <a:rPr lang="fr-FR" dirty="0"/>
              <a:t>Le chiffrement symétrique utilise une seule clé pour chiffrer et déchiffrer.</a:t>
            </a:r>
          </a:p>
          <a:p>
            <a:r>
              <a:rPr lang="fr-FR" dirty="0"/>
              <a:t>Le chiffrement asymétrique, lui, utilise une clé pour chiffrer, et une autre pour déchiffrer.</a:t>
            </a:r>
          </a:p>
        </p:txBody>
      </p:sp>
      <p:sp>
        <p:nvSpPr>
          <p:cNvPr id="4" name="Espace réservé du contenu 3">
            <a:extLst>
              <a:ext uri="{FF2B5EF4-FFF2-40B4-BE49-F238E27FC236}">
                <a16:creationId xmlns:a16="http://schemas.microsoft.com/office/drawing/2014/main" id="{4F2344B8-D04E-4611-BE1E-33DADA70C9D5}"/>
              </a:ext>
            </a:extLst>
          </p:cNvPr>
          <p:cNvSpPr>
            <a:spLocks noGrp="1"/>
          </p:cNvSpPr>
          <p:nvPr>
            <p:ph sz="half" idx="2"/>
          </p:nvPr>
        </p:nvSpPr>
        <p:spPr/>
        <p:txBody>
          <a:bodyPr/>
          <a:lstStyle/>
          <a:p>
            <a:pPr marL="0" indent="0">
              <a:buNone/>
            </a:pPr>
            <a:r>
              <a:rPr lang="fr-FR" b="1" dirty="0"/>
              <a:t>deux clés :</a:t>
            </a:r>
          </a:p>
          <a:p>
            <a:r>
              <a:rPr lang="fr-FR" dirty="0"/>
              <a:t>une clé dite « </a:t>
            </a:r>
            <a:r>
              <a:rPr lang="fr-FR" b="1" dirty="0"/>
              <a:t>publique</a:t>
            </a:r>
            <a:r>
              <a:rPr lang="fr-FR" dirty="0"/>
              <a:t> » qui sert à </a:t>
            </a:r>
            <a:r>
              <a:rPr lang="fr-FR" b="1" dirty="0"/>
              <a:t>chiffrer</a:t>
            </a:r>
            <a:r>
              <a:rPr lang="fr-FR" dirty="0"/>
              <a:t> . La clé publique peut être transmise en clair sur le réseau</a:t>
            </a:r>
          </a:p>
          <a:p>
            <a:r>
              <a:rPr lang="fr-FR" dirty="0"/>
              <a:t>une clé dite « </a:t>
            </a:r>
            <a:r>
              <a:rPr lang="fr-FR" b="1" dirty="0"/>
              <a:t>privée</a:t>
            </a:r>
            <a:r>
              <a:rPr lang="fr-FR" dirty="0"/>
              <a:t> » qui sert à </a:t>
            </a:r>
            <a:r>
              <a:rPr lang="fr-FR" b="1" dirty="0"/>
              <a:t>déchiffrer</a:t>
            </a:r>
            <a:r>
              <a:rPr lang="fr-FR" dirty="0"/>
              <a:t>.  La clé privée — qui permet donc de déchiffrer — doit rester secrète.</a:t>
            </a:r>
          </a:p>
          <a:p>
            <a:endParaRPr lang="fr-FR" dirty="0"/>
          </a:p>
        </p:txBody>
      </p:sp>
    </p:spTree>
    <p:extLst>
      <p:ext uri="{BB962C8B-B14F-4D97-AF65-F5344CB8AC3E}">
        <p14:creationId xmlns:p14="http://schemas.microsoft.com/office/powerpoint/2010/main" val="36758782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9A5D80-979F-4E74-8C66-E4EEA66E17D3}"/>
              </a:ext>
            </a:extLst>
          </p:cNvPr>
          <p:cNvSpPr>
            <a:spLocks noGrp="1"/>
          </p:cNvSpPr>
          <p:nvPr>
            <p:ph type="title"/>
          </p:nvPr>
        </p:nvSpPr>
        <p:spPr/>
        <p:txBody>
          <a:bodyPr/>
          <a:lstStyle/>
          <a:p>
            <a:r>
              <a:rPr lang="fr-FR" dirty="0"/>
              <a:t>CONNEXION A DISTANCE EN SSH</a:t>
            </a:r>
          </a:p>
        </p:txBody>
      </p:sp>
      <p:sp>
        <p:nvSpPr>
          <p:cNvPr id="3" name="Espace réservé du contenu 2">
            <a:extLst>
              <a:ext uri="{FF2B5EF4-FFF2-40B4-BE49-F238E27FC236}">
                <a16:creationId xmlns:a16="http://schemas.microsoft.com/office/drawing/2014/main" id="{0B5761CB-F63A-470D-9986-04FE6767D1B5}"/>
              </a:ext>
            </a:extLst>
          </p:cNvPr>
          <p:cNvSpPr>
            <a:spLocks noGrp="1"/>
          </p:cNvSpPr>
          <p:nvPr>
            <p:ph idx="1"/>
          </p:nvPr>
        </p:nvSpPr>
        <p:spPr/>
        <p:txBody>
          <a:bodyPr/>
          <a:lstStyle/>
          <a:p>
            <a:r>
              <a:rPr lang="fr-FR" b="1" u="sng" dirty="0"/>
              <a:t>SSH permet de faire, en usage de base :</a:t>
            </a:r>
            <a:endParaRPr lang="fr-FR" dirty="0"/>
          </a:p>
          <a:p>
            <a:pPr marL="0" indent="0">
              <a:buNone/>
            </a:pPr>
            <a:endParaRPr lang="fr-FR" dirty="0"/>
          </a:p>
          <a:p>
            <a:pPr fontAlgn="ctr"/>
            <a:r>
              <a:rPr lang="fr-FR" dirty="0"/>
              <a:t>Accès à distance sur la console en ligne commande (shell), ce qui permet, entre autres, d'effectuer la totalité des opérations courantes et/ou d'administration sur la machine distante.</a:t>
            </a:r>
          </a:p>
          <a:p>
            <a:pPr fontAlgn="ctr"/>
            <a:r>
              <a:rPr lang="fr-FR" dirty="0"/>
              <a:t>Déporter l'affichage graphique de la machine distante.</a:t>
            </a:r>
          </a:p>
          <a:p>
            <a:pPr fontAlgn="ctr"/>
            <a:r>
              <a:rPr lang="fr-FR" dirty="0"/>
              <a:t>Transferts de fichiers en ligne de commande.</a:t>
            </a:r>
          </a:p>
          <a:p>
            <a:pPr fontAlgn="ctr"/>
            <a:r>
              <a:rPr lang="fr-FR" dirty="0"/>
              <a:t>Montage ponctuel de répertoire distants, soit en ligne de commande, soit via Nautilus, sous Gnome par exemple.</a:t>
            </a:r>
          </a:p>
          <a:p>
            <a:pPr fontAlgn="ctr"/>
            <a:r>
              <a:rPr lang="fr-FR" dirty="0"/>
              <a:t>Montage automatique de répertoires distants.</a:t>
            </a:r>
          </a:p>
          <a:p>
            <a:endParaRPr lang="fr-FR" dirty="0"/>
          </a:p>
        </p:txBody>
      </p:sp>
    </p:spTree>
    <p:extLst>
      <p:ext uri="{BB962C8B-B14F-4D97-AF65-F5344CB8AC3E}">
        <p14:creationId xmlns:p14="http://schemas.microsoft.com/office/powerpoint/2010/main" val="20097580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2B2656-B872-4819-91A7-87B178787AFC}"/>
              </a:ext>
            </a:extLst>
          </p:cNvPr>
          <p:cNvSpPr>
            <a:spLocks noGrp="1"/>
          </p:cNvSpPr>
          <p:nvPr>
            <p:ph type="title"/>
          </p:nvPr>
        </p:nvSpPr>
        <p:spPr/>
        <p:txBody>
          <a:bodyPr/>
          <a:lstStyle/>
          <a:p>
            <a:r>
              <a:rPr lang="fr-FR" dirty="0"/>
              <a:t>UTILISATION DE SSH</a:t>
            </a:r>
          </a:p>
        </p:txBody>
      </p:sp>
      <p:sp>
        <p:nvSpPr>
          <p:cNvPr id="4" name="Espace réservé du contenu 3">
            <a:extLst>
              <a:ext uri="{FF2B5EF4-FFF2-40B4-BE49-F238E27FC236}">
                <a16:creationId xmlns:a16="http://schemas.microsoft.com/office/drawing/2014/main" id="{E5A2E1B8-34B6-4E55-A60F-D70D5642C24F}"/>
              </a:ext>
            </a:extLst>
          </p:cNvPr>
          <p:cNvSpPr>
            <a:spLocks noGrp="1"/>
          </p:cNvSpPr>
          <p:nvPr>
            <p:ph idx="1"/>
          </p:nvPr>
        </p:nvSpPr>
        <p:spPr/>
        <p:txBody>
          <a:bodyPr>
            <a:normAutofit fontScale="92500" lnSpcReduction="10000"/>
          </a:bodyPr>
          <a:lstStyle/>
          <a:p>
            <a:pPr marL="0" indent="0">
              <a:buNone/>
            </a:pPr>
            <a:r>
              <a:rPr lang="fr-FR" b="1" u="sng" dirty="0"/>
              <a:t>Installation de SSH et utilisation :</a:t>
            </a:r>
            <a:endParaRPr lang="fr-FR" dirty="0"/>
          </a:p>
          <a:p>
            <a:pPr fontAlgn="ctr"/>
            <a:r>
              <a:rPr lang="fr-FR" b="1" dirty="0"/>
              <a:t>$ sudo apt-get install openssh-client : </a:t>
            </a:r>
            <a:r>
              <a:rPr lang="fr-FR" dirty="0"/>
              <a:t>côté client</a:t>
            </a:r>
          </a:p>
          <a:p>
            <a:pPr fontAlgn="ctr"/>
            <a:r>
              <a:rPr lang="fr-FR" b="1" dirty="0"/>
              <a:t>$ sudo apt-get install openssh-server: </a:t>
            </a:r>
            <a:r>
              <a:rPr lang="fr-FR" dirty="0"/>
              <a:t>côté server</a:t>
            </a:r>
          </a:p>
          <a:p>
            <a:pPr fontAlgn="ctr"/>
            <a:r>
              <a:rPr lang="fr-FR" b="1" dirty="0"/>
              <a:t>$ sudo apt-get install ssh : </a:t>
            </a:r>
            <a:r>
              <a:rPr lang="fr-FR" dirty="0"/>
              <a:t>les deux</a:t>
            </a:r>
          </a:p>
          <a:p>
            <a:endParaRPr lang="fr-FR" dirty="0"/>
          </a:p>
          <a:p>
            <a:pPr marL="0" indent="0">
              <a:buNone/>
            </a:pPr>
            <a:r>
              <a:rPr lang="fr-FR" b="1" u="sng" dirty="0"/>
              <a:t>A effectuer côté client :</a:t>
            </a:r>
            <a:endParaRPr lang="fr-FR" dirty="0"/>
          </a:p>
          <a:p>
            <a:pPr fontAlgn="ctr"/>
            <a:r>
              <a:rPr lang="fr-FR" b="1" dirty="0"/>
              <a:t>$ sudo apt-get install ssh-client</a:t>
            </a:r>
            <a:r>
              <a:rPr lang="fr-FR" dirty="0"/>
              <a:t> (si pas installé) ou ssh -V (si installé) (installé par défaut sur Ubuntu)</a:t>
            </a:r>
          </a:p>
          <a:p>
            <a:pPr fontAlgn="ctr"/>
            <a:r>
              <a:rPr lang="fr-FR" b="1" dirty="0"/>
              <a:t>/etc/init.d/ssh start</a:t>
            </a:r>
            <a:r>
              <a:rPr lang="fr-FR" dirty="0"/>
              <a:t> (stop ou releoad)</a:t>
            </a:r>
          </a:p>
          <a:p>
            <a:pPr fontAlgn="ctr"/>
            <a:r>
              <a:rPr lang="fr-FR" b="1" dirty="0"/>
              <a:t>ssh &lt;</a:t>
            </a:r>
            <a:r>
              <a:rPr lang="fr-FR" b="1" u="sng" dirty="0"/>
              <a:t>username</a:t>
            </a:r>
            <a:r>
              <a:rPr lang="fr-FR" b="1" dirty="0"/>
              <a:t>&gt;@&lt;</a:t>
            </a:r>
            <a:r>
              <a:rPr lang="fr-FR" b="1" u="sng" dirty="0"/>
              <a:t>ipaddress</a:t>
            </a:r>
            <a:r>
              <a:rPr lang="fr-FR" b="1" dirty="0"/>
              <a:t>&gt;</a:t>
            </a:r>
            <a:r>
              <a:rPr lang="fr-FR" dirty="0"/>
              <a:t>  </a:t>
            </a:r>
          </a:p>
          <a:p>
            <a:r>
              <a:rPr lang="fr-FR" dirty="0"/>
              <a:t>↳ mot de passe utilisateur</a:t>
            </a:r>
          </a:p>
          <a:p>
            <a:endParaRPr lang="fr-FR" dirty="0"/>
          </a:p>
        </p:txBody>
      </p:sp>
    </p:spTree>
    <p:extLst>
      <p:ext uri="{BB962C8B-B14F-4D97-AF65-F5344CB8AC3E}">
        <p14:creationId xmlns:p14="http://schemas.microsoft.com/office/powerpoint/2010/main" val="2643268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FEB311-87E0-432D-83A6-58067880BB24}"/>
              </a:ext>
            </a:extLst>
          </p:cNvPr>
          <p:cNvSpPr>
            <a:spLocks noGrp="1"/>
          </p:cNvSpPr>
          <p:nvPr>
            <p:ph type="title"/>
          </p:nvPr>
        </p:nvSpPr>
        <p:spPr/>
        <p:txBody>
          <a:bodyPr/>
          <a:lstStyle/>
          <a:p>
            <a:r>
              <a:rPr lang="fr-FR" dirty="0"/>
              <a:t>LES SYSTÈMES DE FICHIERS</a:t>
            </a:r>
          </a:p>
        </p:txBody>
      </p:sp>
      <p:sp>
        <p:nvSpPr>
          <p:cNvPr id="3" name="Espace réservé du contenu 2">
            <a:extLst>
              <a:ext uri="{FF2B5EF4-FFF2-40B4-BE49-F238E27FC236}">
                <a16:creationId xmlns:a16="http://schemas.microsoft.com/office/drawing/2014/main" id="{C71F9805-1462-4C9C-BE06-21BF289ACD6C}"/>
              </a:ext>
            </a:extLst>
          </p:cNvPr>
          <p:cNvSpPr>
            <a:spLocks noGrp="1"/>
          </p:cNvSpPr>
          <p:nvPr>
            <p:ph idx="1"/>
          </p:nvPr>
        </p:nvSpPr>
        <p:spPr/>
        <p:txBody>
          <a:bodyPr>
            <a:normAutofit/>
          </a:bodyPr>
          <a:lstStyle/>
          <a:p>
            <a:r>
              <a:rPr lang="fr-FR" dirty="0"/>
              <a:t>Un système de fichiers (abrégé « FS » pour File System1, parfois filesystem en anglais) ou système de gestion de fichiers (SGF) est une façon de stocker les informations et de les organiser dans des fichiers sur ce que l'on appelle, en génie logiciel, des mémoires secondaires (pour le matériel informatique, il s'agit de mémoire de masse comme un disque dur, un disque SSD, un CD-ROM, une clé USB, une disquette, etc.).</a:t>
            </a:r>
          </a:p>
          <a:p>
            <a:r>
              <a:rPr lang="fr-FR" dirty="0"/>
              <a:t>Une telle gestion des fichiers permet de traiter, de conserver des quantités importantes de données ainsi que de les partager entre plusieurs programmes informatiques. Il offre à l'utilisateur une vue abstraite sur ses données et permet de les localiser à partir d'un chemin d'accès.</a:t>
            </a:r>
          </a:p>
        </p:txBody>
      </p:sp>
    </p:spTree>
    <p:extLst>
      <p:ext uri="{BB962C8B-B14F-4D97-AF65-F5344CB8AC3E}">
        <p14:creationId xmlns:p14="http://schemas.microsoft.com/office/powerpoint/2010/main" val="2707897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99B833-4C9C-4BCB-903E-417FFEA72415}"/>
              </a:ext>
            </a:extLst>
          </p:cNvPr>
          <p:cNvSpPr>
            <a:spLocks noGrp="1"/>
          </p:cNvSpPr>
          <p:nvPr>
            <p:ph type="title"/>
          </p:nvPr>
        </p:nvSpPr>
        <p:spPr/>
        <p:txBody>
          <a:bodyPr/>
          <a:lstStyle/>
          <a:p>
            <a:r>
              <a:rPr lang="fr-FR" dirty="0"/>
              <a:t>SSH – plus de sécurité</a:t>
            </a:r>
          </a:p>
        </p:txBody>
      </p:sp>
      <p:sp>
        <p:nvSpPr>
          <p:cNvPr id="3" name="Espace réservé du contenu 2">
            <a:extLst>
              <a:ext uri="{FF2B5EF4-FFF2-40B4-BE49-F238E27FC236}">
                <a16:creationId xmlns:a16="http://schemas.microsoft.com/office/drawing/2014/main" id="{06BF25C1-6CE9-46A1-B02B-85A3BE576B60}"/>
              </a:ext>
            </a:extLst>
          </p:cNvPr>
          <p:cNvSpPr>
            <a:spLocks noGrp="1"/>
          </p:cNvSpPr>
          <p:nvPr>
            <p:ph sz="half" idx="1"/>
          </p:nvPr>
        </p:nvSpPr>
        <p:spPr/>
        <p:txBody>
          <a:bodyPr>
            <a:normAutofit fontScale="85000" lnSpcReduction="10000"/>
          </a:bodyPr>
          <a:lstStyle/>
          <a:p>
            <a:pPr marL="0" indent="0">
              <a:buNone/>
            </a:pPr>
            <a:r>
              <a:rPr lang="fr-FR" b="1" u="sng" dirty="0"/>
              <a:t>Pour plus de sécurité (côté client) : </a:t>
            </a:r>
            <a:endParaRPr lang="fr-FR" dirty="0"/>
          </a:p>
          <a:p>
            <a:pPr fontAlgn="ctr"/>
            <a:r>
              <a:rPr lang="fr-FR" b="1" dirty="0"/>
              <a:t>$ </a:t>
            </a:r>
            <a:r>
              <a:rPr lang="fr-FR" b="1" dirty="0" err="1"/>
              <a:t>ssh</a:t>
            </a:r>
            <a:r>
              <a:rPr lang="fr-FR" b="1" dirty="0"/>
              <a:t>-keygen -t </a:t>
            </a:r>
            <a:r>
              <a:rPr lang="fr-FR" b="1" dirty="0" err="1"/>
              <a:t>rsa</a:t>
            </a:r>
            <a:r>
              <a:rPr lang="fr-FR" dirty="0"/>
              <a:t> : générer une paire de clé (valider le dossier par défaut ~/.</a:t>
            </a:r>
            <a:r>
              <a:rPr lang="fr-FR" dirty="0" err="1"/>
              <a:t>ssh</a:t>
            </a:r>
            <a:r>
              <a:rPr lang="fr-FR" dirty="0"/>
              <a:t>) </a:t>
            </a:r>
          </a:p>
          <a:p>
            <a:pPr marL="0" indent="0">
              <a:buNone/>
            </a:pPr>
            <a:r>
              <a:rPr lang="fr-FR" dirty="0"/>
              <a:t>	↳ Définissez une </a:t>
            </a:r>
            <a:r>
              <a:rPr lang="fr-FR" dirty="0" err="1"/>
              <a:t>passphrase</a:t>
            </a:r>
            <a:r>
              <a:rPr lang="fr-FR" dirty="0"/>
              <a:t> complexe</a:t>
            </a:r>
          </a:p>
          <a:p>
            <a:pPr marL="0" indent="0">
              <a:buNone/>
            </a:pPr>
            <a:r>
              <a:rPr lang="fr-FR" dirty="0"/>
              <a:t> </a:t>
            </a:r>
          </a:p>
          <a:p>
            <a:pPr fontAlgn="ctr"/>
            <a:r>
              <a:rPr lang="fr-FR" b="1" dirty="0"/>
              <a:t>$ </a:t>
            </a:r>
            <a:r>
              <a:rPr lang="fr-FR" b="1" dirty="0" err="1"/>
              <a:t>ssh</a:t>
            </a:r>
            <a:r>
              <a:rPr lang="fr-FR" b="1" dirty="0"/>
              <a:t>-copy-id -i ~/.</a:t>
            </a:r>
            <a:r>
              <a:rPr lang="fr-FR" b="1" dirty="0" err="1"/>
              <a:t>ssh</a:t>
            </a:r>
            <a:r>
              <a:rPr lang="fr-FR" b="1" dirty="0"/>
              <a:t>/id_rsa.pub &lt;</a:t>
            </a:r>
            <a:r>
              <a:rPr lang="fr-FR" b="1" u="sng" dirty="0" err="1"/>
              <a:t>username</a:t>
            </a:r>
            <a:r>
              <a:rPr lang="fr-FR" b="1" dirty="0"/>
              <a:t>&gt;@&lt;</a:t>
            </a:r>
            <a:r>
              <a:rPr lang="fr-FR" b="1" u="sng" dirty="0" err="1"/>
              <a:t>ipaddress</a:t>
            </a:r>
            <a:r>
              <a:rPr lang="fr-FR" b="1" dirty="0"/>
              <a:t>&gt; </a:t>
            </a:r>
          </a:p>
          <a:p>
            <a:pPr marL="0" indent="0" fontAlgn="ctr">
              <a:buNone/>
            </a:pPr>
            <a:r>
              <a:rPr lang="fr-FR" dirty="0"/>
              <a:t>	↳ Renseignez le </a:t>
            </a:r>
            <a:r>
              <a:rPr lang="fr-FR" dirty="0" err="1"/>
              <a:t>mdp</a:t>
            </a:r>
            <a:r>
              <a:rPr lang="fr-FR" dirty="0"/>
              <a:t> utilisateur</a:t>
            </a:r>
          </a:p>
          <a:p>
            <a:pPr marL="0" indent="0" fontAlgn="ctr">
              <a:buNone/>
            </a:pPr>
            <a:endParaRPr lang="fr-FR" dirty="0"/>
          </a:p>
          <a:p>
            <a:pPr fontAlgn="ctr"/>
            <a:r>
              <a:rPr lang="fr-FR" b="1" dirty="0" err="1"/>
              <a:t>ssh</a:t>
            </a:r>
            <a:r>
              <a:rPr lang="fr-FR" b="1" dirty="0"/>
              <a:t> &lt;</a:t>
            </a:r>
            <a:r>
              <a:rPr lang="fr-FR" b="1" u="sng" dirty="0" err="1"/>
              <a:t>username</a:t>
            </a:r>
            <a:r>
              <a:rPr lang="fr-FR" b="1" dirty="0"/>
              <a:t>&gt;@&lt;</a:t>
            </a:r>
            <a:r>
              <a:rPr lang="fr-FR" b="1" u="sng" dirty="0" err="1"/>
              <a:t>ipaddress</a:t>
            </a:r>
            <a:r>
              <a:rPr lang="fr-FR" b="1" dirty="0"/>
              <a:t>&gt;</a:t>
            </a:r>
            <a:r>
              <a:rPr lang="fr-FR" dirty="0"/>
              <a:t>  </a:t>
            </a:r>
          </a:p>
          <a:p>
            <a:pPr marL="0" indent="0">
              <a:buNone/>
            </a:pPr>
            <a:r>
              <a:rPr lang="fr-FR" dirty="0"/>
              <a:t>	↳ Demande le mot de passe </a:t>
            </a:r>
            <a:r>
              <a:rPr lang="fr-FR" dirty="0" err="1"/>
              <a:t>passphrase</a:t>
            </a:r>
            <a:endParaRPr lang="fr-FR" dirty="0"/>
          </a:p>
          <a:p>
            <a:endParaRPr lang="fr-FR" dirty="0"/>
          </a:p>
        </p:txBody>
      </p:sp>
      <p:sp>
        <p:nvSpPr>
          <p:cNvPr id="4" name="Espace réservé du contenu 3">
            <a:extLst>
              <a:ext uri="{FF2B5EF4-FFF2-40B4-BE49-F238E27FC236}">
                <a16:creationId xmlns:a16="http://schemas.microsoft.com/office/drawing/2014/main" id="{C9BF358D-4370-4FC9-BC7F-4261F061B209}"/>
              </a:ext>
            </a:extLst>
          </p:cNvPr>
          <p:cNvSpPr>
            <a:spLocks noGrp="1"/>
          </p:cNvSpPr>
          <p:nvPr>
            <p:ph sz="half" idx="2"/>
          </p:nvPr>
        </p:nvSpPr>
        <p:spPr/>
        <p:txBody>
          <a:bodyPr>
            <a:normAutofit fontScale="85000" lnSpcReduction="10000"/>
          </a:bodyPr>
          <a:lstStyle/>
          <a:p>
            <a:r>
              <a:rPr lang="fr-FR" b="1" dirty="0" err="1"/>
              <a:t>id_rsa</a:t>
            </a:r>
            <a:r>
              <a:rPr lang="fr-FR" b="1" dirty="0"/>
              <a:t> : </a:t>
            </a:r>
            <a:r>
              <a:rPr lang="fr-FR" dirty="0"/>
              <a:t>votre clé privée, qui doit rester secrète. Elle est chiffrée si vous avez rentré une </a:t>
            </a:r>
            <a:r>
              <a:rPr lang="fr-FR" dirty="0" err="1"/>
              <a:t>passphrase</a:t>
            </a:r>
            <a:r>
              <a:rPr lang="fr-FR" dirty="0"/>
              <a:t> ;</a:t>
            </a:r>
          </a:p>
          <a:p>
            <a:endParaRPr lang="fr-FR" dirty="0"/>
          </a:p>
          <a:p>
            <a:r>
              <a:rPr lang="fr-FR" b="1" dirty="0"/>
              <a:t>id_rsa.pub : </a:t>
            </a:r>
            <a:r>
              <a:rPr lang="fr-FR" dirty="0"/>
              <a:t>la clé publique que vous pouvez communiquer à qui vous voulez, et que vous devez envoyer au serveur ;</a:t>
            </a:r>
          </a:p>
          <a:p>
            <a:endParaRPr lang="fr-FR" dirty="0"/>
          </a:p>
          <a:p>
            <a:r>
              <a:rPr lang="fr-FR" b="1" dirty="0" err="1"/>
              <a:t>known_hosts</a:t>
            </a:r>
            <a:r>
              <a:rPr lang="fr-FR" b="1" dirty="0"/>
              <a:t> : </a:t>
            </a:r>
            <a:r>
              <a:rPr lang="fr-FR" dirty="0"/>
              <a:t>c'est la liste des </a:t>
            </a:r>
            <a:r>
              <a:rPr lang="fr-FR" dirty="0" err="1"/>
              <a:t>fingerprint</a:t>
            </a:r>
            <a:r>
              <a:rPr lang="fr-FR" dirty="0"/>
              <a:t> que votre PC de client tient à jour. Ça lui permet de se souvenir de l'identité des serveurs et de vous avertir si, un jour, votre serveur est remplacé par un autre (qui pourrait être celui d'un pirate !). </a:t>
            </a:r>
          </a:p>
        </p:txBody>
      </p:sp>
    </p:spTree>
    <p:extLst>
      <p:ext uri="{BB962C8B-B14F-4D97-AF65-F5344CB8AC3E}">
        <p14:creationId xmlns:p14="http://schemas.microsoft.com/office/powerpoint/2010/main" val="32855234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77837D-407D-4D42-9372-FD3EDA41A480}"/>
              </a:ext>
            </a:extLst>
          </p:cNvPr>
          <p:cNvSpPr>
            <a:spLocks noGrp="1"/>
          </p:cNvSpPr>
          <p:nvPr>
            <p:ph type="title"/>
          </p:nvPr>
        </p:nvSpPr>
        <p:spPr/>
        <p:txBody>
          <a:bodyPr/>
          <a:lstStyle/>
          <a:p>
            <a:r>
              <a:rPr lang="fr-FR" dirty="0"/>
              <a:t>SSH – Connexion automatique</a:t>
            </a:r>
          </a:p>
        </p:txBody>
      </p:sp>
      <p:sp>
        <p:nvSpPr>
          <p:cNvPr id="3" name="Espace réservé du contenu 2">
            <a:extLst>
              <a:ext uri="{FF2B5EF4-FFF2-40B4-BE49-F238E27FC236}">
                <a16:creationId xmlns:a16="http://schemas.microsoft.com/office/drawing/2014/main" id="{B7C1E99B-596E-4E25-9AF1-7A7AA33F17E0}"/>
              </a:ext>
            </a:extLst>
          </p:cNvPr>
          <p:cNvSpPr>
            <a:spLocks noGrp="1"/>
          </p:cNvSpPr>
          <p:nvPr>
            <p:ph sz="half" idx="1"/>
          </p:nvPr>
        </p:nvSpPr>
        <p:spPr/>
        <p:txBody>
          <a:bodyPr>
            <a:normAutofit fontScale="77500" lnSpcReduction="20000"/>
          </a:bodyPr>
          <a:lstStyle/>
          <a:p>
            <a:pPr marL="0" indent="0">
              <a:buNone/>
            </a:pPr>
            <a:r>
              <a:rPr lang="fr-FR" b="1" dirty="0"/>
              <a:t>L'agent SSH :</a:t>
            </a:r>
          </a:p>
          <a:p>
            <a:r>
              <a:rPr lang="fr-FR" dirty="0"/>
              <a:t>L'agent SSH est un programme qui tourne en arrière-plan en mémoire. Il retient les clés privées pendant toute la durée de votre session.</a:t>
            </a:r>
          </a:p>
          <a:p>
            <a:r>
              <a:rPr lang="fr-FR" dirty="0"/>
              <a:t>Tout ce que vous avez à faire est de lancer le programme </a:t>
            </a:r>
            <a:r>
              <a:rPr lang="fr-FR" b="1" dirty="0" err="1"/>
              <a:t>ssh-add</a:t>
            </a:r>
            <a:r>
              <a:rPr lang="fr-FR" dirty="0"/>
              <a:t> sur le PC du client </a:t>
            </a:r>
          </a:p>
          <a:p>
            <a:r>
              <a:rPr lang="fr-FR" dirty="0"/>
              <a:t>Il va automatiquement chercher votre clé privée. Pour la déchiffrer, il vous demande la </a:t>
            </a:r>
            <a:r>
              <a:rPr lang="fr-FR" dirty="0" err="1"/>
              <a:t>passphrase</a:t>
            </a:r>
            <a:endParaRPr lang="fr-FR" dirty="0"/>
          </a:p>
          <a:p>
            <a:r>
              <a:rPr lang="fr-FR" dirty="0"/>
              <a:t>L'intérêt de l'agent SSH est qu'il ne vous demande la </a:t>
            </a:r>
            <a:r>
              <a:rPr lang="fr-FR" dirty="0" err="1"/>
              <a:t>passphrase</a:t>
            </a:r>
            <a:r>
              <a:rPr lang="fr-FR" dirty="0"/>
              <a:t> qu'une seule fois au début. Ensuite, vous pouvez vous connecter plusieurs fois sur le même serveur, ou même sur plusieurs serveurs différents, le tout sans avoir besoin de retaper votre </a:t>
            </a:r>
            <a:r>
              <a:rPr lang="fr-FR" dirty="0" err="1"/>
              <a:t>passphrase</a:t>
            </a:r>
            <a:r>
              <a:rPr lang="fr-FR" dirty="0"/>
              <a:t> !</a:t>
            </a:r>
          </a:p>
        </p:txBody>
      </p:sp>
      <p:sp>
        <p:nvSpPr>
          <p:cNvPr id="7" name="Espace réservé du contenu 6">
            <a:extLst>
              <a:ext uri="{FF2B5EF4-FFF2-40B4-BE49-F238E27FC236}">
                <a16:creationId xmlns:a16="http://schemas.microsoft.com/office/drawing/2014/main" id="{8A6E9234-EF02-495C-B06A-2CE28716506A}"/>
              </a:ext>
            </a:extLst>
          </p:cNvPr>
          <p:cNvSpPr>
            <a:spLocks noGrp="1"/>
          </p:cNvSpPr>
          <p:nvPr>
            <p:ph sz="half" idx="2"/>
          </p:nvPr>
        </p:nvSpPr>
        <p:spPr/>
        <p:txBody>
          <a:bodyPr>
            <a:normAutofit fontScale="77500" lnSpcReduction="20000"/>
          </a:bodyPr>
          <a:lstStyle/>
          <a:p>
            <a:pPr marL="0" indent="0">
              <a:buNone/>
            </a:pPr>
            <a:r>
              <a:rPr lang="fr-FR" dirty="0"/>
              <a:t>D’abord vérifier l’</a:t>
            </a:r>
            <a:r>
              <a:rPr lang="fr-FR" dirty="0" err="1"/>
              <a:t>execution</a:t>
            </a:r>
            <a:r>
              <a:rPr lang="fr-FR" dirty="0"/>
              <a:t> de l’agent </a:t>
            </a:r>
            <a:r>
              <a:rPr lang="fr-FR" dirty="0" err="1"/>
              <a:t>ssh</a:t>
            </a:r>
            <a:endParaRPr lang="fr-FR" dirty="0"/>
          </a:p>
          <a:p>
            <a:pPr marL="0" indent="0">
              <a:buNone/>
            </a:pPr>
            <a:r>
              <a:rPr lang="fr-FR" b="1" dirty="0"/>
              <a:t>$ </a:t>
            </a:r>
            <a:r>
              <a:rPr lang="fr-FR" b="1" dirty="0" err="1"/>
              <a:t>exec</a:t>
            </a:r>
            <a:r>
              <a:rPr lang="fr-FR" b="1" dirty="0"/>
              <a:t> </a:t>
            </a:r>
            <a:r>
              <a:rPr lang="fr-FR" b="1" dirty="0" err="1"/>
              <a:t>ssh</a:t>
            </a:r>
            <a:r>
              <a:rPr lang="fr-FR" b="1" dirty="0"/>
              <a:t>-agent </a:t>
            </a:r>
            <a:r>
              <a:rPr lang="fr-FR" b="1" dirty="0" err="1"/>
              <a:t>bash</a:t>
            </a:r>
            <a:endParaRPr lang="fr-FR" b="1" dirty="0"/>
          </a:p>
          <a:p>
            <a:pPr marL="0" indent="0">
              <a:buNone/>
            </a:pPr>
            <a:r>
              <a:rPr lang="fr-FR" b="1" dirty="0"/>
              <a:t># ou</a:t>
            </a:r>
          </a:p>
          <a:p>
            <a:pPr marL="0" indent="0">
              <a:buNone/>
            </a:pPr>
            <a:r>
              <a:rPr lang="fr-FR" b="1" dirty="0"/>
              <a:t>$ </a:t>
            </a:r>
            <a:r>
              <a:rPr lang="fr-FR" b="1" dirty="0" err="1"/>
              <a:t>eval</a:t>
            </a:r>
            <a:r>
              <a:rPr lang="fr-FR" b="1" dirty="0"/>
              <a:t> `</a:t>
            </a:r>
            <a:r>
              <a:rPr lang="fr-FR" b="1" dirty="0" err="1"/>
              <a:t>ssh</a:t>
            </a:r>
            <a:r>
              <a:rPr lang="fr-FR" b="1" dirty="0"/>
              <a:t>-agent`</a:t>
            </a:r>
          </a:p>
          <a:p>
            <a:endParaRPr lang="fr-FR" dirty="0"/>
          </a:p>
          <a:p>
            <a:pPr marL="0" indent="0">
              <a:buNone/>
            </a:pPr>
            <a:r>
              <a:rPr lang="fr-FR" dirty="0"/>
              <a:t>Puis :</a:t>
            </a:r>
          </a:p>
          <a:p>
            <a:r>
              <a:rPr lang="fr-FR" b="1" dirty="0"/>
              <a:t>$ </a:t>
            </a:r>
            <a:r>
              <a:rPr lang="fr-FR" b="1" dirty="0" err="1"/>
              <a:t>ssh-add</a:t>
            </a:r>
            <a:endParaRPr lang="fr-FR" b="1" dirty="0"/>
          </a:p>
          <a:p>
            <a:endParaRPr lang="fr-FR" dirty="0"/>
          </a:p>
        </p:txBody>
      </p:sp>
      <p:sp>
        <p:nvSpPr>
          <p:cNvPr id="6" name="Rectangle 2">
            <a:extLst>
              <a:ext uri="{FF2B5EF4-FFF2-40B4-BE49-F238E27FC236}">
                <a16:creationId xmlns:a16="http://schemas.microsoft.com/office/drawing/2014/main" id="{2F413569-B20C-4F4A-9896-5C0820F3F65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a:ln>
                  <a:noFill/>
                </a:ln>
                <a:solidFill>
                  <a:schemeClr val="tx1"/>
                </a:solidFill>
                <a:effectLst/>
                <a:latin typeface="Aileron"/>
              </a:rPr>
              <a:t>Il va automatiquement chercher votre clé privée. Pour la déchiffrer, il vous demande la </a:t>
            </a:r>
            <a:r>
              <a:rPr kumimoji="0" lang="fr-FR" altLang="fr-FR" sz="11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passphrase</a:t>
            </a:r>
            <a:r>
              <a:rPr kumimoji="0" lang="fr-FR" altLang="fr-FR" sz="800" b="0" i="0" u="none" strike="noStrike" cap="none" normalizeH="0" baseline="0">
                <a:ln>
                  <a:noFill/>
                </a:ln>
                <a:solidFill>
                  <a:schemeClr val="tx1"/>
                </a:solidFill>
                <a:effectLst/>
              </a:rPr>
              <a:t> </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13528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8CA2BE-2B75-4B16-BB59-B6F02F519F0D}"/>
              </a:ext>
            </a:extLst>
          </p:cNvPr>
          <p:cNvSpPr>
            <a:spLocks noGrp="1"/>
          </p:cNvSpPr>
          <p:nvPr>
            <p:ph type="title"/>
          </p:nvPr>
        </p:nvSpPr>
        <p:spPr/>
        <p:txBody>
          <a:bodyPr/>
          <a:lstStyle/>
          <a:p>
            <a:r>
              <a:rPr lang="fr-FR" dirty="0"/>
              <a:t>W : qui fait quoi ?</a:t>
            </a:r>
          </a:p>
        </p:txBody>
      </p:sp>
      <p:sp>
        <p:nvSpPr>
          <p:cNvPr id="3" name="Espace réservé du contenu 2">
            <a:extLst>
              <a:ext uri="{FF2B5EF4-FFF2-40B4-BE49-F238E27FC236}">
                <a16:creationId xmlns:a16="http://schemas.microsoft.com/office/drawing/2014/main" id="{8E57FB41-EEE1-4A57-994F-43041BD919BA}"/>
              </a:ext>
            </a:extLst>
          </p:cNvPr>
          <p:cNvSpPr>
            <a:spLocks noGrp="1"/>
          </p:cNvSpPr>
          <p:nvPr>
            <p:ph sz="half" idx="1"/>
          </p:nvPr>
        </p:nvSpPr>
        <p:spPr>
          <a:xfrm>
            <a:off x="677333" y="2160589"/>
            <a:ext cx="8596667" cy="1320801"/>
          </a:xfrm>
          <a:solidFill>
            <a:schemeClr val="dk1"/>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fontScale="92500" lnSpcReduction="20000"/>
          </a:bodyPr>
          <a:lstStyle/>
          <a:p>
            <a:pPr marL="0" indent="0">
              <a:buNone/>
            </a:pPr>
            <a:r>
              <a:rPr lang="en-US" dirty="0">
                <a:solidFill>
                  <a:schemeClr val="lt1"/>
                </a:solidFill>
              </a:rPr>
              <a:t>$ w </a:t>
            </a:r>
          </a:p>
          <a:p>
            <a:pPr marL="0" indent="0">
              <a:buNone/>
            </a:pPr>
            <a:r>
              <a:rPr lang="en-US" dirty="0">
                <a:solidFill>
                  <a:schemeClr val="lt1"/>
                </a:solidFill>
              </a:rPr>
              <a:t>16:50:30 up  8:50,  2 users,  load average: 0,08, 0,34, 0,31 USER     TTY      FROM            LOGIN@   IDLE   JCPU   PCPU WHAT </a:t>
            </a:r>
            <a:r>
              <a:rPr lang="en-US" dirty="0" err="1">
                <a:solidFill>
                  <a:schemeClr val="lt1"/>
                </a:solidFill>
              </a:rPr>
              <a:t>gui</a:t>
            </a:r>
            <a:r>
              <a:rPr lang="en-US" dirty="0">
                <a:solidFill>
                  <a:schemeClr val="lt1"/>
                </a:solidFill>
              </a:rPr>
              <a:t>  :0       -              19Apr08 ?xdm?   3:38m  1.18s /</a:t>
            </a:r>
            <a:r>
              <a:rPr lang="en-US" dirty="0" err="1">
                <a:solidFill>
                  <a:schemeClr val="lt1"/>
                </a:solidFill>
              </a:rPr>
              <a:t>usr</a:t>
            </a:r>
            <a:r>
              <a:rPr lang="en-US" dirty="0">
                <a:solidFill>
                  <a:schemeClr val="lt1"/>
                </a:solidFill>
              </a:rPr>
              <a:t>/bin/gnome- </a:t>
            </a:r>
            <a:r>
              <a:rPr lang="en-US" dirty="0" err="1">
                <a:solidFill>
                  <a:schemeClr val="lt1"/>
                </a:solidFill>
              </a:rPr>
              <a:t>gui</a:t>
            </a:r>
            <a:r>
              <a:rPr lang="en-US" dirty="0">
                <a:solidFill>
                  <a:schemeClr val="lt1"/>
                </a:solidFill>
              </a:rPr>
              <a:t>  pts/0    :0.0           16:49    0.00s  0.33s  0.03s w</a:t>
            </a:r>
            <a:endParaRPr lang="fr-FR" dirty="0">
              <a:solidFill>
                <a:schemeClr val="lt1"/>
              </a:solidFill>
            </a:endParaRPr>
          </a:p>
        </p:txBody>
      </p:sp>
      <p:sp>
        <p:nvSpPr>
          <p:cNvPr id="4" name="Espace réservé du contenu 3">
            <a:extLst>
              <a:ext uri="{FF2B5EF4-FFF2-40B4-BE49-F238E27FC236}">
                <a16:creationId xmlns:a16="http://schemas.microsoft.com/office/drawing/2014/main" id="{171097AA-444A-463D-B533-77CBCEDB5707}"/>
              </a:ext>
            </a:extLst>
          </p:cNvPr>
          <p:cNvSpPr>
            <a:spLocks noGrp="1"/>
          </p:cNvSpPr>
          <p:nvPr>
            <p:ph sz="half" idx="2"/>
          </p:nvPr>
        </p:nvSpPr>
        <p:spPr>
          <a:xfrm>
            <a:off x="677333" y="3711579"/>
            <a:ext cx="8596666" cy="2536821"/>
          </a:xfrm>
        </p:spPr>
        <p:txBody>
          <a:bodyPr>
            <a:normAutofit fontScale="92500" lnSpcReduction="20000"/>
          </a:bodyPr>
          <a:lstStyle/>
          <a:p>
            <a:r>
              <a:rPr lang="fr-FR" dirty="0"/>
              <a:t>L’heure actuelle</a:t>
            </a:r>
          </a:p>
          <a:p>
            <a:r>
              <a:rPr lang="fr-FR" dirty="0"/>
              <a:t>up : La durée de fonctionnement de la machine</a:t>
            </a:r>
          </a:p>
          <a:p>
            <a:r>
              <a:rPr lang="fr-FR" dirty="0"/>
              <a:t>Load average : La charge moyenne des processus sur le CPU sur 1mn – 5mn – 15mn</a:t>
            </a:r>
          </a:p>
          <a:p>
            <a:r>
              <a:rPr lang="fr-FR" dirty="0"/>
              <a:t>La liste des utilisateurs connectés (accessible également par $ who)</a:t>
            </a:r>
          </a:p>
          <a:p>
            <a:endParaRPr lang="fr-FR" dirty="0"/>
          </a:p>
          <a:p>
            <a:r>
              <a:rPr lang="fr-FR" dirty="0"/>
              <a:t>Cette commande est une sorte de combinaison des commandes :</a:t>
            </a:r>
          </a:p>
          <a:p>
            <a:pPr lvl="1"/>
            <a:r>
              <a:rPr lang="fr-FR" dirty="0"/>
              <a:t>date – uptime – tload - who</a:t>
            </a:r>
          </a:p>
        </p:txBody>
      </p:sp>
    </p:spTree>
    <p:extLst>
      <p:ext uri="{BB962C8B-B14F-4D97-AF65-F5344CB8AC3E}">
        <p14:creationId xmlns:p14="http://schemas.microsoft.com/office/powerpoint/2010/main" val="14777720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BE01FB-58CC-4DA2-AF9B-9E763A749F3F}"/>
              </a:ext>
            </a:extLst>
          </p:cNvPr>
          <p:cNvSpPr>
            <a:spLocks noGrp="1"/>
          </p:cNvSpPr>
          <p:nvPr>
            <p:ph type="title"/>
          </p:nvPr>
        </p:nvSpPr>
        <p:spPr/>
        <p:txBody>
          <a:bodyPr/>
          <a:lstStyle/>
          <a:p>
            <a:r>
              <a:rPr lang="fr-FR" dirty="0"/>
              <a:t>WHO : qui est connecté ?</a:t>
            </a:r>
          </a:p>
        </p:txBody>
      </p:sp>
      <p:sp>
        <p:nvSpPr>
          <p:cNvPr id="5" name="Espace réservé du contenu 4">
            <a:extLst>
              <a:ext uri="{FF2B5EF4-FFF2-40B4-BE49-F238E27FC236}">
                <a16:creationId xmlns:a16="http://schemas.microsoft.com/office/drawing/2014/main" id="{51645D63-9B6A-481E-B524-B9CDE3508579}"/>
              </a:ext>
            </a:extLst>
          </p:cNvPr>
          <p:cNvSpPr>
            <a:spLocks noGrp="1"/>
          </p:cNvSpPr>
          <p:nvPr>
            <p:ph idx="1"/>
          </p:nvPr>
        </p:nvSpPr>
        <p:spPr/>
        <p:txBody>
          <a:bodyPr>
            <a:normAutofit fontScale="92500" lnSpcReduction="20000"/>
          </a:bodyPr>
          <a:lstStyle/>
          <a:p>
            <a:r>
              <a:rPr lang="fr-FR" b="1" dirty="0"/>
              <a:t>USER :</a:t>
            </a:r>
            <a:r>
              <a:rPr lang="fr-FR" dirty="0"/>
              <a:t> le nom de l'utilisateur (son login) ;</a:t>
            </a:r>
          </a:p>
          <a:p>
            <a:r>
              <a:rPr lang="fr-FR" b="1" dirty="0"/>
              <a:t>TTY :</a:t>
            </a:r>
            <a:r>
              <a:rPr lang="fr-FR" dirty="0"/>
              <a:t> le nom de la console dans laquelle se trouve l'utilisateur. Souvenez-vous que sous Linux il y a en général six consoles (tty1 à tty6) et qu'en plus de ça, on peut en ouvrir une infinité grâce aux consoles graphiques (leur nom commence par pts, en général), comme le propose le programme « Terminal » sous Unity ou « Konsole » sous KDE ;</a:t>
            </a:r>
          </a:p>
          <a:p>
            <a:r>
              <a:rPr lang="fr-FR" b="1" dirty="0"/>
              <a:t>FROM :</a:t>
            </a:r>
            <a:r>
              <a:rPr lang="fr-FR" dirty="0"/>
              <a:t> c'est l'adresse IP (ou le nom d'hôte) depuis laquelle il se connecte. Ici, comme je me suis connecté en local (sur ma propre machine, sans passer par Internet), il n'y a pas vraiment d'IP ;</a:t>
            </a:r>
          </a:p>
          <a:p>
            <a:r>
              <a:rPr lang="fr-FR" b="1" dirty="0"/>
              <a:t>LOGIN@ :</a:t>
            </a:r>
            <a:r>
              <a:rPr lang="fr-FR" dirty="0"/>
              <a:t> l'heure à laquelle cet utilisateur s'est connecté ;</a:t>
            </a:r>
          </a:p>
          <a:p>
            <a:r>
              <a:rPr lang="fr-FR" b="1" dirty="0"/>
              <a:t>IDLE :</a:t>
            </a:r>
            <a:r>
              <a:rPr lang="fr-FR" dirty="0"/>
              <a:t> depuis combien de temps cet utilisateur est inactif (depuis combien de temps il n'a pas lancé de commande) ;</a:t>
            </a:r>
          </a:p>
          <a:p>
            <a:r>
              <a:rPr lang="fr-FR" b="1" dirty="0"/>
              <a:t>WHAT :</a:t>
            </a:r>
            <a:r>
              <a:rPr lang="fr-FR" dirty="0"/>
              <a:t> la commande qu'il est en train d'exécuter en ce moment. En général, si vous voyez bash, cela signifie que l'invite de commandes est ouverte et qu'aucune commande particulière n'est exécutée.</a:t>
            </a:r>
          </a:p>
          <a:p>
            <a:endParaRPr lang="fr-FR" dirty="0"/>
          </a:p>
        </p:txBody>
      </p:sp>
    </p:spTree>
    <p:extLst>
      <p:ext uri="{BB962C8B-B14F-4D97-AF65-F5344CB8AC3E}">
        <p14:creationId xmlns:p14="http://schemas.microsoft.com/office/powerpoint/2010/main" val="23806316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F10E37-77DB-457F-85F2-1A9DC0EDE59B}"/>
              </a:ext>
            </a:extLst>
          </p:cNvPr>
          <p:cNvSpPr>
            <a:spLocks noGrp="1"/>
          </p:cNvSpPr>
          <p:nvPr>
            <p:ph type="title"/>
          </p:nvPr>
        </p:nvSpPr>
        <p:spPr/>
        <p:txBody>
          <a:bodyPr/>
          <a:lstStyle/>
          <a:p>
            <a:r>
              <a:rPr lang="fr-FR" dirty="0"/>
              <a:t>WGET - </a:t>
            </a:r>
            <a:r>
              <a:rPr lang="fr-FR" dirty="0">
                <a:latin typeface="Calibri" panose="020F0502020204030204" pitchFamily="34" charset="0"/>
              </a:rPr>
              <a:t>Télécharger un fichier</a:t>
            </a:r>
            <a:br>
              <a:rPr lang="fr-FR" dirty="0">
                <a:latin typeface="Calibri" panose="020F0502020204030204" pitchFamily="34" charset="0"/>
              </a:rPr>
            </a:br>
            <a:endParaRPr lang="fr-FR" dirty="0"/>
          </a:p>
        </p:txBody>
      </p:sp>
      <p:graphicFrame>
        <p:nvGraphicFramePr>
          <p:cNvPr id="10" name="Tableau 9">
            <a:extLst>
              <a:ext uri="{FF2B5EF4-FFF2-40B4-BE49-F238E27FC236}">
                <a16:creationId xmlns:a16="http://schemas.microsoft.com/office/drawing/2014/main" id="{D5917E9C-AE26-44F2-8849-5AACAED1F0AB}"/>
              </a:ext>
            </a:extLst>
          </p:cNvPr>
          <p:cNvGraphicFramePr>
            <a:graphicFrameLocks noGrp="1"/>
          </p:cNvGraphicFramePr>
          <p:nvPr>
            <p:extLst>
              <p:ext uri="{D42A27DB-BD31-4B8C-83A1-F6EECF244321}">
                <p14:modId xmlns:p14="http://schemas.microsoft.com/office/powerpoint/2010/main" val="261510830"/>
              </p:ext>
            </p:extLst>
          </p:nvPr>
        </p:nvGraphicFramePr>
        <p:xfrm>
          <a:off x="677863" y="1930401"/>
          <a:ext cx="8596312" cy="4317999"/>
        </p:xfrm>
        <a:graphic>
          <a:graphicData uri="http://schemas.openxmlformats.org/drawingml/2006/table">
            <a:tbl>
              <a:tblPr/>
              <a:tblGrid>
                <a:gridCol w="2078037">
                  <a:extLst>
                    <a:ext uri="{9D8B030D-6E8A-4147-A177-3AD203B41FA5}">
                      <a16:colId xmlns:a16="http://schemas.microsoft.com/office/drawing/2014/main" val="2916714454"/>
                    </a:ext>
                  </a:extLst>
                </a:gridCol>
                <a:gridCol w="6518275">
                  <a:extLst>
                    <a:ext uri="{9D8B030D-6E8A-4147-A177-3AD203B41FA5}">
                      <a16:colId xmlns:a16="http://schemas.microsoft.com/office/drawing/2014/main" val="3773278318"/>
                    </a:ext>
                  </a:extLst>
                </a:gridCol>
              </a:tblGrid>
              <a:tr h="4317999">
                <a:tc>
                  <a:txBody>
                    <a:bodyPr/>
                    <a:lstStyle/>
                    <a:p>
                      <a:pPr marL="0" marR="0" fontAlgn="t">
                        <a:spcBef>
                          <a:spcPts val="0"/>
                        </a:spcBef>
                        <a:spcAft>
                          <a:spcPts val="0"/>
                        </a:spcAft>
                      </a:pPr>
                      <a:r>
                        <a:rPr lang="fr-FR" sz="1600" b="1" dirty="0">
                          <a:effectLst/>
                          <a:latin typeface="Calibri" panose="020F0502020204030204" pitchFamily="34" charset="0"/>
                        </a:rPr>
                        <a:t>$ </a:t>
                      </a:r>
                      <a:r>
                        <a:rPr lang="fr-FR" sz="1600" b="1" dirty="0" err="1">
                          <a:effectLst/>
                          <a:latin typeface="Calibri" panose="020F0502020204030204" pitchFamily="34" charset="0"/>
                        </a:rPr>
                        <a:t>wget</a:t>
                      </a:r>
                      <a:r>
                        <a:rPr lang="fr-FR" sz="1600" b="1" dirty="0">
                          <a:effectLst/>
                          <a:latin typeface="Calibri" panose="020F0502020204030204" pitchFamily="34" charset="0"/>
                        </a:rPr>
                        <a:t> </a:t>
                      </a:r>
                      <a:r>
                        <a:rPr lang="fr-FR" sz="1600" b="1" u="sng" dirty="0">
                          <a:effectLst/>
                          <a:latin typeface="Calibri" panose="020F0502020204030204" pitchFamily="34" charset="0"/>
                        </a:rPr>
                        <a:t>url </a:t>
                      </a:r>
                      <a:r>
                        <a:rPr lang="fr-FR" sz="1600" b="1" dirty="0">
                          <a:effectLst/>
                          <a:latin typeface="Calibri" panose="020F0502020204030204" pitchFamily="34" charset="0"/>
                        </a:rPr>
                        <a:t>(http://)</a:t>
                      </a:r>
                      <a:endParaRPr lang="fr-FR" sz="1600" dirty="0">
                        <a:effectLst/>
                        <a:latin typeface="Calibri" panose="020F0502020204030204" pitchFamily="34" charset="0"/>
                      </a:endParaRPr>
                    </a:p>
                  </a:txBody>
                  <a:tcPr marL="34918" marR="34918" marT="34918" marB="349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600" b="1" dirty="0">
                          <a:effectLst/>
                          <a:latin typeface="Calibri" panose="020F0502020204030204" pitchFamily="34" charset="0"/>
                        </a:rPr>
                        <a:t>-&gt; $ </a:t>
                      </a:r>
                      <a:r>
                        <a:rPr lang="fr-FR" sz="1600" b="1" dirty="0" err="1">
                          <a:effectLst/>
                          <a:latin typeface="Calibri" panose="020F0502020204030204" pitchFamily="34" charset="0"/>
                        </a:rPr>
                        <a:t>wget</a:t>
                      </a:r>
                      <a:r>
                        <a:rPr lang="fr-FR" sz="1600" b="1" dirty="0">
                          <a:effectLst/>
                          <a:latin typeface="Calibri" panose="020F0502020204030204" pitchFamily="34" charset="0"/>
                        </a:rPr>
                        <a:t> -c</a:t>
                      </a:r>
                      <a:r>
                        <a:rPr lang="fr-FR" sz="1600" b="1" i="1" dirty="0">
                          <a:effectLst/>
                          <a:latin typeface="Calibri" panose="020F0502020204030204" pitchFamily="34" charset="0"/>
                        </a:rPr>
                        <a:t> url (http://)</a:t>
                      </a:r>
                      <a:r>
                        <a:rPr lang="fr-FR" sz="1600" b="1" dirty="0">
                          <a:effectLst/>
                          <a:latin typeface="Calibri" panose="020F0502020204030204" pitchFamily="34" charset="0"/>
                        </a:rPr>
                        <a:t> :</a:t>
                      </a:r>
                      <a:r>
                        <a:rPr lang="fr-FR" sz="1600" dirty="0">
                          <a:effectLst/>
                          <a:latin typeface="Calibri" panose="020F0502020204030204" pitchFamily="34" charset="0"/>
                        </a:rPr>
                        <a:t> reprendre un téléchargement annulé</a:t>
                      </a:r>
                    </a:p>
                    <a:p>
                      <a:pPr marL="0" marR="0" fontAlgn="t">
                        <a:spcBef>
                          <a:spcPts val="0"/>
                        </a:spcBef>
                        <a:spcAft>
                          <a:spcPts val="0"/>
                        </a:spcAft>
                      </a:pPr>
                      <a:r>
                        <a:rPr lang="fr-FR" sz="1600" b="1" dirty="0">
                          <a:effectLst/>
                          <a:latin typeface="Calibri" panose="020F0502020204030204" pitchFamily="34" charset="0"/>
                        </a:rPr>
                        <a:t>-&gt; $ </a:t>
                      </a:r>
                      <a:r>
                        <a:rPr lang="fr-FR" sz="1600" b="1" dirty="0" err="1">
                          <a:effectLst/>
                          <a:latin typeface="Calibri" panose="020F0502020204030204" pitchFamily="34" charset="0"/>
                        </a:rPr>
                        <a:t>wget</a:t>
                      </a:r>
                      <a:r>
                        <a:rPr lang="fr-FR" sz="1600" b="1" dirty="0">
                          <a:effectLst/>
                          <a:latin typeface="Calibri" panose="020F0502020204030204" pitchFamily="34" charset="0"/>
                        </a:rPr>
                        <a:t> -P</a:t>
                      </a:r>
                      <a:r>
                        <a:rPr lang="fr-FR" sz="1600" b="1" u="sng" dirty="0">
                          <a:effectLst/>
                          <a:latin typeface="Calibri" panose="020F0502020204030204" pitchFamily="34" charset="0"/>
                        </a:rPr>
                        <a:t> répertoire de destination url</a:t>
                      </a:r>
                      <a:r>
                        <a:rPr lang="fr-FR" sz="1600" b="1" dirty="0">
                          <a:effectLst/>
                          <a:latin typeface="Calibri" panose="020F0502020204030204" pitchFamily="34" charset="0"/>
                        </a:rPr>
                        <a:t> : </a:t>
                      </a:r>
                      <a:r>
                        <a:rPr lang="fr-FR" sz="1600" dirty="0">
                          <a:effectLst/>
                          <a:latin typeface="Calibri" panose="020F0502020204030204" pitchFamily="34" charset="0"/>
                        </a:rPr>
                        <a:t>pour spécifier un répertoire de destination</a:t>
                      </a:r>
                    </a:p>
                    <a:p>
                      <a:pPr marL="0" marR="0" fontAlgn="t">
                        <a:spcBef>
                          <a:spcPts val="0"/>
                        </a:spcBef>
                        <a:spcAft>
                          <a:spcPts val="0"/>
                        </a:spcAft>
                      </a:pPr>
                      <a:r>
                        <a:rPr lang="fr-FR" sz="1600" b="1" dirty="0">
                          <a:effectLst/>
                          <a:latin typeface="Calibri" panose="020F0502020204030204" pitchFamily="34" charset="0"/>
                        </a:rPr>
                        <a:t>-&gt; $ </a:t>
                      </a:r>
                      <a:r>
                        <a:rPr lang="fr-FR" sz="1600" b="1" dirty="0" err="1">
                          <a:effectLst/>
                          <a:latin typeface="Calibri" panose="020F0502020204030204" pitchFamily="34" charset="0"/>
                        </a:rPr>
                        <a:t>nohup</a:t>
                      </a:r>
                      <a:r>
                        <a:rPr lang="fr-FR" sz="1600" b="1" dirty="0">
                          <a:effectLst/>
                          <a:latin typeface="Calibri" panose="020F0502020204030204" pitchFamily="34" charset="0"/>
                        </a:rPr>
                        <a:t> </a:t>
                      </a:r>
                      <a:r>
                        <a:rPr lang="fr-FR" sz="1600" b="1" dirty="0" err="1">
                          <a:effectLst/>
                          <a:latin typeface="Calibri" panose="020F0502020204030204" pitchFamily="34" charset="0"/>
                        </a:rPr>
                        <a:t>wget</a:t>
                      </a:r>
                      <a:r>
                        <a:rPr lang="fr-FR" sz="1600" b="1" dirty="0">
                          <a:effectLst/>
                          <a:latin typeface="Calibri" panose="020F0502020204030204" pitchFamily="34" charset="0"/>
                        </a:rPr>
                        <a:t> </a:t>
                      </a:r>
                      <a:r>
                        <a:rPr lang="fr-FR" sz="1600" b="1" i="1" dirty="0">
                          <a:effectLst/>
                          <a:latin typeface="Calibri" panose="020F0502020204030204" pitchFamily="34" charset="0"/>
                        </a:rPr>
                        <a:t>url (http://)</a:t>
                      </a:r>
                      <a:r>
                        <a:rPr lang="fr-FR" sz="1600" b="1" dirty="0">
                          <a:effectLst/>
                          <a:latin typeface="Calibri" panose="020F0502020204030204" pitchFamily="34" charset="0"/>
                        </a:rPr>
                        <a:t>:</a:t>
                      </a:r>
                      <a:r>
                        <a:rPr lang="fr-FR" sz="1600" dirty="0">
                          <a:effectLst/>
                          <a:latin typeface="Calibri" panose="020F0502020204030204" pitchFamily="34" charset="0"/>
                        </a:rPr>
                        <a:t> Lancer un téléchargement en tâche de fond</a:t>
                      </a:r>
                    </a:p>
                    <a:p>
                      <a:pPr marL="0" marR="0" fontAlgn="t">
                        <a:spcBef>
                          <a:spcPts val="0"/>
                        </a:spcBef>
                        <a:spcAft>
                          <a:spcPts val="0"/>
                        </a:spcAft>
                      </a:pPr>
                      <a:r>
                        <a:rPr lang="fr-FR" sz="1600" dirty="0">
                          <a:effectLst/>
                          <a:latin typeface="Calibri" panose="020F0502020204030204" pitchFamily="34" charset="0"/>
                        </a:rPr>
                        <a:t>Ou</a:t>
                      </a:r>
                    </a:p>
                    <a:p>
                      <a:pPr marL="0" marR="0" fontAlgn="t">
                        <a:spcBef>
                          <a:spcPts val="0"/>
                        </a:spcBef>
                        <a:spcAft>
                          <a:spcPts val="0"/>
                        </a:spcAft>
                      </a:pPr>
                      <a:r>
                        <a:rPr lang="fr-FR" sz="1600" b="1" dirty="0">
                          <a:effectLst/>
                          <a:latin typeface="Calibri" panose="020F0502020204030204" pitchFamily="34" charset="0"/>
                        </a:rPr>
                        <a:t>-&gt; $ </a:t>
                      </a:r>
                      <a:r>
                        <a:rPr lang="fr-FR" sz="1600" b="1" dirty="0" err="1">
                          <a:effectLst/>
                          <a:latin typeface="Calibri" panose="020F0502020204030204" pitchFamily="34" charset="0"/>
                        </a:rPr>
                        <a:t>wget</a:t>
                      </a:r>
                      <a:r>
                        <a:rPr lang="fr-FR" sz="1600" b="1" dirty="0">
                          <a:effectLst/>
                          <a:latin typeface="Calibri" panose="020F0502020204030204" pitchFamily="34" charset="0"/>
                        </a:rPr>
                        <a:t> --background  :</a:t>
                      </a:r>
                      <a:r>
                        <a:rPr lang="fr-FR" sz="1600" dirty="0">
                          <a:effectLst/>
                          <a:latin typeface="Calibri" panose="020F0502020204030204" pitchFamily="34" charset="0"/>
                        </a:rPr>
                        <a:t>  Lancer un téléchargement en tâche de fond</a:t>
                      </a:r>
                    </a:p>
                  </a:txBody>
                  <a:tcPr marL="34918" marR="34918" marT="34918" marB="349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54378163"/>
                  </a:ext>
                </a:extLst>
              </a:tr>
            </a:tbl>
          </a:graphicData>
        </a:graphic>
      </p:graphicFrame>
    </p:spTree>
    <p:extLst>
      <p:ext uri="{BB962C8B-B14F-4D97-AF65-F5344CB8AC3E}">
        <p14:creationId xmlns:p14="http://schemas.microsoft.com/office/powerpoint/2010/main" val="36777627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D5238C-7CAC-4611-867B-22E3B143CE7D}"/>
              </a:ext>
            </a:extLst>
          </p:cNvPr>
          <p:cNvSpPr>
            <a:spLocks noGrp="1"/>
          </p:cNvSpPr>
          <p:nvPr>
            <p:ph type="title"/>
          </p:nvPr>
        </p:nvSpPr>
        <p:spPr/>
        <p:txBody>
          <a:bodyPr/>
          <a:lstStyle/>
          <a:p>
            <a:r>
              <a:rPr lang="fr-FR" dirty="0"/>
              <a:t>SCP - </a:t>
            </a:r>
            <a:r>
              <a:rPr lang="fr-FR" dirty="0">
                <a:latin typeface="Calibri" panose="020F0502020204030204" pitchFamily="34" charset="0"/>
              </a:rPr>
              <a:t>Copier des fichiers sur le réseau</a:t>
            </a:r>
            <a:endParaRPr lang="fr-FR" dirty="0"/>
          </a:p>
        </p:txBody>
      </p:sp>
      <p:graphicFrame>
        <p:nvGraphicFramePr>
          <p:cNvPr id="6" name="Tableau 5">
            <a:extLst>
              <a:ext uri="{FF2B5EF4-FFF2-40B4-BE49-F238E27FC236}">
                <a16:creationId xmlns:a16="http://schemas.microsoft.com/office/drawing/2014/main" id="{5AF40863-4981-4DA6-A97B-0FC09CD1387A}"/>
              </a:ext>
            </a:extLst>
          </p:cNvPr>
          <p:cNvGraphicFramePr>
            <a:graphicFrameLocks noGrp="1"/>
          </p:cNvGraphicFramePr>
          <p:nvPr>
            <p:extLst>
              <p:ext uri="{D42A27DB-BD31-4B8C-83A1-F6EECF244321}">
                <p14:modId xmlns:p14="http://schemas.microsoft.com/office/powerpoint/2010/main" val="283752565"/>
              </p:ext>
            </p:extLst>
          </p:nvPr>
        </p:nvGraphicFramePr>
        <p:xfrm>
          <a:off x="677863" y="1930400"/>
          <a:ext cx="9357959" cy="4317999"/>
        </p:xfrm>
        <a:graphic>
          <a:graphicData uri="http://schemas.openxmlformats.org/drawingml/2006/table">
            <a:tbl>
              <a:tblPr/>
              <a:tblGrid>
                <a:gridCol w="3311714">
                  <a:extLst>
                    <a:ext uri="{9D8B030D-6E8A-4147-A177-3AD203B41FA5}">
                      <a16:colId xmlns:a16="http://schemas.microsoft.com/office/drawing/2014/main" val="4161168851"/>
                    </a:ext>
                  </a:extLst>
                </a:gridCol>
                <a:gridCol w="6046245">
                  <a:extLst>
                    <a:ext uri="{9D8B030D-6E8A-4147-A177-3AD203B41FA5}">
                      <a16:colId xmlns:a16="http://schemas.microsoft.com/office/drawing/2014/main" val="1021184787"/>
                    </a:ext>
                  </a:extLst>
                </a:gridCol>
              </a:tblGrid>
              <a:tr h="4317999">
                <a:tc>
                  <a:txBody>
                    <a:bodyPr/>
                    <a:lstStyle/>
                    <a:p>
                      <a:pPr marL="0" marR="0" fontAlgn="t">
                        <a:spcBef>
                          <a:spcPts val="0"/>
                        </a:spcBef>
                        <a:spcAft>
                          <a:spcPts val="0"/>
                        </a:spcAft>
                      </a:pPr>
                      <a:r>
                        <a:rPr lang="fr-FR" sz="1600" b="1" dirty="0" err="1">
                          <a:effectLst/>
                          <a:latin typeface="Calibri" panose="020F0502020204030204" pitchFamily="34" charset="0"/>
                        </a:rPr>
                        <a:t>scp</a:t>
                      </a:r>
                      <a:r>
                        <a:rPr lang="fr-FR" sz="1600" b="1" dirty="0">
                          <a:effectLst/>
                          <a:latin typeface="Calibri" panose="020F0502020204030204" pitchFamily="34" charset="0"/>
                        </a:rPr>
                        <a:t> </a:t>
                      </a:r>
                      <a:r>
                        <a:rPr lang="fr-FR" sz="1600" b="1" i="1" u="sng" dirty="0" err="1">
                          <a:effectLst/>
                          <a:latin typeface="Calibri" panose="020F0502020204030204" pitchFamily="34" charset="0"/>
                        </a:rPr>
                        <a:t>fichier_source</a:t>
                      </a:r>
                      <a:r>
                        <a:rPr lang="fr-FR" sz="1600" b="1" i="1" dirty="0">
                          <a:effectLst/>
                          <a:latin typeface="Calibri" panose="020F0502020204030204" pitchFamily="34" charset="0"/>
                        </a:rPr>
                        <a:t>  </a:t>
                      </a:r>
                      <a:r>
                        <a:rPr lang="fr-FR" sz="1600" b="1" i="1" u="sng" dirty="0" err="1">
                          <a:effectLst/>
                          <a:latin typeface="Calibri" panose="020F0502020204030204" pitchFamily="34" charset="0"/>
                        </a:rPr>
                        <a:t>répertoireServeur</a:t>
                      </a:r>
                      <a:endParaRPr lang="fr-FR" sz="1600" b="1" i="1" u="sng" dirty="0">
                        <a:effectLst/>
                        <a:latin typeface="Calibri" panose="020F0502020204030204" pitchFamily="34" charset="0"/>
                      </a:endParaRPr>
                    </a:p>
                    <a:p>
                      <a:pPr marL="0" marR="0" fontAlgn="t">
                        <a:spcBef>
                          <a:spcPts val="0"/>
                        </a:spcBef>
                        <a:spcAft>
                          <a:spcPts val="0"/>
                        </a:spcAft>
                      </a:pPr>
                      <a:endParaRPr lang="fr-FR" sz="1600" b="1" i="1" u="sng" dirty="0">
                        <a:effectLst/>
                        <a:latin typeface="Calibri" panose="020F0502020204030204" pitchFamily="34" charset="0"/>
                      </a:endParaRPr>
                    </a:p>
                    <a:p>
                      <a:pPr marL="0" marR="0" fontAlgn="t">
                        <a:spcBef>
                          <a:spcPts val="0"/>
                        </a:spcBef>
                        <a:spcAft>
                          <a:spcPts val="0"/>
                        </a:spcAft>
                      </a:pPr>
                      <a:r>
                        <a:rPr lang="fr-FR" sz="1400" dirty="0">
                          <a:effectLst/>
                          <a:latin typeface="Calibri" panose="020F0502020204030204" pitchFamily="34" charset="0"/>
                        </a:rPr>
                        <a:t>(commande sécurisée par </a:t>
                      </a:r>
                      <a:r>
                        <a:rPr lang="fr-FR" sz="1400" dirty="0" err="1">
                          <a:effectLst/>
                          <a:latin typeface="Calibri" panose="020F0502020204030204" pitchFamily="34" charset="0"/>
                        </a:rPr>
                        <a:t>ssh</a:t>
                      </a:r>
                      <a:r>
                        <a:rPr lang="fr-FR" sz="1400" dirty="0">
                          <a:effectLst/>
                          <a:latin typeface="Calibri" panose="020F0502020204030204" pitchFamily="34" charset="0"/>
                        </a:rPr>
                        <a:t>)</a:t>
                      </a:r>
                    </a:p>
                    <a:p>
                      <a:pPr marL="0" marR="0" fontAlgn="t">
                        <a:spcBef>
                          <a:spcPts val="0"/>
                        </a:spcBef>
                        <a:spcAft>
                          <a:spcPts val="0"/>
                        </a:spcAft>
                      </a:pPr>
                      <a:r>
                        <a:rPr lang="fr-FR" sz="1600" dirty="0">
                          <a:effectLst/>
                          <a:latin typeface="Calibri" panose="020F0502020204030204" pitchFamily="34" charset="0"/>
                        </a:rPr>
                        <a:t> </a:t>
                      </a:r>
                    </a:p>
                  </a:txBody>
                  <a:tcPr marL="34918" marR="34918" marT="34918" marB="349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600" b="1" dirty="0">
                          <a:effectLst/>
                          <a:latin typeface="Calibri" panose="020F0502020204030204" pitchFamily="34" charset="0"/>
                        </a:rPr>
                        <a:t>-&gt; $ </a:t>
                      </a:r>
                      <a:r>
                        <a:rPr lang="fr-FR" sz="1600" b="1" dirty="0" err="1">
                          <a:effectLst/>
                          <a:latin typeface="Calibri" panose="020F0502020204030204" pitchFamily="34" charset="0"/>
                        </a:rPr>
                        <a:t>scp</a:t>
                      </a:r>
                      <a:r>
                        <a:rPr lang="fr-FR" sz="1600" b="1" dirty="0">
                          <a:effectLst/>
                          <a:latin typeface="Calibri" panose="020F0502020204030204" pitchFamily="34" charset="0"/>
                        </a:rPr>
                        <a:t> image.png gui@85.123.11.221:/home/gui/images/</a:t>
                      </a:r>
                    </a:p>
                    <a:p>
                      <a:pPr marL="0" marR="0" fontAlgn="t">
                        <a:spcBef>
                          <a:spcPts val="0"/>
                        </a:spcBef>
                        <a:spcAft>
                          <a:spcPts val="0"/>
                        </a:spcAft>
                      </a:pPr>
                      <a:endParaRPr lang="fr-FR" sz="1600" b="1" dirty="0">
                        <a:effectLst/>
                        <a:latin typeface="Calibri" panose="020F0502020204030204" pitchFamily="34" charset="0"/>
                      </a:endParaRPr>
                    </a:p>
                    <a:p>
                      <a:pPr marL="0" marR="0" fontAlgn="t">
                        <a:spcBef>
                          <a:spcPts val="0"/>
                        </a:spcBef>
                        <a:spcAft>
                          <a:spcPts val="0"/>
                        </a:spcAft>
                      </a:pPr>
                      <a:r>
                        <a:rPr lang="fr-FR" sz="1600" b="1" dirty="0">
                          <a:effectLst/>
                          <a:latin typeface="Calibri" panose="020F0502020204030204" pitchFamily="34" charset="0"/>
                        </a:rPr>
                        <a:t>-&gt; $ </a:t>
                      </a:r>
                      <a:r>
                        <a:rPr lang="fr-FR" sz="1600" b="1" dirty="0" err="1">
                          <a:effectLst/>
                          <a:latin typeface="Calibri" panose="020F0502020204030204" pitchFamily="34" charset="0"/>
                        </a:rPr>
                        <a:t>scp</a:t>
                      </a:r>
                      <a:r>
                        <a:rPr lang="fr-FR" sz="1600" b="1" dirty="0">
                          <a:effectLst/>
                          <a:latin typeface="Calibri" panose="020F0502020204030204" pitchFamily="34" charset="0"/>
                        </a:rPr>
                        <a:t> image.png gui@alternative-rvb.fr:~/images/</a:t>
                      </a:r>
                    </a:p>
                    <a:p>
                      <a:pPr marL="0" marR="0" fontAlgn="t">
                        <a:spcBef>
                          <a:spcPts val="0"/>
                        </a:spcBef>
                        <a:spcAft>
                          <a:spcPts val="0"/>
                        </a:spcAft>
                      </a:pPr>
                      <a:endParaRPr lang="fr-FR" sz="1600" b="1" dirty="0">
                        <a:effectLst/>
                        <a:latin typeface="Calibri" panose="020F0502020204030204" pitchFamily="34" charset="0"/>
                      </a:endParaRPr>
                    </a:p>
                    <a:p>
                      <a:pPr marL="0" marR="0" fontAlgn="t">
                        <a:spcBef>
                          <a:spcPts val="0"/>
                        </a:spcBef>
                        <a:spcAft>
                          <a:spcPts val="0"/>
                        </a:spcAft>
                      </a:pPr>
                      <a:r>
                        <a:rPr lang="fr-FR" sz="1600" dirty="0" err="1">
                          <a:effectLst/>
                          <a:latin typeface="Calibri" panose="020F0502020204030204" pitchFamily="34" charset="0"/>
                        </a:rPr>
                        <a:t>scp</a:t>
                      </a:r>
                      <a:r>
                        <a:rPr lang="fr-FR" sz="1600" dirty="0">
                          <a:effectLst/>
                          <a:latin typeface="Calibri" panose="020F0502020204030204" pitchFamily="34" charset="0"/>
                        </a:rPr>
                        <a:t> opération inverse - Copier un fichier d'un autre ordinateur vers le vôtre </a:t>
                      </a:r>
                    </a:p>
                    <a:p>
                      <a:pPr marL="0" marR="0" fontAlgn="t">
                        <a:spcBef>
                          <a:spcPts val="0"/>
                        </a:spcBef>
                        <a:spcAft>
                          <a:spcPts val="0"/>
                        </a:spcAft>
                      </a:pPr>
                      <a:r>
                        <a:rPr lang="fr-FR" sz="1600" b="1" dirty="0">
                          <a:effectLst/>
                          <a:latin typeface="Calibri" panose="020F0502020204030204" pitchFamily="34" charset="0"/>
                        </a:rPr>
                        <a:t>-&gt; $ </a:t>
                      </a:r>
                      <a:r>
                        <a:rPr lang="fr-FR" sz="1600" b="1" dirty="0" err="1">
                          <a:effectLst/>
                          <a:latin typeface="Calibri" panose="020F0502020204030204" pitchFamily="34" charset="0"/>
                        </a:rPr>
                        <a:t>scp</a:t>
                      </a:r>
                      <a:r>
                        <a:rPr lang="fr-FR" sz="1600" b="1" dirty="0">
                          <a:effectLst/>
                          <a:latin typeface="Calibri" panose="020F0502020204030204" pitchFamily="34" charset="0"/>
                        </a:rPr>
                        <a:t> gui@85.123.10.201:image.png copie_image_sur_mon_pc.png</a:t>
                      </a:r>
                    </a:p>
                    <a:p>
                      <a:pPr marL="0" marR="0" fontAlgn="t">
                        <a:spcBef>
                          <a:spcPts val="0"/>
                        </a:spcBef>
                        <a:spcAft>
                          <a:spcPts val="0"/>
                        </a:spcAft>
                      </a:pPr>
                      <a:endParaRPr lang="fr-FR" sz="1600" b="1" dirty="0">
                        <a:effectLst/>
                        <a:latin typeface="Calibri" panose="020F0502020204030204" pitchFamily="34" charset="0"/>
                      </a:endParaRPr>
                    </a:p>
                    <a:p>
                      <a:pPr marL="0" marR="0" fontAlgn="t">
                        <a:spcBef>
                          <a:spcPts val="0"/>
                        </a:spcBef>
                        <a:spcAft>
                          <a:spcPts val="0"/>
                        </a:spcAft>
                      </a:pPr>
                      <a:r>
                        <a:rPr lang="fr-FR" sz="1600" dirty="0">
                          <a:effectLst/>
                          <a:latin typeface="Calibri" panose="020F0502020204030204" pitchFamily="34" charset="0"/>
                        </a:rPr>
                        <a:t>Si le serveur SSH auquel vous essayez de vous connecter n'est pas sur le port standard (22), il faudra indiquer le numéro du port avec l'option -P :</a:t>
                      </a:r>
                    </a:p>
                    <a:p>
                      <a:pPr marL="0" marR="0" fontAlgn="t">
                        <a:spcBef>
                          <a:spcPts val="0"/>
                        </a:spcBef>
                        <a:spcAft>
                          <a:spcPts val="0"/>
                        </a:spcAft>
                      </a:pPr>
                      <a:r>
                        <a:rPr lang="fr-FR" sz="1600" b="1" dirty="0">
                          <a:effectLst/>
                          <a:latin typeface="Calibri" panose="020F0502020204030204" pitchFamily="34" charset="0"/>
                        </a:rPr>
                        <a:t>-&gt; $ </a:t>
                      </a:r>
                      <a:r>
                        <a:rPr lang="fr-FR" sz="1600" b="1" dirty="0" err="1">
                          <a:effectLst/>
                          <a:latin typeface="Calibri" panose="020F0502020204030204" pitchFamily="34" charset="0"/>
                        </a:rPr>
                        <a:t>scp</a:t>
                      </a:r>
                      <a:r>
                        <a:rPr lang="fr-FR" sz="1600" b="1" dirty="0">
                          <a:effectLst/>
                          <a:latin typeface="Calibri" panose="020F0502020204030204" pitchFamily="34" charset="0"/>
                        </a:rPr>
                        <a:t> -P 16296 gui@85.123.10.201:image.png .</a:t>
                      </a:r>
                    </a:p>
                    <a:p>
                      <a:pPr marL="0" marR="0" fontAlgn="t">
                        <a:spcBef>
                          <a:spcPts val="0"/>
                        </a:spcBef>
                        <a:spcAft>
                          <a:spcPts val="0"/>
                        </a:spcAft>
                      </a:pPr>
                      <a:endParaRPr lang="fr-FR" sz="1600" b="1" dirty="0">
                        <a:effectLst/>
                        <a:latin typeface="Calibri" panose="020F0502020204030204" pitchFamily="34" charset="0"/>
                      </a:endParaRPr>
                    </a:p>
                    <a:p>
                      <a:pPr marL="0" marR="0" fontAlgn="t">
                        <a:spcBef>
                          <a:spcPts val="0"/>
                        </a:spcBef>
                        <a:spcAft>
                          <a:spcPts val="0"/>
                        </a:spcAft>
                      </a:pPr>
                      <a:r>
                        <a:rPr lang="fr-FR" sz="1600" dirty="0">
                          <a:effectLst/>
                          <a:latin typeface="Calibri" panose="020F0502020204030204" pitchFamily="34" charset="0"/>
                        </a:rPr>
                        <a:t>La commande </a:t>
                      </a:r>
                      <a:r>
                        <a:rPr lang="fr-FR" sz="1600" dirty="0" err="1">
                          <a:effectLst/>
                          <a:latin typeface="Calibri" panose="020F0502020204030204" pitchFamily="34" charset="0"/>
                        </a:rPr>
                        <a:t>ssh</a:t>
                      </a:r>
                      <a:r>
                        <a:rPr lang="fr-FR" sz="1600" dirty="0">
                          <a:effectLst/>
                          <a:latin typeface="Calibri" panose="020F0502020204030204" pitchFamily="34" charset="0"/>
                        </a:rPr>
                        <a:t> a une option pour indiquer un port </a:t>
                      </a:r>
                    </a:p>
                    <a:p>
                      <a:pPr marL="0" marR="0" fontAlgn="t">
                        <a:spcBef>
                          <a:spcPts val="0"/>
                        </a:spcBef>
                        <a:spcAft>
                          <a:spcPts val="0"/>
                        </a:spcAft>
                      </a:pPr>
                      <a:r>
                        <a:rPr lang="fr-FR" sz="1600" dirty="0">
                          <a:effectLst/>
                          <a:latin typeface="Calibri" panose="020F0502020204030204" pitchFamily="34" charset="0"/>
                        </a:rPr>
                        <a:t>Faire attention car avec </a:t>
                      </a:r>
                      <a:r>
                        <a:rPr lang="fr-FR" sz="1600" dirty="0" err="1">
                          <a:effectLst/>
                          <a:latin typeface="Calibri" panose="020F0502020204030204" pitchFamily="34" charset="0"/>
                        </a:rPr>
                        <a:t>ssh</a:t>
                      </a:r>
                      <a:r>
                        <a:rPr lang="fr-FR" sz="1600" dirty="0">
                          <a:effectLst/>
                          <a:latin typeface="Calibri" panose="020F0502020204030204" pitchFamily="34" charset="0"/>
                        </a:rPr>
                        <a:t> c'est un « p » minuscule qu'il faut utiliser alors qu’avec </a:t>
                      </a:r>
                      <a:r>
                        <a:rPr lang="fr-FR" sz="1600" dirty="0" err="1">
                          <a:effectLst/>
                          <a:latin typeface="Calibri" panose="020F0502020204030204" pitchFamily="34" charset="0"/>
                        </a:rPr>
                        <a:t>scp</a:t>
                      </a:r>
                      <a:r>
                        <a:rPr lang="fr-FR" sz="1600" dirty="0">
                          <a:effectLst/>
                          <a:latin typeface="Calibri" panose="020F0502020204030204" pitchFamily="34" charset="0"/>
                        </a:rPr>
                        <a:t> c'est un « P » majuscule !</a:t>
                      </a:r>
                    </a:p>
                  </a:txBody>
                  <a:tcPr marL="34918" marR="34918" marT="34918" marB="349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671534038"/>
                  </a:ext>
                </a:extLst>
              </a:tr>
            </a:tbl>
          </a:graphicData>
        </a:graphic>
      </p:graphicFrame>
    </p:spTree>
    <p:extLst>
      <p:ext uri="{BB962C8B-B14F-4D97-AF65-F5344CB8AC3E}">
        <p14:creationId xmlns:p14="http://schemas.microsoft.com/office/powerpoint/2010/main" val="124917393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D26B3429-7899-4D21-AE50-1F220438FC12}"/>
              </a:ext>
            </a:extLst>
          </p:cNvPr>
          <p:cNvSpPr>
            <a:spLocks noGrp="1"/>
          </p:cNvSpPr>
          <p:nvPr>
            <p:ph type="title"/>
          </p:nvPr>
        </p:nvSpPr>
        <p:spPr/>
        <p:txBody>
          <a:bodyPr/>
          <a:lstStyle/>
          <a:p>
            <a:r>
              <a:rPr lang="fr-FR" dirty="0"/>
              <a:t>FTP | SFTP</a:t>
            </a:r>
          </a:p>
        </p:txBody>
      </p:sp>
      <p:graphicFrame>
        <p:nvGraphicFramePr>
          <p:cNvPr id="7" name="Espace réservé du contenu 6">
            <a:extLst>
              <a:ext uri="{FF2B5EF4-FFF2-40B4-BE49-F238E27FC236}">
                <a16:creationId xmlns:a16="http://schemas.microsoft.com/office/drawing/2014/main" id="{BD6C05AE-BF38-44A0-B3C9-AF70EC378711}"/>
              </a:ext>
            </a:extLst>
          </p:cNvPr>
          <p:cNvGraphicFramePr>
            <a:graphicFrameLocks noGrp="1"/>
          </p:cNvGraphicFramePr>
          <p:nvPr>
            <p:ph idx="1"/>
            <p:extLst>
              <p:ext uri="{D42A27DB-BD31-4B8C-83A1-F6EECF244321}">
                <p14:modId xmlns:p14="http://schemas.microsoft.com/office/powerpoint/2010/main" val="1047139948"/>
              </p:ext>
            </p:extLst>
          </p:nvPr>
        </p:nvGraphicFramePr>
        <p:xfrm>
          <a:off x="677863" y="2374900"/>
          <a:ext cx="8596312" cy="3886200"/>
        </p:xfrm>
        <a:graphic>
          <a:graphicData uri="http://schemas.openxmlformats.org/drawingml/2006/table">
            <a:tbl>
              <a:tblPr/>
              <a:tblGrid>
                <a:gridCol w="1922653">
                  <a:extLst>
                    <a:ext uri="{9D8B030D-6E8A-4147-A177-3AD203B41FA5}">
                      <a16:colId xmlns:a16="http://schemas.microsoft.com/office/drawing/2014/main" val="4123190017"/>
                    </a:ext>
                  </a:extLst>
                </a:gridCol>
                <a:gridCol w="2052128">
                  <a:extLst>
                    <a:ext uri="{9D8B030D-6E8A-4147-A177-3AD203B41FA5}">
                      <a16:colId xmlns:a16="http://schemas.microsoft.com/office/drawing/2014/main" val="162312790"/>
                    </a:ext>
                  </a:extLst>
                </a:gridCol>
                <a:gridCol w="4621531">
                  <a:extLst>
                    <a:ext uri="{9D8B030D-6E8A-4147-A177-3AD203B41FA5}">
                      <a16:colId xmlns:a16="http://schemas.microsoft.com/office/drawing/2014/main" val="473280005"/>
                    </a:ext>
                  </a:extLst>
                </a:gridCol>
              </a:tblGrid>
              <a:tr h="1955800">
                <a:tc>
                  <a:txBody>
                    <a:bodyPr/>
                    <a:lstStyle/>
                    <a:p>
                      <a:pPr marL="0" marR="0" fontAlgn="t">
                        <a:spcBef>
                          <a:spcPts val="0"/>
                        </a:spcBef>
                        <a:spcAft>
                          <a:spcPts val="0"/>
                        </a:spcAft>
                      </a:pPr>
                      <a:r>
                        <a:rPr lang="fr-FR" sz="1400" b="1" dirty="0">
                          <a:effectLst/>
                          <a:latin typeface="Calibri" panose="020F0502020204030204" pitchFamily="34" charset="0"/>
                        </a:rPr>
                        <a:t>ftp </a:t>
                      </a:r>
                      <a:r>
                        <a:rPr lang="fr-FR" sz="1400" b="1" i="1" dirty="0">
                          <a:effectLst/>
                          <a:latin typeface="Calibri" panose="020F0502020204030204" pitchFamily="34" charset="0"/>
                          <a:hlinkClick r:id="rId2" invalidUrl="http:///"/>
                        </a:rPr>
                        <a:t>ftp.domain.com</a:t>
                      </a:r>
                      <a:endParaRPr lang="fr-FR" sz="1400" dirty="0">
                        <a:effectLst/>
                        <a:latin typeface="Calibri" panose="020F0502020204030204" pitchFamily="34" charset="0"/>
                      </a:endParaRPr>
                    </a:p>
                  </a:txBody>
                  <a:tcPr marL="34918" marR="34918" marT="34918" marB="349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effectLst/>
                          <a:latin typeface="Calibri" panose="020F0502020204030204" pitchFamily="34" charset="0"/>
                        </a:rPr>
                        <a:t>transférer des fichiers via le protocole ftp</a:t>
                      </a:r>
                    </a:p>
                  </a:txBody>
                  <a:tcPr marL="34918" marR="34918" marT="34918" marB="349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effectLst/>
                          <a:latin typeface="Calibri" panose="020F0502020204030204" pitchFamily="34" charset="0"/>
                        </a:rPr>
                        <a:t>Ftp&gt; commande</a:t>
                      </a:r>
                    </a:p>
                    <a:p>
                      <a:pPr marL="0" marR="0" fontAlgn="t">
                        <a:spcBef>
                          <a:spcPts val="0"/>
                        </a:spcBef>
                        <a:spcAft>
                          <a:spcPts val="0"/>
                        </a:spcAft>
                      </a:pPr>
                      <a:r>
                        <a:rPr lang="fr-FR" sz="1400" dirty="0">
                          <a:effectLst/>
                          <a:latin typeface="Calibri" panose="020F0502020204030204" pitchFamily="34" charset="0"/>
                        </a:rPr>
                        <a:t>ftp&gt; </a:t>
                      </a:r>
                      <a:r>
                        <a:rPr lang="fr-FR" sz="1400" dirty="0" err="1">
                          <a:effectLst/>
                          <a:latin typeface="Calibri" panose="020F0502020204030204" pitchFamily="34" charset="0"/>
                        </a:rPr>
                        <a:t>get</a:t>
                      </a:r>
                      <a:r>
                        <a:rPr lang="fr-FR" sz="1400" dirty="0">
                          <a:effectLst/>
                          <a:latin typeface="Calibri" panose="020F0502020204030204" pitchFamily="34" charset="0"/>
                        </a:rPr>
                        <a:t> fichier : envoie un fichier vers le serveur</a:t>
                      </a:r>
                    </a:p>
                    <a:p>
                      <a:pPr marL="0" marR="0" fontAlgn="t">
                        <a:spcBef>
                          <a:spcPts val="0"/>
                        </a:spcBef>
                        <a:spcAft>
                          <a:spcPts val="0"/>
                        </a:spcAft>
                      </a:pPr>
                      <a:r>
                        <a:rPr lang="fr-FR" sz="1400" dirty="0">
                          <a:effectLst/>
                          <a:latin typeface="Calibri" panose="020F0502020204030204" pitchFamily="34" charset="0"/>
                        </a:rPr>
                        <a:t>ftp&gt; put fichier : télécharge un fichier depuis le serveur.</a:t>
                      </a:r>
                    </a:p>
                    <a:p>
                      <a:pPr marL="0" marR="0" fontAlgn="t">
                        <a:spcBef>
                          <a:spcPts val="0"/>
                        </a:spcBef>
                        <a:spcAft>
                          <a:spcPts val="0"/>
                        </a:spcAft>
                      </a:pPr>
                      <a:r>
                        <a:rPr lang="fr-FR" sz="1400" dirty="0">
                          <a:effectLst/>
                          <a:latin typeface="Calibri" panose="020F0502020204030204" pitchFamily="34" charset="0"/>
                        </a:rPr>
                        <a:t>! Pour </a:t>
                      </a:r>
                      <a:r>
                        <a:rPr lang="fr-FR" sz="1400" dirty="0" err="1">
                          <a:effectLst/>
                          <a:latin typeface="Calibri" panose="020F0502020204030204" pitchFamily="34" charset="0"/>
                        </a:rPr>
                        <a:t>executer</a:t>
                      </a:r>
                      <a:r>
                        <a:rPr lang="fr-FR" sz="1400" dirty="0">
                          <a:effectLst/>
                          <a:latin typeface="Calibri" panose="020F0502020204030204" pitchFamily="34" charset="0"/>
                        </a:rPr>
                        <a:t> les commandes chez soi</a:t>
                      </a:r>
                    </a:p>
                    <a:p>
                      <a:pPr marL="0" marR="0" fontAlgn="t">
                        <a:spcBef>
                          <a:spcPts val="0"/>
                        </a:spcBef>
                        <a:spcAft>
                          <a:spcPts val="0"/>
                        </a:spcAft>
                      </a:pPr>
                      <a:r>
                        <a:rPr lang="fr-FR" sz="1400" dirty="0">
                          <a:effectLst/>
                          <a:latin typeface="Calibri" panose="020F0502020204030204" pitchFamily="34" charset="0"/>
                        </a:rPr>
                        <a:t>Ex : ftp&gt; !ls</a:t>
                      </a:r>
                    </a:p>
                  </a:txBody>
                  <a:tcPr marL="34918" marR="34918" marT="34918" marB="349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394841937"/>
                  </a:ext>
                </a:extLst>
              </a:tr>
              <a:tr h="1930400">
                <a:tc>
                  <a:txBody>
                    <a:bodyPr/>
                    <a:lstStyle/>
                    <a:p>
                      <a:pPr marL="0" marR="0" fontAlgn="t">
                        <a:spcBef>
                          <a:spcPts val="0"/>
                        </a:spcBef>
                        <a:spcAft>
                          <a:spcPts val="0"/>
                        </a:spcAft>
                      </a:pPr>
                      <a:r>
                        <a:rPr lang="fr-FR" sz="1400" b="1" dirty="0" err="1">
                          <a:effectLst/>
                          <a:latin typeface="Calibri" panose="020F0502020204030204" pitchFamily="34" charset="0"/>
                        </a:rPr>
                        <a:t>sftp</a:t>
                      </a:r>
                      <a:r>
                        <a:rPr lang="fr-FR" sz="1400" b="1" dirty="0">
                          <a:effectLst/>
                          <a:latin typeface="Calibri" panose="020F0502020204030204" pitchFamily="34" charset="0"/>
                        </a:rPr>
                        <a:t> </a:t>
                      </a:r>
                      <a:r>
                        <a:rPr lang="fr-FR" sz="1400" b="1" dirty="0" err="1">
                          <a:effectLst/>
                          <a:latin typeface="Calibri" panose="020F0502020204030204" pitchFamily="34" charset="0"/>
                        </a:rPr>
                        <a:t>pseudo@ip</a:t>
                      </a:r>
                      <a:r>
                        <a:rPr lang="fr-FR" sz="1400" b="1" dirty="0">
                          <a:effectLst/>
                          <a:latin typeface="Calibri" panose="020F0502020204030204" pitchFamily="34" charset="0"/>
                        </a:rPr>
                        <a:t> ou host</a:t>
                      </a:r>
                      <a:endParaRPr lang="fr-FR" sz="1400" dirty="0">
                        <a:effectLst/>
                        <a:latin typeface="Calibri" panose="020F0502020204030204" pitchFamily="34" charset="0"/>
                      </a:endParaRPr>
                    </a:p>
                  </a:txBody>
                  <a:tcPr marL="34918" marR="34918" marT="34918" marB="349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effectLst/>
                          <a:latin typeface="Calibri" panose="020F0502020204030204" pitchFamily="34" charset="0"/>
                        </a:rPr>
                        <a:t>transférer des fichiers via le protocole </a:t>
                      </a:r>
                      <a:r>
                        <a:rPr lang="fr-FR" sz="1400" dirty="0" err="1">
                          <a:effectLst/>
                          <a:latin typeface="Calibri" panose="020F0502020204030204" pitchFamily="34" charset="0"/>
                        </a:rPr>
                        <a:t>sftp</a:t>
                      </a:r>
                      <a:endParaRPr lang="fr-FR" sz="1400" dirty="0">
                        <a:effectLst/>
                        <a:latin typeface="Calibri" panose="020F0502020204030204" pitchFamily="34" charset="0"/>
                      </a:endParaRPr>
                    </a:p>
                  </a:txBody>
                  <a:tcPr marL="34918" marR="34918" marT="34918" marB="349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fr-FR" sz="1400" dirty="0">
                          <a:effectLst/>
                          <a:latin typeface="Calibri" panose="020F0502020204030204" pitchFamily="34" charset="0"/>
                        </a:rPr>
                        <a:t>Pour se connecter en SFTP, on utilise le même port que SSH (soit 22 par défaut). Si votre serveur SSH fonctionne sur un autre port, vous devrez le préciser comme ceci :</a:t>
                      </a:r>
                      <a:r>
                        <a:rPr lang="fr-FR" sz="1400" dirty="0" err="1">
                          <a:effectLst/>
                          <a:latin typeface="Calibri" panose="020F0502020204030204" pitchFamily="34" charset="0"/>
                        </a:rPr>
                        <a:t>sftp</a:t>
                      </a:r>
                      <a:r>
                        <a:rPr lang="fr-FR" sz="1400" dirty="0">
                          <a:effectLst/>
                          <a:latin typeface="Calibri" panose="020F0502020204030204" pitchFamily="34" charset="0"/>
                        </a:rPr>
                        <a:t> -</a:t>
                      </a:r>
                      <a:r>
                        <a:rPr lang="fr-FR" sz="1400" dirty="0" err="1">
                          <a:effectLst/>
                          <a:latin typeface="Calibri" panose="020F0502020204030204" pitchFamily="34" charset="0"/>
                        </a:rPr>
                        <a:t>oPort</a:t>
                      </a:r>
                      <a:r>
                        <a:rPr lang="fr-FR" sz="1400" dirty="0">
                          <a:effectLst/>
                          <a:latin typeface="Calibri" panose="020F0502020204030204" pitchFamily="34" charset="0"/>
                        </a:rPr>
                        <a:t>=27401 </a:t>
                      </a:r>
                      <a:r>
                        <a:rPr lang="fr-FR" sz="1400" dirty="0" err="1">
                          <a:effectLst/>
                          <a:latin typeface="Calibri" panose="020F0502020204030204" pitchFamily="34" charset="0"/>
                        </a:rPr>
                        <a:t>gui@serveur</a:t>
                      </a:r>
                      <a:r>
                        <a:rPr lang="fr-FR" sz="1400" dirty="0">
                          <a:effectLst/>
                          <a:latin typeface="Calibri" panose="020F0502020204030204" pitchFamily="34" charset="0"/>
                        </a:rPr>
                        <a:t>.</a:t>
                      </a:r>
                    </a:p>
                  </a:txBody>
                  <a:tcPr marL="34918" marR="34918" marT="34918" marB="349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83370751"/>
                  </a:ext>
                </a:extLst>
              </a:tr>
            </a:tbl>
          </a:graphicData>
        </a:graphic>
      </p:graphicFrame>
    </p:spTree>
    <p:extLst>
      <p:ext uri="{BB962C8B-B14F-4D97-AF65-F5344CB8AC3E}">
        <p14:creationId xmlns:p14="http://schemas.microsoft.com/office/powerpoint/2010/main" val="16049590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4EB308-9779-4AAB-AFE7-1C84AED514F8}"/>
              </a:ext>
            </a:extLst>
          </p:cNvPr>
          <p:cNvSpPr>
            <a:spLocks noGrp="1"/>
          </p:cNvSpPr>
          <p:nvPr>
            <p:ph type="title"/>
          </p:nvPr>
        </p:nvSpPr>
        <p:spPr/>
        <p:txBody>
          <a:bodyPr/>
          <a:lstStyle/>
          <a:p>
            <a:r>
              <a:rPr lang="fr-FR" dirty="0"/>
              <a:t>RSYNC - </a:t>
            </a:r>
            <a:r>
              <a:rPr lang="fr-FR" dirty="0">
                <a:latin typeface="Calibri" panose="020F0502020204030204" pitchFamily="34" charset="0"/>
              </a:rPr>
              <a:t>Synchroniser des dossiers</a:t>
            </a:r>
            <a:br>
              <a:rPr lang="fr-FR" dirty="0">
                <a:latin typeface="Calibri" panose="020F0502020204030204" pitchFamily="34" charset="0"/>
              </a:rPr>
            </a:br>
            <a:endParaRPr lang="fr-FR" dirty="0"/>
          </a:p>
        </p:txBody>
      </p:sp>
      <p:graphicFrame>
        <p:nvGraphicFramePr>
          <p:cNvPr id="4" name="Espace réservé du contenu 3">
            <a:extLst>
              <a:ext uri="{FF2B5EF4-FFF2-40B4-BE49-F238E27FC236}">
                <a16:creationId xmlns:a16="http://schemas.microsoft.com/office/drawing/2014/main" id="{E60CB417-348B-4441-B612-8FCE7193CE66}"/>
              </a:ext>
            </a:extLst>
          </p:cNvPr>
          <p:cNvGraphicFramePr>
            <a:graphicFrameLocks noGrp="1"/>
          </p:cNvGraphicFramePr>
          <p:nvPr>
            <p:ph idx="1"/>
            <p:extLst>
              <p:ext uri="{D42A27DB-BD31-4B8C-83A1-F6EECF244321}">
                <p14:modId xmlns:p14="http://schemas.microsoft.com/office/powerpoint/2010/main" val="2485380129"/>
              </p:ext>
            </p:extLst>
          </p:nvPr>
        </p:nvGraphicFramePr>
        <p:xfrm>
          <a:off x="262765" y="1930400"/>
          <a:ext cx="9690537" cy="4570413"/>
        </p:xfrm>
        <a:graphic>
          <a:graphicData uri="http://schemas.openxmlformats.org/drawingml/2006/table">
            <a:tbl>
              <a:tblPr/>
              <a:tblGrid>
                <a:gridCol w="9690537">
                  <a:extLst>
                    <a:ext uri="{9D8B030D-6E8A-4147-A177-3AD203B41FA5}">
                      <a16:colId xmlns:a16="http://schemas.microsoft.com/office/drawing/2014/main" val="2818358253"/>
                    </a:ext>
                  </a:extLst>
                </a:gridCol>
              </a:tblGrid>
              <a:tr h="4570413">
                <a:tc>
                  <a:txBody>
                    <a:bodyPr/>
                    <a:lstStyle/>
                    <a:p>
                      <a:pPr marL="0" marR="0" fontAlgn="t">
                        <a:spcBef>
                          <a:spcPts val="0"/>
                        </a:spcBef>
                        <a:spcAft>
                          <a:spcPts val="0"/>
                        </a:spcAft>
                      </a:pPr>
                      <a:r>
                        <a:rPr lang="fr-FR" sz="2400" dirty="0"/>
                        <a:t>synchroniser des dossiers en local</a:t>
                      </a:r>
                      <a:endParaRPr lang="fr-FR" sz="2400" b="1" dirty="0"/>
                    </a:p>
                    <a:p>
                      <a:pPr marL="0" marR="0" fontAlgn="t">
                        <a:spcBef>
                          <a:spcPts val="0"/>
                        </a:spcBef>
                        <a:spcAft>
                          <a:spcPts val="0"/>
                        </a:spcAft>
                      </a:pPr>
                      <a:r>
                        <a:rPr lang="fr-FR" sz="2400" b="1" dirty="0"/>
                        <a:t>-&gt; </a:t>
                      </a:r>
                      <a:r>
                        <a:rPr lang="fr-FR" sz="2400" b="1" dirty="0" err="1"/>
                        <a:t>rsync</a:t>
                      </a:r>
                      <a:r>
                        <a:rPr lang="fr-FR" sz="2400" b="1" dirty="0"/>
                        <a:t> -</a:t>
                      </a:r>
                      <a:r>
                        <a:rPr lang="fr-FR" sz="2400" b="1" dirty="0" err="1"/>
                        <a:t>arv</a:t>
                      </a:r>
                      <a:r>
                        <a:rPr lang="fr-FR" sz="2400" b="1" dirty="0"/>
                        <a:t> </a:t>
                      </a:r>
                      <a:r>
                        <a:rPr lang="fr-FR" sz="2400" b="1" u="sng" dirty="0" err="1"/>
                        <a:t>répertoireSource</a:t>
                      </a:r>
                      <a:r>
                        <a:rPr lang="fr-FR" sz="2400" b="1" dirty="0"/>
                        <a:t>/ </a:t>
                      </a:r>
                      <a:r>
                        <a:rPr lang="fr-FR" sz="2400" b="1" u="sng" dirty="0" err="1"/>
                        <a:t>répertoireCible</a:t>
                      </a:r>
                      <a:r>
                        <a:rPr lang="fr-FR" sz="2400" b="1" dirty="0"/>
                        <a:t>/ </a:t>
                      </a:r>
                      <a:endParaRPr lang="fr-FR" sz="2400" dirty="0"/>
                    </a:p>
                    <a:p>
                      <a:pPr marL="0" marR="0" fontAlgn="t">
                        <a:spcBef>
                          <a:spcPts val="0"/>
                        </a:spcBef>
                        <a:spcAft>
                          <a:spcPts val="0"/>
                        </a:spcAft>
                      </a:pPr>
                      <a:endParaRPr lang="fr-FR" dirty="0"/>
                    </a:p>
                    <a:p>
                      <a:pPr marL="0" marR="0" fontAlgn="t">
                        <a:spcBef>
                          <a:spcPts val="0"/>
                        </a:spcBef>
                        <a:spcAft>
                          <a:spcPts val="0"/>
                        </a:spcAft>
                      </a:pPr>
                      <a:endParaRPr lang="fr-FR" sz="1400" b="1" dirty="0">
                        <a:effectLst/>
                        <a:latin typeface="Calibri" panose="020F0502020204030204" pitchFamily="34" charset="0"/>
                      </a:endParaRPr>
                    </a:p>
                    <a:p>
                      <a:r>
                        <a:rPr lang="fr-FR" sz="2400" b="1" i="0" kern="1200" dirty="0">
                          <a:solidFill>
                            <a:schemeClr val="tx1"/>
                          </a:solidFill>
                          <a:effectLst/>
                          <a:latin typeface="+mn-lt"/>
                          <a:ea typeface="+mn-ea"/>
                          <a:cs typeface="+mn-cs"/>
                        </a:rPr>
                        <a:t>-a : </a:t>
                      </a:r>
                      <a:r>
                        <a:rPr lang="fr-FR" sz="2400" b="0" i="0" kern="1200" dirty="0">
                          <a:solidFill>
                            <a:schemeClr val="tx1"/>
                          </a:solidFill>
                          <a:effectLst/>
                          <a:latin typeface="+mn-lt"/>
                          <a:ea typeface="+mn-ea"/>
                          <a:cs typeface="+mn-cs"/>
                        </a:rPr>
                        <a:t>conserve toutes les informations sur les fichiers, comme les droits (chmod), la date de modification, etc.</a:t>
                      </a:r>
                    </a:p>
                    <a:p>
                      <a:r>
                        <a:rPr lang="fr-FR" sz="2400" b="1" i="0" kern="1200" dirty="0">
                          <a:solidFill>
                            <a:schemeClr val="tx1"/>
                          </a:solidFill>
                          <a:effectLst/>
                          <a:latin typeface="+mn-lt"/>
                          <a:ea typeface="+mn-ea"/>
                          <a:cs typeface="+mn-cs"/>
                        </a:rPr>
                        <a:t>-r : </a:t>
                      </a:r>
                      <a:r>
                        <a:rPr lang="fr-FR" sz="2400" b="0" i="0" kern="1200" dirty="0">
                          <a:solidFill>
                            <a:schemeClr val="tx1"/>
                          </a:solidFill>
                          <a:effectLst/>
                          <a:latin typeface="+mn-lt"/>
                          <a:ea typeface="+mn-ea"/>
                          <a:cs typeface="+mn-cs"/>
                        </a:rPr>
                        <a:t>sauvegarde aussi tous les sous-dossiers qui se trouvent dans le dossier à sauvegarder</a:t>
                      </a:r>
                    </a:p>
                    <a:p>
                      <a:r>
                        <a:rPr lang="fr-FR" sz="2400" b="1" i="0" kern="1200" dirty="0">
                          <a:solidFill>
                            <a:schemeClr val="tx1"/>
                          </a:solidFill>
                          <a:effectLst/>
                          <a:latin typeface="+mn-lt"/>
                          <a:ea typeface="+mn-ea"/>
                          <a:cs typeface="+mn-cs"/>
                        </a:rPr>
                        <a:t>-v : </a:t>
                      </a:r>
                      <a:r>
                        <a:rPr lang="fr-FR" sz="2400" b="0" i="0" kern="1200" dirty="0">
                          <a:solidFill>
                            <a:schemeClr val="tx1"/>
                          </a:solidFill>
                          <a:effectLst/>
                          <a:latin typeface="+mn-lt"/>
                          <a:ea typeface="+mn-ea"/>
                          <a:cs typeface="+mn-cs"/>
                        </a:rPr>
                        <a:t>mode verbeux, affiche des informations détaillées sur la copie en cours</a:t>
                      </a:r>
                    </a:p>
                    <a:p>
                      <a:pPr marL="0" marR="0" fontAlgn="t">
                        <a:spcBef>
                          <a:spcPts val="0"/>
                        </a:spcBef>
                        <a:spcAft>
                          <a:spcPts val="0"/>
                        </a:spcAft>
                      </a:pPr>
                      <a:endParaRPr lang="fr-FR" sz="1400" dirty="0">
                        <a:effectLst/>
                        <a:latin typeface="Calibri" panose="020F0502020204030204" pitchFamily="34" charset="0"/>
                      </a:endParaRPr>
                    </a:p>
                    <a:p>
                      <a:pPr marL="0" marR="0" fontAlgn="t">
                        <a:spcBef>
                          <a:spcPts val="0"/>
                        </a:spcBef>
                        <a:spcAft>
                          <a:spcPts val="0"/>
                        </a:spcAft>
                      </a:pPr>
                      <a:r>
                        <a:rPr lang="fr-FR" sz="1400" b="1" dirty="0">
                          <a:effectLst/>
                          <a:latin typeface="Calibri" panose="020F0502020204030204" pitchFamily="34" charset="0"/>
                        </a:rPr>
                        <a:t> </a:t>
                      </a:r>
                      <a:endParaRPr lang="fr-FR" sz="1400" dirty="0">
                        <a:effectLst/>
                        <a:latin typeface="Calibri" panose="020F0502020204030204" pitchFamily="34" charset="0"/>
                      </a:endParaRPr>
                    </a:p>
                  </a:txBody>
                  <a:tcPr marL="34918" marR="34918" marT="34918" marB="349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054567084"/>
                  </a:ext>
                </a:extLst>
              </a:tr>
            </a:tbl>
          </a:graphicData>
        </a:graphic>
      </p:graphicFrame>
    </p:spTree>
    <p:extLst>
      <p:ext uri="{BB962C8B-B14F-4D97-AF65-F5344CB8AC3E}">
        <p14:creationId xmlns:p14="http://schemas.microsoft.com/office/powerpoint/2010/main" val="26905273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4E20B6-4A4E-46D2-8752-F90628D8DAA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7F2BD86-4D37-4DD2-A70A-4600372B13B4}"/>
              </a:ext>
            </a:extLst>
          </p:cNvPr>
          <p:cNvSpPr>
            <a:spLocks noGrp="1"/>
          </p:cNvSpPr>
          <p:nvPr>
            <p:ph idx="1"/>
          </p:nvPr>
        </p:nvSpPr>
        <p:spPr>
          <a:xfrm>
            <a:off x="677333" y="2160589"/>
            <a:ext cx="10227734" cy="3880773"/>
          </a:xfrm>
        </p:spPr>
        <p:txBody>
          <a:bodyPr>
            <a:normAutofit/>
          </a:bodyPr>
          <a:lstStyle/>
          <a:p>
            <a:pPr marL="0" indent="0">
              <a:buNone/>
            </a:pPr>
            <a:r>
              <a:rPr lang="fr-FR" dirty="0"/>
              <a:t>Par défaut, </a:t>
            </a:r>
            <a:r>
              <a:rPr lang="fr-FR" dirty="0" err="1"/>
              <a:t>rsync</a:t>
            </a:r>
            <a:r>
              <a:rPr lang="fr-FR" dirty="0"/>
              <a:t> ne supprime pas les fichiers dans le répertoire de copie. Si vous voulez lui demander de le faire, pour que le contenu soit strictement identique, rajoutez --</a:t>
            </a:r>
            <a:r>
              <a:rPr lang="fr-FR" dirty="0" err="1"/>
              <a:t>delete</a:t>
            </a:r>
            <a:r>
              <a:rPr lang="fr-FR" dirty="0"/>
              <a:t>.</a:t>
            </a:r>
          </a:p>
          <a:p>
            <a:pPr marL="0" indent="0">
              <a:buNone/>
            </a:pPr>
            <a:endParaRPr lang="fr-FR" dirty="0"/>
          </a:p>
          <a:p>
            <a:pPr marL="0" indent="0">
              <a:buNone/>
            </a:pPr>
            <a:r>
              <a:rPr lang="fr-FR" dirty="0"/>
              <a:t>Synchroniser des dossiers et enlever les suppressions</a:t>
            </a:r>
          </a:p>
          <a:p>
            <a:pPr marL="0" fontAlgn="t">
              <a:spcBef>
                <a:spcPts val="0"/>
              </a:spcBef>
            </a:pPr>
            <a:r>
              <a:rPr lang="fr-FR" b="1" dirty="0"/>
              <a:t>-&gt; </a:t>
            </a:r>
            <a:r>
              <a:rPr lang="fr-FR" b="1" dirty="0" err="1"/>
              <a:t>rsync</a:t>
            </a:r>
            <a:r>
              <a:rPr lang="fr-FR" b="1" dirty="0"/>
              <a:t> -</a:t>
            </a:r>
            <a:r>
              <a:rPr lang="fr-FR" b="1" dirty="0" err="1"/>
              <a:t>arv</a:t>
            </a:r>
            <a:r>
              <a:rPr lang="fr-FR" b="1" dirty="0"/>
              <a:t> --</a:t>
            </a:r>
            <a:r>
              <a:rPr lang="fr-FR" b="1" dirty="0" err="1"/>
              <a:t>delete</a:t>
            </a:r>
            <a:r>
              <a:rPr lang="fr-FR" b="1" dirty="0"/>
              <a:t>  </a:t>
            </a:r>
            <a:r>
              <a:rPr lang="fr-FR" b="1" u="sng" dirty="0" err="1"/>
              <a:t>répertoireSource</a:t>
            </a:r>
            <a:r>
              <a:rPr lang="fr-FR" dirty="0"/>
              <a:t>  </a:t>
            </a:r>
            <a:r>
              <a:rPr lang="fr-FR" b="1" dirty="0"/>
              <a:t> </a:t>
            </a:r>
            <a:r>
              <a:rPr lang="fr-FR" b="1" u="sng" dirty="0" err="1"/>
              <a:t>répertoirCible</a:t>
            </a:r>
            <a:endParaRPr lang="fr-FR" b="1" u="sng" dirty="0"/>
          </a:p>
          <a:p>
            <a:pPr marL="0" fontAlgn="t">
              <a:spcBef>
                <a:spcPts val="0"/>
              </a:spcBef>
            </a:pPr>
            <a:endParaRPr lang="fr-FR" b="1" u="sng" dirty="0"/>
          </a:p>
          <a:p>
            <a:pPr marL="0" indent="0" fontAlgn="t">
              <a:spcBef>
                <a:spcPts val="0"/>
              </a:spcBef>
              <a:buNone/>
            </a:pPr>
            <a:r>
              <a:rPr lang="fr-FR" dirty="0"/>
              <a:t>Il est possible de garder de côté les fichiers que l'on a supprimés</a:t>
            </a:r>
          </a:p>
          <a:p>
            <a:pPr marL="0" indent="0" fontAlgn="t">
              <a:spcBef>
                <a:spcPts val="0"/>
              </a:spcBef>
              <a:buNone/>
            </a:pPr>
            <a:endParaRPr lang="fr-FR" dirty="0"/>
          </a:p>
          <a:p>
            <a:pPr marL="0" fontAlgn="t">
              <a:spcBef>
                <a:spcPts val="0"/>
              </a:spcBef>
            </a:pPr>
            <a:r>
              <a:rPr lang="fr-FR" sz="1200" b="1" dirty="0"/>
              <a:t>-&gt; </a:t>
            </a:r>
            <a:r>
              <a:rPr lang="fr-FR" sz="1200" b="1" dirty="0" err="1"/>
              <a:t>rsync</a:t>
            </a:r>
            <a:r>
              <a:rPr lang="fr-FR" sz="1200" b="1" dirty="0"/>
              <a:t> -</a:t>
            </a:r>
            <a:r>
              <a:rPr lang="fr-FR" sz="1200" b="1" dirty="0" err="1"/>
              <a:t>arv</a:t>
            </a:r>
            <a:r>
              <a:rPr lang="fr-FR" sz="1200" b="1" dirty="0"/>
              <a:t> --</a:t>
            </a:r>
            <a:r>
              <a:rPr lang="fr-FR" sz="1200" b="1" dirty="0" err="1"/>
              <a:t>delete</a:t>
            </a:r>
            <a:r>
              <a:rPr lang="fr-FR" sz="1200" b="1" dirty="0"/>
              <a:t> --backup --backup-</a:t>
            </a:r>
            <a:r>
              <a:rPr lang="fr-FR" sz="1200" b="1" dirty="0" err="1"/>
              <a:t>dir</a:t>
            </a:r>
            <a:r>
              <a:rPr lang="fr-FR" sz="1200" b="1" dirty="0"/>
              <a:t>=/home/</a:t>
            </a:r>
            <a:r>
              <a:rPr lang="fr-FR" sz="1200" b="1" u="sng" dirty="0"/>
              <a:t>user</a:t>
            </a:r>
            <a:r>
              <a:rPr lang="fr-FR" sz="1200" b="1" dirty="0"/>
              <a:t>/</a:t>
            </a:r>
            <a:r>
              <a:rPr lang="fr-FR" sz="1200" b="1" u="sng" dirty="0" err="1"/>
              <a:t>dossierBackup</a:t>
            </a:r>
            <a:r>
              <a:rPr lang="fr-FR" sz="1200" b="1" dirty="0"/>
              <a:t>   </a:t>
            </a:r>
            <a:r>
              <a:rPr lang="fr-FR" sz="1200" b="1" u="sng" dirty="0" err="1"/>
              <a:t>répertoireSource</a:t>
            </a:r>
            <a:r>
              <a:rPr lang="fr-FR" sz="1200" b="1" dirty="0"/>
              <a:t>/   </a:t>
            </a:r>
            <a:r>
              <a:rPr lang="fr-FR" sz="1200" b="1" u="sng" dirty="0" err="1"/>
              <a:t>user</a:t>
            </a:r>
            <a:r>
              <a:rPr lang="fr-FR" sz="1200" b="1" dirty="0" err="1"/>
              <a:t>@</a:t>
            </a:r>
            <a:r>
              <a:rPr lang="fr-FR" sz="1200" b="1" u="sng" dirty="0" err="1"/>
              <a:t>IPduServeur</a:t>
            </a:r>
            <a:r>
              <a:rPr lang="fr-FR" sz="1200" b="1" dirty="0" err="1"/>
              <a:t>:</a:t>
            </a:r>
            <a:r>
              <a:rPr lang="fr-FR" sz="1200" b="1" u="sng" dirty="0" err="1"/>
              <a:t>répertoireServeur</a:t>
            </a:r>
            <a:r>
              <a:rPr lang="fr-FR" sz="1200" b="1" dirty="0"/>
              <a:t>/</a:t>
            </a:r>
          </a:p>
          <a:p>
            <a:pPr marL="0" fontAlgn="t">
              <a:spcBef>
                <a:spcPts val="0"/>
              </a:spcBef>
            </a:pPr>
            <a:endParaRPr lang="fr-FR" sz="1400" b="1" dirty="0"/>
          </a:p>
          <a:p>
            <a:pPr marL="0" fontAlgn="t">
              <a:spcBef>
                <a:spcPts val="0"/>
              </a:spcBef>
            </a:pPr>
            <a:r>
              <a:rPr lang="fr-FR" sz="1200" b="1" dirty="0"/>
              <a:t>-&gt; </a:t>
            </a:r>
            <a:r>
              <a:rPr lang="fr-FR" sz="1200" b="1" dirty="0" err="1"/>
              <a:t>rsync</a:t>
            </a:r>
            <a:r>
              <a:rPr lang="fr-FR" sz="1200" b="1" dirty="0"/>
              <a:t>   -</a:t>
            </a:r>
            <a:r>
              <a:rPr lang="fr-FR" sz="1200" b="1" dirty="0" err="1"/>
              <a:t>arv</a:t>
            </a:r>
            <a:r>
              <a:rPr lang="fr-FR" sz="1200" b="1" dirty="0"/>
              <a:t>   --</a:t>
            </a:r>
            <a:r>
              <a:rPr lang="fr-FR" sz="1200" b="1" dirty="0" err="1"/>
              <a:t>delete</a:t>
            </a:r>
            <a:r>
              <a:rPr lang="fr-FR" sz="1200" b="1" dirty="0"/>
              <a:t>  --backup  --backup-</a:t>
            </a:r>
            <a:r>
              <a:rPr lang="fr-FR" sz="1200" b="1" dirty="0" err="1"/>
              <a:t>dir</a:t>
            </a:r>
            <a:r>
              <a:rPr lang="fr-FR" sz="1200" b="1" dirty="0"/>
              <a:t>=/home/</a:t>
            </a:r>
            <a:r>
              <a:rPr lang="fr-FR" sz="1200" b="1" u="sng" dirty="0"/>
              <a:t>user</a:t>
            </a:r>
            <a:r>
              <a:rPr lang="fr-FR" sz="1200" b="1" dirty="0"/>
              <a:t>/</a:t>
            </a:r>
            <a:r>
              <a:rPr lang="fr-FR" sz="1200" b="1" u="sng" dirty="0" err="1"/>
              <a:t>dossierBackup</a:t>
            </a:r>
            <a:r>
              <a:rPr lang="fr-FR" sz="1200" b="1" u="sng" dirty="0"/>
              <a:t>/</a:t>
            </a:r>
            <a:r>
              <a:rPr lang="fr-FR" sz="1200" b="1" dirty="0"/>
              <a:t>   </a:t>
            </a:r>
            <a:r>
              <a:rPr lang="fr-FR" sz="1200" b="1" u="sng" dirty="0" err="1"/>
              <a:t>répertoireSource</a:t>
            </a:r>
            <a:r>
              <a:rPr lang="fr-FR" sz="1200" b="1" dirty="0"/>
              <a:t>/   </a:t>
            </a:r>
            <a:r>
              <a:rPr lang="fr-FR" sz="1200" b="1" u="sng" dirty="0" err="1"/>
              <a:t>user</a:t>
            </a:r>
            <a:r>
              <a:rPr lang="fr-FR" sz="1200" b="1" dirty="0" err="1"/>
              <a:t>@</a:t>
            </a:r>
            <a:r>
              <a:rPr lang="fr-FR" sz="1200" b="1" u="sng" dirty="0" err="1"/>
              <a:t>IPduServeur</a:t>
            </a:r>
            <a:r>
              <a:rPr lang="fr-FR" sz="1200" b="1" dirty="0" err="1"/>
              <a:t>:</a:t>
            </a:r>
            <a:r>
              <a:rPr lang="fr-FR" sz="1200" b="1" u="sng" dirty="0" err="1"/>
              <a:t>répertoireServeur</a:t>
            </a:r>
            <a:r>
              <a:rPr lang="fr-FR" sz="1200" b="1" dirty="0"/>
              <a:t>/</a:t>
            </a:r>
          </a:p>
          <a:p>
            <a:pPr marL="0" fontAlgn="t">
              <a:spcBef>
                <a:spcPts val="0"/>
              </a:spcBef>
            </a:pPr>
            <a:endParaRPr lang="fr-FR" sz="1200" b="1" dirty="0"/>
          </a:p>
          <a:p>
            <a:pPr marL="0" indent="0" fontAlgn="t">
              <a:spcBef>
                <a:spcPts val="0"/>
              </a:spcBef>
              <a:buNone/>
            </a:pPr>
            <a:endParaRPr lang="fr-FR" sz="1200" b="1" dirty="0"/>
          </a:p>
          <a:p>
            <a:pPr marL="0" indent="0" fontAlgn="t">
              <a:spcBef>
                <a:spcPts val="0"/>
              </a:spcBef>
              <a:buNone/>
            </a:pPr>
            <a:r>
              <a:rPr lang="fr-FR" sz="1200" b="1" dirty="0"/>
              <a:t>Si votre serveur SSH écoute sur un autre port que celui par défaut, il faudra rajouter </a:t>
            </a:r>
            <a:r>
              <a:rPr lang="fr-FR" sz="1600" b="1" dirty="0"/>
              <a:t>-e "</a:t>
            </a:r>
            <a:r>
              <a:rPr lang="fr-FR" sz="1600" b="1" dirty="0" err="1"/>
              <a:t>ssh</a:t>
            </a:r>
            <a:r>
              <a:rPr lang="fr-FR" sz="1600" b="1" dirty="0"/>
              <a:t> -p </a:t>
            </a:r>
            <a:r>
              <a:rPr lang="fr-FR" sz="1600" b="1" u="sng" dirty="0"/>
              <a:t>port</a:t>
            </a:r>
            <a:r>
              <a:rPr lang="fr-FR" sz="1600" b="1" dirty="0"/>
              <a:t>"</a:t>
            </a:r>
            <a:endParaRPr lang="fr-FR" sz="1200" b="1" dirty="0"/>
          </a:p>
          <a:p>
            <a:pPr marL="0" fontAlgn="t">
              <a:spcBef>
                <a:spcPts val="0"/>
              </a:spcBef>
            </a:pPr>
            <a:endParaRPr lang="fr-FR" sz="1400" b="1" dirty="0"/>
          </a:p>
          <a:p>
            <a:endParaRPr lang="fr-FR" dirty="0"/>
          </a:p>
        </p:txBody>
      </p:sp>
    </p:spTree>
    <p:extLst>
      <p:ext uri="{BB962C8B-B14F-4D97-AF65-F5344CB8AC3E}">
        <p14:creationId xmlns:p14="http://schemas.microsoft.com/office/powerpoint/2010/main" val="5027013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Transférer des fichiers (Résumé)</a:t>
            </a:r>
          </a:p>
        </p:txBody>
      </p:sp>
      <p:sp>
        <p:nvSpPr>
          <p:cNvPr id="3" name="Espace réservé du contenu 2"/>
          <p:cNvSpPr>
            <a:spLocks noGrp="1"/>
          </p:cNvSpPr>
          <p:nvPr>
            <p:ph idx="1"/>
          </p:nvPr>
        </p:nvSpPr>
        <p:spPr/>
        <p:txBody>
          <a:bodyPr>
            <a:normAutofit/>
          </a:bodyPr>
          <a:lstStyle/>
          <a:p>
            <a:r>
              <a:rPr lang="fr-FR" b="1" dirty="0"/>
              <a:t>wget</a:t>
            </a:r>
            <a:r>
              <a:rPr lang="fr-FR" dirty="0"/>
              <a:t> permet de télécharger un fichier.</a:t>
            </a:r>
          </a:p>
          <a:p>
            <a:r>
              <a:rPr lang="fr-FR" dirty="0"/>
              <a:t>Pour copier des fichiers d'un ordinateur à un autre, on utilise </a:t>
            </a:r>
            <a:r>
              <a:rPr lang="fr-FR" b="1" dirty="0"/>
              <a:t>scp</a:t>
            </a:r>
            <a:r>
              <a:rPr lang="fr-FR" dirty="0"/>
              <a:t>. Il fonctionne à l'aide de ssh, donc le transfert est sécurisé.</a:t>
            </a:r>
          </a:p>
          <a:p>
            <a:r>
              <a:rPr lang="fr-FR" dirty="0"/>
              <a:t>On peut se connecter à un serveur ftp avec la commande </a:t>
            </a:r>
            <a:r>
              <a:rPr lang="fr-FR" b="1" dirty="0"/>
              <a:t>ftp</a:t>
            </a:r>
            <a:r>
              <a:rPr lang="fr-FR" dirty="0"/>
              <a:t> pour y télécharger et y envoyer des fichiers.</a:t>
            </a:r>
          </a:p>
          <a:p>
            <a:r>
              <a:rPr lang="fr-FR" dirty="0"/>
              <a:t>Il existe une alternative sécurisée à ftp qui crypte les échanges grâce à ssh : </a:t>
            </a:r>
            <a:r>
              <a:rPr lang="fr-FR" b="1" dirty="0"/>
              <a:t>sftp</a:t>
            </a:r>
            <a:r>
              <a:rPr lang="fr-FR" dirty="0"/>
              <a:t>.</a:t>
            </a:r>
          </a:p>
          <a:p>
            <a:r>
              <a:rPr lang="fr-FR" b="1" dirty="0"/>
              <a:t>rsync</a:t>
            </a:r>
            <a:r>
              <a:rPr lang="fr-FR" dirty="0"/>
              <a:t> permet de synchroniser le contenu de deux dossiers sur un même ordinateur ou sur deux ordinateurs différents. Il est particulièrement utile pour effectuer des sauvegardes.</a:t>
            </a:r>
          </a:p>
        </p:txBody>
      </p:sp>
    </p:spTree>
    <p:extLst>
      <p:ext uri="{BB962C8B-B14F-4D97-AF65-F5344CB8AC3E}">
        <p14:creationId xmlns:p14="http://schemas.microsoft.com/office/powerpoint/2010/main" val="3980293386"/>
      </p:ext>
    </p:extLst>
  </p:cSld>
  <p:clrMapOvr>
    <a:masterClrMapping/>
  </p:clrMapOvr>
</p:sld>
</file>

<file path=ppt/theme/theme1.xml><?xml version="1.0" encoding="utf-8"?>
<a:theme xmlns:a="http://schemas.openxmlformats.org/drawingml/2006/main" name="Facette">
  <a:themeElements>
    <a:clrScheme name="Rouge">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TM04033929[[fn=Ardoise]]</Template>
  <TotalTime>10132</TotalTime>
  <Words>14894</Words>
  <Application>Microsoft Office PowerPoint</Application>
  <PresentationFormat>Grand écran</PresentationFormat>
  <Paragraphs>1347</Paragraphs>
  <Slides>103</Slides>
  <Notes>43</Notes>
  <HiddenSlides>1</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103</vt:i4>
      </vt:variant>
    </vt:vector>
  </HeadingPairs>
  <TitlesOfParts>
    <vt:vector size="114" baseType="lpstr">
      <vt:lpstr>Aileron</vt:lpstr>
      <vt:lpstr>Arial</vt:lpstr>
      <vt:lpstr>Calibri</vt:lpstr>
      <vt:lpstr>Calibri Light</vt:lpstr>
      <vt:lpstr>Candara</vt:lpstr>
      <vt:lpstr>Courier New</vt:lpstr>
      <vt:lpstr>Source Sans Pro</vt:lpstr>
      <vt:lpstr>Trebuchet MS</vt:lpstr>
      <vt:lpstr>Wingdings</vt:lpstr>
      <vt:lpstr>Wingdings 3</vt:lpstr>
      <vt:lpstr>Facette</vt:lpstr>
      <vt:lpstr> ADMINISTRATION LINUX</vt:lpstr>
      <vt:lpstr>HISTOIRE</vt:lpstr>
      <vt:lpstr>Les distributions</vt:lpstr>
      <vt:lpstr>UNIX VS MS-DOS</vt:lpstr>
      <vt:lpstr>Avant linux</vt:lpstr>
      <vt:lpstr>Avec linux</vt:lpstr>
      <vt:lpstr>AVANTAGES / INCONVENIENTS</vt:lpstr>
      <vt:lpstr>INSTALLATION</vt:lpstr>
      <vt:lpstr>LES SYSTÈMES DE FICHIERS</vt:lpstr>
      <vt:lpstr>Systèmes de fichiers Microsoft (DOS et Windows)</vt:lpstr>
      <vt:lpstr>Systèmes de fichiers Linux</vt:lpstr>
      <vt:lpstr>NOM DES DISQUES SOUS LINUX</vt:lpstr>
      <vt:lpstr>PARTITIONNEMENT DES DISQUES</vt:lpstr>
      <vt:lpstr>CONSOLE ET MODE GRAPHIQUE</vt:lpstr>
      <vt:lpstr>CONSOLE ET MODE GRAPHIQUE</vt:lpstr>
      <vt:lpstr>CONSOLE ET MODE GRAPHIQUE</vt:lpstr>
      <vt:lpstr>LE SHELL</vt:lpstr>
      <vt:lpstr>Pourquoi utiliser la CONSOLE ?</vt:lpstr>
      <vt:lpstr>LES CONSOLES</vt:lpstr>
      <vt:lpstr>L’INVITE DE COMMANDES</vt:lpstr>
      <vt:lpstr>PREMIERES COMMANDES</vt:lpstr>
      <vt:lpstr>LES PARAMETRES</vt:lpstr>
      <vt:lpstr>COMBINER LES PARAMETRES</vt:lpstr>
      <vt:lpstr>Autocomplétions d’une commande</vt:lpstr>
      <vt:lpstr>Historique des commandes</vt:lpstr>
      <vt:lpstr>RACCOURCIS DU TERMINAL</vt:lpstr>
      <vt:lpstr>LES CONSOLES : raccourcis clavier</vt:lpstr>
      <vt:lpstr>LES COMMANDES (Résumé)</vt:lpstr>
      <vt:lpstr>COMPRENDRE LE MANUEL - SYNOPSIS</vt:lpstr>
      <vt:lpstr>COMPRENDRE LE MANUEL - SYNOPSIS (Résumé)</vt:lpstr>
      <vt:lpstr>NAVIGUER</vt:lpstr>
      <vt:lpstr>NAVIGUER</vt:lpstr>
      <vt:lpstr>ARBORESCENCE ou fhs</vt:lpstr>
      <vt:lpstr>Présentation PowerPoint</vt:lpstr>
      <vt:lpstr>Explication de ls -l</vt:lpstr>
      <vt:lpstr>LES FICHIERS</vt:lpstr>
      <vt:lpstr>NAVIGUER (Résumé)</vt:lpstr>
      <vt:lpstr>MANIPULER</vt:lpstr>
      <vt:lpstr>RACCOURCI LESS</vt:lpstr>
      <vt:lpstr>NANO : Éditeur de texte</vt:lpstr>
      <vt:lpstr>EDITER (Résumé)</vt:lpstr>
      <vt:lpstr>MANIPULER</vt:lpstr>
      <vt:lpstr>LN</vt:lpstr>
      <vt:lpstr>Liens physiques</vt:lpstr>
      <vt:lpstr>Présentation PowerPoint</vt:lpstr>
      <vt:lpstr>Liens symboliques</vt:lpstr>
      <vt:lpstr>Présentation PowerPoint</vt:lpstr>
      <vt:lpstr>MANIPULER (Résumé)</vt:lpstr>
      <vt:lpstr>GESTION DES DROITS</vt:lpstr>
      <vt:lpstr>GESTION DES DROITS</vt:lpstr>
      <vt:lpstr>Affectation des groupes</vt:lpstr>
      <vt:lpstr>Présentation PowerPoint</vt:lpstr>
      <vt:lpstr>Présentation PowerPoint</vt:lpstr>
      <vt:lpstr>chmod : modifier les droits d'accès </vt:lpstr>
      <vt:lpstr>Attribuer des droits avec des lettres (chmod relatif)</vt:lpstr>
      <vt:lpstr>GESTION DES DROITS (Résumé)</vt:lpstr>
      <vt:lpstr>.profile et .bashrc</vt:lpstr>
      <vt:lpstr>Gérer les paquets</vt:lpstr>
      <vt:lpstr>Mise à jour des paquets </vt:lpstr>
      <vt:lpstr>Rechercher , Installer et  Désinstaller un paquet</vt:lpstr>
      <vt:lpstr>INSTALLER (Résumé)</vt:lpstr>
      <vt:lpstr>RECHERCHER</vt:lpstr>
      <vt:lpstr>locate et find</vt:lpstr>
      <vt:lpstr>FIND</vt:lpstr>
      <vt:lpstr>RECHERCHER (Résumé) </vt:lpstr>
      <vt:lpstr>EXPLOITER</vt:lpstr>
      <vt:lpstr>Les flux de redirection</vt:lpstr>
      <vt:lpstr>Les flux de redirection (Résumé)</vt:lpstr>
      <vt:lpstr>Surveiller le système</vt:lpstr>
      <vt:lpstr>ps : liste statique des processus</vt:lpstr>
      <vt:lpstr>top : liste dynamique des processus</vt:lpstr>
      <vt:lpstr>kill : tuer un processus</vt:lpstr>
      <vt:lpstr>SURVEILLER LE SYSTÈME (Résumé) </vt:lpstr>
      <vt:lpstr>Exécuter des programmes en arrière-plan</vt:lpstr>
      <vt:lpstr>Liste des processus mis en pause par l’utilisateur</vt:lpstr>
      <vt:lpstr>Exécuter des programmes en arrière-plan (Résumé)</vt:lpstr>
      <vt:lpstr>AT : Exécuter une commande plus tard</vt:lpstr>
      <vt:lpstr>SLEEP : faire une pause</vt:lpstr>
      <vt:lpstr>CRONTAB | CRON : exécuter une commande régulièrement</vt:lpstr>
      <vt:lpstr>Paramétrer le crontab</vt:lpstr>
      <vt:lpstr>Archiver et Compresser</vt:lpstr>
      <vt:lpstr>ARCHIVER – Etape 1</vt:lpstr>
      <vt:lpstr>Compresser – Etape 2 </vt:lpstr>
      <vt:lpstr>Archiver et Compresser en 1 seule fois</vt:lpstr>
      <vt:lpstr>Connexion à distance avec Telnet</vt:lpstr>
      <vt:lpstr>Les différentes méthodes de chiffrement</vt:lpstr>
      <vt:lpstr>Les différentes méthodes de chiffrement</vt:lpstr>
      <vt:lpstr>CONNEXION A DISTANCE EN SSH</vt:lpstr>
      <vt:lpstr>UTILISATION DE SSH</vt:lpstr>
      <vt:lpstr>SSH – plus de sécurité</vt:lpstr>
      <vt:lpstr>SSH – Connexion automatique</vt:lpstr>
      <vt:lpstr>W : qui fait quoi ?</vt:lpstr>
      <vt:lpstr>WHO : qui est connecté ?</vt:lpstr>
      <vt:lpstr>WGET - Télécharger un fichier </vt:lpstr>
      <vt:lpstr>SCP - Copier des fichiers sur le réseau</vt:lpstr>
      <vt:lpstr>FTP | SFTP</vt:lpstr>
      <vt:lpstr>RSYNC - Synchroniser des dossiers </vt:lpstr>
      <vt:lpstr>Présentation PowerPoint</vt:lpstr>
      <vt:lpstr>Transférer des fichiers (Résumé)</vt:lpstr>
      <vt:lpstr>Compiler un programme depuis les sources </vt:lpstr>
      <vt:lpstr>Installer depuis une source externe</vt:lpstr>
      <vt:lpstr>Erreur lors de l’installation</vt:lpstr>
      <vt:lpstr>Compiler soi-même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INITIATION LINUX</dc:title>
  <dc:creator>Nicolas MALET</dc:creator>
  <cp:lastModifiedBy>marc brayer</cp:lastModifiedBy>
  <cp:revision>108</cp:revision>
  <dcterms:created xsi:type="dcterms:W3CDTF">2017-07-08T17:00:57Z</dcterms:created>
  <dcterms:modified xsi:type="dcterms:W3CDTF">2022-05-17T16:55:29Z</dcterms:modified>
</cp:coreProperties>
</file>