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256" r:id="rId2"/>
    <p:sldId id="307" r:id="rId3"/>
    <p:sldId id="312" r:id="rId4"/>
    <p:sldId id="300" r:id="rId5"/>
    <p:sldId id="295" r:id="rId6"/>
    <p:sldId id="293" r:id="rId7"/>
    <p:sldId id="306" r:id="rId8"/>
    <p:sldId id="308" r:id="rId9"/>
    <p:sldId id="309" r:id="rId10"/>
    <p:sldId id="310" r:id="rId11"/>
    <p:sldId id="311" r:id="rId12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D0D0D"/>
    <a:srgbClr val="000000"/>
    <a:srgbClr val="4F81BD"/>
    <a:srgbClr val="558ED5"/>
    <a:srgbClr val="F2DCDB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071" autoAdjust="0"/>
    <p:restoredTop sz="94660"/>
  </p:normalViewPr>
  <p:slideViewPr>
    <p:cSldViewPr showGuides="1">
      <p:cViewPr varScale="1">
        <p:scale>
          <a:sx n="136" d="100"/>
          <a:sy n="136" d="100"/>
        </p:scale>
        <p:origin x="-104" y="-304"/>
      </p:cViewPr>
      <p:guideLst>
        <p:guide orient="horz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AE0A9-ECAC-4E7C-926A-FD99E83CC7D6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655F-D8CA-4DEB-89DF-1A682254E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3561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30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14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54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286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15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259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186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582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354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872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96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5A1B-1324-4F8A-B64E-EA3550E5246E}" type="datetimeFigureOut">
              <a:rPr lang="en-US" smtClean="0"/>
              <a:pPr/>
              <a:t>11/30/16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E26B-8E0A-4320-8E64-47E419723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58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google.com/url?sa=t&amp;rct=j&amp;q=&amp;esrc=s&amp;source=web&amp;cd=1&amp;cad=rja&amp;uact=8&amp;ved=0ahUKEwi394DL7NHQAhXDlVQKHTjWCWwQFggoMAA&amp;url=http://www.metmuseum.org/blogs/digital-underground/2015/beacons&amp;usg=AFQjCNF3fkYr5KNTMzevDOPkhUrNXwbixQ&amp;sig2=iHtzmIojDbALhsaY-m0Ejg" TargetMode="External"/><Relationship Id="rId5" Type="http://schemas.openxmlformats.org/officeDocument/2006/relationships/hyperlink" Target="https://www.google.com/url?sa=t&amp;rct=j&amp;q=&amp;esrc=s&amp;source=web&amp;cd=1&amp;cad=rja&amp;uact=8&amp;ved=0ahUKEwi2_7mD7tHQAhUpwFQKHeOhAgAQFggvMAA&amp;url=http://www.mobilemarketer.com/cms/news/software-technology/19672.html&amp;usg=AFQjCNHvQ3mKBTkriYWBZkRiWiTW30nSFQ&amp;sig2=uCBGfOaTP5XMYQ68GH3pXg&amp;bvm=bv.139782543,d.cGw" TargetMode="External"/><Relationship Id="rId6" Type="http://schemas.openxmlformats.org/officeDocument/2006/relationships/hyperlink" Target="https://www.google.com/url?sa=t&amp;rct=j&amp;q=&amp;esrc=s&amp;source=web&amp;cd=1&amp;cad=rja&amp;uact=8&amp;ved=0ahUKEwiV_ffr7dHQAhWnwVQKHabQDRMQFggcMAA&amp;url=http://www.metmuseum.org/blogs/digital-underground/2015/beacons&amp;usg=AFQjCNF3fkYr5KNTMzevDOPkhUrNXwbixQ&amp;sig2=yeFbb7BDHvUExUsoS0CfxA&amp;bvm=bv.139782543,d.cGw" TargetMode="External"/><Relationship Id="rId7" Type="http://schemas.openxmlformats.org/officeDocument/2006/relationships/hyperlink" Target="https://www.google.com/url?sa=t&amp;rct=j&amp;q=&amp;esrc=s&amp;source=web&amp;cd=1&amp;cad=rja&amp;uact=8&amp;ved=0ahUKEwiJ29Wn79HQAhXmrFQKHTSSBv0QFggdMAA&amp;url=https://www.brooklynmuseum.org/community/blogosphere/2015/02/04/the-realities-of-installing-ibeacon-to-scale/&amp;usg=AFQjCNF4av5epFXlvUUfLaheRdc241LmwQ&amp;sig2=NqY1i_WMhV5J5yc4ak-HdA" TargetMode="External"/><Relationship Id="rId8" Type="http://schemas.openxmlformats.org/officeDocument/2006/relationships/hyperlink" Target="https://www.google.com/url?sa=t&amp;rct=j&amp;q=&amp;esrc=s&amp;source=web&amp;cd=6&amp;cad=rja&amp;uact=8&amp;ved=0ahUKEwivqrmG79HQAhUrwlQKHc_mDPkQFgg9MAU&amp;url=https://vimeo.com/115594510&amp;usg=AFQjCNGmAR7ynd1k3V3hK31XpQwIfS1xVw&amp;sig2=eSplHn1o_Ysg1IpeiWovWQ" TargetMode="External"/><Relationship Id="rId9" Type="http://schemas.openxmlformats.org/officeDocument/2006/relationships/hyperlink" Target="https://www.google.com/url?sa=t&amp;rct=j&amp;q=&amp;esrc=s&amp;source=web&amp;cd=1&amp;cad=rja&amp;uact=8&amp;ved=0ahUKEwjHgom979HQAhXJslQKHaHxBtIQFggjMAA&amp;url=https://community.estimote.com/hc/en-us/articles/204117126-STQRY-helps-visitors-explore-further-engage-deeper-and-discover-more-at-the-Seattle-Art-Museum&amp;usg=AFQjCNH4QutmBVMgmwhEbSKbGXyupBXueQ&amp;sig2=_i4LH8gJ6NQoNbYf94ri5Q&amp;bvm=bv.139782543,d.cGw" TargetMode="External"/><Relationship Id="rId10" Type="http://schemas.openxmlformats.org/officeDocument/2006/relationships/hyperlink" Target="https://www.google.com/url?sa=t&amp;rct=j&amp;q=&amp;esrc=s&amp;source=web&amp;cd=4&amp;cad=rja&amp;uact=8&amp;ved=0ahUKEwi394DL7NHQAhXDlVQKHTjWCWwQFgg8MAM&amp;url=http://australianmuseum.net.au/blogpost/more-beacon-technology-in-use-at-the-australian-museum&amp;usg=AFQjCNFDCF2BgPby-kXjo6jBmCCViImyug&amp;sig2=3snYytxndLJg-BSrLBla0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2381"/>
            <a:ext cx="9144000" cy="51458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821531"/>
            <a:ext cx="9144000" cy="1752600"/>
          </a:xfrm>
          <a:prstGeom prst="rect">
            <a:avLst/>
          </a:prstGeom>
          <a:solidFill>
            <a:srgbClr val="4F81B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0025" y="112633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How beacons can add interactivity to a museum. </a:t>
            </a:r>
            <a:r>
              <a:rPr lang="en-US" sz="4000" i="1" dirty="0" smtClean="0">
                <a:solidFill>
                  <a:srgbClr val="FFFF00"/>
                </a:solidFill>
              </a:rPr>
              <a:t>simplified </a:t>
            </a:r>
            <a:endParaRPr lang="en-US" sz="4000" i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243017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2"/>
          <p:cNvSpPr txBox="1"/>
          <p:nvPr/>
        </p:nvSpPr>
        <p:spPr>
          <a:xfrm>
            <a:off x="609600" y="364331"/>
            <a:ext cx="7275899" cy="545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29ABE2"/>
              </a:buClr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Management and monitoring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Track data coming from multiple beacons</a:t>
            </a: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Monitor beacons for battery life and last ping time</a:t>
            </a: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Consider using a beacon platform</a:t>
            </a:r>
            <a:endParaRPr lang="en-US" sz="1800" dirty="0" smtClean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0" marR="0" lvl="1" indent="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lang="en-US" sz="1800" b="0" i="0" u="none" strike="noStrike" cap="none" baseline="0" dirty="0" smtClean="0">
              <a:solidFill>
                <a:srgbClr val="545454"/>
              </a:solidFill>
              <a:latin typeface="Museo Sans 100"/>
              <a:cs typeface="Museo Sans 100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b="0" i="0" u="none" strike="noStrike" cap="none" baseline="0" dirty="0" smtClean="0">
              <a:solidFill>
                <a:srgbClr val="545454"/>
              </a:solidFill>
              <a:latin typeface="Museo Sans 100"/>
              <a:cs typeface="Museo Sans 100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29ABE2"/>
              </a:buClr>
              <a:buSzPct val="100000"/>
              <a:buFont typeface="+mj-lt"/>
              <a:buAutoNum type="arabicPeriod" startAt="4"/>
            </a:pPr>
            <a:r>
              <a:rPr lang="en-US" sz="2400" dirty="0" smtClean="0">
                <a:solidFill>
                  <a:srgbClr val="545454"/>
                </a:solidFill>
                <a:latin typeface="Museo Sans 100"/>
                <a:cs typeface="Museo Sans 100"/>
              </a:rPr>
              <a:t>Security</a:t>
            </a:r>
            <a:endParaRPr sz="2400" dirty="0" smtClean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Change major/minor numbers frequently and encrypt them</a:t>
            </a:r>
            <a:endParaRPr sz="1000" dirty="0">
              <a:solidFill>
                <a:srgbClr val="222222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Detect unauthorized authentication attempts</a:t>
            </a: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Set up a mechanism that sends timely firmware updates and security </a:t>
            </a:r>
            <a:r>
              <a:rPr lang="en-US" sz="1800" dirty="0" smtClean="0">
                <a:solidFill>
                  <a:srgbClr val="545454"/>
                </a:solidFill>
                <a:latin typeface="Museo Sans 100"/>
                <a:cs typeface="Museo Sans 100"/>
              </a:rPr>
              <a:t>notifications</a:t>
            </a:r>
          </a:p>
        </p:txBody>
      </p:sp>
      <p:pic>
        <p:nvPicPr>
          <p:cNvPr id="5" name="Picture 4" descr="D:\Nirav\EC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"/>
            <a:ext cx="2905124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alit.chauha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5768" y="1"/>
            <a:ext cx="885032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27171" y="63189"/>
            <a:ext cx="47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Things to </a:t>
            </a:r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Keep in Mind</a:t>
            </a:r>
            <a:endParaRPr lang="en-US" b="1" dirty="0">
              <a:solidFill>
                <a:schemeClr val="bg1"/>
              </a:solidFill>
              <a:latin typeface="Proxima Nov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050131"/>
            <a:ext cx="731520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545454"/>
                </a:solidFill>
                <a:latin typeface="Museo Sans 100"/>
                <a:cs typeface="Museo Sans 100"/>
              </a:rPr>
              <a:t>UX – What experience are you trying to create</a:t>
            </a:r>
            <a:r>
              <a:rPr lang="en-US" dirty="0" smtClean="0">
                <a:solidFill>
                  <a:srgbClr val="545454"/>
                </a:solidFill>
                <a:latin typeface="Museo Sans 100"/>
                <a:cs typeface="Museo Sans 100"/>
              </a:rPr>
              <a:t>?</a:t>
            </a:r>
          </a:p>
          <a:p>
            <a:pPr marL="342900" indent="-342900">
              <a:lnSpc>
                <a:spcPct val="200000"/>
              </a:lnSpc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545454"/>
                </a:solidFill>
                <a:latin typeface="Museo Sans 100"/>
                <a:cs typeface="Museo Sans 100"/>
              </a:rPr>
              <a:t>What LMS would you use to create that experience?</a:t>
            </a:r>
          </a:p>
          <a:p>
            <a:pPr marL="342900" indent="-342900">
              <a:lnSpc>
                <a:spcPct val="200000"/>
              </a:lnSpc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545454"/>
                </a:solidFill>
                <a:latin typeface="Museo Sans 100"/>
                <a:cs typeface="Museo Sans 100"/>
              </a:rPr>
              <a:t>How can we integrate existing LMS platforms with beacon analytics?</a:t>
            </a:r>
          </a:p>
          <a:p>
            <a:pPr marL="342900" indent="-342900">
              <a:lnSpc>
                <a:spcPct val="200000"/>
              </a:lnSpc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545454"/>
                </a:solidFill>
                <a:latin typeface="Museo Sans 100"/>
                <a:cs typeface="Museo Sans 100"/>
              </a:rPr>
              <a:t>Density and spacing of beacons</a:t>
            </a:r>
          </a:p>
          <a:p>
            <a:pPr marL="342900" indent="-342900">
              <a:lnSpc>
                <a:spcPct val="200000"/>
              </a:lnSpc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rgbClr val="545454"/>
                </a:solidFill>
                <a:latin typeface="Museo Sans 100"/>
                <a:cs typeface="Museo Sans 100"/>
              </a:rPr>
              <a:t>Pilot First – limited educational content and beacon locations (data mine for success using previous year data)</a:t>
            </a:r>
            <a:endParaRPr lang="en-US" dirty="0">
              <a:solidFill>
                <a:srgbClr val="545454"/>
              </a:solidFill>
              <a:latin typeface="Museo Sans 100"/>
              <a:cs typeface="Museo Sans 100"/>
              <a:sym typeface="Arial"/>
            </a:endParaRPr>
          </a:p>
        </p:txBody>
      </p:sp>
      <p:pic>
        <p:nvPicPr>
          <p:cNvPr id="5" name="Picture 4" descr="D:\Nirav\EC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"/>
            <a:ext cx="2066924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alit.chauha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7768" y="1"/>
            <a:ext cx="885032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34200" y="6318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Considerations</a:t>
            </a:r>
            <a:endParaRPr lang="en-US" b="1" dirty="0">
              <a:solidFill>
                <a:schemeClr val="bg1"/>
              </a:solidFill>
              <a:latin typeface="Proxima Nov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Nirav\EC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"/>
            <a:ext cx="3057525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lalit.chauha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885032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5953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Museums </a:t>
            </a:r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Using Beacons</a:t>
            </a:r>
            <a:endParaRPr lang="en-US" b="1" dirty="0">
              <a:solidFill>
                <a:schemeClr val="bg1"/>
              </a:solidFill>
              <a:latin typeface="Proxima Nova"/>
              <a:cs typeface="Arial" panose="020B0604020202020204" pitchFamily="34" charset="0"/>
            </a:endParaRPr>
          </a:p>
        </p:txBody>
      </p:sp>
      <p:sp>
        <p:nvSpPr>
          <p:cNvPr id="7" name="Shape 124"/>
          <p:cNvSpPr txBox="1"/>
          <p:nvPr/>
        </p:nvSpPr>
        <p:spPr>
          <a:xfrm>
            <a:off x="457200" y="897731"/>
            <a:ext cx="8308974" cy="27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dirty="0" smtClean="0">
                <a:hlinkClick r:id="rId4"/>
              </a:rPr>
              <a:t>The MET, New York</a:t>
            </a:r>
            <a:endParaRPr lang="en-US" dirty="0" smtClean="0"/>
          </a:p>
          <a:p>
            <a:pPr lvl="0">
              <a:spcAft>
                <a:spcPts val="1200"/>
              </a:spcAft>
            </a:pPr>
            <a:r>
              <a:rPr lang="en-US" dirty="0" smtClean="0">
                <a:hlinkClick r:id="rId5"/>
              </a:rPr>
              <a:t>The Guggenheim, New York</a:t>
            </a:r>
            <a:endParaRPr lang="en-US" dirty="0" smtClean="0"/>
          </a:p>
          <a:p>
            <a:pPr lvl="0">
              <a:spcAft>
                <a:spcPts val="1200"/>
              </a:spcAft>
            </a:pPr>
            <a:r>
              <a:rPr lang="en-US" dirty="0" smtClean="0">
                <a:hlinkClick r:id="rId6"/>
              </a:rPr>
              <a:t>Metropolitan </a:t>
            </a:r>
            <a:r>
              <a:rPr lang="en-US" dirty="0" smtClean="0">
                <a:hlinkClick r:id="rId6"/>
              </a:rPr>
              <a:t>Museum of Art, New </a:t>
            </a:r>
            <a:r>
              <a:rPr lang="en-US" dirty="0" smtClean="0">
                <a:hlinkClick r:id="rId6"/>
              </a:rPr>
              <a:t>York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>
                <a:hlinkClick r:id="rId7"/>
              </a:rPr>
              <a:t>Brooklyn </a:t>
            </a:r>
            <a:r>
              <a:rPr lang="en-US" dirty="0" smtClean="0">
                <a:hlinkClick r:id="rId7"/>
              </a:rPr>
              <a:t>Museum, New </a:t>
            </a:r>
            <a:r>
              <a:rPr lang="en-US" dirty="0" smtClean="0">
                <a:hlinkClick r:id="rId7"/>
              </a:rPr>
              <a:t>York</a:t>
            </a:r>
            <a:endParaRPr lang="en-US" dirty="0" smtClean="0"/>
          </a:p>
          <a:p>
            <a:pPr lvl="0">
              <a:spcAft>
                <a:spcPts val="1200"/>
              </a:spcAft>
            </a:pPr>
            <a:r>
              <a:rPr lang="en-US" dirty="0" smtClean="0">
                <a:hlinkClick r:id="rId8"/>
              </a:rPr>
              <a:t>Grand Rapids Public </a:t>
            </a:r>
            <a:r>
              <a:rPr lang="en-US" dirty="0" smtClean="0">
                <a:hlinkClick r:id="rId8"/>
              </a:rPr>
              <a:t>Museum, Michigan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>
                <a:hlinkClick r:id="rId9"/>
              </a:rPr>
              <a:t>Seattle Art </a:t>
            </a:r>
            <a:r>
              <a:rPr lang="en-US" dirty="0" smtClean="0">
                <a:hlinkClick r:id="rId9"/>
              </a:rPr>
              <a:t>Museum, Washington</a:t>
            </a:r>
            <a:endParaRPr lang="en-US" dirty="0" smtClean="0"/>
          </a:p>
          <a:p>
            <a:pPr lvl="0">
              <a:spcAft>
                <a:spcPts val="1200"/>
              </a:spcAft>
            </a:pPr>
            <a:r>
              <a:rPr lang="en-US" dirty="0" smtClean="0">
                <a:hlinkClick r:id="rId10"/>
              </a:rPr>
              <a:t>Australian Museum, Australia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Victoria </a:t>
            </a:r>
            <a:r>
              <a:rPr lang="en-US" dirty="0" smtClean="0"/>
              <a:t>and Albert Museum, Museum of </a:t>
            </a:r>
            <a:r>
              <a:rPr lang="en-US" dirty="0" err="1" smtClean="0"/>
              <a:t>Neons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Canadian Museum of Nature, Canada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 lvl="0">
              <a:spcAft>
                <a:spcPts val="1200"/>
              </a:spcAft>
            </a:pPr>
            <a:endParaRPr lang="en-US" dirty="0" smtClean="0"/>
          </a:p>
          <a:p>
            <a:pPr lvl="0">
              <a:spcAft>
                <a:spcPts val="1200"/>
              </a:spcAft>
            </a:pPr>
            <a:endParaRPr lang="en-US" sz="1800" b="0" i="0" u="none" strike="noStrike" cap="none" baseline="0" dirty="0">
              <a:solidFill>
                <a:srgbClr val="545454"/>
              </a:solidFill>
              <a:latin typeface="Museo Sans 100"/>
              <a:ea typeface="Arial"/>
              <a:cs typeface="Museo Sans 10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Nirav\EC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"/>
            <a:ext cx="2295525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lalit.chauha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885032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77000" y="595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How Beacons Work</a:t>
            </a:r>
            <a:endParaRPr lang="en-US" b="1" dirty="0">
              <a:solidFill>
                <a:schemeClr val="bg1"/>
              </a:solidFill>
              <a:latin typeface="Proxima Nova"/>
              <a:cs typeface="Arial" panose="020B0604020202020204" pitchFamily="34" charset="0"/>
            </a:endParaRPr>
          </a:p>
        </p:txBody>
      </p:sp>
      <p:sp>
        <p:nvSpPr>
          <p:cNvPr id="7" name="Shape 124"/>
          <p:cNvSpPr txBox="1"/>
          <p:nvPr/>
        </p:nvSpPr>
        <p:spPr>
          <a:xfrm>
            <a:off x="381000" y="3259931"/>
            <a:ext cx="8308974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 dirty="0">
              <a:solidFill>
                <a:srgbClr val="545454"/>
              </a:solidFill>
              <a:latin typeface="Museo Sans 100"/>
              <a:ea typeface="Arial"/>
              <a:cs typeface="Museo Sans 10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Beacons don’t transmit content;</a:t>
            </a:r>
            <a:r>
              <a:rPr lang="en-US" sz="1800" b="1" i="0" u="none" strike="noStrike" cap="none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 they transmit a series of numbers</a:t>
            </a:r>
            <a:endParaRPr lang="en-US" sz="1800" b="1" i="0" u="none" strike="noStrike" cap="none" baseline="0" dirty="0">
              <a:solidFill>
                <a:srgbClr val="545454"/>
              </a:solidFill>
              <a:latin typeface="Museo Sans 100"/>
              <a:ea typeface="Arial"/>
              <a:cs typeface="Museo Sans 100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545454"/>
              </a:solidFill>
              <a:latin typeface="Museo Sans 100"/>
              <a:ea typeface="Arial"/>
              <a:cs typeface="Museo Sans 100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29ABE2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The transmitted</a:t>
            </a:r>
            <a:r>
              <a:rPr lang="en-US" sz="1800" b="0" i="0" u="none" strike="noStrike" cap="none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 </a:t>
            </a:r>
            <a:r>
              <a:rPr lang="en-US" sz="1800" b="0" i="0" u="none" strike="noStrike" cap="none" baseline="0" dirty="0">
                <a:solidFill>
                  <a:srgbClr val="545454"/>
                </a:solidFill>
                <a:latin typeface="Museo Sans 100"/>
                <a:ea typeface="Arial"/>
                <a:cs typeface="Museo Sans 100"/>
                <a:sym typeface="Arial"/>
              </a:rPr>
              <a:t>signal allows another device to identify it and determine the device’s proximity to the beacon</a:t>
            </a:r>
          </a:p>
        </p:txBody>
      </p:sp>
      <p:pic>
        <p:nvPicPr>
          <p:cNvPr id="8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821531"/>
            <a:ext cx="7836668" cy="234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956187" y="1"/>
            <a:ext cx="4197334" cy="516730"/>
            <a:chOff x="6513368" y="1"/>
            <a:chExt cx="2640155" cy="516730"/>
          </a:xfrm>
        </p:grpSpPr>
        <p:grpSp>
          <p:nvGrpSpPr>
            <p:cNvPr id="17" name="Group 16"/>
            <p:cNvGrpSpPr/>
            <p:nvPr/>
          </p:nvGrpSpPr>
          <p:grpSpPr>
            <a:xfrm>
              <a:off x="6607222" y="1"/>
              <a:ext cx="2546301" cy="516730"/>
              <a:chOff x="5358655" y="2"/>
              <a:chExt cx="3775821" cy="798784"/>
            </a:xfrm>
          </p:grpSpPr>
          <p:pic>
            <p:nvPicPr>
              <p:cNvPr id="18" name="Picture 4" descr="D:\Nirav\ECM\2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98324" y="2"/>
                <a:ext cx="3136152" cy="798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C:\Users\lalit.chauhan\Desktop\Untitled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8655" y="2"/>
                <a:ext cx="825499" cy="798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6513368" y="59531"/>
              <a:ext cx="2634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Proxima Nova"/>
                  <a:cs typeface="Arial" panose="020B0604020202020204" pitchFamily="34" charset="0"/>
                </a:rPr>
                <a:t>Google </a:t>
              </a:r>
              <a:r>
                <a:rPr lang="en-US" b="1" dirty="0" err="1" smtClean="0">
                  <a:solidFill>
                    <a:schemeClr val="bg1"/>
                  </a:solidFill>
                  <a:latin typeface="Proxima Nova"/>
                  <a:cs typeface="Arial" panose="020B0604020202020204" pitchFamily="34" charset="0"/>
                </a:rPr>
                <a:t>Eddystone</a:t>
              </a:r>
              <a:r>
                <a:rPr lang="en-US" b="1" dirty="0" smtClean="0">
                  <a:solidFill>
                    <a:schemeClr val="bg1"/>
                  </a:solidFill>
                  <a:latin typeface="Proxima Nova"/>
                  <a:cs typeface="Arial" panose="020B0604020202020204" pitchFamily="34" charset="0"/>
                </a:rPr>
                <a:t> on Android</a:t>
              </a:r>
              <a:endParaRPr lang="en-US" b="1" dirty="0">
                <a:solidFill>
                  <a:schemeClr val="bg1"/>
                </a:solidFill>
                <a:latin typeface="Proxima Nova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14400" y="509111"/>
            <a:ext cx="70866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70501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660943" y="1"/>
            <a:ext cx="5492581" cy="516730"/>
            <a:chOff x="5964072" y="1"/>
            <a:chExt cx="3189451" cy="516730"/>
          </a:xfrm>
        </p:grpSpPr>
        <p:grpSp>
          <p:nvGrpSpPr>
            <p:cNvPr id="17" name="Group 16"/>
            <p:cNvGrpSpPr/>
            <p:nvPr/>
          </p:nvGrpSpPr>
          <p:grpSpPr>
            <a:xfrm>
              <a:off x="5964072" y="1"/>
              <a:ext cx="3189451" cy="516730"/>
              <a:chOff x="4404948" y="2"/>
              <a:chExt cx="4729524" cy="798784"/>
            </a:xfrm>
          </p:grpSpPr>
          <p:pic>
            <p:nvPicPr>
              <p:cNvPr id="18" name="Picture 4" descr="D:\Nirav\ECM\2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8208" y="2"/>
                <a:ext cx="4076264" cy="798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C:\Users\lalit.chauhan\Desktop\Untitled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4948" y="2"/>
                <a:ext cx="825499" cy="798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6404612" y="73700"/>
              <a:ext cx="2501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Proxima Nova"/>
                  <a:cs typeface="Arial" panose="020B0604020202020204" pitchFamily="34" charset="0"/>
                </a:rPr>
                <a:t>Google Eddystone vs. Apple iBeacon</a:t>
              </a:r>
              <a:endParaRPr lang="en-US" b="1" dirty="0">
                <a:solidFill>
                  <a:schemeClr val="bg1"/>
                </a:solidFill>
                <a:latin typeface="Proxima Nova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2168" y="620973"/>
            <a:ext cx="86838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	</a:t>
            </a:r>
            <a:r>
              <a:rPr lang="en-US" sz="1400" b="1" dirty="0" smtClean="0">
                <a:solidFill>
                  <a:srgbClr val="558ED5"/>
                </a:solidFill>
              </a:rPr>
              <a:t>Google </a:t>
            </a:r>
            <a:r>
              <a:rPr lang="en-US" sz="1400" b="1" dirty="0" err="1" smtClean="0">
                <a:solidFill>
                  <a:srgbClr val="558ED5"/>
                </a:solidFill>
              </a:rPr>
              <a:t>Eddystone</a:t>
            </a:r>
            <a:r>
              <a:rPr lang="en-US" sz="1400" dirty="0" smtClean="0"/>
              <a:t>				</a:t>
            </a:r>
            <a:r>
              <a:rPr lang="en-US" sz="1400" b="1" dirty="0" smtClean="0">
                <a:solidFill>
                  <a:srgbClr val="558ED5"/>
                </a:solidFill>
              </a:rPr>
              <a:t>Apple iBeacon</a:t>
            </a:r>
          </a:p>
          <a:p>
            <a:endParaRPr lang="en-US" sz="1400" dirty="0" smtClean="0"/>
          </a:p>
          <a:p>
            <a:r>
              <a:rPr lang="en-US" sz="1400" dirty="0" smtClean="0"/>
              <a:t>-     </a:t>
            </a:r>
            <a:r>
              <a:rPr lang="en-US" sz="1400" dirty="0" smtClean="0">
                <a:solidFill>
                  <a:srgbClr val="FF0000"/>
                </a:solidFill>
              </a:rPr>
              <a:t>Open source</a:t>
            </a:r>
            <a:r>
              <a:rPr lang="en-US" sz="1400" dirty="0" smtClean="0"/>
              <a:t>, available on GitHub			- </a:t>
            </a:r>
            <a:r>
              <a:rPr lang="en-US" sz="1400" dirty="0" smtClean="0">
                <a:solidFill>
                  <a:srgbClr val="FF0000"/>
                </a:solidFill>
              </a:rPr>
              <a:t>Proprietary</a:t>
            </a:r>
            <a:r>
              <a:rPr lang="en-US" sz="1400" dirty="0" smtClean="0"/>
              <a:t> software. 	</a:t>
            </a:r>
          </a:p>
          <a:p>
            <a:r>
              <a:rPr lang="en-US" sz="1400" dirty="0" smtClean="0"/>
              <a:t>      under the </a:t>
            </a:r>
            <a:r>
              <a:rPr lang="en-US" sz="1400" dirty="0"/>
              <a:t>Apache v2.0 </a:t>
            </a:r>
            <a:r>
              <a:rPr lang="en-US" sz="1400" dirty="0" smtClean="0"/>
              <a:t>license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>
                <a:solidFill>
                  <a:srgbClr val="FF0000"/>
                </a:solidFill>
              </a:rPr>
              <a:t>Cross-platform</a:t>
            </a:r>
            <a:r>
              <a:rPr lang="en-US" sz="1400" dirty="0" smtClean="0"/>
              <a:t> software</a:t>
            </a:r>
            <a:r>
              <a:rPr lang="en-US" sz="1400" dirty="0" smtClean="0"/>
              <a:t> 		</a:t>
            </a:r>
            <a:r>
              <a:rPr lang="en-US" sz="1400" dirty="0" smtClean="0"/>
              <a:t>	- </a:t>
            </a:r>
            <a:r>
              <a:rPr lang="en-US" sz="1400" dirty="0" smtClean="0">
                <a:solidFill>
                  <a:srgbClr val="FF0000"/>
                </a:solidFill>
              </a:rPr>
              <a:t>Native only to  iOS </a:t>
            </a:r>
            <a:r>
              <a:rPr lang="en-US" sz="1400" dirty="0" smtClean="0"/>
              <a:t>devices and beacons 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	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send messages to all smartphones 		- Can send messages to all smartphones </a:t>
            </a:r>
          </a:p>
          <a:p>
            <a:r>
              <a:rPr lang="en-US" sz="1400" dirty="0" smtClean="0"/>
              <a:t>        meeting the BLE (Bluetooth 4.0) standard.		  meeting the BLE (Bluetooth 4.0) standard.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Sends messages/data via </a:t>
            </a:r>
            <a:r>
              <a:rPr lang="en-US" sz="1400" dirty="0" smtClean="0">
                <a:solidFill>
                  <a:srgbClr val="FF0000"/>
                </a:solidFill>
              </a:rPr>
              <a:t>UUID, URLs and Telemetry.</a:t>
            </a:r>
            <a:r>
              <a:rPr lang="en-US" sz="1400" dirty="0" smtClean="0"/>
              <a:t>	- Sends messages </a:t>
            </a:r>
            <a:r>
              <a:rPr lang="en-US" sz="1400" dirty="0" smtClean="0">
                <a:solidFill>
                  <a:srgbClr val="FF0000"/>
                </a:solidFill>
              </a:rPr>
              <a:t>only through UUID</a:t>
            </a:r>
            <a:r>
              <a:rPr lang="en-US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To receive messages, </a:t>
            </a:r>
            <a:r>
              <a:rPr lang="en-US" sz="1400" dirty="0" smtClean="0">
                <a:solidFill>
                  <a:srgbClr val="FF0000"/>
                </a:solidFill>
              </a:rPr>
              <a:t>mobile app is optional</a:t>
            </a:r>
            <a:r>
              <a:rPr lang="en-US" sz="1400" dirty="0" smtClean="0"/>
              <a:t>. 		- To receive messages, </a:t>
            </a:r>
            <a:r>
              <a:rPr lang="en-US" sz="1400" dirty="0" smtClean="0">
                <a:solidFill>
                  <a:srgbClr val="FF0000"/>
                </a:solidFill>
              </a:rPr>
              <a:t>mobile app is mandatory. 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Ephemeral Identifiers </a:t>
            </a:r>
            <a:r>
              <a:rPr lang="en-US" sz="1400" dirty="0" smtClean="0">
                <a:solidFill>
                  <a:srgbClr val="FF0000"/>
                </a:solidFill>
              </a:rPr>
              <a:t>(EIDs) change frequently </a:t>
            </a:r>
            <a:r>
              <a:rPr lang="en-US" sz="1400" dirty="0" smtClean="0"/>
              <a:t>which 	- </a:t>
            </a:r>
            <a:r>
              <a:rPr lang="en-US" sz="1400" dirty="0" smtClean="0">
                <a:solidFill>
                  <a:srgbClr val="FF0000"/>
                </a:solidFill>
              </a:rPr>
              <a:t>No EIDs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only authorized clients can decode.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676775" y="1126331"/>
            <a:ext cx="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404092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810" y="669131"/>
            <a:ext cx="868381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FF0000"/>
                </a:solidFill>
              </a:rPr>
              <a:t>Nearby API</a:t>
            </a:r>
            <a:r>
              <a:rPr lang="en-US" b="1" cap="all" dirty="0" smtClean="0">
                <a:solidFill>
                  <a:srgbClr val="FF0000"/>
                </a:solidFill>
              </a:rPr>
              <a:t> </a:t>
            </a:r>
          </a:p>
          <a:p>
            <a:endParaRPr lang="en-US" sz="1400" dirty="0" smtClean="0"/>
          </a:p>
          <a:p>
            <a:r>
              <a:rPr lang="en-US" sz="1600" dirty="0" smtClean="0"/>
              <a:t>Allows </a:t>
            </a:r>
            <a:r>
              <a:rPr lang="en-US" sz="1600" dirty="0"/>
              <a:t>Android and iOS devices to communicate with other devices and beacons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Part </a:t>
            </a:r>
            <a:r>
              <a:rPr lang="en-US" sz="1600" dirty="0"/>
              <a:t>of Google Play </a:t>
            </a:r>
            <a:r>
              <a:rPr lang="en-US" sz="1600" dirty="0" smtClean="0"/>
              <a:t>Services. </a:t>
            </a:r>
          </a:p>
          <a:p>
            <a:endParaRPr lang="en-US" sz="1600" dirty="0"/>
          </a:p>
          <a:p>
            <a:r>
              <a:rPr lang="en-US" sz="1600" dirty="0" smtClean="0"/>
              <a:t>For </a:t>
            </a:r>
            <a:r>
              <a:rPr lang="en-US" sz="1600" dirty="0"/>
              <a:t>iOS, Google has a Nearby API library that developers can include with their app.</a:t>
            </a:r>
            <a:endParaRPr lang="en-US" sz="16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b="1" cap="all" dirty="0" smtClean="0">
                <a:solidFill>
                  <a:srgbClr val="FF0000"/>
                </a:solidFill>
              </a:rPr>
              <a:t>Proximity </a:t>
            </a:r>
            <a:r>
              <a:rPr lang="en-US" b="1" cap="all" dirty="0">
                <a:solidFill>
                  <a:srgbClr val="FF0000"/>
                </a:solidFill>
              </a:rPr>
              <a:t>Beacon API</a:t>
            </a:r>
            <a:r>
              <a:rPr lang="en-US" b="1" cap="all" dirty="0" smtClean="0">
                <a:solidFill>
                  <a:srgbClr val="FF0000"/>
                </a:solidFill>
              </a:rPr>
              <a:t> </a:t>
            </a:r>
          </a:p>
          <a:p>
            <a:endParaRPr lang="en-US" sz="1400" b="1" cap="all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Lets </a:t>
            </a:r>
            <a:r>
              <a:rPr lang="en-US" sz="1600" dirty="0"/>
              <a:t>developers connect semantic location data to beacons. Also works with Places API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The diagnostics </a:t>
            </a:r>
            <a:r>
              <a:rPr lang="en-US" sz="1600" dirty="0"/>
              <a:t>component that allows</a:t>
            </a:r>
            <a:r>
              <a:rPr lang="en-US" sz="1600" dirty="0" smtClean="0"/>
              <a:t> companies </a:t>
            </a:r>
            <a:r>
              <a:rPr lang="en-US" sz="1600" dirty="0" smtClean="0"/>
              <a:t>to </a:t>
            </a:r>
            <a:r>
              <a:rPr lang="en-US" sz="1600" dirty="0"/>
              <a:t>monitor </a:t>
            </a:r>
            <a:r>
              <a:rPr lang="en-US" sz="1600" dirty="0" smtClean="0"/>
              <a:t>their beacon fleet.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Identify </a:t>
            </a:r>
            <a:r>
              <a:rPr lang="en-US" sz="1600" dirty="0"/>
              <a:t>beacons behaving </a:t>
            </a:r>
            <a:r>
              <a:rPr lang="en-US" sz="1600" dirty="0" smtClean="0"/>
              <a:t>unusually (i.e. dropped from ceiling or out of battery).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01" y="1"/>
            <a:ext cx="5343524" cy="516730"/>
            <a:chOff x="6050629" y="1"/>
            <a:chExt cx="3102896" cy="516730"/>
          </a:xfrm>
        </p:grpSpPr>
        <p:grpSp>
          <p:nvGrpSpPr>
            <p:cNvPr id="14" name="Group 13"/>
            <p:cNvGrpSpPr/>
            <p:nvPr/>
          </p:nvGrpSpPr>
          <p:grpSpPr>
            <a:xfrm>
              <a:off x="6050629" y="1"/>
              <a:ext cx="3102896" cy="516730"/>
              <a:chOff x="4533299" y="2"/>
              <a:chExt cx="4601174" cy="798784"/>
            </a:xfrm>
          </p:grpSpPr>
          <p:pic>
            <p:nvPicPr>
              <p:cNvPr id="16" name="Picture 4" descr="D:\Nirav\ECM\2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0446" y="2"/>
                <a:ext cx="3904027" cy="798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lalit.chauhan\Desktop\Untitled-1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3299" y="2"/>
                <a:ext cx="825499" cy="798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6404612" y="73700"/>
              <a:ext cx="2501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Proxima Nova"/>
                  <a:cs typeface="Arial" panose="020B0604020202020204" pitchFamily="34" charset="0"/>
                </a:rPr>
                <a:t>Google Eddystone – under the hood</a:t>
              </a:r>
              <a:endParaRPr lang="en-US" b="1" dirty="0">
                <a:solidFill>
                  <a:schemeClr val="bg1"/>
                </a:solidFill>
                <a:latin typeface="Proxima Nov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766802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D:\Nirav\EC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"/>
            <a:ext cx="4276724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lalit.chauha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"/>
            <a:ext cx="885032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495800" y="63189"/>
            <a:ext cx="43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How Beacons Enhance Experience</a:t>
            </a:r>
            <a:endParaRPr lang="en-US" b="1" dirty="0">
              <a:solidFill>
                <a:schemeClr val="bg1"/>
              </a:solidFill>
              <a:latin typeface="Proxima Nova"/>
              <a:cs typeface="Arial" panose="020B0604020202020204" pitchFamily="34" charset="0"/>
            </a:endParaRPr>
          </a:p>
        </p:txBody>
      </p:sp>
      <p:pic>
        <p:nvPicPr>
          <p:cNvPr id="11" name="Picture 10" descr="ContextualInfo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04800" y="-169069"/>
            <a:ext cx="2019264" cy="2019264"/>
          </a:xfrm>
          <a:prstGeom prst="rect">
            <a:avLst/>
          </a:prstGeom>
        </p:spPr>
      </p:pic>
      <p:pic>
        <p:nvPicPr>
          <p:cNvPr id="12" name="Picture 11" descr="BigData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04800" y="1426910"/>
            <a:ext cx="2068896" cy="2068896"/>
          </a:xfrm>
          <a:prstGeom prst="rect">
            <a:avLst/>
          </a:prstGeom>
        </p:spPr>
      </p:pic>
      <p:pic>
        <p:nvPicPr>
          <p:cNvPr id="13" name="Picture 12" descr="Media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267200" y="2497931"/>
            <a:ext cx="2068896" cy="2068896"/>
          </a:xfrm>
          <a:prstGeom prst="rect">
            <a:avLst/>
          </a:prstGeom>
        </p:spPr>
      </p:pic>
      <p:pic>
        <p:nvPicPr>
          <p:cNvPr id="14" name="Picture 13" descr="SocialMedia-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40844" y="3172235"/>
            <a:ext cx="2068896" cy="20688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6603" y="292352"/>
            <a:ext cx="2361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Deliver contextual information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40732" y="3583603"/>
            <a:ext cx="19088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Social</a:t>
            </a:r>
          </a:p>
          <a:p>
            <a:pPr lvl="0"/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media  outreach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2508" y="2922455"/>
            <a:ext cx="2361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Enhance</a:t>
            </a:r>
          </a:p>
          <a:p>
            <a:pPr lvl="0"/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Interactivity beyond audio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80108" y="1888331"/>
            <a:ext cx="19088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Gather behavioral data</a:t>
            </a:r>
            <a:endParaRPr lang="en-US" dirty="0"/>
          </a:p>
        </p:txBody>
      </p:sp>
      <p:pic>
        <p:nvPicPr>
          <p:cNvPr id="19" name="Picture 18" descr="RecommendPost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636368" y="897734"/>
            <a:ext cx="1524000" cy="15239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88968" y="1050134"/>
            <a:ext cx="21454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lvl="0" algn="r">
              <a:buClr>
                <a:srgbClr val="29ABE2"/>
              </a:buClr>
              <a:buSzPct val="100000"/>
            </a:pPr>
            <a:r>
              <a:rPr lang="en-US" sz="2400" dirty="0" smtClean="0">
                <a:solidFill>
                  <a:srgbClr val="545454"/>
                </a:solidFill>
                <a:latin typeface="Museo Sans 100"/>
                <a:cs typeface="Museo Sans 100"/>
              </a:rPr>
              <a:t>Individualize</a:t>
            </a:r>
            <a:r>
              <a:rPr lang="en-US" sz="1800" dirty="0" smtClean="0">
                <a:solidFill>
                  <a:srgbClr val="545454"/>
                </a:solidFill>
                <a:latin typeface="Museo Sans 100"/>
                <a:cs typeface="Museo Sans 100"/>
              </a:rPr>
              <a:t> </a:t>
            </a:r>
            <a:r>
              <a:rPr lang="en-US" sz="2400" dirty="0" smtClean="0">
                <a:solidFill>
                  <a:srgbClr val="545454"/>
                </a:solidFill>
                <a:latin typeface="Museo Sans 100"/>
                <a:cs typeface="Museo Sans 100"/>
              </a:rPr>
              <a:t>Learning </a:t>
            </a:r>
            <a:r>
              <a:rPr lang="en-US" sz="2400" dirty="0" smtClean="0">
                <a:solidFill>
                  <a:srgbClr val="545454"/>
                </a:solidFill>
                <a:latin typeface="Museo Sans 100"/>
                <a:cs typeface="Museo Sans 100"/>
              </a:rPr>
              <a:t>Experiences</a:t>
            </a:r>
            <a:endParaRPr lang="en-US" sz="2400" dirty="0">
              <a:solidFill>
                <a:srgbClr val="545454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262934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0"/>
          <p:cNvSpPr txBox="1"/>
          <p:nvPr/>
        </p:nvSpPr>
        <p:spPr>
          <a:xfrm>
            <a:off x="5918290" y="3610724"/>
            <a:ext cx="1854110" cy="998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100" marR="0" lvl="0" algn="l" rtl="0">
              <a:spcBef>
                <a:spcPts val="0"/>
              </a:spcBef>
              <a:buClr>
                <a:srgbClr val="29ABE2"/>
              </a:buClr>
              <a:buSzPct val="100000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Gather visitor </a:t>
            </a:r>
            <a:r>
              <a:rPr lang="en-US" sz="1800" dirty="0" smtClean="0">
                <a:solidFill>
                  <a:srgbClr val="545454"/>
                </a:solidFill>
                <a:latin typeface="Museo Sans 100"/>
                <a:cs typeface="Museo Sans 100"/>
              </a:rPr>
              <a:t>data </a:t>
            </a:r>
            <a:endParaRPr sz="1800" b="0" i="0" u="none" strike="noStrike" cap="none" baseline="0" dirty="0" smtClean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17145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TicketlessEntry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52921" y="364331"/>
            <a:ext cx="1791061" cy="1791061"/>
          </a:xfrm>
          <a:prstGeom prst="rect">
            <a:avLst/>
          </a:prstGeom>
        </p:spPr>
      </p:pic>
      <p:pic>
        <p:nvPicPr>
          <p:cNvPr id="6" name="Picture 5" descr="FacilitiesInfo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125589" y="3431986"/>
            <a:ext cx="1428145" cy="1428145"/>
          </a:xfrm>
          <a:prstGeom prst="rect">
            <a:avLst/>
          </a:prstGeom>
        </p:spPr>
      </p:pic>
      <p:pic>
        <p:nvPicPr>
          <p:cNvPr id="7" name="Picture 6" descr="RecommendPost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179168" y="2193131"/>
            <a:ext cx="1127024" cy="1127022"/>
          </a:xfrm>
          <a:prstGeom prst="rect">
            <a:avLst/>
          </a:prstGeom>
        </p:spPr>
      </p:pic>
      <p:pic>
        <p:nvPicPr>
          <p:cNvPr id="8" name="Picture 7" descr="UpselStuff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561327" y="576716"/>
            <a:ext cx="1313371" cy="1313371"/>
          </a:xfrm>
          <a:prstGeom prst="rect">
            <a:avLst/>
          </a:prstGeom>
        </p:spPr>
      </p:pic>
      <p:pic>
        <p:nvPicPr>
          <p:cNvPr id="9" name="Picture 8" descr="UserData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572631" y="3373464"/>
            <a:ext cx="1473182" cy="14731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6553" y="798196"/>
            <a:ext cx="149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Ticketless entry</a:t>
            </a:r>
          </a:p>
          <a:p>
            <a:endParaRPr lang="en-US" sz="1800" dirty="0">
              <a:latin typeface="Museo Sans 500"/>
              <a:cs typeface="Museo Sans 5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0443" y="3632833"/>
            <a:ext cx="1799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lvl="0">
              <a:buClr>
                <a:srgbClr val="29ABE2"/>
              </a:buClr>
              <a:buSzPct val="100000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Information about facilities available</a:t>
            </a:r>
          </a:p>
          <a:p>
            <a:endParaRPr lang="en-US" sz="1800" dirty="0">
              <a:latin typeface="Museo Sans 500"/>
              <a:cs typeface="Museo Sans 5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8368" y="2497931"/>
            <a:ext cx="184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lvl="0">
              <a:buClr>
                <a:srgbClr val="29ABE2"/>
              </a:buClr>
              <a:buSzPct val="100000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Recommend exhibits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9670" y="798196"/>
            <a:ext cx="218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lvl="0">
              <a:buClr>
                <a:srgbClr val="29ABE2"/>
              </a:buClr>
              <a:buSzPct val="100000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Upsell mementos, gifts from the souvenir shop</a:t>
            </a:r>
          </a:p>
        </p:txBody>
      </p:sp>
      <p:pic>
        <p:nvPicPr>
          <p:cNvPr id="14" name="Picture 4" descr="D:\Nirav\ECM\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"/>
            <a:ext cx="3895724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lalit.chauhan\Desktop\Untitled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"/>
            <a:ext cx="885032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27171" y="63189"/>
            <a:ext cx="47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How would it work in my museum?</a:t>
            </a:r>
            <a:endParaRPr lang="en-US" b="1" dirty="0">
              <a:solidFill>
                <a:schemeClr val="bg1"/>
              </a:solidFill>
              <a:latin typeface="Proxima Nova"/>
              <a:cs typeface="Arial" panose="020B0604020202020204" pitchFamily="34" charset="0"/>
            </a:endParaRPr>
          </a:p>
        </p:txBody>
      </p:sp>
      <p:pic>
        <p:nvPicPr>
          <p:cNvPr id="21" name="Picture 20" descr="UserData-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1000" y="1964531"/>
            <a:ext cx="1473182" cy="14731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6400" y="226933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lvl="0">
              <a:buClr>
                <a:srgbClr val="29ABE2"/>
              </a:buClr>
              <a:buSzPct val="100000"/>
            </a:pPr>
            <a:r>
              <a:rPr lang="en-US" dirty="0" smtClean="0">
                <a:solidFill>
                  <a:srgbClr val="545454"/>
                </a:solidFill>
                <a:latin typeface="Museo Sans 100"/>
                <a:cs typeface="Museo Sans 100"/>
              </a:rPr>
              <a:t>Provide Teachers with Student Tour Learning Results</a:t>
            </a:r>
            <a:endParaRPr lang="en-US" sz="1800" dirty="0">
              <a:solidFill>
                <a:srgbClr val="545454"/>
              </a:solidFill>
              <a:latin typeface="Museo Sans 100"/>
              <a:cs typeface="Museo Sans 1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2"/>
          <p:cNvSpPr txBox="1"/>
          <p:nvPr/>
        </p:nvSpPr>
        <p:spPr>
          <a:xfrm>
            <a:off x="619500" y="364331"/>
            <a:ext cx="8067300" cy="540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29ABE2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545454"/>
                </a:solidFill>
                <a:latin typeface="Museo Sans 100"/>
                <a:cs typeface="Museo Sans 100"/>
              </a:rPr>
              <a:t>Beacon installation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Purchase beacons - consider color, design, power options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baseline="0" dirty="0">
                <a:solidFill>
                  <a:srgbClr val="545454"/>
                </a:solidFill>
                <a:latin typeface="Museo Sans 100"/>
                <a:cs typeface="Museo Sans 100"/>
                <a:sym typeface="Arial"/>
              </a:rPr>
              <a:t>Con</a:t>
            </a: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figure - ‘major’ and ‘minor’ numbers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Placement - must be</a:t>
            </a:r>
            <a:r>
              <a:rPr lang="en-US" sz="1800" dirty="0" smtClean="0">
                <a:solidFill>
                  <a:srgbClr val="545454"/>
                </a:solidFill>
                <a:latin typeface="Museo Sans 100"/>
                <a:cs typeface="Museo Sans 100"/>
              </a:rPr>
              <a:t> unobtrusive</a:t>
            </a:r>
          </a:p>
          <a:p>
            <a:pPr marL="0" marR="0" lvl="1" indent="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0" marR="0" lvl="1" indent="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29ABE2"/>
              </a:buClr>
              <a:buSzPct val="100000"/>
              <a:buFont typeface="+mj-lt"/>
              <a:buAutoNum type="arabicPeriod"/>
            </a:pPr>
            <a:r>
              <a:rPr lang="en-US" sz="2400" b="0" i="0" u="none" strike="noStrike" cap="none" baseline="0" dirty="0">
                <a:solidFill>
                  <a:srgbClr val="545454"/>
                </a:solidFill>
                <a:latin typeface="Museo Sans 100"/>
                <a:cs typeface="Museo Sans 100"/>
                <a:sym typeface="Arial"/>
              </a:rPr>
              <a:t>Visitor</a:t>
            </a:r>
            <a:r>
              <a:rPr lang="en-US" sz="2400" b="0" i="0" u="none" strike="noStrike" cap="none" baseline="0" dirty="0" smtClean="0">
                <a:solidFill>
                  <a:srgbClr val="545454"/>
                </a:solidFill>
                <a:latin typeface="Museo Sans 100"/>
                <a:cs typeface="Museo Sans 100"/>
                <a:sym typeface="Arial"/>
              </a:rPr>
              <a:t> coordinates not </a:t>
            </a:r>
            <a:r>
              <a:rPr lang="en-US" sz="2400" b="0" i="0" u="none" strike="noStrike" cap="none" baseline="0" dirty="0">
                <a:solidFill>
                  <a:srgbClr val="545454"/>
                </a:solidFill>
                <a:latin typeface="Museo Sans 100"/>
                <a:cs typeface="Museo Sans 100"/>
                <a:sym typeface="Arial"/>
              </a:rPr>
              <a:t>really</a:t>
            </a:r>
            <a:r>
              <a:rPr lang="en-US" sz="2400" b="0" i="0" u="none" strike="noStrike" cap="none" dirty="0">
                <a:solidFill>
                  <a:srgbClr val="545454"/>
                </a:solidFill>
                <a:latin typeface="Museo Sans 100"/>
                <a:cs typeface="Museo Sans 100"/>
                <a:sym typeface="Arial"/>
              </a:rPr>
              <a:t> precise</a:t>
            </a:r>
            <a:endParaRPr lang="en-US" sz="24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285750" marR="0" lvl="0" indent="-13335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545454"/>
              </a:solidFill>
              <a:latin typeface="Museo Sans 100"/>
              <a:cs typeface="Museo Sans 100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Factor in beacon signal interference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545454"/>
              </a:solidFill>
              <a:latin typeface="Museo Sans 100"/>
              <a:cs typeface="Museo Sans 100"/>
            </a:endParaRPr>
          </a:p>
          <a:p>
            <a:pPr marL="742950" marR="0" lvl="1" indent="-285750" algn="l" rtl="0">
              <a:spcBef>
                <a:spcPts val="0"/>
              </a:spcBef>
              <a:buClr>
                <a:srgbClr val="29ABE2"/>
              </a:buClr>
              <a:buSzPct val="100000"/>
              <a:buFont typeface="Courier New"/>
              <a:buChar char="o"/>
            </a:pPr>
            <a:r>
              <a:rPr lang="en-US" sz="1800" dirty="0">
                <a:solidFill>
                  <a:srgbClr val="545454"/>
                </a:solidFill>
                <a:latin typeface="Museo Sans 100"/>
                <a:cs typeface="Museo Sans 100"/>
              </a:rPr>
              <a:t>Use proximity, instead of a precise set of coordinates</a:t>
            </a:r>
          </a:p>
          <a:p>
            <a:pPr marL="742950" marR="0" lvl="1" indent="-171450" algn="l" rtl="0">
              <a:spcBef>
                <a:spcPts val="0"/>
              </a:spcBef>
              <a:buClr>
                <a:srgbClr val="29ABE2"/>
              </a:buClr>
              <a:buFont typeface="Courier New"/>
              <a:buNone/>
            </a:pPr>
            <a:endParaRPr sz="1800" b="0" i="0" u="none" strike="noStrike" cap="none" baseline="0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buClr>
                <a:srgbClr val="29ABE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spcBef>
                <a:spcPts val="0"/>
              </a:spcBef>
              <a:buClr>
                <a:srgbClr val="29ABE2"/>
              </a:buClr>
              <a:buFont typeface="Courier New"/>
              <a:buNone/>
            </a:pPr>
            <a:endParaRPr sz="1800" b="0" i="0" u="none" strike="noStrike" cap="none" baseline="0" dirty="0">
              <a:solidFill>
                <a:srgbClr val="5454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D:\Nirav\EC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"/>
            <a:ext cx="2905124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alit.chauhan\Desktop\Untitle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5768" y="1"/>
            <a:ext cx="885032" cy="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27171" y="63189"/>
            <a:ext cx="47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Things to </a:t>
            </a:r>
            <a:r>
              <a:rPr lang="en-US" b="1" dirty="0" smtClean="0">
                <a:solidFill>
                  <a:schemeClr val="bg1"/>
                </a:solidFill>
                <a:latin typeface="Proxima Nova"/>
                <a:cs typeface="Arial" panose="020B0604020202020204" pitchFamily="34" charset="0"/>
              </a:rPr>
              <a:t>Keep in Mind</a:t>
            </a:r>
            <a:endParaRPr lang="en-US" b="1" dirty="0">
              <a:solidFill>
                <a:schemeClr val="bg1"/>
              </a:solidFill>
              <a:latin typeface="Proxima Nov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556</Words>
  <Application>Microsoft Macintosh PowerPoint</Application>
  <PresentationFormat>Custom</PresentationFormat>
  <Paragraphs>101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Chauhan</dc:creator>
  <cp:lastModifiedBy>Justin Trupe</cp:lastModifiedBy>
  <cp:revision>415</cp:revision>
  <dcterms:created xsi:type="dcterms:W3CDTF">2016-12-01T00:29:53Z</dcterms:created>
  <dcterms:modified xsi:type="dcterms:W3CDTF">2016-12-01T05:06:43Z</dcterms:modified>
</cp:coreProperties>
</file>