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 dirty="0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019800" y="6356350"/>
            <a:ext cx="2666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fld id="{ED36F81C-4A8F-4109-AB79-DA6ABFB25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53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F81C-4A8F-4109-AB79-DA6ABFB25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06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F81C-4A8F-4109-AB79-DA6ABFB25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737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88913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5800" y="1557338"/>
            <a:ext cx="7924800" cy="4114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85800" y="152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Confidential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DEC3A438-D0CA-4F7D-8212-B6E0EAF15BFF}" type="slidenum">
              <a:rPr lang="zh-TW" altLang="en-US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2944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j-lt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微軟正黑體" panose="020B0604030504040204" pitchFamily="34" charset="-120"/>
              </a:defRPr>
            </a:lvl1pPr>
            <a:lvl2pPr>
              <a:defRPr b="1">
                <a:latin typeface="+mj-lt"/>
                <a:ea typeface="微軟正黑體" panose="020B0604030504040204" pitchFamily="34" charset="-120"/>
              </a:defRPr>
            </a:lvl2pPr>
            <a:lvl3pPr>
              <a:defRPr b="0">
                <a:latin typeface="+mj-lt"/>
                <a:ea typeface="微軟正黑體" panose="020B0604030504040204" pitchFamily="34" charset="-120"/>
              </a:defRPr>
            </a:lvl3pPr>
            <a:lvl4pPr>
              <a:defRPr sz="1800" b="0" baseline="0">
                <a:latin typeface="+mj-lt"/>
                <a:ea typeface="微軟正黑體" panose="020B0604030504040204" pitchFamily="34" charset="-120"/>
              </a:defRPr>
            </a:lvl4pPr>
            <a:lvl5pPr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2"/>
          </p:nvPr>
        </p:nvSpPr>
        <p:spPr>
          <a:xfrm>
            <a:off x="479205" y="970354"/>
            <a:ext cx="6288087" cy="379412"/>
          </a:xfrm>
        </p:spPr>
        <p:txBody>
          <a:bodyPr/>
          <a:lstStyle>
            <a:lvl1pPr>
              <a:buNone/>
              <a:defRPr sz="2200" baseline="0">
                <a:solidFill>
                  <a:srgbClr val="008787"/>
                </a:solidFill>
              </a:defRPr>
            </a:lvl1pPr>
            <a:lvl2pPr>
              <a:defRPr sz="2000">
                <a:solidFill>
                  <a:srgbClr val="008787"/>
                </a:solidFill>
              </a:defRPr>
            </a:lvl2pPr>
            <a:lvl3pPr>
              <a:defRPr sz="2000">
                <a:solidFill>
                  <a:srgbClr val="008787"/>
                </a:solidFill>
              </a:defRPr>
            </a:lvl3pPr>
            <a:lvl4pPr>
              <a:defRPr sz="2000">
                <a:solidFill>
                  <a:srgbClr val="008787"/>
                </a:solidFill>
              </a:defRPr>
            </a:lvl4pPr>
            <a:lvl5pPr>
              <a:defRPr sz="2000">
                <a:solidFill>
                  <a:srgbClr val="008787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B4ECD-15E4-40E2-A95D-BD9D0036F01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1485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>
                <a:latin typeface="+mj-lt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微軟正黑體" panose="020B0604030504040204" pitchFamily="34" charset="-120"/>
              </a:defRPr>
            </a:lvl1pPr>
            <a:lvl2pPr>
              <a:defRPr b="1">
                <a:latin typeface="+mj-lt"/>
                <a:ea typeface="微軟正黑體" panose="020B0604030504040204" pitchFamily="34" charset="-120"/>
              </a:defRPr>
            </a:lvl2pPr>
            <a:lvl3pPr>
              <a:defRPr b="0">
                <a:latin typeface="+mj-lt"/>
                <a:ea typeface="微軟正黑體" panose="020B0604030504040204" pitchFamily="34" charset="-120"/>
              </a:defRPr>
            </a:lvl3pPr>
            <a:lvl4pPr>
              <a:defRPr sz="1800" b="0" baseline="0">
                <a:latin typeface="+mj-lt"/>
                <a:ea typeface="微軟正黑體" panose="020B0604030504040204" pitchFamily="34" charset="-120"/>
              </a:defRPr>
            </a:lvl4pPr>
            <a:lvl5pPr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2"/>
          </p:nvPr>
        </p:nvSpPr>
        <p:spPr>
          <a:xfrm>
            <a:off x="479205" y="970354"/>
            <a:ext cx="6288087" cy="379412"/>
          </a:xfrm>
        </p:spPr>
        <p:txBody>
          <a:bodyPr/>
          <a:lstStyle>
            <a:lvl1pPr>
              <a:buNone/>
              <a:defRPr sz="2200" baseline="0">
                <a:solidFill>
                  <a:srgbClr val="008787"/>
                </a:solidFill>
              </a:defRPr>
            </a:lvl1pPr>
            <a:lvl2pPr>
              <a:defRPr sz="2000">
                <a:solidFill>
                  <a:srgbClr val="008787"/>
                </a:solidFill>
              </a:defRPr>
            </a:lvl2pPr>
            <a:lvl3pPr>
              <a:defRPr sz="2000">
                <a:solidFill>
                  <a:srgbClr val="008787"/>
                </a:solidFill>
              </a:defRPr>
            </a:lvl3pPr>
            <a:lvl4pPr>
              <a:defRPr sz="2000">
                <a:solidFill>
                  <a:srgbClr val="008787"/>
                </a:solidFill>
              </a:defRPr>
            </a:lvl4pPr>
            <a:lvl5pPr>
              <a:defRPr sz="2000">
                <a:solidFill>
                  <a:srgbClr val="008787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Confidential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B4ECD-15E4-40E2-A95D-BD9D0036F01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1485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1650" y="188913"/>
            <a:ext cx="83160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xfrm>
            <a:off x="501650" y="1409700"/>
            <a:ext cx="8316000" cy="4788000"/>
          </a:xfrm>
        </p:spPr>
        <p:txBody>
          <a:bodyPr/>
          <a:lstStyle>
            <a:lvl3pPr>
              <a:defRPr b="1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Confidential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DF8EB-25E2-4A2C-A249-21FED77425FC}" type="slidenum">
              <a:r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667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 dirty="0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endParaRPr lang="zh-TW" altLang="en-US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019800" y="6356350"/>
            <a:ext cx="2666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fld id="{ED36F81C-4A8F-4109-AB79-DA6ABFB25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955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019800" y="6356350"/>
            <a:ext cx="2666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fld id="{ED36F81C-4A8F-4109-AB79-DA6ABFB25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680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019800" y="6356350"/>
            <a:ext cx="2666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fld id="{ED36F81C-4A8F-4109-AB79-DA6ABFB25E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Right Triangle 14"/>
          <p:cNvSpPr/>
          <p:nvPr/>
        </p:nvSpPr>
        <p:spPr>
          <a:xfrm flipH="1" flipV="1">
            <a:off x="2960281" y="0"/>
            <a:ext cx="6183719" cy="757299"/>
          </a:xfrm>
          <a:prstGeom prst="rtTriangle">
            <a:avLst/>
          </a:prstGeom>
          <a:solidFill>
            <a:srgbClr val="FF87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flipV="1">
            <a:off x="1" y="-384"/>
            <a:ext cx="3974841" cy="1449599"/>
          </a:xfrm>
          <a:prstGeom prst="rtTriangle">
            <a:avLst/>
          </a:prstGeom>
          <a:solidFill>
            <a:srgbClr val="00BA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 flipV="1">
            <a:off x="1" y="-386"/>
            <a:ext cx="2498017" cy="1847847"/>
          </a:xfrm>
          <a:prstGeom prst="rtTriangle">
            <a:avLst/>
          </a:prstGeom>
          <a:solidFill>
            <a:srgbClr val="00D8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28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019800" y="6356350"/>
            <a:ext cx="2666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fld id="{ED36F81C-4A8F-4109-AB79-DA6ABFB25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232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019800" y="6356350"/>
            <a:ext cx="2666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fld id="{ED36F81C-4A8F-4109-AB79-DA6ABFB25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56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019800" y="6356350"/>
            <a:ext cx="2666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fld id="{ED36F81C-4A8F-4109-AB79-DA6ABFB25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6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F81C-4A8F-4109-AB79-DA6ABFB25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968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F81C-4A8F-4109-AB79-DA6ABFB25E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37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15"/>
          <p:cNvSpPr/>
          <p:nvPr/>
        </p:nvSpPr>
        <p:spPr>
          <a:xfrm>
            <a:off x="-1" y="5924550"/>
            <a:ext cx="2498017" cy="933450"/>
          </a:xfrm>
          <a:prstGeom prst="rtTriangle">
            <a:avLst/>
          </a:prstGeom>
          <a:solidFill>
            <a:srgbClr val="00D8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019800" y="6356350"/>
            <a:ext cx="2666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fld id="{ED36F81C-4A8F-4109-AB79-DA6ABFB25E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日期版面配置區 3"/>
          <p:cNvSpPr txBox="1">
            <a:spLocks/>
          </p:cNvSpPr>
          <p:nvPr/>
        </p:nvSpPr>
        <p:spPr>
          <a:xfrm>
            <a:off x="69613" y="6392863"/>
            <a:ext cx="2358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 smtClean="0"/>
              <a:t>Copyright © 2017 BigObject, Inc.</a:t>
            </a:r>
            <a:endParaRPr kumimoji="1" lang="zh-TW" altLang="en-US" dirty="0"/>
          </a:p>
        </p:txBody>
      </p:sp>
      <p:pic>
        <p:nvPicPr>
          <p:cNvPr id="11" name="圖片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2942" y="6125727"/>
            <a:ext cx="1500040" cy="82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rbel"/>
          <a:ea typeface="+mj-ea"/>
          <a:cs typeface="Corbe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Lato Light"/>
          <a:ea typeface="+mn-ea"/>
          <a:cs typeface="La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Lato Light"/>
          <a:ea typeface="+mn-ea"/>
          <a:cs typeface="La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Lato Light"/>
          <a:ea typeface="+mn-ea"/>
          <a:cs typeface="La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Lato Light"/>
          <a:ea typeface="+mn-ea"/>
          <a:cs typeface="La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Lato Light"/>
          <a:ea typeface="+mn-ea"/>
          <a:cs typeface="La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dirty="0" err="1" smtClean="0">
                <a:latin typeface="+mj-ea"/>
                <a:sym typeface="+mn-ea"/>
              </a:rPr>
              <a:t>BigObject</a:t>
            </a:r>
            <a:r>
              <a:rPr lang="en-US" altLang="zh-TW" sz="3200" dirty="0" smtClean="0">
                <a:latin typeface="+mj-ea"/>
                <a:sym typeface="+mn-ea"/>
              </a:rPr>
              <a:t> Node-RED  nodes </a:t>
            </a:r>
            <a:r>
              <a:rPr lang="zh-TW" altLang="en-US" sz="3200" dirty="0" smtClean="0">
                <a:latin typeface="+mj-ea"/>
                <a:sym typeface="+mn-ea"/>
              </a:rPr>
              <a:t>使用簡介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997200" y="6443663"/>
            <a:ext cx="2895600" cy="2968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  <a:endParaRPr lang="en-US" altLang="zh-TW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251520" y="6453336"/>
            <a:ext cx="981344" cy="288000"/>
          </a:xfrm>
          <a:prstGeom prst="rect">
            <a:avLst/>
          </a:prstGeom>
        </p:spPr>
        <p:txBody>
          <a:bodyPr/>
          <a:lstStyle/>
          <a:p>
            <a:pPr algn="dist">
              <a:defRPr/>
            </a:pPr>
            <a:fld id="{9CD6C2D9-E73D-4290-A257-3A5E8D89E33E}" type="slidenum">
              <a:rPr lang="en-US" altLang="zh-TW" sz="140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pPr algn="dist">
                <a:defRPr/>
              </a:pPr>
              <a:t>1</a:t>
            </a:fld>
            <a:endParaRPr lang="en-US" altLang="zh-TW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5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7612" y="18864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>
                <a:latin typeface="+mj-ea"/>
              </a:rPr>
              <a:t>BigObject</a:t>
            </a:r>
            <a:r>
              <a:rPr lang="en-US" altLang="zh-TW" dirty="0" smtClean="0">
                <a:latin typeface="+mj-ea"/>
              </a:rPr>
              <a:t> </a:t>
            </a:r>
            <a:r>
              <a:rPr lang="en-US" altLang="zh-TW" dirty="0">
                <a:latin typeface="+mj-ea"/>
              </a:rPr>
              <a:t>Node-RED </a:t>
            </a:r>
            <a:r>
              <a:rPr lang="en-US" altLang="zh-TW" dirty="0" smtClean="0">
                <a:latin typeface="+mj-ea"/>
              </a:rPr>
              <a:t>node list</a:t>
            </a:r>
            <a:endParaRPr lang="zh-TW" altLang="en-US" dirty="0">
              <a:latin typeface="+mj-ea"/>
            </a:endParaRPr>
          </a:p>
        </p:txBody>
      </p:sp>
      <p:graphicFrame>
        <p:nvGraphicFramePr>
          <p:cNvPr id="5" name="表格版面配置區 4"/>
          <p:cNvGraphicFramePr>
            <a:graphicFrameLocks noGrp="1"/>
          </p:cNvGraphicFramePr>
          <p:nvPr>
            <p:ph type="tbl" idx="1"/>
          </p:nvPr>
        </p:nvGraphicFramePr>
        <p:xfrm>
          <a:off x="1691680" y="1557338"/>
          <a:ext cx="7056785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2232248"/>
                <a:gridCol w="32403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n-ea"/>
                          <a:ea typeface="+mn-ea"/>
                        </a:rPr>
                        <a:t>Node Name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+mn-ea"/>
                          <a:ea typeface="+mn-ea"/>
                        </a:rPr>
                        <a:t>用途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+mn-ea"/>
                          <a:ea typeface="+mn-ea"/>
                        </a:rPr>
                        <a:t>說明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>
                          <a:latin typeface="+mn-ea"/>
                          <a:ea typeface="+mn-ea"/>
                        </a:rPr>
                        <a:t>BigObject</a:t>
                      </a:r>
                      <a:r>
                        <a:rPr lang="en-US" altLang="zh-TW" sz="1400" baseline="0" dirty="0" smtClean="0">
                          <a:latin typeface="+mn-ea"/>
                          <a:ea typeface="+mn-ea"/>
                        </a:rPr>
                        <a:t> CSV stream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處理 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CSV </a:t>
                      </a:r>
                      <a:r>
                        <a:rPr lang="en-US" altLang="zh-TW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格式的資料來源</a:t>
                      </a:r>
                      <a:r>
                        <a:rPr lang="en-US" altLang="zh-TW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zh-TW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並將結果存入指定的 </a:t>
                      </a:r>
                      <a:r>
                        <a:rPr lang="en-US" altLang="zh-TW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 table.</a:t>
                      </a:r>
                      <a:endParaRPr lang="en-US" altLang="zh-TW" sz="1400" b="0" i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 smtClean="0">
                          <a:latin typeface="+mn-ea"/>
                          <a:ea typeface="+mn-ea"/>
                        </a:rPr>
                        <a:t>INPUT:</a:t>
                      </a:r>
                      <a:r>
                        <a:rPr lang="en-US" altLang="zh-TW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400" baseline="0" dirty="0" err="1" smtClean="0">
                          <a:latin typeface="+mn-ea"/>
                          <a:ea typeface="+mn-ea"/>
                        </a:rPr>
                        <a:t>msg.payload</a:t>
                      </a:r>
                      <a:endParaRPr lang="en-US" altLang="zh-TW" sz="1400" baseline="0" dirty="0" smtClean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 smtClean="0">
                          <a:latin typeface="+mn-ea"/>
                          <a:ea typeface="+mn-ea"/>
                        </a:rPr>
                        <a:t>BO </a:t>
                      </a:r>
                      <a:r>
                        <a:rPr lang="zh-TW" altLang="en-US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400" baseline="0" dirty="0" smtClean="0">
                          <a:latin typeface="+mn-ea"/>
                          <a:ea typeface="+mn-ea"/>
                        </a:rPr>
                        <a:t>table </a:t>
                      </a:r>
                      <a:r>
                        <a:rPr lang="zh-TW" altLang="en-US" sz="1400" baseline="0" dirty="0" smtClean="0">
                          <a:latin typeface="+mn-ea"/>
                          <a:ea typeface="+mn-ea"/>
                        </a:rPr>
                        <a:t> 可以從 </a:t>
                      </a:r>
                      <a:r>
                        <a:rPr lang="en-US" altLang="zh-TW" sz="1400" baseline="0" dirty="0" err="1" smtClean="0">
                          <a:latin typeface="+mn-ea"/>
                          <a:ea typeface="+mn-ea"/>
                        </a:rPr>
                        <a:t>msg.table</a:t>
                      </a:r>
                      <a:r>
                        <a:rPr lang="en-US" altLang="zh-TW" sz="1400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zh-TW" altLang="en-US" sz="1400" baseline="0" dirty="0" smtClean="0">
                          <a:latin typeface="+mn-ea"/>
                          <a:ea typeface="+mn-ea"/>
                        </a:rPr>
                        <a:t>代入或是透過 </a:t>
                      </a:r>
                      <a:r>
                        <a:rPr lang="en-US" altLang="zh-TW" sz="1400" baseline="0" dirty="0" smtClean="0">
                          <a:latin typeface="+mn-ea"/>
                          <a:ea typeface="+mn-ea"/>
                        </a:rPr>
                        <a:t>node editor </a:t>
                      </a:r>
                      <a:r>
                        <a:rPr lang="zh-TW" altLang="en-US" sz="1400" baseline="0" dirty="0" smtClean="0">
                          <a:latin typeface="+mn-ea"/>
                          <a:ea typeface="+mn-ea"/>
                        </a:rPr>
                        <a:t>中指定</a:t>
                      </a:r>
                      <a:endParaRPr lang="en-US" altLang="zh-TW" sz="1400" baseline="0" dirty="0" smtClean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baseline="0" dirty="0" smtClean="0">
                          <a:latin typeface="+mn-ea"/>
                          <a:ea typeface="+mn-ea"/>
                        </a:rPr>
                        <a:t>Table </a:t>
                      </a:r>
                      <a:r>
                        <a:rPr lang="zh-TW" altLang="en-US" sz="1400" baseline="0" dirty="0" smtClean="0">
                          <a:latin typeface="+mn-ea"/>
                          <a:ea typeface="+mn-ea"/>
                        </a:rPr>
                        <a:t>必需已建立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>
                          <a:latin typeface="+mn-ea"/>
                          <a:ea typeface="+mn-ea"/>
                        </a:rPr>
                        <a:t>BigObject</a:t>
                      </a:r>
                      <a:r>
                        <a:rPr lang="en-US" altLang="zh-TW" sz="1400" baseline="0" dirty="0" smtClean="0">
                          <a:latin typeface="+mn-ea"/>
                          <a:ea typeface="+mn-ea"/>
                        </a:rPr>
                        <a:t> Analytics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+mn-ea"/>
                          <a:ea typeface="+mn-ea"/>
                        </a:rPr>
                        <a:t>處理 </a:t>
                      </a:r>
                      <a:r>
                        <a:rPr lang="en-US" altLang="zh-TW" sz="1400" dirty="0" smtClean="0">
                          <a:latin typeface="+mn-ea"/>
                          <a:ea typeface="+mn-ea"/>
                        </a:rPr>
                        <a:t>BO </a:t>
                      </a:r>
                      <a:r>
                        <a:rPr lang="zh-TW" altLang="en-US" sz="1400" dirty="0" smtClean="0">
                          <a:latin typeface="+mn-ea"/>
                          <a:ea typeface="+mn-ea"/>
                        </a:rPr>
                        <a:t>進階的分析型指令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 smtClean="0">
                          <a:latin typeface="+mn-ea"/>
                          <a:ea typeface="+mn-ea"/>
                        </a:rPr>
                        <a:t>Support </a:t>
                      </a:r>
                      <a:r>
                        <a:rPr lang="en-US" altLang="zh-TW" sz="1400" dirty="0" err="1" smtClean="0">
                          <a:latin typeface="+mn-ea"/>
                          <a:ea typeface="+mn-ea"/>
                        </a:rPr>
                        <a:t>stmt</a:t>
                      </a:r>
                      <a:r>
                        <a:rPr lang="en-US" altLang="zh-TW" sz="1400" dirty="0" smtClean="0">
                          <a:latin typeface="+mn-ea"/>
                          <a:ea typeface="+mn-ea"/>
                        </a:rPr>
                        <a:t>: FIND, GET, APPLY OUTOUT:  </a:t>
                      </a:r>
                      <a:r>
                        <a:rPr lang="en-US" altLang="zh-TW" sz="1400" dirty="0" err="1" smtClean="0">
                          <a:latin typeface="+mn-ea"/>
                          <a:ea typeface="+mn-ea"/>
                        </a:rPr>
                        <a:t>msg.payload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>
                          <a:latin typeface="+mn-ea"/>
                          <a:ea typeface="+mn-ea"/>
                        </a:rPr>
                        <a:t>BigObject</a:t>
                      </a:r>
                      <a:r>
                        <a:rPr lang="en-US" altLang="zh-TW" sz="1400" baseline="0" dirty="0" smtClean="0">
                          <a:latin typeface="+mn-ea"/>
                          <a:ea typeface="+mn-ea"/>
                        </a:rPr>
                        <a:t> Mart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TW" altLang="en-US" sz="1400" dirty="0" smtClean="0">
                          <a:latin typeface="+mn-ea"/>
                          <a:ea typeface="+mn-ea"/>
                        </a:rPr>
                        <a:t>處理 </a:t>
                      </a:r>
                      <a:r>
                        <a:rPr lang="en-US" altLang="zh-TW" sz="1400" dirty="0" smtClean="0">
                          <a:latin typeface="+mn-ea"/>
                          <a:ea typeface="+mn-ea"/>
                        </a:rPr>
                        <a:t>BO table </a:t>
                      </a:r>
                      <a:r>
                        <a:rPr lang="zh-TW" altLang="en-US" sz="1400" dirty="0" smtClean="0">
                          <a:latin typeface="+mn-ea"/>
                          <a:ea typeface="+mn-ea"/>
                        </a:rPr>
                        <a:t>建立指令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 smtClean="0">
                          <a:latin typeface="+mn-ea"/>
                          <a:ea typeface="+mn-ea"/>
                        </a:rPr>
                        <a:t>Support </a:t>
                      </a:r>
                      <a:r>
                        <a:rPr lang="en-US" altLang="zh-TW" sz="1400" dirty="0" err="1" smtClean="0">
                          <a:latin typeface="+mn-ea"/>
                          <a:ea typeface="+mn-ea"/>
                        </a:rPr>
                        <a:t>stmt</a:t>
                      </a:r>
                      <a:r>
                        <a:rPr lang="en-US" altLang="zh-TW" sz="1400" dirty="0" smtClean="0">
                          <a:latin typeface="+mn-ea"/>
                          <a:ea typeface="+mn-ea"/>
                        </a:rPr>
                        <a:t>: BUILD,</a:t>
                      </a:r>
                      <a:r>
                        <a:rPr lang="en-US" altLang="zh-TW" sz="1400" baseline="0" dirty="0" smtClean="0">
                          <a:latin typeface="+mn-ea"/>
                          <a:ea typeface="+mn-ea"/>
                        </a:rPr>
                        <a:t> CREATE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baseline="0" dirty="0" smtClean="0">
                          <a:latin typeface="+mn-ea"/>
                          <a:ea typeface="+mn-ea"/>
                        </a:rPr>
                        <a:t>OUTOUT: </a:t>
                      </a:r>
                      <a:r>
                        <a:rPr lang="en-US" altLang="zh-TW" sz="1400" baseline="0" dirty="0" err="1" smtClean="0">
                          <a:latin typeface="+mn-ea"/>
                          <a:ea typeface="+mn-ea"/>
                        </a:rPr>
                        <a:t>msg.payload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>
                          <a:latin typeface="+mn-ea"/>
                          <a:ea typeface="+mn-ea"/>
                        </a:rPr>
                        <a:t>BigObject</a:t>
                      </a:r>
                      <a:r>
                        <a:rPr lang="en-US" altLang="zh-TW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400" baseline="0" dirty="0" err="1" smtClean="0">
                          <a:latin typeface="+mn-ea"/>
                          <a:ea typeface="+mn-ea"/>
                        </a:rPr>
                        <a:t>Sh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+mn-ea"/>
                          <a:ea typeface="+mn-ea"/>
                        </a:rPr>
                        <a:t>執行所有 </a:t>
                      </a:r>
                      <a:r>
                        <a:rPr lang="en-US" altLang="zh-TW" sz="1400" dirty="0" smtClean="0">
                          <a:latin typeface="+mn-ea"/>
                          <a:ea typeface="+mn-ea"/>
                        </a:rPr>
                        <a:t>BO </a:t>
                      </a:r>
                      <a:r>
                        <a:rPr lang="zh-TW" altLang="en-US" sz="1400" dirty="0" smtClean="0">
                          <a:latin typeface="+mn-ea"/>
                          <a:ea typeface="+mn-ea"/>
                        </a:rPr>
                        <a:t>的指令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 smtClean="0">
                          <a:latin typeface="+mn-ea"/>
                          <a:ea typeface="+mn-ea"/>
                        </a:rPr>
                        <a:t>INPUT:</a:t>
                      </a:r>
                      <a:r>
                        <a:rPr lang="en-US" altLang="zh-TW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400" baseline="0" dirty="0" err="1" smtClean="0">
                          <a:latin typeface="+mn-ea"/>
                          <a:ea typeface="+mn-ea"/>
                        </a:rPr>
                        <a:t>msg.stmt</a:t>
                      </a:r>
                      <a:endParaRPr lang="en-US" altLang="zh-TW" sz="1400" baseline="0" dirty="0" smtClean="0">
                        <a:latin typeface="+mn-ea"/>
                        <a:ea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baseline="0" dirty="0" smtClean="0">
                          <a:latin typeface="+mn-ea"/>
                          <a:ea typeface="+mn-ea"/>
                        </a:rPr>
                        <a:t>OUTPUT: </a:t>
                      </a:r>
                      <a:r>
                        <a:rPr lang="en-US" altLang="zh-TW" sz="1400" baseline="0" dirty="0" err="1" smtClean="0">
                          <a:latin typeface="+mn-ea"/>
                          <a:ea typeface="+mn-ea"/>
                        </a:rPr>
                        <a:t>msg.payload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>
                          <a:latin typeface="+mn-ea"/>
                          <a:ea typeface="+mn-ea"/>
                        </a:rPr>
                        <a:t>BigObject</a:t>
                      </a:r>
                      <a:r>
                        <a:rPr lang="en-US" altLang="zh-TW" sz="1400" baseline="0" dirty="0" smtClean="0">
                          <a:latin typeface="+mn-ea"/>
                          <a:ea typeface="+mn-ea"/>
                        </a:rPr>
                        <a:t> SQL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+mn-ea"/>
                          <a:ea typeface="+mn-ea"/>
                        </a:rPr>
                        <a:t>執行基本的 </a:t>
                      </a:r>
                      <a:r>
                        <a:rPr lang="en-US" altLang="zh-TW" sz="1400" dirty="0" smtClean="0">
                          <a:latin typeface="+mn-ea"/>
                          <a:ea typeface="+mn-ea"/>
                        </a:rPr>
                        <a:t>BO SQL </a:t>
                      </a:r>
                      <a:r>
                        <a:rPr lang="zh-TW" altLang="en-US" sz="1400" dirty="0" smtClean="0">
                          <a:latin typeface="+mn-ea"/>
                          <a:ea typeface="+mn-ea"/>
                        </a:rPr>
                        <a:t>指令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 smtClean="0">
                          <a:latin typeface="+mn-ea"/>
                          <a:ea typeface="+mn-ea"/>
                        </a:rPr>
                        <a:t>Support</a:t>
                      </a:r>
                      <a:r>
                        <a:rPr lang="en-US" altLang="zh-TW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400" dirty="0" err="1" smtClean="0">
                          <a:latin typeface="+mn-ea"/>
                          <a:ea typeface="+mn-ea"/>
                        </a:rPr>
                        <a:t>stmt</a:t>
                      </a:r>
                      <a:r>
                        <a:rPr lang="en-US" altLang="zh-TW" sz="1400" baseline="0" dirty="0" smtClean="0">
                          <a:latin typeface="+mn-ea"/>
                          <a:ea typeface="+mn-ea"/>
                        </a:rPr>
                        <a:t>: SELECT, CREATE, INSERT, LOAD, UPDATE, TRIM, DROP, DELETE, ALTER, SHOW, DESC</a:t>
                      </a:r>
                      <a:endParaRPr lang="en-US" altLang="zh-TW" sz="1400" b="0" i="0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OUTPUT: </a:t>
                      </a:r>
                      <a:r>
                        <a:rPr lang="en-US" altLang="zh-TW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msg.payload</a:t>
                      </a:r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997200" y="6443663"/>
            <a:ext cx="2895600" cy="2968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  <a:endParaRPr lang="en-US" altLang="zh-TW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251520" y="6453336"/>
            <a:ext cx="981344" cy="288000"/>
          </a:xfrm>
          <a:prstGeom prst="rect">
            <a:avLst/>
          </a:prstGeom>
        </p:spPr>
        <p:txBody>
          <a:bodyPr/>
          <a:lstStyle/>
          <a:p>
            <a:pPr algn="dist">
              <a:defRPr/>
            </a:pPr>
            <a:fld id="{9CD6C2D9-E73D-4290-A257-3A5E8D89E33E}" type="slidenum">
              <a:rPr lang="en-US" altLang="zh-TW" sz="140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pPr algn="dist">
                <a:defRPr/>
              </a:pPr>
              <a:t>2</a:t>
            </a:fld>
            <a:endParaRPr lang="en-US" altLang="zh-TW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5888" y="559851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註</a:t>
            </a:r>
            <a:r>
              <a:rPr lang="en-US" altLang="zh-TW" dirty="0" smtClean="0"/>
              <a:t>: </a:t>
            </a:r>
            <a:r>
              <a:rPr lang="zh-TW" altLang="en-US" dirty="0" smtClean="0"/>
              <a:t>以上功能使用 </a:t>
            </a:r>
            <a:r>
              <a:rPr lang="en-US" altLang="zh-TW" dirty="0" smtClean="0"/>
              <a:t>BO http </a:t>
            </a:r>
            <a:r>
              <a:rPr lang="zh-TW" altLang="en-US" dirty="0" smtClean="0"/>
              <a:t>介面與 </a:t>
            </a:r>
            <a:r>
              <a:rPr lang="en-US" altLang="zh-TW" dirty="0" smtClean="0"/>
              <a:t>BO server </a:t>
            </a:r>
            <a:r>
              <a:rPr lang="zh-TW" altLang="en-US" dirty="0" smtClean="0"/>
              <a:t>進行溝通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66064"/>
            <a:ext cx="151216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79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j-ea"/>
                <a:ea typeface="+mj-ea"/>
              </a:rPr>
              <a:t>BigObject</a:t>
            </a:r>
            <a:r>
              <a:rPr lang="en-US" altLang="zh-TW" dirty="0" smtClean="0">
                <a:latin typeface="+mj-ea"/>
                <a:ea typeface="+mj-ea"/>
              </a:rPr>
              <a:t> CSV stream Node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9" name="頁尾版面配置區 4"/>
          <p:cNvSpPr>
            <a:spLocks noGrp="1"/>
          </p:cNvSpPr>
          <p:nvPr>
            <p:ph type="ftr" sz="quarter" idx="13"/>
          </p:nvPr>
        </p:nvSpPr>
        <p:spPr>
          <a:xfrm>
            <a:off x="2997200" y="6443663"/>
            <a:ext cx="2895600" cy="2968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  <a:endParaRPr lang="en-US" altLang="zh-TW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投影片編號版面配置區 3"/>
          <p:cNvSpPr>
            <a:spLocks noGrp="1"/>
          </p:cNvSpPr>
          <p:nvPr>
            <p:ph type="sldNum" sz="quarter" idx="14"/>
          </p:nvPr>
        </p:nvSpPr>
        <p:spPr>
          <a:xfrm>
            <a:off x="251520" y="6453336"/>
            <a:ext cx="981344" cy="288000"/>
          </a:xfrm>
          <a:prstGeom prst="rect">
            <a:avLst/>
          </a:prstGeom>
        </p:spPr>
        <p:txBody>
          <a:bodyPr/>
          <a:lstStyle/>
          <a:p>
            <a:pPr algn="dist">
              <a:defRPr/>
            </a:pPr>
            <a:fld id="{9CD6C2D9-E73D-4290-A257-3A5E8D89E33E}" type="slidenum">
              <a:rPr lang="en-US" altLang="zh-TW" sz="140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pPr algn="dist">
                <a:defRPr/>
              </a:pPr>
              <a:t>3</a:t>
            </a:fld>
            <a:endParaRPr lang="en-US" altLang="zh-TW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87760"/>
            <a:ext cx="16287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474345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直線圖說文字 1 (加上框線和強調線) 7"/>
          <p:cNvSpPr/>
          <p:nvPr/>
        </p:nvSpPr>
        <p:spPr>
          <a:xfrm>
            <a:off x="5409664" y="1739816"/>
            <a:ext cx="2042656" cy="432048"/>
          </a:xfrm>
          <a:prstGeom prst="accentBorderCallout1">
            <a:avLst>
              <a:gd name="adj1" fmla="val 18750"/>
              <a:gd name="adj2" fmla="val -8333"/>
              <a:gd name="adj3" fmla="val 208915"/>
              <a:gd name="adj4" fmla="val -1018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 smtClean="0">
                <a:latin typeface="+mn-ea"/>
              </a:rPr>
              <a:t>BO </a:t>
            </a:r>
            <a:r>
              <a:rPr lang="zh-TW" altLang="en-US" sz="1400" dirty="0" smtClean="0">
                <a:latin typeface="+mn-ea"/>
              </a:rPr>
              <a:t>伺服器位址</a:t>
            </a:r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e</a:t>
            </a:r>
            <a:r>
              <a:rPr lang="en-US" altLang="zh-TW" sz="1400" dirty="0" smtClean="0">
                <a:latin typeface="+mn-ea"/>
              </a:rPr>
              <a:t>x: localhost:9090</a:t>
            </a:r>
            <a:endParaRPr lang="zh-TW" altLang="en-US" dirty="0">
              <a:latin typeface="+mn-ea"/>
            </a:endParaRPr>
          </a:p>
        </p:txBody>
      </p:sp>
      <p:sp>
        <p:nvSpPr>
          <p:cNvPr id="13" name="直線圖說文字 1 (加上框線和強調線) 12"/>
          <p:cNvSpPr/>
          <p:nvPr/>
        </p:nvSpPr>
        <p:spPr>
          <a:xfrm>
            <a:off x="5854928" y="2559328"/>
            <a:ext cx="1597392" cy="432048"/>
          </a:xfrm>
          <a:prstGeom prst="accentBorderCallout1">
            <a:avLst>
              <a:gd name="adj1" fmla="val 18750"/>
              <a:gd name="adj2" fmla="val -8333"/>
              <a:gd name="adj3" fmla="val 98390"/>
              <a:gd name="adj4" fmla="val -1177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 smtClean="0">
                <a:latin typeface="+mn-ea"/>
              </a:rPr>
              <a:t>BO </a:t>
            </a:r>
            <a:r>
              <a:rPr lang="zh-TW" altLang="en-US" sz="1400" dirty="0" smtClean="0">
                <a:latin typeface="+mn-ea"/>
              </a:rPr>
              <a:t>表格名稱</a:t>
            </a:r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e</a:t>
            </a:r>
            <a:r>
              <a:rPr lang="en-US" altLang="zh-TW" sz="1400" dirty="0" smtClean="0">
                <a:latin typeface="+mn-ea"/>
              </a:rPr>
              <a:t>x: sales</a:t>
            </a:r>
            <a:endParaRPr lang="zh-TW" altLang="en-US" dirty="0">
              <a:latin typeface="+mn-ea"/>
            </a:endParaRPr>
          </a:p>
        </p:txBody>
      </p:sp>
      <p:sp>
        <p:nvSpPr>
          <p:cNvPr id="14" name="直線圖說文字 1 (加上框線和強調線) 13"/>
          <p:cNvSpPr/>
          <p:nvPr/>
        </p:nvSpPr>
        <p:spPr>
          <a:xfrm>
            <a:off x="5854928" y="3319458"/>
            <a:ext cx="1597392" cy="432048"/>
          </a:xfrm>
          <a:prstGeom prst="accentBorderCallout1">
            <a:avLst>
              <a:gd name="adj1" fmla="val 18750"/>
              <a:gd name="adj2" fmla="val -8333"/>
              <a:gd name="adj3" fmla="val 6678"/>
              <a:gd name="adj4" fmla="val -1279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 smtClean="0">
                <a:latin typeface="+mn-ea"/>
              </a:rPr>
              <a:t>BO </a:t>
            </a:r>
            <a:r>
              <a:rPr lang="zh-TW" altLang="en-US" sz="1400" dirty="0" smtClean="0">
                <a:latin typeface="+mn-ea"/>
              </a:rPr>
              <a:t>表格欄位索引</a:t>
            </a:r>
            <a:endParaRPr lang="en-US" altLang="zh-TW" sz="1400" dirty="0" smtClean="0">
              <a:latin typeface="+mn-ea"/>
            </a:endParaRPr>
          </a:p>
        </p:txBody>
      </p:sp>
      <p:sp>
        <p:nvSpPr>
          <p:cNvPr id="15" name="直線圖說文字 1 (加上框線和強調線) 14"/>
          <p:cNvSpPr/>
          <p:nvPr/>
        </p:nvSpPr>
        <p:spPr>
          <a:xfrm>
            <a:off x="5968776" y="5504760"/>
            <a:ext cx="1597392" cy="432048"/>
          </a:xfrm>
          <a:prstGeom prst="accentBorderCallout1">
            <a:avLst>
              <a:gd name="adj1" fmla="val 18750"/>
              <a:gd name="adj2" fmla="val -8333"/>
              <a:gd name="adj3" fmla="val 58413"/>
              <a:gd name="adj4" fmla="val -124103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400" dirty="0" smtClean="0">
                <a:latin typeface="+mn-ea"/>
              </a:rPr>
              <a:t>只支援 </a:t>
            </a:r>
            <a:r>
              <a:rPr lang="en-US" altLang="zh-TW" sz="1400" dirty="0" smtClean="0">
                <a:latin typeface="+mn-ea"/>
              </a:rPr>
              <a:t>BIG5 to UTF-8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6" name="直線圖說文字 1 (加上框線和強調線) 15"/>
          <p:cNvSpPr/>
          <p:nvPr/>
        </p:nvSpPr>
        <p:spPr>
          <a:xfrm>
            <a:off x="5437112" y="4005064"/>
            <a:ext cx="3410808" cy="432048"/>
          </a:xfrm>
          <a:prstGeom prst="accentBorderCallout1">
            <a:avLst>
              <a:gd name="adj1" fmla="val 18750"/>
              <a:gd name="adj2" fmla="val -8333"/>
              <a:gd name="adj3" fmla="val 175992"/>
              <a:gd name="adj4" fmla="val -11565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 smtClean="0">
                <a:latin typeface="+mn-ea"/>
              </a:rPr>
              <a:t>Charset </a:t>
            </a:r>
            <a:r>
              <a:rPr lang="zh-TW" altLang="en-US" sz="1400" dirty="0" smtClean="0">
                <a:latin typeface="+mn-ea"/>
              </a:rPr>
              <a:t>轉換</a:t>
            </a:r>
            <a:r>
              <a:rPr lang="en-US" altLang="zh-TW" sz="1400" dirty="0" smtClean="0">
                <a:latin typeface="+mn-ea"/>
              </a:rPr>
              <a:t>, </a:t>
            </a:r>
            <a:r>
              <a:rPr lang="zh-TW" altLang="en-US" sz="1400" dirty="0" smtClean="0">
                <a:latin typeface="+mn-ea"/>
              </a:rPr>
              <a:t>如果打開此功能</a:t>
            </a:r>
            <a:r>
              <a:rPr lang="en-US" altLang="zh-TW" sz="1400" dirty="0" smtClean="0">
                <a:latin typeface="+mn-ea"/>
              </a:rPr>
              <a:t>, </a:t>
            </a:r>
            <a:r>
              <a:rPr lang="en-US" altLang="zh-TW" sz="1400" dirty="0" err="1" smtClean="0">
                <a:latin typeface="+mn-ea"/>
              </a:rPr>
              <a:t>msg.payload</a:t>
            </a:r>
            <a:r>
              <a:rPr lang="en-US" altLang="zh-TW" sz="1400" dirty="0" smtClean="0">
                <a:latin typeface="+mn-ea"/>
              </a:rPr>
              <a:t> </a:t>
            </a:r>
            <a:r>
              <a:rPr lang="zh-TW" altLang="en-US" sz="1400" dirty="0" smtClean="0">
                <a:latin typeface="+mn-ea"/>
              </a:rPr>
              <a:t>必需為 </a:t>
            </a:r>
            <a:r>
              <a:rPr lang="en-US" altLang="zh-TW" sz="1400" dirty="0" smtClean="0">
                <a:latin typeface="+mn-ea"/>
              </a:rPr>
              <a:t>JS Buffer </a:t>
            </a:r>
            <a:r>
              <a:rPr lang="zh-TW" altLang="en-US" sz="1400" dirty="0" smtClean="0">
                <a:latin typeface="+mn-ea"/>
              </a:rPr>
              <a:t>型態</a:t>
            </a:r>
            <a:r>
              <a:rPr lang="en-US" altLang="zh-TW" sz="1400" dirty="0" smtClean="0">
                <a:latin typeface="+mn-ea"/>
              </a:rPr>
              <a:t>. 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7" name="直線圖說文字 1 (加上框線和強調線) 16"/>
          <p:cNvSpPr/>
          <p:nvPr/>
        </p:nvSpPr>
        <p:spPr>
          <a:xfrm>
            <a:off x="5833432" y="4797152"/>
            <a:ext cx="1978928" cy="432048"/>
          </a:xfrm>
          <a:prstGeom prst="accentBorderCallout1">
            <a:avLst>
              <a:gd name="adj1" fmla="val 18750"/>
              <a:gd name="adj2" fmla="val -8333"/>
              <a:gd name="adj3" fmla="val 96039"/>
              <a:gd name="adj4" fmla="val -217902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400" dirty="0" smtClean="0">
                <a:latin typeface="+mn-ea"/>
              </a:rPr>
              <a:t>處理資料中有 </a:t>
            </a:r>
            <a:r>
              <a:rPr lang="en-US" altLang="zh-TW" sz="1400" dirty="0" smtClean="0">
                <a:latin typeface="+mn-ea"/>
              </a:rPr>
              <a:t>“ </a:t>
            </a:r>
            <a:r>
              <a:rPr lang="zh-TW" altLang="en-US" sz="1400" dirty="0" smtClean="0">
                <a:latin typeface="+mn-ea"/>
              </a:rPr>
              <a:t>字元</a:t>
            </a:r>
            <a:endParaRPr lang="en-US" altLang="zh-TW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36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err="1" smtClean="0">
                <a:latin typeface="+mj-ea"/>
                <a:ea typeface="+mj-ea"/>
              </a:rPr>
              <a:t>BigObject</a:t>
            </a:r>
            <a:r>
              <a:rPr lang="en-US" altLang="zh-TW" sz="2800" dirty="0" smtClean="0">
                <a:latin typeface="+mj-ea"/>
                <a:ea typeface="+mj-ea"/>
              </a:rPr>
              <a:t> Analytics, Mart, SQL Nodes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14" name="頁尾版面配置區 4"/>
          <p:cNvSpPr>
            <a:spLocks noGrp="1"/>
          </p:cNvSpPr>
          <p:nvPr>
            <p:ph type="ftr" sz="quarter" idx="13"/>
          </p:nvPr>
        </p:nvSpPr>
        <p:spPr>
          <a:xfrm>
            <a:off x="2997200" y="6443663"/>
            <a:ext cx="2895600" cy="2968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  <a:endParaRPr lang="en-US" altLang="zh-TW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投影片編號版面配置區 3"/>
          <p:cNvSpPr>
            <a:spLocks noGrp="1"/>
          </p:cNvSpPr>
          <p:nvPr>
            <p:ph type="sldNum" sz="quarter" idx="14"/>
          </p:nvPr>
        </p:nvSpPr>
        <p:spPr>
          <a:xfrm>
            <a:off x="251520" y="6453336"/>
            <a:ext cx="981344" cy="288000"/>
          </a:xfrm>
          <a:prstGeom prst="rect">
            <a:avLst/>
          </a:prstGeom>
        </p:spPr>
        <p:txBody>
          <a:bodyPr/>
          <a:lstStyle/>
          <a:p>
            <a:pPr algn="dist">
              <a:defRPr/>
            </a:pPr>
            <a:fld id="{9CD6C2D9-E73D-4290-A257-3A5E8D89E33E}" type="slidenum">
              <a:rPr lang="en-US" altLang="zh-TW" sz="140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pPr algn="dist">
                <a:defRPr/>
              </a:pPr>
              <a:t>4</a:t>
            </a:fld>
            <a:endParaRPr lang="en-US" altLang="zh-TW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88640"/>
            <a:ext cx="1609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224" y="692696"/>
            <a:ext cx="16097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936" y="1166222"/>
            <a:ext cx="16383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30870"/>
            <a:ext cx="5040560" cy="501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直線圖說文字 1 (加上框線和強調線) 9"/>
          <p:cNvSpPr/>
          <p:nvPr/>
        </p:nvSpPr>
        <p:spPr>
          <a:xfrm>
            <a:off x="6228184" y="2276872"/>
            <a:ext cx="2042656" cy="432048"/>
          </a:xfrm>
          <a:prstGeom prst="accentBorderCallout1">
            <a:avLst>
              <a:gd name="adj1" fmla="val 18750"/>
              <a:gd name="adj2" fmla="val -8333"/>
              <a:gd name="adj3" fmla="val 208915"/>
              <a:gd name="adj4" fmla="val -1018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 smtClean="0">
                <a:latin typeface="+mn-ea"/>
              </a:rPr>
              <a:t>BO </a:t>
            </a:r>
            <a:r>
              <a:rPr lang="zh-TW" altLang="en-US" sz="1400" dirty="0" smtClean="0">
                <a:latin typeface="+mn-ea"/>
              </a:rPr>
              <a:t>伺服器位址</a:t>
            </a:r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e</a:t>
            </a:r>
            <a:r>
              <a:rPr lang="en-US" altLang="zh-TW" sz="1400" dirty="0" smtClean="0">
                <a:latin typeface="+mn-ea"/>
              </a:rPr>
              <a:t>x: localhost:9090</a:t>
            </a:r>
            <a:endParaRPr lang="zh-TW" altLang="en-US" dirty="0">
              <a:latin typeface="+mn-ea"/>
            </a:endParaRPr>
          </a:p>
        </p:txBody>
      </p:sp>
      <p:sp>
        <p:nvSpPr>
          <p:cNvPr id="11" name="直線圖說文字 1 (加上框線和強調線) 10"/>
          <p:cNvSpPr/>
          <p:nvPr/>
        </p:nvSpPr>
        <p:spPr>
          <a:xfrm>
            <a:off x="6228184" y="3140968"/>
            <a:ext cx="2042656" cy="432048"/>
          </a:xfrm>
          <a:prstGeom prst="accentBorderCallout1">
            <a:avLst>
              <a:gd name="adj1" fmla="val 18750"/>
              <a:gd name="adj2" fmla="val -8333"/>
              <a:gd name="adj3" fmla="val 150125"/>
              <a:gd name="adj4" fmla="val -1033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 smtClean="0">
                <a:latin typeface="+mn-ea"/>
              </a:rPr>
              <a:t>BO statement</a:t>
            </a:r>
          </a:p>
          <a:p>
            <a:r>
              <a:rPr lang="en-US" altLang="zh-TW" sz="1400" dirty="0">
                <a:latin typeface="+mn-ea"/>
              </a:rPr>
              <a:t>e</a:t>
            </a:r>
            <a:r>
              <a:rPr lang="en-US" altLang="zh-TW" sz="1400" dirty="0" smtClean="0">
                <a:latin typeface="+mn-ea"/>
              </a:rPr>
              <a:t>x: select * from sales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42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j-ea"/>
              </a:rPr>
              <a:t>BigObject</a:t>
            </a:r>
            <a:r>
              <a:rPr lang="en-US" altLang="zh-TW" dirty="0" smtClean="0">
                <a:latin typeface="+mj-ea"/>
              </a:rPr>
              <a:t> </a:t>
            </a:r>
            <a:r>
              <a:rPr lang="en-US" altLang="zh-TW" dirty="0" err="1" smtClean="0">
                <a:latin typeface="+mj-ea"/>
              </a:rPr>
              <a:t>sh</a:t>
            </a:r>
            <a:r>
              <a:rPr lang="en-US" altLang="zh-TW" dirty="0" smtClean="0">
                <a:latin typeface="+mj-ea"/>
              </a:rPr>
              <a:t> Node</a:t>
            </a:r>
            <a:endParaRPr lang="zh-TW" altLang="en-US" dirty="0">
              <a:latin typeface="+mj-ea"/>
            </a:endParaRPr>
          </a:p>
        </p:txBody>
      </p:sp>
      <p:sp>
        <p:nvSpPr>
          <p:cNvPr id="13" name="頁尾版面配置區 4"/>
          <p:cNvSpPr>
            <a:spLocks noGrp="1"/>
          </p:cNvSpPr>
          <p:nvPr>
            <p:ph type="ftr" sz="quarter" idx="13"/>
          </p:nvPr>
        </p:nvSpPr>
        <p:spPr>
          <a:xfrm>
            <a:off x="2997200" y="6443663"/>
            <a:ext cx="2895600" cy="2968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  <a:endParaRPr lang="en-US" altLang="zh-TW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投影片編號版面配置區 3"/>
          <p:cNvSpPr>
            <a:spLocks noGrp="1"/>
          </p:cNvSpPr>
          <p:nvPr>
            <p:ph type="sldNum" sz="quarter" idx="14"/>
          </p:nvPr>
        </p:nvSpPr>
        <p:spPr>
          <a:xfrm>
            <a:off x="251520" y="6453336"/>
            <a:ext cx="981344" cy="288000"/>
          </a:xfrm>
          <a:prstGeom prst="rect">
            <a:avLst/>
          </a:prstGeom>
        </p:spPr>
        <p:txBody>
          <a:bodyPr/>
          <a:lstStyle/>
          <a:p>
            <a:pPr algn="dist">
              <a:defRPr/>
            </a:pPr>
            <a:fld id="{9CD6C2D9-E73D-4290-A257-3A5E8D89E33E}" type="slidenum">
              <a:rPr lang="en-US" altLang="zh-TW" sz="140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pPr algn="dist">
                <a:defRPr/>
              </a:pPr>
              <a:t>5</a:t>
            </a:fld>
            <a:endParaRPr lang="en-US" altLang="zh-TW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48680"/>
            <a:ext cx="16192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24" y="1340768"/>
            <a:ext cx="4865672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直線圖說文字 1 (加上框線和強調線) 9"/>
          <p:cNvSpPr/>
          <p:nvPr/>
        </p:nvSpPr>
        <p:spPr>
          <a:xfrm>
            <a:off x="6228184" y="2276872"/>
            <a:ext cx="2042656" cy="432048"/>
          </a:xfrm>
          <a:prstGeom prst="accentBorderCallout1">
            <a:avLst>
              <a:gd name="adj1" fmla="val 18750"/>
              <a:gd name="adj2" fmla="val -8333"/>
              <a:gd name="adj3" fmla="val 192454"/>
              <a:gd name="adj4" fmla="val -1018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dirty="0" smtClean="0">
                <a:latin typeface="+mn-ea"/>
              </a:rPr>
              <a:t>BO </a:t>
            </a:r>
            <a:r>
              <a:rPr lang="zh-TW" altLang="en-US" sz="1400" dirty="0" smtClean="0">
                <a:latin typeface="+mn-ea"/>
              </a:rPr>
              <a:t>伺服器位址</a:t>
            </a:r>
            <a:endParaRPr lang="en-US" altLang="zh-TW" sz="1400" dirty="0" smtClean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e</a:t>
            </a:r>
            <a:r>
              <a:rPr lang="en-US" altLang="zh-TW" sz="1400" dirty="0" smtClean="0">
                <a:latin typeface="+mn-ea"/>
              </a:rPr>
              <a:t>x: localhost:9090</a:t>
            </a:r>
            <a:endParaRPr lang="zh-TW" altLang="en-US" dirty="0"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40350" y="5085184"/>
            <a:ext cx="236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2060"/>
                </a:solidFill>
              </a:rPr>
              <a:t>與 </a:t>
            </a:r>
            <a:r>
              <a:rPr lang="en-US" altLang="zh-TW" dirty="0" smtClean="0">
                <a:solidFill>
                  <a:srgbClr val="002060"/>
                </a:solidFill>
              </a:rPr>
              <a:t>web/python bosh </a:t>
            </a:r>
            <a:r>
              <a:rPr lang="zh-TW" altLang="en-US" dirty="0" smtClean="0">
                <a:solidFill>
                  <a:srgbClr val="002060"/>
                </a:solidFill>
              </a:rPr>
              <a:t>相同功能</a:t>
            </a: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1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>
                <a:latin typeface="+mj-ea"/>
              </a:rPr>
              <a:t>BigObject</a:t>
            </a:r>
            <a:r>
              <a:rPr lang="en-US" altLang="zh-TW" dirty="0">
                <a:latin typeface="+mj-ea"/>
              </a:rPr>
              <a:t> Node Output JSON format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Data result set</a:t>
            </a:r>
          </a:p>
          <a:p>
            <a:pPr marL="400050" lvl="1" indent="0">
              <a:buNone/>
            </a:pPr>
            <a:r>
              <a:rPr lang="en-US" altLang="zh-TW" sz="1400" b="0" dirty="0" err="1">
                <a:latin typeface="+mn-ea"/>
              </a:rPr>
              <a:t>msg</a:t>
            </a:r>
            <a:r>
              <a:rPr lang="en-US" altLang="zh-TW" sz="1400" b="0" dirty="0">
                <a:latin typeface="+mn-ea"/>
              </a:rPr>
              <a:t>: {</a:t>
            </a:r>
          </a:p>
          <a:p>
            <a:pPr marL="400050" lvl="1" indent="0">
              <a:buNone/>
            </a:pPr>
            <a:r>
              <a:rPr lang="en-US" altLang="zh-TW" sz="1400" b="0" dirty="0">
                <a:latin typeface="+mn-ea"/>
              </a:rPr>
              <a:t>    payload: [</a:t>
            </a:r>
          </a:p>
          <a:p>
            <a:pPr marL="400050" lvl="1" indent="0">
              <a:buNone/>
            </a:pPr>
            <a:r>
              <a:rPr lang="en-US" altLang="zh-TW" sz="1400" b="0" dirty="0">
                <a:latin typeface="+mn-ea"/>
              </a:rPr>
              <a:t>        {</a:t>
            </a:r>
          </a:p>
          <a:p>
            <a:pPr marL="400050" lvl="1" indent="0">
              <a:buNone/>
            </a:pPr>
            <a:r>
              <a:rPr lang="en-US" altLang="zh-TW" sz="1400" b="0" dirty="0">
                <a:latin typeface="+mn-ea"/>
              </a:rPr>
              <a:t>            Content: {</a:t>
            </a:r>
          </a:p>
          <a:p>
            <a:pPr marL="400050" lvl="1" indent="0">
              <a:buNone/>
            </a:pPr>
            <a:r>
              <a:rPr lang="en-US" altLang="zh-TW" sz="1400" b="0" dirty="0">
                <a:latin typeface="+mn-ea"/>
              </a:rPr>
              <a:t>                content: [</a:t>
            </a:r>
          </a:p>
          <a:p>
            <a:pPr marL="400050" lvl="1" indent="0">
              <a:buNone/>
            </a:pPr>
            <a:r>
              <a:rPr lang="en-US" altLang="zh-TW" sz="1400" b="0" dirty="0">
                <a:latin typeface="+mn-ea"/>
              </a:rPr>
              <a:t>                    [col1, col2,...],[]...</a:t>
            </a:r>
          </a:p>
          <a:p>
            <a:pPr marL="400050" lvl="1" indent="0">
              <a:buNone/>
            </a:pPr>
            <a:r>
              <a:rPr lang="en-US" altLang="zh-TW" sz="1400" b="0" dirty="0">
                <a:latin typeface="+mn-ea"/>
              </a:rPr>
              <a:t>                ]</a:t>
            </a:r>
          </a:p>
          <a:p>
            <a:pPr marL="400050" lvl="1" indent="0">
              <a:buNone/>
            </a:pPr>
            <a:r>
              <a:rPr lang="en-US" altLang="zh-TW" sz="1400" b="0" dirty="0">
                <a:latin typeface="+mn-ea"/>
              </a:rPr>
              <a:t>            },</a:t>
            </a:r>
          </a:p>
          <a:p>
            <a:pPr marL="400050" lvl="1" indent="0">
              <a:buNone/>
            </a:pPr>
            <a:r>
              <a:rPr lang="en-US" altLang="zh-TW" sz="1400" b="0" dirty="0">
                <a:latin typeface="+mn-ea"/>
              </a:rPr>
              <a:t>            Status: </a:t>
            </a:r>
            <a:r>
              <a:rPr lang="en-US" altLang="zh-TW" sz="1400" b="0" dirty="0" err="1">
                <a:latin typeface="+mn-ea"/>
              </a:rPr>
              <a:t>error_code</a:t>
            </a:r>
            <a:r>
              <a:rPr lang="en-US" altLang="zh-TW" sz="1400" b="0" dirty="0">
                <a:latin typeface="+mn-ea"/>
              </a:rPr>
              <a:t>,   </a:t>
            </a:r>
            <a:r>
              <a:rPr lang="en-US" altLang="zh-TW" sz="1400" b="0" dirty="0" smtClean="0">
                <a:latin typeface="+mn-ea"/>
              </a:rPr>
              <a:t>  //</a:t>
            </a:r>
            <a:r>
              <a:rPr lang="en-US" altLang="zh-TW" sz="1400" b="0" dirty="0">
                <a:latin typeface="+mn-ea"/>
              </a:rPr>
              <a:t>number</a:t>
            </a:r>
          </a:p>
          <a:p>
            <a:pPr marL="400050" lvl="1" indent="0">
              <a:buNone/>
            </a:pPr>
            <a:r>
              <a:rPr lang="en-US" altLang="zh-TW" sz="1400" b="0" dirty="0">
                <a:latin typeface="+mn-ea"/>
              </a:rPr>
              <a:t>            Err: "error message"  //string</a:t>
            </a:r>
          </a:p>
          <a:p>
            <a:pPr marL="400050" lvl="1" indent="0">
              <a:buNone/>
            </a:pPr>
            <a:r>
              <a:rPr lang="en-US" altLang="zh-TW" sz="1400" b="0" dirty="0">
                <a:latin typeface="+mn-ea"/>
              </a:rPr>
              <a:t>        </a:t>
            </a:r>
            <a:r>
              <a:rPr lang="en-US" altLang="zh-TW" sz="1400" b="0" dirty="0" smtClean="0">
                <a:latin typeface="+mn-ea"/>
              </a:rPr>
              <a:t>}, …</a:t>
            </a:r>
            <a:endParaRPr lang="en-US" altLang="zh-TW" sz="1400" b="0" dirty="0">
              <a:latin typeface="+mn-ea"/>
            </a:endParaRPr>
          </a:p>
          <a:p>
            <a:pPr marL="400050" lvl="1" indent="0">
              <a:buNone/>
            </a:pPr>
            <a:r>
              <a:rPr lang="en-US" altLang="zh-TW" sz="1400" b="0" dirty="0">
                <a:latin typeface="+mn-ea"/>
              </a:rPr>
              <a:t>    ],</a:t>
            </a:r>
          </a:p>
          <a:p>
            <a:pPr marL="400050" lvl="1" indent="0">
              <a:buNone/>
            </a:pPr>
            <a:r>
              <a:rPr lang="en-US" altLang="zh-TW" sz="1400" b="0" dirty="0">
                <a:latin typeface="+mn-ea"/>
              </a:rPr>
              <a:t>    error: </a:t>
            </a:r>
            <a:r>
              <a:rPr lang="en-US" altLang="zh-TW" sz="1400" b="0" dirty="0" err="1">
                <a:latin typeface="+mn-ea"/>
              </a:rPr>
              <a:t>error_code</a:t>
            </a:r>
            <a:r>
              <a:rPr lang="en-US" altLang="zh-TW" sz="1400" b="0" dirty="0">
                <a:latin typeface="+mn-ea"/>
              </a:rPr>
              <a:t>,   </a:t>
            </a:r>
            <a:r>
              <a:rPr lang="en-US" altLang="zh-TW" sz="1400" b="0" dirty="0" smtClean="0">
                <a:latin typeface="+mn-ea"/>
              </a:rPr>
              <a:t>  //</a:t>
            </a:r>
            <a:r>
              <a:rPr lang="en-US" altLang="zh-TW" sz="1400" b="0" dirty="0">
                <a:latin typeface="+mn-ea"/>
              </a:rPr>
              <a:t>number</a:t>
            </a:r>
          </a:p>
          <a:p>
            <a:pPr marL="400050" lvl="1" indent="0">
              <a:buNone/>
            </a:pPr>
            <a:r>
              <a:rPr lang="en-US" altLang="zh-TW" sz="1400" b="0" dirty="0">
                <a:latin typeface="+mn-ea"/>
              </a:rPr>
              <a:t>    </a:t>
            </a:r>
            <a:r>
              <a:rPr lang="en-US" altLang="zh-TW" sz="1400" b="0" dirty="0" err="1">
                <a:latin typeface="+mn-ea"/>
              </a:rPr>
              <a:t>nodeid</a:t>
            </a:r>
            <a:r>
              <a:rPr lang="en-US" altLang="zh-TW" sz="1400" b="0" dirty="0">
                <a:latin typeface="+mn-ea"/>
              </a:rPr>
              <a:t>: "node id"    //string</a:t>
            </a:r>
          </a:p>
          <a:p>
            <a:pPr marL="400050" lvl="1" indent="0">
              <a:buNone/>
            </a:pPr>
            <a:r>
              <a:rPr lang="en-US" altLang="zh-TW" sz="1400" b="0" dirty="0">
                <a:latin typeface="+mn-ea"/>
              </a:rPr>
              <a:t>}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4355976" y="1484313"/>
            <a:ext cx="4608512" cy="4459287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Schema result set</a:t>
            </a:r>
            <a:endParaRPr lang="zh-TW" altLang="en-US" dirty="0">
              <a:latin typeface="+mn-ea"/>
            </a:endParaRPr>
          </a:p>
          <a:p>
            <a:pPr marL="400050" lvl="1" indent="0">
              <a:buNone/>
            </a:pPr>
            <a:r>
              <a:rPr lang="en-US" altLang="zh-TW" sz="1200" dirty="0" err="1">
                <a:latin typeface="+mn-ea"/>
                <a:ea typeface="+mn-ea"/>
              </a:rPr>
              <a:t>msg</a:t>
            </a:r>
            <a:r>
              <a:rPr lang="en-US" altLang="zh-TW" sz="1200" dirty="0">
                <a:latin typeface="+mn-ea"/>
                <a:ea typeface="+mn-ea"/>
              </a:rPr>
              <a:t>: {</a:t>
            </a:r>
          </a:p>
          <a:p>
            <a:pPr marL="400050" lvl="1" indent="0">
              <a:buNone/>
            </a:pPr>
            <a:r>
              <a:rPr lang="en-US" altLang="zh-TW" sz="1200" dirty="0">
                <a:latin typeface="+mn-ea"/>
                <a:ea typeface="+mn-ea"/>
              </a:rPr>
              <a:t>    payload: [</a:t>
            </a:r>
          </a:p>
          <a:p>
            <a:pPr marL="400050" lvl="1" indent="0">
              <a:buNone/>
            </a:pPr>
            <a:r>
              <a:rPr lang="en-US" altLang="zh-TW" sz="1200" dirty="0">
                <a:latin typeface="+mn-ea"/>
                <a:ea typeface="+mn-ea"/>
              </a:rPr>
              <a:t>        {</a:t>
            </a:r>
          </a:p>
          <a:p>
            <a:pPr marL="400050" lvl="1" indent="0">
              <a:buNone/>
            </a:pPr>
            <a:r>
              <a:rPr lang="en-US" altLang="zh-TW" sz="1200" dirty="0">
                <a:latin typeface="+mn-ea"/>
                <a:ea typeface="+mn-ea"/>
              </a:rPr>
              <a:t>            Content: {</a:t>
            </a:r>
          </a:p>
          <a:p>
            <a:pPr marL="400050" lvl="1" indent="0">
              <a:buNone/>
            </a:pPr>
            <a:r>
              <a:rPr lang="en-US" altLang="zh-TW" sz="1200" dirty="0">
                <a:latin typeface="+mn-ea"/>
                <a:ea typeface="+mn-ea"/>
              </a:rPr>
              <a:t>                schema: {</a:t>
            </a:r>
          </a:p>
          <a:p>
            <a:pPr marL="400050" lvl="1" indent="0">
              <a:buNone/>
            </a:pPr>
            <a:r>
              <a:rPr lang="en-US" altLang="zh-TW" sz="1200" dirty="0">
                <a:latin typeface="+mn-ea"/>
                <a:ea typeface="+mn-ea"/>
              </a:rPr>
              <a:t>                    </a:t>
            </a:r>
            <a:r>
              <a:rPr lang="en-US" altLang="zh-TW" sz="1200" dirty="0" err="1">
                <a:latin typeface="+mn-ea"/>
                <a:ea typeface="+mn-ea"/>
              </a:rPr>
              <a:t>attr</a:t>
            </a:r>
            <a:r>
              <a:rPr lang="en-US" altLang="zh-TW" sz="1200" dirty="0">
                <a:latin typeface="+mn-ea"/>
                <a:ea typeface="+mn-ea"/>
              </a:rPr>
              <a:t>: [ {name: "</a:t>
            </a:r>
            <a:r>
              <a:rPr lang="en-US" altLang="zh-TW" sz="1200" dirty="0" err="1">
                <a:latin typeface="+mn-ea"/>
                <a:ea typeface="+mn-ea"/>
              </a:rPr>
              <a:t>col_name</a:t>
            </a:r>
            <a:r>
              <a:rPr lang="en-US" altLang="zh-TW" sz="1200" dirty="0">
                <a:latin typeface="+mn-ea"/>
                <a:ea typeface="+mn-ea"/>
              </a:rPr>
              <a:t>", type: "</a:t>
            </a:r>
            <a:r>
              <a:rPr lang="en-US" altLang="zh-TW" sz="1200" dirty="0" err="1">
                <a:latin typeface="+mn-ea"/>
                <a:ea typeface="+mn-ea"/>
              </a:rPr>
              <a:t>col_type</a:t>
            </a:r>
            <a:r>
              <a:rPr lang="en-US" altLang="zh-TW" sz="1200" dirty="0">
                <a:latin typeface="+mn-ea"/>
                <a:ea typeface="+mn-ea"/>
              </a:rPr>
              <a:t>"}, {...}, ...]</a:t>
            </a:r>
          </a:p>
          <a:p>
            <a:pPr marL="400050" lvl="1" indent="0">
              <a:buNone/>
            </a:pPr>
            <a:r>
              <a:rPr lang="en-US" altLang="zh-TW" sz="1200" dirty="0">
                <a:latin typeface="+mn-ea"/>
                <a:ea typeface="+mn-ea"/>
              </a:rPr>
              <a:t>                }</a:t>
            </a:r>
          </a:p>
          <a:p>
            <a:pPr marL="400050" lvl="1" indent="0">
              <a:buNone/>
            </a:pPr>
            <a:r>
              <a:rPr lang="en-US" altLang="zh-TW" sz="1200" dirty="0">
                <a:latin typeface="+mn-ea"/>
                <a:ea typeface="+mn-ea"/>
              </a:rPr>
              <a:t>            },</a:t>
            </a:r>
          </a:p>
          <a:p>
            <a:pPr marL="400050" lvl="1" indent="0">
              <a:buNone/>
            </a:pPr>
            <a:r>
              <a:rPr lang="en-US" altLang="zh-TW" sz="1200" dirty="0">
                <a:latin typeface="+mn-ea"/>
                <a:ea typeface="+mn-ea"/>
              </a:rPr>
              <a:t>            size: rows,                 </a:t>
            </a:r>
            <a:r>
              <a:rPr lang="en-US" altLang="zh-TW" sz="1200" dirty="0" smtClean="0">
                <a:latin typeface="+mn-ea"/>
                <a:ea typeface="+mn-ea"/>
              </a:rPr>
              <a:t>                //</a:t>
            </a:r>
            <a:r>
              <a:rPr lang="en-US" altLang="zh-TW" sz="1200" dirty="0">
                <a:latin typeface="+mn-ea"/>
                <a:ea typeface="+mn-ea"/>
              </a:rPr>
              <a:t>number</a:t>
            </a:r>
          </a:p>
          <a:p>
            <a:pPr marL="400050" lvl="1" indent="0">
              <a:buNone/>
            </a:pPr>
            <a:r>
              <a:rPr lang="en-US" altLang="zh-TW" sz="1200" dirty="0">
                <a:latin typeface="+mn-ea"/>
                <a:ea typeface="+mn-ea"/>
              </a:rPr>
              <a:t>            </a:t>
            </a:r>
            <a:r>
              <a:rPr lang="en-US" altLang="zh-TW" sz="1200" dirty="0" err="1">
                <a:latin typeface="+mn-ea"/>
                <a:ea typeface="+mn-ea"/>
              </a:rPr>
              <a:t>create_stmt</a:t>
            </a:r>
            <a:r>
              <a:rPr lang="en-US" altLang="zh-TW" sz="1200" dirty="0">
                <a:latin typeface="+mn-ea"/>
                <a:ea typeface="+mn-ea"/>
              </a:rPr>
              <a:t>: "create </a:t>
            </a:r>
            <a:r>
              <a:rPr lang="en-US" altLang="zh-TW" sz="1200" dirty="0" err="1">
                <a:latin typeface="+mn-ea"/>
                <a:ea typeface="+mn-ea"/>
              </a:rPr>
              <a:t>stmt</a:t>
            </a:r>
            <a:r>
              <a:rPr lang="en-US" altLang="zh-TW" sz="1200" dirty="0">
                <a:latin typeface="+mn-ea"/>
                <a:ea typeface="+mn-ea"/>
              </a:rPr>
              <a:t>"  //string</a:t>
            </a:r>
          </a:p>
          <a:p>
            <a:pPr marL="400050" lvl="1" indent="0">
              <a:buNone/>
            </a:pPr>
            <a:r>
              <a:rPr lang="en-US" altLang="zh-TW" sz="1200" dirty="0">
                <a:latin typeface="+mn-ea"/>
                <a:ea typeface="+mn-ea"/>
              </a:rPr>
              <a:t>            Status: </a:t>
            </a:r>
            <a:r>
              <a:rPr lang="en-US" altLang="zh-TW" sz="1200" dirty="0" err="1">
                <a:latin typeface="+mn-ea"/>
                <a:ea typeface="+mn-ea"/>
              </a:rPr>
              <a:t>error_code</a:t>
            </a:r>
            <a:r>
              <a:rPr lang="en-US" altLang="zh-TW" sz="1200" dirty="0">
                <a:latin typeface="+mn-ea"/>
                <a:ea typeface="+mn-ea"/>
              </a:rPr>
              <a:t>,        </a:t>
            </a:r>
            <a:r>
              <a:rPr lang="en-US" altLang="zh-TW" sz="1200" dirty="0" smtClean="0">
                <a:latin typeface="+mn-ea"/>
                <a:ea typeface="+mn-ea"/>
              </a:rPr>
              <a:t>        //</a:t>
            </a:r>
            <a:r>
              <a:rPr lang="en-US" altLang="zh-TW" sz="1200" dirty="0">
                <a:latin typeface="+mn-ea"/>
                <a:ea typeface="+mn-ea"/>
              </a:rPr>
              <a:t>number</a:t>
            </a:r>
          </a:p>
          <a:p>
            <a:pPr marL="400050" lvl="1" indent="0">
              <a:buNone/>
            </a:pPr>
            <a:r>
              <a:rPr lang="en-US" altLang="zh-TW" sz="1200" dirty="0">
                <a:latin typeface="+mn-ea"/>
                <a:ea typeface="+mn-ea"/>
              </a:rPr>
              <a:t>            Err: "error message"       </a:t>
            </a:r>
            <a:r>
              <a:rPr lang="en-US" altLang="zh-TW" sz="1200" dirty="0" smtClean="0">
                <a:latin typeface="+mn-ea"/>
                <a:ea typeface="+mn-ea"/>
              </a:rPr>
              <a:t>      //</a:t>
            </a:r>
            <a:r>
              <a:rPr lang="en-US" altLang="zh-TW" sz="1200" dirty="0">
                <a:latin typeface="+mn-ea"/>
                <a:ea typeface="+mn-ea"/>
              </a:rPr>
              <a:t>string</a:t>
            </a:r>
          </a:p>
          <a:p>
            <a:pPr marL="400050" lvl="1" indent="0">
              <a:buNone/>
            </a:pPr>
            <a:r>
              <a:rPr lang="en-US" altLang="zh-TW" sz="1200" dirty="0">
                <a:latin typeface="+mn-ea"/>
                <a:ea typeface="+mn-ea"/>
              </a:rPr>
              <a:t>        </a:t>
            </a:r>
            <a:r>
              <a:rPr lang="en-US" altLang="zh-TW" sz="1200" dirty="0" smtClean="0">
                <a:latin typeface="+mn-ea"/>
                <a:ea typeface="+mn-ea"/>
              </a:rPr>
              <a:t>}, …</a:t>
            </a:r>
            <a:endParaRPr lang="en-US" altLang="zh-TW" sz="1200" dirty="0">
              <a:latin typeface="+mn-ea"/>
              <a:ea typeface="+mn-ea"/>
            </a:endParaRPr>
          </a:p>
          <a:p>
            <a:pPr marL="400050" lvl="1" indent="0">
              <a:buNone/>
            </a:pPr>
            <a:r>
              <a:rPr lang="en-US" altLang="zh-TW" sz="1200" dirty="0">
                <a:latin typeface="+mn-ea"/>
                <a:ea typeface="+mn-ea"/>
              </a:rPr>
              <a:t>    ],</a:t>
            </a:r>
          </a:p>
          <a:p>
            <a:pPr marL="400050" lvl="1" indent="0">
              <a:buNone/>
            </a:pPr>
            <a:r>
              <a:rPr lang="en-US" altLang="zh-TW" sz="1200" dirty="0">
                <a:latin typeface="+mn-ea"/>
                <a:ea typeface="+mn-ea"/>
              </a:rPr>
              <a:t>    error: </a:t>
            </a:r>
            <a:r>
              <a:rPr lang="en-US" altLang="zh-TW" sz="1200" dirty="0" err="1">
                <a:latin typeface="+mn-ea"/>
                <a:ea typeface="+mn-ea"/>
              </a:rPr>
              <a:t>error_code</a:t>
            </a:r>
            <a:r>
              <a:rPr lang="en-US" altLang="zh-TW" sz="1200" dirty="0">
                <a:latin typeface="+mn-ea"/>
                <a:ea typeface="+mn-ea"/>
              </a:rPr>
              <a:t>,   </a:t>
            </a:r>
            <a:r>
              <a:rPr lang="en-US" altLang="zh-TW" sz="1200" dirty="0" smtClean="0">
                <a:latin typeface="+mn-ea"/>
                <a:ea typeface="+mn-ea"/>
              </a:rPr>
              <a:t> //</a:t>
            </a:r>
            <a:r>
              <a:rPr lang="en-US" altLang="zh-TW" sz="1200" dirty="0">
                <a:latin typeface="+mn-ea"/>
                <a:ea typeface="+mn-ea"/>
              </a:rPr>
              <a:t>number</a:t>
            </a:r>
          </a:p>
          <a:p>
            <a:pPr marL="400050" lvl="1" indent="0">
              <a:buNone/>
            </a:pPr>
            <a:r>
              <a:rPr lang="en-US" altLang="zh-TW" sz="1200" dirty="0">
                <a:latin typeface="+mn-ea"/>
                <a:ea typeface="+mn-ea"/>
              </a:rPr>
              <a:t>    </a:t>
            </a:r>
            <a:r>
              <a:rPr lang="en-US" altLang="zh-TW" sz="1200" dirty="0" err="1">
                <a:latin typeface="+mn-ea"/>
                <a:ea typeface="+mn-ea"/>
              </a:rPr>
              <a:t>nodeid</a:t>
            </a:r>
            <a:r>
              <a:rPr lang="en-US" altLang="zh-TW" sz="1200" dirty="0">
                <a:latin typeface="+mn-ea"/>
                <a:ea typeface="+mn-ea"/>
              </a:rPr>
              <a:t>: "node id"    //string</a:t>
            </a:r>
          </a:p>
          <a:p>
            <a:pPr marL="400050" lvl="1" indent="0">
              <a:buNone/>
            </a:pPr>
            <a:r>
              <a:rPr lang="en-US" altLang="zh-TW" sz="1200" dirty="0">
                <a:latin typeface="+mn-ea"/>
                <a:ea typeface="+mn-ea"/>
              </a:rPr>
              <a:t>}</a:t>
            </a:r>
            <a:endParaRPr lang="zh-TW" altLang="en-US" sz="1200" dirty="0">
              <a:latin typeface="+mn-ea"/>
              <a:ea typeface="+mn-ea"/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997200" y="6443663"/>
            <a:ext cx="2895600" cy="2968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  <a:endParaRPr lang="en-US" altLang="zh-TW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251520" y="6453336"/>
            <a:ext cx="981344" cy="288000"/>
          </a:xfrm>
          <a:prstGeom prst="rect">
            <a:avLst/>
          </a:prstGeom>
        </p:spPr>
        <p:txBody>
          <a:bodyPr/>
          <a:lstStyle/>
          <a:p>
            <a:pPr algn="dist">
              <a:defRPr/>
            </a:pPr>
            <a:fld id="{9CD6C2D9-E73D-4290-A257-3A5E8D89E33E}" type="slidenum">
              <a:rPr lang="en-US" altLang="zh-TW" sz="140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pPr algn="dist">
                <a:defRPr/>
              </a:pPr>
              <a:t>6</a:t>
            </a:fld>
            <a:endParaRPr lang="en-US" altLang="zh-TW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1600" y="5301208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002060"/>
                </a:solidFill>
              </a:rPr>
              <a:t>payload[] </a:t>
            </a:r>
            <a:r>
              <a:rPr lang="zh-TW" altLang="en-US" sz="1600" dirty="0" smtClean="0">
                <a:solidFill>
                  <a:srgbClr val="002060"/>
                </a:solidFill>
              </a:rPr>
              <a:t>內的 每個 </a:t>
            </a:r>
            <a:r>
              <a:rPr lang="en-US" altLang="zh-TW" sz="1600" dirty="0" smtClean="0">
                <a:solidFill>
                  <a:srgbClr val="002060"/>
                </a:solidFill>
              </a:rPr>
              <a:t>content </a:t>
            </a:r>
            <a:r>
              <a:rPr lang="zh-TW" altLang="en-US" sz="1600" dirty="0" smtClean="0">
                <a:solidFill>
                  <a:srgbClr val="002060"/>
                </a:solidFill>
              </a:rPr>
              <a:t>上限為 </a:t>
            </a:r>
            <a:r>
              <a:rPr lang="en-US" altLang="zh-TW" sz="1600" dirty="0" smtClean="0">
                <a:solidFill>
                  <a:srgbClr val="002060"/>
                </a:solidFill>
              </a:rPr>
              <a:t>1000 </a:t>
            </a:r>
            <a:r>
              <a:rPr lang="zh-TW" altLang="en-US" sz="1600" dirty="0" smtClean="0">
                <a:solidFill>
                  <a:srgbClr val="002060"/>
                </a:solidFill>
              </a:rPr>
              <a:t>筆</a:t>
            </a:r>
            <a:r>
              <a:rPr lang="en-US" altLang="zh-TW" sz="1600" dirty="0" smtClean="0">
                <a:solidFill>
                  <a:srgbClr val="002060"/>
                </a:solidFill>
              </a:rPr>
              <a:t>.</a:t>
            </a:r>
            <a:endParaRPr lang="zh-TW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11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err="1" smtClean="0">
                <a:latin typeface="+mj-ea"/>
              </a:rPr>
              <a:t>BigObject</a:t>
            </a:r>
            <a:r>
              <a:rPr lang="en-US" altLang="zh-TW" sz="2800" dirty="0" smtClean="0">
                <a:latin typeface="+mj-ea"/>
              </a:rPr>
              <a:t> Node-RED Node </a:t>
            </a:r>
            <a:r>
              <a:rPr lang="zh-TW" altLang="en-US" sz="2800" dirty="0" smtClean="0">
                <a:latin typeface="+mj-ea"/>
              </a:rPr>
              <a:t>使用案例 </a:t>
            </a:r>
            <a:r>
              <a:rPr lang="en-US" altLang="zh-TW" sz="2800" dirty="0" smtClean="0">
                <a:latin typeface="+mj-ea"/>
              </a:rPr>
              <a:t>(</a:t>
            </a:r>
            <a:r>
              <a:rPr lang="zh-TW" altLang="en-US" sz="2800" dirty="0" smtClean="0">
                <a:latin typeface="+mj-ea"/>
              </a:rPr>
              <a:t>實機演練</a:t>
            </a:r>
            <a:r>
              <a:rPr lang="en-US" altLang="zh-TW" sz="2800" dirty="0" smtClean="0">
                <a:latin typeface="+mj-ea"/>
              </a:rPr>
              <a:t>)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13"/>
          </p:nvPr>
        </p:nvSpPr>
        <p:spPr>
          <a:xfrm>
            <a:off x="2997200" y="6443663"/>
            <a:ext cx="2895600" cy="2968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  <a:endParaRPr lang="en-US" altLang="zh-TW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投影片編號版面配置區 3"/>
          <p:cNvSpPr>
            <a:spLocks noGrp="1"/>
          </p:cNvSpPr>
          <p:nvPr>
            <p:ph type="sldNum" sz="quarter" idx="14"/>
          </p:nvPr>
        </p:nvSpPr>
        <p:spPr>
          <a:xfrm>
            <a:off x="251520" y="6453336"/>
            <a:ext cx="981344" cy="288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CD6C2D9-E73D-4290-A257-3A5E8D89E33E}" type="slidenum">
              <a:rPr lang="en-US" altLang="zh-TW" sz="140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pPr>
                <a:defRPr/>
              </a:pPr>
              <a:t>7</a:t>
            </a:fld>
            <a:endParaRPr lang="en-US" altLang="zh-TW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55006"/>
            <a:ext cx="8208912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橢圓 7"/>
          <p:cNvSpPr/>
          <p:nvPr/>
        </p:nvSpPr>
        <p:spPr>
          <a:xfrm>
            <a:off x="611560" y="1827907"/>
            <a:ext cx="288032" cy="28803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+mn-ea"/>
              </a:rPr>
              <a:t>1</a:t>
            </a:r>
            <a:endParaRPr lang="zh-TW" altLang="en-US" b="1" dirty="0">
              <a:latin typeface="+mn-ea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11560" y="2908027"/>
            <a:ext cx="288032" cy="28803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+mn-ea"/>
              </a:rPr>
              <a:t>2</a:t>
            </a:r>
            <a:endParaRPr lang="zh-TW" altLang="en-US" b="1" dirty="0">
              <a:latin typeface="+mn-ea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11560" y="4132163"/>
            <a:ext cx="288032" cy="28803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+mn-ea"/>
              </a:rPr>
              <a:t>3</a:t>
            </a:r>
            <a:endParaRPr lang="zh-TW" altLang="en-US" b="1" dirty="0">
              <a:latin typeface="+mn-ea"/>
            </a:endParaRPr>
          </a:p>
        </p:txBody>
      </p:sp>
      <p:sp>
        <p:nvSpPr>
          <p:cNvPr id="9" name="直線圖說文字 2 8"/>
          <p:cNvSpPr/>
          <p:nvPr/>
        </p:nvSpPr>
        <p:spPr>
          <a:xfrm>
            <a:off x="2339752" y="1520830"/>
            <a:ext cx="2448272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390"/>
              <a:gd name="adj6" fmla="val -5914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+mn-ea"/>
              </a:rPr>
              <a:t>練習使用 </a:t>
            </a:r>
            <a:r>
              <a:rPr lang="en-US" altLang="zh-TW" sz="1200" dirty="0" smtClean="0">
                <a:latin typeface="+mn-ea"/>
              </a:rPr>
              <a:t>BO SQL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+mn-ea"/>
              </a:rPr>
              <a:t>練習如何取用 </a:t>
            </a:r>
            <a:r>
              <a:rPr lang="en-US" altLang="zh-TW" sz="1200" dirty="0" smtClean="0">
                <a:latin typeface="+mn-ea"/>
              </a:rPr>
              <a:t>dataset </a:t>
            </a:r>
            <a:r>
              <a:rPr lang="zh-TW" altLang="en-US" sz="1200" dirty="0" smtClean="0">
                <a:latin typeface="+mn-ea"/>
              </a:rPr>
              <a:t>物件</a:t>
            </a:r>
            <a:endParaRPr lang="zh-TW" altLang="en-US" sz="1200" dirty="0">
              <a:latin typeface="+mn-ea"/>
            </a:endParaRPr>
          </a:p>
        </p:txBody>
      </p:sp>
      <p:sp>
        <p:nvSpPr>
          <p:cNvPr id="13" name="直線圖說文字 2 12"/>
          <p:cNvSpPr/>
          <p:nvPr/>
        </p:nvSpPr>
        <p:spPr>
          <a:xfrm>
            <a:off x="5868144" y="2764011"/>
            <a:ext cx="2448272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2522"/>
              <a:gd name="adj6" fmla="val -20314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>
                <a:latin typeface="+mn-ea"/>
              </a:rPr>
              <a:t>練習如何處理 </a:t>
            </a:r>
            <a:r>
              <a:rPr lang="en-US" altLang="zh-TW" sz="1200" dirty="0" smtClean="0">
                <a:latin typeface="+mn-ea"/>
              </a:rPr>
              <a:t>BO node </a:t>
            </a:r>
            <a:r>
              <a:rPr lang="zh-TW" altLang="en-US" sz="1200" dirty="0" smtClean="0">
                <a:latin typeface="+mn-ea"/>
              </a:rPr>
              <a:t>的 </a:t>
            </a:r>
            <a:r>
              <a:rPr lang="en-US" altLang="zh-TW" sz="1200" dirty="0" smtClean="0">
                <a:latin typeface="+mn-ea"/>
              </a:rPr>
              <a:t>error</a:t>
            </a:r>
          </a:p>
        </p:txBody>
      </p:sp>
      <p:sp>
        <p:nvSpPr>
          <p:cNvPr id="14" name="直線圖說文字 2 13"/>
          <p:cNvSpPr/>
          <p:nvPr/>
        </p:nvSpPr>
        <p:spPr>
          <a:xfrm>
            <a:off x="5292080" y="3832230"/>
            <a:ext cx="2592288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038"/>
              <a:gd name="adj6" fmla="val -16829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+mn-ea"/>
              </a:rPr>
              <a:t>練習使用 </a:t>
            </a:r>
            <a:r>
              <a:rPr lang="en-US" altLang="zh-TW" sz="1200" dirty="0" smtClean="0">
                <a:latin typeface="+mn-ea"/>
              </a:rPr>
              <a:t>BO </a:t>
            </a:r>
            <a:r>
              <a:rPr lang="en-US" altLang="zh-TW" sz="1200" dirty="0" err="1" smtClean="0">
                <a:latin typeface="+mn-ea"/>
              </a:rPr>
              <a:t>sh</a:t>
            </a:r>
            <a:r>
              <a:rPr lang="en-US" altLang="zh-TW" sz="1200" dirty="0" smtClean="0">
                <a:latin typeface="+mn-ea"/>
              </a:rPr>
              <a:t>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+mn-ea"/>
              </a:rPr>
              <a:t>練習使用複雜的條件判斷</a:t>
            </a:r>
            <a:endParaRPr lang="zh-TW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71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BO_slides</Template>
  <TotalTime>4</TotalTime>
  <Words>469</Words>
  <Application>Microsoft Office PowerPoint</Application>
  <PresentationFormat>如螢幕大小 (4:3)</PresentationFormat>
  <Paragraphs>103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BO</vt:lpstr>
      <vt:lpstr>BigObject Node-RED  nodes 使用簡介</vt:lpstr>
      <vt:lpstr>BigObject Node-RED node list</vt:lpstr>
      <vt:lpstr>BigObject CSV stream Node</vt:lpstr>
      <vt:lpstr>BigObject Analytics, Mart, SQL Nodes</vt:lpstr>
      <vt:lpstr>BigObject sh Node</vt:lpstr>
      <vt:lpstr>BigObject Node Output JSON format</vt:lpstr>
      <vt:lpstr>BigObject Node-RED Node 使用案例 (實機演練)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BigObject Node-RED  nodes 使用簡介</dc:title>
  <dc:creator>Huang</dc:creator>
  <cp:lastModifiedBy>Huang</cp:lastModifiedBy>
  <cp:revision>1</cp:revision>
  <dcterms:created xsi:type="dcterms:W3CDTF">2017-08-10T07:29:10Z</dcterms:created>
  <dcterms:modified xsi:type="dcterms:W3CDTF">2017-08-10T07:33:50Z</dcterms:modified>
</cp:coreProperties>
</file>