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454"/>
    <a:srgbClr val="B05858"/>
    <a:srgbClr val="EB1D1D"/>
    <a:srgbClr val="CF3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68713-4042-4977-B099-07DC3B03F39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1C834F8-AAE7-47A7-8034-31B3DE572817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algn="ctr" rtl="1"/>
          <a:r>
            <a:rPr lang="en-US" sz="2000" b="1" dirty="0">
              <a:solidFill>
                <a:srgbClr val="C00000"/>
              </a:solidFill>
              <a:latin typeface="Arial Narrow" panose="020B0606020202030204" pitchFamily="34" charset="0"/>
            </a:rPr>
            <a:t>Set a range map </a:t>
          </a:r>
          <a:r>
            <a:rPr lang="en-US" sz="2400" dirty="0">
              <a:solidFill>
                <a:srgbClr val="C00000"/>
              </a:solidFill>
              <a:latin typeface="Arial Narrow" panose="020B0606020202030204" pitchFamily="34" charset="0"/>
            </a:rPr>
            <a:t>-</a:t>
          </a:r>
          <a:r>
            <a:rPr lang="en-US" sz="2000" dirty="0">
              <a:solidFill>
                <a:srgbClr val="C00000"/>
              </a:solidFill>
              <a:latin typeface="Arial Narrow" panose="020B0606020202030204" pitchFamily="34" charset="0"/>
            </a:rPr>
            <a:t> The range components, sensors, targets, walls, will be positioned according to the type of training.</a:t>
          </a:r>
          <a:endParaRPr lang="he-IL" sz="2000" dirty="0">
            <a:solidFill>
              <a:srgbClr val="C00000"/>
            </a:solidFill>
            <a:latin typeface="Arial Narrow" panose="020B0606020202030204" pitchFamily="34" charset="0"/>
          </a:endParaRPr>
        </a:p>
        <a:p>
          <a:pPr algn="ctr" rtl="1"/>
          <a:r>
            <a:rPr lang="en-US" sz="2000" b="1" dirty="0">
              <a:solidFill>
                <a:srgbClr val="C00000"/>
              </a:solidFill>
              <a:latin typeface="Arial Narrow" panose="020B0606020202030204" pitchFamily="34" charset="0"/>
            </a:rPr>
            <a:t>Update app map </a:t>
          </a:r>
          <a:r>
            <a:rPr lang="en-US" sz="2400" b="1" dirty="0">
              <a:solidFill>
                <a:srgbClr val="C00000"/>
              </a:solidFill>
              <a:latin typeface="Arial Narrow" panose="020B0606020202030204" pitchFamily="34" charset="0"/>
            </a:rPr>
            <a:t>- </a:t>
          </a:r>
          <a:r>
            <a:rPr lang="en-US" sz="2000" dirty="0">
              <a:solidFill>
                <a:srgbClr val="C00000"/>
              </a:solidFill>
              <a:latin typeface="Arial Narrow" panose="020B0606020202030204" pitchFamily="34" charset="0"/>
            </a:rPr>
            <a:t>The operator will update the digital app map according to the range map, and place the range components on at same scale positions.</a:t>
          </a:r>
          <a:endParaRPr lang="he-IL" sz="1600" dirty="0"/>
        </a:p>
      </dgm:t>
    </dgm:pt>
    <dgm:pt modelId="{EF6D5086-8889-45C4-916A-05E627C81C4C}" type="parTrans" cxnId="{040920FA-49C5-4274-9765-01DD7F296B75}">
      <dgm:prSet/>
      <dgm:spPr/>
      <dgm:t>
        <a:bodyPr/>
        <a:lstStyle/>
        <a:p>
          <a:pPr rtl="1"/>
          <a:endParaRPr lang="he-IL"/>
        </a:p>
      </dgm:t>
    </dgm:pt>
    <dgm:pt modelId="{8EBCDEA7-E9F1-42C5-9F12-B40A11402DD2}" type="sibTrans" cxnId="{040920FA-49C5-4274-9765-01DD7F296B75}">
      <dgm:prSet/>
      <dgm:spPr>
        <a:solidFill>
          <a:srgbClr val="B45454">
            <a:alpha val="90000"/>
          </a:srgbClr>
        </a:solidFill>
      </dgm:spPr>
      <dgm:t>
        <a:bodyPr/>
        <a:lstStyle/>
        <a:p>
          <a:pPr rtl="1"/>
          <a:endParaRPr lang="he-IL"/>
        </a:p>
      </dgm:t>
    </dgm:pt>
    <dgm:pt modelId="{4426065E-7455-4796-AB72-A3A6EC4B107D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algn="ctr" rtl="1"/>
          <a:r>
            <a:rPr lang="en-US" sz="2000" b="1" dirty="0">
              <a:solidFill>
                <a:srgbClr val="C00000"/>
              </a:solidFill>
              <a:latin typeface="Arial Narrow" panose="020B0606020202030204" pitchFamily="34" charset="0"/>
            </a:rPr>
            <a:t>Init range items -</a:t>
          </a:r>
          <a:r>
            <a:rPr lang="en-US" sz="1800" dirty="0">
              <a:solidFill>
                <a:srgbClr val="C00000"/>
              </a:solidFill>
              <a:latin typeface="Arial Narrow" panose="020B0606020202030204" pitchFamily="34" charset="0"/>
            </a:rPr>
            <a:t> </a:t>
          </a:r>
          <a:r>
            <a:rPr lang="en-US" sz="2000" dirty="0">
              <a:solidFill>
                <a:srgbClr val="C00000"/>
              </a:solidFill>
              <a:latin typeface="Arial Narrow" panose="020B0606020202030204" pitchFamily="34" charset="0"/>
            </a:rPr>
            <a:t>Instructions will be set for each rang component, for example, rout and speed will be set to the robot and type of targets triggers.</a:t>
          </a:r>
          <a:endParaRPr lang="he-IL" sz="2400" dirty="0">
            <a:solidFill>
              <a:srgbClr val="C00000"/>
            </a:solidFill>
            <a:latin typeface="Arial Narrow" panose="020B0606020202030204" pitchFamily="34" charset="0"/>
          </a:endParaRPr>
        </a:p>
        <a:p>
          <a:pPr algn="l" rtl="1"/>
          <a:r>
            <a:rPr lang="en-US" sz="2400" dirty="0">
              <a:solidFill>
                <a:srgbClr val="C00000"/>
              </a:solidFill>
              <a:latin typeface="Arial Narrow" panose="020B0606020202030204" pitchFamily="34" charset="0"/>
            </a:rPr>
            <a:t>  </a:t>
          </a:r>
          <a:r>
            <a:rPr lang="en-US" sz="2000" b="1" dirty="0">
              <a:solidFill>
                <a:srgbClr val="C00000"/>
              </a:solidFill>
              <a:latin typeface="Arial Narrow" panose="020B0606020202030204" pitchFamily="34" charset="0"/>
            </a:rPr>
            <a:t>Initial warrior data.</a:t>
          </a:r>
          <a:endParaRPr lang="he-IL" sz="2400" b="1" dirty="0">
            <a:solidFill>
              <a:srgbClr val="C00000"/>
            </a:solidFill>
            <a:latin typeface="Arial Narrow" panose="020B0606020202030204" pitchFamily="34" charset="0"/>
          </a:endParaRPr>
        </a:p>
      </dgm:t>
    </dgm:pt>
    <dgm:pt modelId="{21C55816-4CBD-4366-84BA-DD5499911851}" type="parTrans" cxnId="{25A30D44-2E7E-4B54-AA92-63A245EC1AA7}">
      <dgm:prSet/>
      <dgm:spPr/>
      <dgm:t>
        <a:bodyPr/>
        <a:lstStyle/>
        <a:p>
          <a:pPr rtl="1"/>
          <a:endParaRPr lang="he-IL"/>
        </a:p>
      </dgm:t>
    </dgm:pt>
    <dgm:pt modelId="{27E174D8-2711-4104-AB8E-787D4F179E3D}" type="sibTrans" cxnId="{25A30D44-2E7E-4B54-AA92-63A245EC1AA7}">
      <dgm:prSet/>
      <dgm:spPr>
        <a:solidFill>
          <a:srgbClr val="B45454">
            <a:alpha val="90000"/>
          </a:srgbClr>
        </a:solidFill>
      </dgm:spPr>
      <dgm:t>
        <a:bodyPr/>
        <a:lstStyle/>
        <a:p>
          <a:pPr rtl="1"/>
          <a:endParaRPr lang="he-IL"/>
        </a:p>
      </dgm:t>
    </dgm:pt>
    <dgm:pt modelId="{07527516-F8C9-418F-BF08-40EC593392CD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rtl="1"/>
          <a:r>
            <a:rPr lang="en-US" sz="2000" b="1" dirty="0">
              <a:solidFill>
                <a:srgbClr val="C00000"/>
              </a:solidFill>
              <a:latin typeface="Arial Narrow" panose="020B0606020202030204" pitchFamily="34" charset="0"/>
            </a:rPr>
            <a:t>End session - </a:t>
          </a:r>
          <a:r>
            <a:rPr lang="en-US" sz="2000" dirty="0">
              <a:solidFill>
                <a:srgbClr val="C00000"/>
              </a:solidFill>
              <a:latin typeface="Arial Narrow" panose="020B0606020202030204" pitchFamily="34" charset="0"/>
            </a:rPr>
            <a:t>each shooting scenario will be stored in the company's database: warrior identity, date, times, shooting calculations, comments and more.</a:t>
          </a:r>
          <a:endParaRPr lang="he-IL" sz="2000" dirty="0"/>
        </a:p>
      </dgm:t>
    </dgm:pt>
    <dgm:pt modelId="{FA06B3DC-ECEC-43D5-9CAC-651667404118}" type="parTrans" cxnId="{724E8B77-CFFC-4E28-B98E-F57F829E53D7}">
      <dgm:prSet/>
      <dgm:spPr/>
      <dgm:t>
        <a:bodyPr/>
        <a:lstStyle/>
        <a:p>
          <a:pPr rtl="1"/>
          <a:endParaRPr lang="he-IL"/>
        </a:p>
      </dgm:t>
    </dgm:pt>
    <dgm:pt modelId="{7156533C-ED05-4BB7-BF4F-2277ADFBFCE6}" type="sibTrans" cxnId="{724E8B77-CFFC-4E28-B98E-F57F829E53D7}">
      <dgm:prSet/>
      <dgm:spPr>
        <a:solidFill>
          <a:srgbClr val="B45454">
            <a:alpha val="90000"/>
          </a:srgbClr>
        </a:solidFill>
      </dgm:spPr>
      <dgm:t>
        <a:bodyPr/>
        <a:lstStyle/>
        <a:p>
          <a:pPr rtl="1"/>
          <a:endParaRPr lang="he-IL"/>
        </a:p>
      </dgm:t>
    </dgm:pt>
    <dgm:pt modelId="{2FBC6DF1-950F-4868-A3AE-EDE245B86B13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algn="l" rtl="1"/>
          <a:r>
            <a:rPr lang="en-US" sz="2000" b="1" dirty="0">
              <a:solidFill>
                <a:srgbClr val="C00000"/>
              </a:solidFill>
              <a:latin typeface="Arial Narrow" panose="020B0606020202030204" pitchFamily="34" charset="0"/>
            </a:rPr>
            <a:t>Start session – </a:t>
          </a:r>
          <a:r>
            <a:rPr lang="en-US" sz="2000" b="0" dirty="0">
              <a:solidFill>
                <a:srgbClr val="C00000"/>
              </a:solidFill>
              <a:latin typeface="Arial Narrow" panose="020B0606020202030204" pitchFamily="34" charset="0"/>
            </a:rPr>
            <a:t>the warrior start his session, collecting real time data.</a:t>
          </a:r>
          <a:endParaRPr lang="he-IL" sz="2400" dirty="0"/>
        </a:p>
      </dgm:t>
    </dgm:pt>
    <dgm:pt modelId="{DF707603-2AEF-416D-B21C-D1518470E585}" type="parTrans" cxnId="{8A9B3294-0A39-485F-A1A3-5A1E5521B19E}">
      <dgm:prSet/>
      <dgm:spPr/>
      <dgm:t>
        <a:bodyPr/>
        <a:lstStyle/>
        <a:p>
          <a:pPr rtl="1"/>
          <a:endParaRPr lang="he-IL"/>
        </a:p>
      </dgm:t>
    </dgm:pt>
    <dgm:pt modelId="{79412718-AA36-493C-AFAE-85913873FB56}" type="sibTrans" cxnId="{8A9B3294-0A39-485F-A1A3-5A1E5521B19E}">
      <dgm:prSet/>
      <dgm:spPr>
        <a:solidFill>
          <a:srgbClr val="B45454">
            <a:alpha val="90000"/>
          </a:srgbClr>
        </a:solidFill>
      </dgm:spPr>
      <dgm:t>
        <a:bodyPr/>
        <a:lstStyle/>
        <a:p>
          <a:pPr rtl="1"/>
          <a:endParaRPr lang="he-IL"/>
        </a:p>
      </dgm:t>
    </dgm:pt>
    <dgm:pt modelId="{4C2F3355-FDFF-4817-B9DD-D288B020A34E}" type="pres">
      <dgm:prSet presAssocID="{47968713-4042-4977-B099-07DC3B03F396}" presName="outerComposite" presStyleCnt="0">
        <dgm:presLayoutVars>
          <dgm:chMax val="5"/>
          <dgm:dir/>
          <dgm:resizeHandles val="exact"/>
        </dgm:presLayoutVars>
      </dgm:prSet>
      <dgm:spPr/>
    </dgm:pt>
    <dgm:pt modelId="{88A844F1-EA60-4C24-931B-CA4B459068E5}" type="pres">
      <dgm:prSet presAssocID="{47968713-4042-4977-B099-07DC3B03F396}" presName="dummyMaxCanvas" presStyleCnt="0">
        <dgm:presLayoutVars/>
      </dgm:prSet>
      <dgm:spPr/>
    </dgm:pt>
    <dgm:pt modelId="{3C6A7692-C0E5-4DE1-A110-C009A6EF37E4}" type="pres">
      <dgm:prSet presAssocID="{47968713-4042-4977-B099-07DC3B03F396}" presName="FourNodes_1" presStyleLbl="node1" presStyleIdx="0" presStyleCnt="4" custScaleX="110411" custScaleY="116874" custLinFactNeighborX="-2772" custLinFactNeighborY="14626">
        <dgm:presLayoutVars>
          <dgm:bulletEnabled val="1"/>
        </dgm:presLayoutVars>
      </dgm:prSet>
      <dgm:spPr/>
    </dgm:pt>
    <dgm:pt modelId="{BC94D618-878C-4247-9151-D1F49F1021AD}" type="pres">
      <dgm:prSet presAssocID="{47968713-4042-4977-B099-07DC3B03F396}" presName="FourNodes_2" presStyleLbl="node1" presStyleIdx="1" presStyleCnt="4" custScaleX="110664" custLinFactNeighborX="-2655" custLinFactNeighborY="11376">
        <dgm:presLayoutVars>
          <dgm:bulletEnabled val="1"/>
        </dgm:presLayoutVars>
      </dgm:prSet>
      <dgm:spPr/>
    </dgm:pt>
    <dgm:pt modelId="{6CCAAECB-3908-424D-BE97-340FF58F79EA}" type="pres">
      <dgm:prSet presAssocID="{47968713-4042-4977-B099-07DC3B03F396}" presName="FourNodes_3" presStyleLbl="node1" presStyleIdx="2" presStyleCnt="4" custScaleX="110009" custScaleY="98778" custLinFactNeighborX="-6118" custLinFactNeighborY="4062">
        <dgm:presLayoutVars>
          <dgm:bulletEnabled val="1"/>
        </dgm:presLayoutVars>
      </dgm:prSet>
      <dgm:spPr/>
    </dgm:pt>
    <dgm:pt modelId="{75063080-E96B-40D4-A59E-2A18E25C3B6B}" type="pres">
      <dgm:prSet presAssocID="{47968713-4042-4977-B099-07DC3B03F396}" presName="FourNodes_4" presStyleLbl="node1" presStyleIdx="3" presStyleCnt="4" custScaleX="104353" custLinFactNeighborX="-7638" custLinFactNeighborY="0">
        <dgm:presLayoutVars>
          <dgm:bulletEnabled val="1"/>
        </dgm:presLayoutVars>
      </dgm:prSet>
      <dgm:spPr/>
    </dgm:pt>
    <dgm:pt modelId="{05DC6A6F-D342-4BA9-9FA1-D14CCADFF255}" type="pres">
      <dgm:prSet presAssocID="{47968713-4042-4977-B099-07DC3B03F396}" presName="FourConn_1-2" presStyleLbl="fgAccFollowNode1" presStyleIdx="0" presStyleCnt="3">
        <dgm:presLayoutVars>
          <dgm:bulletEnabled val="1"/>
        </dgm:presLayoutVars>
      </dgm:prSet>
      <dgm:spPr/>
    </dgm:pt>
    <dgm:pt modelId="{EA8A66FF-34D6-4B80-80D1-FA474C0CFAF3}" type="pres">
      <dgm:prSet presAssocID="{47968713-4042-4977-B099-07DC3B03F396}" presName="FourConn_2-3" presStyleLbl="fgAccFollowNode1" presStyleIdx="1" presStyleCnt="3" custLinFactNeighborX="-11251" custLinFactNeighborY="474">
        <dgm:presLayoutVars>
          <dgm:bulletEnabled val="1"/>
        </dgm:presLayoutVars>
      </dgm:prSet>
      <dgm:spPr/>
    </dgm:pt>
    <dgm:pt modelId="{99311C3F-7AF4-48E5-A2B4-9EA6712F75A2}" type="pres">
      <dgm:prSet presAssocID="{47968713-4042-4977-B099-07DC3B03F396}" presName="FourConn_3-4" presStyleLbl="fgAccFollowNode1" presStyleIdx="2" presStyleCnt="3" custLinFactNeighborX="-25002" custLinFactNeighborY="6251">
        <dgm:presLayoutVars>
          <dgm:bulletEnabled val="1"/>
        </dgm:presLayoutVars>
      </dgm:prSet>
      <dgm:spPr/>
    </dgm:pt>
    <dgm:pt modelId="{3E50779D-D42B-49BE-9DA0-DECA524A6E85}" type="pres">
      <dgm:prSet presAssocID="{47968713-4042-4977-B099-07DC3B03F396}" presName="FourNodes_1_text" presStyleLbl="node1" presStyleIdx="3" presStyleCnt="4">
        <dgm:presLayoutVars>
          <dgm:bulletEnabled val="1"/>
        </dgm:presLayoutVars>
      </dgm:prSet>
      <dgm:spPr/>
    </dgm:pt>
    <dgm:pt modelId="{DD9A6AEE-8F59-4999-B94A-8065D4B77014}" type="pres">
      <dgm:prSet presAssocID="{47968713-4042-4977-B099-07DC3B03F396}" presName="FourNodes_2_text" presStyleLbl="node1" presStyleIdx="3" presStyleCnt="4">
        <dgm:presLayoutVars>
          <dgm:bulletEnabled val="1"/>
        </dgm:presLayoutVars>
      </dgm:prSet>
      <dgm:spPr/>
    </dgm:pt>
    <dgm:pt modelId="{73E79A37-D18B-444E-97FA-9D6A272829C1}" type="pres">
      <dgm:prSet presAssocID="{47968713-4042-4977-B099-07DC3B03F396}" presName="FourNodes_3_text" presStyleLbl="node1" presStyleIdx="3" presStyleCnt="4">
        <dgm:presLayoutVars>
          <dgm:bulletEnabled val="1"/>
        </dgm:presLayoutVars>
      </dgm:prSet>
      <dgm:spPr/>
    </dgm:pt>
    <dgm:pt modelId="{B6649760-70BC-4616-8ACA-48A00D0AFA86}" type="pres">
      <dgm:prSet presAssocID="{47968713-4042-4977-B099-07DC3B03F39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FBF711A-4F9A-4C04-8ADB-9A9343BFF6BB}" type="presOf" srcId="{61C834F8-AAE7-47A7-8034-31B3DE572817}" destId="{3C6A7692-C0E5-4DE1-A110-C009A6EF37E4}" srcOrd="0" destOrd="0" presId="urn:microsoft.com/office/officeart/2005/8/layout/vProcess5"/>
    <dgm:cxn modelId="{14F8182D-775B-4A07-A08F-D40E8AB2476B}" type="presOf" srcId="{8EBCDEA7-E9F1-42C5-9F12-B40A11402DD2}" destId="{05DC6A6F-D342-4BA9-9FA1-D14CCADFF255}" srcOrd="0" destOrd="0" presId="urn:microsoft.com/office/officeart/2005/8/layout/vProcess5"/>
    <dgm:cxn modelId="{D970C03A-3BB8-470E-8493-5D03ECE7E016}" type="presOf" srcId="{4426065E-7455-4796-AB72-A3A6EC4B107D}" destId="{BC94D618-878C-4247-9151-D1F49F1021AD}" srcOrd="0" destOrd="0" presId="urn:microsoft.com/office/officeart/2005/8/layout/vProcess5"/>
    <dgm:cxn modelId="{25A30D44-2E7E-4B54-AA92-63A245EC1AA7}" srcId="{47968713-4042-4977-B099-07DC3B03F396}" destId="{4426065E-7455-4796-AB72-A3A6EC4B107D}" srcOrd="1" destOrd="0" parTransId="{21C55816-4CBD-4366-84BA-DD5499911851}" sibTransId="{27E174D8-2711-4104-AB8E-787D4F179E3D}"/>
    <dgm:cxn modelId="{A5021345-E8DB-447F-A03A-600DBDEDF2D9}" type="presOf" srcId="{4426065E-7455-4796-AB72-A3A6EC4B107D}" destId="{DD9A6AEE-8F59-4999-B94A-8065D4B77014}" srcOrd="1" destOrd="0" presId="urn:microsoft.com/office/officeart/2005/8/layout/vProcess5"/>
    <dgm:cxn modelId="{50F50E67-77D7-49EA-B99D-0193F931720F}" type="presOf" srcId="{79412718-AA36-493C-AFAE-85913873FB56}" destId="{99311C3F-7AF4-48E5-A2B4-9EA6712F75A2}" srcOrd="0" destOrd="0" presId="urn:microsoft.com/office/officeart/2005/8/layout/vProcess5"/>
    <dgm:cxn modelId="{E5EDA847-B600-4468-8C54-F7C49531731F}" type="presOf" srcId="{61C834F8-AAE7-47A7-8034-31B3DE572817}" destId="{3E50779D-D42B-49BE-9DA0-DECA524A6E85}" srcOrd="1" destOrd="0" presId="urn:microsoft.com/office/officeart/2005/8/layout/vProcess5"/>
    <dgm:cxn modelId="{724E8B77-CFFC-4E28-B98E-F57F829E53D7}" srcId="{47968713-4042-4977-B099-07DC3B03F396}" destId="{07527516-F8C9-418F-BF08-40EC593392CD}" srcOrd="3" destOrd="0" parTransId="{FA06B3DC-ECEC-43D5-9CAC-651667404118}" sibTransId="{7156533C-ED05-4BB7-BF4F-2277ADFBFCE6}"/>
    <dgm:cxn modelId="{DA889C7D-49C3-4809-A8FF-B204903B686E}" type="presOf" srcId="{47968713-4042-4977-B099-07DC3B03F396}" destId="{4C2F3355-FDFF-4817-B9DD-D288B020A34E}" srcOrd="0" destOrd="0" presId="urn:microsoft.com/office/officeart/2005/8/layout/vProcess5"/>
    <dgm:cxn modelId="{8A9B3294-0A39-485F-A1A3-5A1E5521B19E}" srcId="{47968713-4042-4977-B099-07DC3B03F396}" destId="{2FBC6DF1-950F-4868-A3AE-EDE245B86B13}" srcOrd="2" destOrd="0" parTransId="{DF707603-2AEF-416D-B21C-D1518470E585}" sibTransId="{79412718-AA36-493C-AFAE-85913873FB56}"/>
    <dgm:cxn modelId="{D3C5449E-9F1E-4018-8BAE-D750A9E5403D}" type="presOf" srcId="{07527516-F8C9-418F-BF08-40EC593392CD}" destId="{B6649760-70BC-4616-8ACA-48A00D0AFA86}" srcOrd="1" destOrd="0" presId="urn:microsoft.com/office/officeart/2005/8/layout/vProcess5"/>
    <dgm:cxn modelId="{C22B19B6-E8BB-4612-8AB3-59911F05AE9A}" type="presOf" srcId="{27E174D8-2711-4104-AB8E-787D4F179E3D}" destId="{EA8A66FF-34D6-4B80-80D1-FA474C0CFAF3}" srcOrd="0" destOrd="0" presId="urn:microsoft.com/office/officeart/2005/8/layout/vProcess5"/>
    <dgm:cxn modelId="{6DAECBB9-3C20-49DB-8036-E7AE4C53A6FD}" type="presOf" srcId="{07527516-F8C9-418F-BF08-40EC593392CD}" destId="{75063080-E96B-40D4-A59E-2A18E25C3B6B}" srcOrd="0" destOrd="0" presId="urn:microsoft.com/office/officeart/2005/8/layout/vProcess5"/>
    <dgm:cxn modelId="{8C519BCD-09B3-4ED3-A6E2-6CDE213A3939}" type="presOf" srcId="{2FBC6DF1-950F-4868-A3AE-EDE245B86B13}" destId="{73E79A37-D18B-444E-97FA-9D6A272829C1}" srcOrd="1" destOrd="0" presId="urn:microsoft.com/office/officeart/2005/8/layout/vProcess5"/>
    <dgm:cxn modelId="{5BB7F7F7-5E7E-46DF-A717-84B98877E23B}" type="presOf" srcId="{2FBC6DF1-950F-4868-A3AE-EDE245B86B13}" destId="{6CCAAECB-3908-424D-BE97-340FF58F79EA}" srcOrd="0" destOrd="0" presId="urn:microsoft.com/office/officeart/2005/8/layout/vProcess5"/>
    <dgm:cxn modelId="{040920FA-49C5-4274-9765-01DD7F296B75}" srcId="{47968713-4042-4977-B099-07DC3B03F396}" destId="{61C834F8-AAE7-47A7-8034-31B3DE572817}" srcOrd="0" destOrd="0" parTransId="{EF6D5086-8889-45C4-916A-05E627C81C4C}" sibTransId="{8EBCDEA7-E9F1-42C5-9F12-B40A11402DD2}"/>
    <dgm:cxn modelId="{318FA3C2-351D-453B-B7BD-5C051C4E4D2E}" type="presParOf" srcId="{4C2F3355-FDFF-4817-B9DD-D288B020A34E}" destId="{88A844F1-EA60-4C24-931B-CA4B459068E5}" srcOrd="0" destOrd="0" presId="urn:microsoft.com/office/officeart/2005/8/layout/vProcess5"/>
    <dgm:cxn modelId="{7342A07D-E0C0-4BD1-AC60-964D0EFFABBA}" type="presParOf" srcId="{4C2F3355-FDFF-4817-B9DD-D288B020A34E}" destId="{3C6A7692-C0E5-4DE1-A110-C009A6EF37E4}" srcOrd="1" destOrd="0" presId="urn:microsoft.com/office/officeart/2005/8/layout/vProcess5"/>
    <dgm:cxn modelId="{29A1FDCB-E468-43CB-8EE0-6A725FF15D42}" type="presParOf" srcId="{4C2F3355-FDFF-4817-B9DD-D288B020A34E}" destId="{BC94D618-878C-4247-9151-D1F49F1021AD}" srcOrd="2" destOrd="0" presId="urn:microsoft.com/office/officeart/2005/8/layout/vProcess5"/>
    <dgm:cxn modelId="{86B2A090-0B4E-425B-8CD0-90C053C24558}" type="presParOf" srcId="{4C2F3355-FDFF-4817-B9DD-D288B020A34E}" destId="{6CCAAECB-3908-424D-BE97-340FF58F79EA}" srcOrd="3" destOrd="0" presId="urn:microsoft.com/office/officeart/2005/8/layout/vProcess5"/>
    <dgm:cxn modelId="{B259C28D-38B6-4EBF-884A-F99D2EBA5F20}" type="presParOf" srcId="{4C2F3355-FDFF-4817-B9DD-D288B020A34E}" destId="{75063080-E96B-40D4-A59E-2A18E25C3B6B}" srcOrd="4" destOrd="0" presId="urn:microsoft.com/office/officeart/2005/8/layout/vProcess5"/>
    <dgm:cxn modelId="{8162FA3A-5253-451E-B299-76D1C3617108}" type="presParOf" srcId="{4C2F3355-FDFF-4817-B9DD-D288B020A34E}" destId="{05DC6A6F-D342-4BA9-9FA1-D14CCADFF255}" srcOrd="5" destOrd="0" presId="urn:microsoft.com/office/officeart/2005/8/layout/vProcess5"/>
    <dgm:cxn modelId="{9FA126FD-AFC4-4878-AEB5-B70E998123FD}" type="presParOf" srcId="{4C2F3355-FDFF-4817-B9DD-D288B020A34E}" destId="{EA8A66FF-34D6-4B80-80D1-FA474C0CFAF3}" srcOrd="6" destOrd="0" presId="urn:microsoft.com/office/officeart/2005/8/layout/vProcess5"/>
    <dgm:cxn modelId="{F9A03A69-18EF-4496-9239-7CEDB83A4050}" type="presParOf" srcId="{4C2F3355-FDFF-4817-B9DD-D288B020A34E}" destId="{99311C3F-7AF4-48E5-A2B4-9EA6712F75A2}" srcOrd="7" destOrd="0" presId="urn:microsoft.com/office/officeart/2005/8/layout/vProcess5"/>
    <dgm:cxn modelId="{0352BFB8-40E0-4B8E-B5A4-0C4DD8D76963}" type="presParOf" srcId="{4C2F3355-FDFF-4817-B9DD-D288B020A34E}" destId="{3E50779D-D42B-49BE-9DA0-DECA524A6E85}" srcOrd="8" destOrd="0" presId="urn:microsoft.com/office/officeart/2005/8/layout/vProcess5"/>
    <dgm:cxn modelId="{B2766E7A-D724-48B4-8F98-CE0F3C2D93B3}" type="presParOf" srcId="{4C2F3355-FDFF-4817-B9DD-D288B020A34E}" destId="{DD9A6AEE-8F59-4999-B94A-8065D4B77014}" srcOrd="9" destOrd="0" presId="urn:microsoft.com/office/officeart/2005/8/layout/vProcess5"/>
    <dgm:cxn modelId="{EB8F749A-3165-4595-B71C-CB8E5C89F953}" type="presParOf" srcId="{4C2F3355-FDFF-4817-B9DD-D288B020A34E}" destId="{73E79A37-D18B-444E-97FA-9D6A272829C1}" srcOrd="10" destOrd="0" presId="urn:microsoft.com/office/officeart/2005/8/layout/vProcess5"/>
    <dgm:cxn modelId="{3C38508A-2C9C-49D0-9427-62A95CB97865}" type="presParOf" srcId="{4C2F3355-FDFF-4817-B9DD-D288B020A34E}" destId="{B6649760-70BC-4616-8ACA-48A00D0AFA8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7692-C0E5-4DE1-A110-C009A6EF37E4}">
      <dsp:nvSpPr>
        <dsp:cNvPr id="0" name=""/>
        <dsp:cNvSpPr/>
      </dsp:nvSpPr>
      <dsp:spPr>
        <a:xfrm>
          <a:off x="-338160" y="130129"/>
          <a:ext cx="10115594" cy="146132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C00000"/>
              </a:solidFill>
              <a:latin typeface="Arial Narrow" panose="020B0606020202030204" pitchFamily="34" charset="0"/>
            </a:rPr>
            <a:t>Set a range map </a:t>
          </a:r>
          <a:r>
            <a:rPr lang="en-US" sz="2400" kern="1200" dirty="0">
              <a:solidFill>
                <a:srgbClr val="C00000"/>
              </a:solidFill>
              <a:latin typeface="Arial Narrow" panose="020B0606020202030204" pitchFamily="34" charset="0"/>
            </a:rPr>
            <a:t>-</a:t>
          </a:r>
          <a:r>
            <a:rPr lang="en-US" sz="2000" kern="1200" dirty="0">
              <a:solidFill>
                <a:srgbClr val="C00000"/>
              </a:solidFill>
              <a:latin typeface="Arial Narrow" panose="020B0606020202030204" pitchFamily="34" charset="0"/>
            </a:rPr>
            <a:t> The range components, sensors, targets, walls, will be positioned according to the type of training.</a:t>
          </a:r>
          <a:endParaRPr lang="he-IL" sz="2000" kern="1200" dirty="0">
            <a:solidFill>
              <a:srgbClr val="C00000"/>
            </a:solidFill>
            <a:latin typeface="Arial Narrow" panose="020B0606020202030204" pitchFamily="34" charset="0"/>
          </a:endParaRP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C00000"/>
              </a:solidFill>
              <a:latin typeface="Arial Narrow" panose="020B0606020202030204" pitchFamily="34" charset="0"/>
            </a:rPr>
            <a:t>Update app map </a:t>
          </a:r>
          <a:r>
            <a:rPr lang="en-US" sz="2400" b="1" kern="1200" dirty="0">
              <a:solidFill>
                <a:srgbClr val="C00000"/>
              </a:solidFill>
              <a:latin typeface="Arial Narrow" panose="020B0606020202030204" pitchFamily="34" charset="0"/>
            </a:rPr>
            <a:t>- </a:t>
          </a:r>
          <a:r>
            <a:rPr lang="en-US" sz="2000" kern="1200" dirty="0">
              <a:solidFill>
                <a:srgbClr val="C00000"/>
              </a:solidFill>
              <a:latin typeface="Arial Narrow" panose="020B0606020202030204" pitchFamily="34" charset="0"/>
            </a:rPr>
            <a:t>The operator will update the digital app map according to the range map, and place the range components on at same scale positions.</a:t>
          </a:r>
          <a:endParaRPr lang="he-IL" sz="1600" kern="1200" dirty="0"/>
        </a:p>
      </dsp:txBody>
      <dsp:txXfrm>
        <a:off x="-295359" y="172930"/>
        <a:ext cx="8504527" cy="1375718"/>
      </dsp:txXfrm>
    </dsp:sp>
    <dsp:sp modelId="{BC94D618-878C-4247-9151-D1F49F1021AD}">
      <dsp:nvSpPr>
        <dsp:cNvPr id="0" name=""/>
        <dsp:cNvSpPr/>
      </dsp:nvSpPr>
      <dsp:spPr>
        <a:xfrm>
          <a:off x="174302" y="1672657"/>
          <a:ext cx="10138773" cy="125033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C00000"/>
              </a:solidFill>
              <a:latin typeface="Arial Narrow" panose="020B0606020202030204" pitchFamily="34" charset="0"/>
            </a:rPr>
            <a:t>Init range items -</a:t>
          </a:r>
          <a:r>
            <a:rPr lang="en-US" sz="1800" kern="1200" dirty="0">
              <a:solidFill>
                <a:srgbClr val="C00000"/>
              </a:solidFill>
              <a:latin typeface="Arial Narrow" panose="020B0606020202030204" pitchFamily="34" charset="0"/>
            </a:rPr>
            <a:t> </a:t>
          </a:r>
          <a:r>
            <a:rPr lang="en-US" sz="2000" kern="1200" dirty="0">
              <a:solidFill>
                <a:srgbClr val="C00000"/>
              </a:solidFill>
              <a:latin typeface="Arial Narrow" panose="020B0606020202030204" pitchFamily="34" charset="0"/>
            </a:rPr>
            <a:t>Instructions will be set for each rang component, for example, rout and speed will be set to the robot and type of targets triggers.</a:t>
          </a:r>
          <a:endParaRPr lang="he-IL" sz="2400" kern="1200" dirty="0">
            <a:solidFill>
              <a:srgbClr val="C00000"/>
            </a:solidFill>
            <a:latin typeface="Arial Narrow" panose="020B0606020202030204" pitchFamily="34" charset="0"/>
          </a:endParaRPr>
        </a:p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  <a:latin typeface="Arial Narrow" panose="020B0606020202030204" pitchFamily="34" charset="0"/>
            </a:rPr>
            <a:t>  </a:t>
          </a:r>
          <a:r>
            <a:rPr lang="en-US" sz="2000" b="1" kern="1200" dirty="0">
              <a:solidFill>
                <a:srgbClr val="C00000"/>
              </a:solidFill>
              <a:latin typeface="Arial Narrow" panose="020B0606020202030204" pitchFamily="34" charset="0"/>
            </a:rPr>
            <a:t>Initial warrior data.</a:t>
          </a:r>
          <a:endParaRPr lang="he-IL" sz="2400" b="1" kern="1200" dirty="0">
            <a:solidFill>
              <a:srgbClr val="C00000"/>
            </a:solidFill>
            <a:latin typeface="Arial Narrow" panose="020B0606020202030204" pitchFamily="34" charset="0"/>
          </a:endParaRPr>
        </a:p>
      </dsp:txBody>
      <dsp:txXfrm>
        <a:off x="210923" y="1709278"/>
        <a:ext cx="8317020" cy="1177096"/>
      </dsp:txXfrm>
    </dsp:sp>
    <dsp:sp modelId="{6CCAAECB-3908-424D-BE97-340FF58F79EA}">
      <dsp:nvSpPr>
        <dsp:cNvPr id="0" name=""/>
        <dsp:cNvSpPr/>
      </dsp:nvSpPr>
      <dsp:spPr>
        <a:xfrm>
          <a:off x="642880" y="3066520"/>
          <a:ext cx="10078764" cy="12350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C00000"/>
              </a:solidFill>
              <a:latin typeface="Arial Narrow" panose="020B0606020202030204" pitchFamily="34" charset="0"/>
            </a:rPr>
            <a:t>Start session – </a:t>
          </a:r>
          <a:r>
            <a:rPr lang="en-US" sz="2000" b="0" kern="1200" dirty="0">
              <a:solidFill>
                <a:srgbClr val="C00000"/>
              </a:solidFill>
              <a:latin typeface="Arial Narrow" panose="020B0606020202030204" pitchFamily="34" charset="0"/>
            </a:rPr>
            <a:t>the warrior start his session, collecting real time data.</a:t>
          </a:r>
          <a:endParaRPr lang="he-IL" sz="2400" kern="1200" dirty="0"/>
        </a:p>
      </dsp:txBody>
      <dsp:txXfrm>
        <a:off x="679054" y="3102694"/>
        <a:ext cx="8280852" cy="1162711"/>
      </dsp:txXfrm>
    </dsp:sp>
    <dsp:sp modelId="{75063080-E96B-40D4-A59E-2A18E25C3B6B}">
      <dsp:nvSpPr>
        <dsp:cNvPr id="0" name=""/>
        <dsp:cNvSpPr/>
      </dsp:nvSpPr>
      <dsp:spPr>
        <a:xfrm>
          <a:off x="1530014" y="4485764"/>
          <a:ext cx="9560574" cy="125033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C00000"/>
              </a:solidFill>
              <a:latin typeface="Arial Narrow" panose="020B0606020202030204" pitchFamily="34" charset="0"/>
            </a:rPr>
            <a:t>End session - </a:t>
          </a:r>
          <a:r>
            <a:rPr lang="en-US" sz="2000" kern="1200" dirty="0">
              <a:solidFill>
                <a:srgbClr val="C00000"/>
              </a:solidFill>
              <a:latin typeface="Arial Narrow" panose="020B0606020202030204" pitchFamily="34" charset="0"/>
            </a:rPr>
            <a:t>each shooting scenario will be stored in the company's database: warrior identity, date, times, shooting calculations, comments and more.</a:t>
          </a:r>
          <a:endParaRPr lang="he-IL" sz="2000" kern="1200" dirty="0"/>
        </a:p>
      </dsp:txBody>
      <dsp:txXfrm>
        <a:off x="1566635" y="4522385"/>
        <a:ext cx="7838536" cy="1177096"/>
      </dsp:txXfrm>
    </dsp:sp>
    <dsp:sp modelId="{05DC6A6F-D342-4BA9-9FA1-D14CCADFF255}">
      <dsp:nvSpPr>
        <dsp:cNvPr id="0" name=""/>
        <dsp:cNvSpPr/>
      </dsp:nvSpPr>
      <dsp:spPr>
        <a:xfrm>
          <a:off x="8487797" y="1010391"/>
          <a:ext cx="812720" cy="812720"/>
        </a:xfrm>
        <a:prstGeom prst="downArrow">
          <a:avLst>
            <a:gd name="adj1" fmla="val 55000"/>
            <a:gd name="adj2" fmla="val 45000"/>
          </a:avLst>
        </a:prstGeom>
        <a:solidFill>
          <a:srgbClr val="B4545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3600" kern="1200"/>
        </a:p>
      </dsp:txBody>
      <dsp:txXfrm>
        <a:off x="8670659" y="1010391"/>
        <a:ext cx="446996" cy="611572"/>
      </dsp:txXfrm>
    </dsp:sp>
    <dsp:sp modelId="{EA8A66FF-34D6-4B80-80D1-FA474C0CFAF3}">
      <dsp:nvSpPr>
        <dsp:cNvPr id="0" name=""/>
        <dsp:cNvSpPr/>
      </dsp:nvSpPr>
      <dsp:spPr>
        <a:xfrm>
          <a:off x="9163656" y="2491916"/>
          <a:ext cx="812720" cy="812720"/>
        </a:xfrm>
        <a:prstGeom prst="downArrow">
          <a:avLst>
            <a:gd name="adj1" fmla="val 55000"/>
            <a:gd name="adj2" fmla="val 45000"/>
          </a:avLst>
        </a:prstGeom>
        <a:solidFill>
          <a:srgbClr val="B4545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3600" kern="1200"/>
        </a:p>
      </dsp:txBody>
      <dsp:txXfrm>
        <a:off x="9346518" y="2491916"/>
        <a:ext cx="446996" cy="611572"/>
      </dsp:txXfrm>
    </dsp:sp>
    <dsp:sp modelId="{99311C3F-7AF4-48E5-A2B4-9EA6712F75A2}">
      <dsp:nvSpPr>
        <dsp:cNvPr id="0" name=""/>
        <dsp:cNvSpPr/>
      </dsp:nvSpPr>
      <dsp:spPr>
        <a:xfrm>
          <a:off x="9807744" y="4016540"/>
          <a:ext cx="812720" cy="812720"/>
        </a:xfrm>
        <a:prstGeom prst="downArrow">
          <a:avLst>
            <a:gd name="adj1" fmla="val 55000"/>
            <a:gd name="adj2" fmla="val 45000"/>
          </a:avLst>
        </a:prstGeom>
        <a:solidFill>
          <a:srgbClr val="B4545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3600" kern="1200"/>
        </a:p>
      </dsp:txBody>
      <dsp:txXfrm>
        <a:off x="9990606" y="4016540"/>
        <a:ext cx="446996" cy="611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A399F4E-1BEE-45B6-AB3A-6227E3558E79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897A9E5-D354-465B-8D65-C6036331A9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64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7A9E5-D354-465B-8D65-C6036331A96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64EC-78C8-419F-98FD-050872A3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B4991-B67C-48BB-A599-5B54C5866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EA1F-322B-4798-AD62-77678EF5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340F-6C52-4A30-A649-D3EE96E2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E260-C6CA-47BA-B54A-9A64DB5A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4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4FF7-275A-4334-9B9D-9B0D699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FB392-9827-4EB1-95FB-F9D6D6EB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9FD5-5323-449F-A49B-E5107970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7A55-389B-4BC0-B496-B00307B1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FB70-C192-48A4-ACA5-F8D0109D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71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ECF78-8A87-49A4-9EFA-456CA7F29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DD314-38BE-4E98-93AC-957638547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B797F-9893-40E8-B3F7-5098406F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58FD-88F6-4A36-9CF8-0A840D71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BC28-60B9-45B3-9C14-FC42E820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9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6296-9A45-4BC4-8D7F-63645DC2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1480-F7C6-497D-859D-1EAF3304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487E-8868-4F17-824A-2FDD27C1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CE9B-37DD-4C3A-8BEC-09AF7AB5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90C2-3796-49CF-BBA1-3B25DBD6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64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2738-D5B8-4A82-B713-559F65EF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236C-02B3-4E46-992A-A876E82B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0128-D0C7-4451-B6C3-BC242E38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3F5D-C8A4-43E8-9CE5-4C3F08BC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F816A-A272-444F-B3C2-EBA26B20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71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ADAC-DAF6-47E5-9B33-7ADB690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2A57-BB16-477A-B425-7881029E8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D7B03-354B-4B43-BA30-35EEAFAB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1E1C4-63EE-41AD-ABC1-0A588B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5C8D2-022F-4DEB-B08C-9796A665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DE765-4232-4060-882D-2C7AF424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933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817E-8AAF-4759-AD3D-E64675DB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63056-A755-4130-8DFE-CFFED173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7E230-51B6-4170-947E-ADE0A0A0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434A-84C7-4988-8FDE-8563AA6C5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54355-FF15-4FB1-BEA7-D5F8E2E9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10D9C-BCDD-4A93-8F7A-4DF67392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81098-D53B-450C-B7F0-73C1633C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55D46-18BB-4473-BBBC-08CFECC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3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9FED-25C1-4BD3-87EC-2CA612C0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3C534-2FB8-4D83-AB41-E61FD9D9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2DC36-8FC4-4D07-A0E9-91968C1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A0510-925A-4BA7-923A-B5E734A6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4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58218-46DE-4D59-8C39-ACB898A2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DA86-D873-4DEC-B2F6-DA338523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46475-1BEE-49DF-A6B9-39C58EA7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90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93AD-5CE5-4477-91F2-A95919CC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E633-EF2C-458E-8A2D-CF1D4F3B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4914-04E3-4FA8-89A0-50E04539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6A5ED-A202-4450-ABD0-BFFF7AF1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5F9F5-A295-47EF-8ED4-1D87CDB1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BA462-500F-4E52-8043-509527B9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19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C1FE-FE9E-4BB6-AF2D-5D47154F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77768-014A-4308-9B95-1A00DE55C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8A0DF-A426-4E95-BBCE-B91346B5B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DC4A-68F3-4EA5-8C16-7E9C53CE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9F75-967E-4153-9AA3-35001021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6E2A-5A66-47F7-AF31-0A22C9DD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42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CDA51-C3C8-4C81-816D-0F8D6BEF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C93BC-FBF2-4ACE-A91F-1609879A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CC857-E2A4-4D11-8308-0089392F4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8054-7FB1-417F-82E4-17A3C1DAEED5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3F88-0270-449F-A68A-9DDE78D70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87DE-150A-4F5D-9A65-56D6C9AA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88D6-8897-4E97-9862-A0C9738FD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81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automation.c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F33C30-BBCE-46FC-AEF4-D9C9EAFD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57" y="1493520"/>
            <a:ext cx="8667047" cy="2680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5BAFF7-2E8E-4DEE-8E68-8498C3711971}"/>
              </a:ext>
            </a:extLst>
          </p:cNvPr>
          <p:cNvSpPr/>
          <p:nvPr/>
        </p:nvSpPr>
        <p:spPr>
          <a:xfrm>
            <a:off x="3180523" y="5072092"/>
            <a:ext cx="4854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3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www.UDIA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utomation.</a:t>
            </a:r>
            <a:r>
              <a:rPr lang="en-US" sz="3200" b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co</a:t>
            </a:r>
            <a:r>
              <a:rPr lang="en-US" sz="3200" b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he-IL" sz="3200" b="1" u="sng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26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F49-280F-478E-B92D-B98D5131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2060"/>
                </a:solidFill>
                <a:latin typeface="AR DESTINE" panose="02000000000000000000" pitchFamily="2" charset="0"/>
              </a:rPr>
              <a:t>UDI Automation</a:t>
            </a:r>
            <a:endParaRPr lang="he-IL" sz="6600" b="1" dirty="0">
              <a:solidFill>
                <a:srgbClr val="002060"/>
              </a:solidFill>
              <a:latin typeface="AR DESTINE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B3DB-16C1-4335-AD89-4B8663B6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140"/>
          </a:xfrm>
        </p:spPr>
        <p:txBody>
          <a:bodyPr>
            <a:normAutofit fontScale="47500" lnSpcReduction="20000"/>
          </a:bodyPr>
          <a:lstStyle/>
          <a:p>
            <a:pPr marL="457200" lvl="1" indent="0" algn="l">
              <a:lnSpc>
                <a:spcPct val="120000"/>
              </a:lnSpc>
              <a:buNone/>
            </a:pPr>
            <a:r>
              <a:rPr lang="en-US" sz="5900" dirty="0">
                <a:solidFill>
                  <a:srgbClr val="00206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Development and production of intelligent robotic machines in a variety of fields:</a:t>
            </a: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sz="5900" dirty="0">
                <a:solidFill>
                  <a:srgbClr val="00206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 Chip processing</a:t>
            </a: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sz="5900" dirty="0">
                <a:solidFill>
                  <a:srgbClr val="00206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 Textile processing</a:t>
            </a: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sz="5900" dirty="0">
                <a:solidFill>
                  <a:srgbClr val="00206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 Carpentry</a:t>
            </a: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sz="5900" dirty="0">
                <a:solidFill>
                  <a:srgbClr val="00206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 Craftsmanship</a:t>
            </a:r>
          </a:p>
          <a:p>
            <a:pPr marL="457200" lvl="1" indent="0" algn="l">
              <a:lnSpc>
                <a:spcPct val="120000"/>
              </a:lnSpc>
              <a:buNone/>
            </a:pPr>
            <a:endParaRPr lang="en-US" sz="5900" dirty="0">
              <a:solidFill>
                <a:srgbClr val="002060"/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sz="5900" dirty="0">
                <a:solidFill>
                  <a:srgbClr val="00206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Provides solutions and technological solutions for businesses and individuals.</a:t>
            </a:r>
            <a:endParaRPr lang="he-IL" sz="34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457200" lvl="1" indent="0" algn="r" rtl="1">
              <a:buNone/>
            </a:pPr>
            <a:r>
              <a:rPr lang="he-IL" sz="32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76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2CE22C-8F36-45C0-A8C4-54A4E27CAE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rgbClr val="C00000"/>
                </a:solidFill>
                <a:latin typeface="AR DESTINE" panose="02000000000000000000" pitchFamily="2" charset="0"/>
              </a:rPr>
              <a:t>Shooting-Range Project</a:t>
            </a:r>
            <a:endParaRPr lang="he-IL" sz="6600" b="1" dirty="0">
              <a:solidFill>
                <a:srgbClr val="C00000"/>
              </a:solidFill>
              <a:latin typeface="AR DESTINE" panose="0200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107307-A2A1-4C9F-A36A-2F03AAEEDE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3600" dirty="0">
                <a:solidFill>
                  <a:srgbClr val="C0000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smart shooting range with robotic targets and motion sensors, which are autonomously controlled according to various predetermined plans.</a:t>
            </a:r>
          </a:p>
          <a:p>
            <a:pPr lvl="1" algn="l"/>
            <a:endParaRPr lang="en-US" sz="3600" dirty="0">
              <a:solidFill>
                <a:srgbClr val="C00000"/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l"/>
            <a:r>
              <a:rPr lang="en-US" sz="3600" dirty="0">
                <a:solidFill>
                  <a:srgbClr val="C0000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addition, a command and control application will be added, with the ability to process and save data, calculation of speeds and times, statistical calculations and issuing reports.</a:t>
            </a:r>
            <a:endParaRPr lang="he-I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7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3ADAFB-AD99-41D4-B9BE-40081AA593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7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C00000"/>
                </a:solidFill>
                <a:latin typeface="AR DESTINE" panose="02000000000000000000" pitchFamily="2" charset="0"/>
              </a:rPr>
              <a:t>Project Architecture </a:t>
            </a:r>
            <a:endParaRPr lang="he-IL" sz="5400" b="1" dirty="0">
              <a:solidFill>
                <a:srgbClr val="C00000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6F1F1-CAA1-4226-89C6-FA5711B1F466}"/>
              </a:ext>
            </a:extLst>
          </p:cNvPr>
          <p:cNvSpPr txBox="1"/>
          <p:nvPr/>
        </p:nvSpPr>
        <p:spPr>
          <a:xfrm>
            <a:off x="3140096" y="3049659"/>
            <a:ext cx="2060095" cy="498032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Micro-Controller</a:t>
            </a:r>
          </a:p>
          <a:p>
            <a:pPr algn="ctr"/>
            <a:endParaRPr lang="he-IL" sz="2800" dirty="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6CA89-7D6E-4D66-89D4-76503BF1FE31}"/>
              </a:ext>
            </a:extLst>
          </p:cNvPr>
          <p:cNvSpPr txBox="1"/>
          <p:nvPr/>
        </p:nvSpPr>
        <p:spPr>
          <a:xfrm>
            <a:off x="3261172" y="5616640"/>
            <a:ext cx="1817942" cy="471976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Server Cluster</a:t>
            </a:r>
          </a:p>
          <a:p>
            <a:pPr lvl="0"/>
            <a:endParaRPr lang="en-US" dirty="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1ADDF-B052-47D8-98B4-1BD05728ACA2}"/>
              </a:ext>
            </a:extLst>
          </p:cNvPr>
          <p:cNvSpPr txBox="1"/>
          <p:nvPr/>
        </p:nvSpPr>
        <p:spPr>
          <a:xfrm>
            <a:off x="8835884" y="3373561"/>
            <a:ext cx="1795803" cy="460777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“Kuku” targets</a:t>
            </a:r>
            <a:endParaRPr lang="he-IL" sz="2400" dirty="0">
              <a:latin typeface="Arial Narrow" panose="020B0606020202030204" pitchFamily="34" charset="0"/>
            </a:endParaRPr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904363F8-F674-4325-9114-7D32EFD11990}"/>
              </a:ext>
            </a:extLst>
          </p:cNvPr>
          <p:cNvSpPr/>
          <p:nvPr/>
        </p:nvSpPr>
        <p:spPr>
          <a:xfrm>
            <a:off x="1454519" y="4121367"/>
            <a:ext cx="1223063" cy="934278"/>
          </a:xfrm>
          <a:prstGeom prst="flowChartPredefinedProcess">
            <a:avLst/>
          </a:prstGeom>
          <a:solidFill>
            <a:srgbClr val="B454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IOS/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Android</a:t>
            </a:r>
            <a:endParaRPr lang="he-IL" dirty="0"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DFEDD3-04E4-451A-A50E-FF90714A6430}"/>
              </a:ext>
            </a:extLst>
          </p:cNvPr>
          <p:cNvSpPr txBox="1"/>
          <p:nvPr/>
        </p:nvSpPr>
        <p:spPr>
          <a:xfrm>
            <a:off x="8835884" y="3964309"/>
            <a:ext cx="1785864" cy="460777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Static targets</a:t>
            </a:r>
            <a:endParaRPr lang="he-IL" sz="2400" dirty="0">
              <a:latin typeface="Arial Narrow" panose="020B0606020202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326298-899E-4F2A-8344-3A0D5199E296}"/>
              </a:ext>
            </a:extLst>
          </p:cNvPr>
          <p:cNvSpPr txBox="1"/>
          <p:nvPr/>
        </p:nvSpPr>
        <p:spPr>
          <a:xfrm>
            <a:off x="8835885" y="2780690"/>
            <a:ext cx="1795802" cy="460777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IR sensors</a:t>
            </a:r>
            <a:endParaRPr lang="he-IL" sz="2400" dirty="0"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C286F-CA10-402A-86DE-C41FA2243FDC}"/>
              </a:ext>
            </a:extLst>
          </p:cNvPr>
          <p:cNvSpPr txBox="1"/>
          <p:nvPr/>
        </p:nvSpPr>
        <p:spPr>
          <a:xfrm>
            <a:off x="8845825" y="2146588"/>
            <a:ext cx="1795801" cy="478454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Robot target</a:t>
            </a:r>
            <a:endParaRPr lang="he-IL" sz="2400" dirty="0">
              <a:latin typeface="Arial Narrow" panose="020B0606020202030204" pitchFamily="34" charset="0"/>
            </a:endParaRPr>
          </a:p>
        </p:txBody>
      </p: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DD21D864-25D3-4F8A-9C8B-26D66A60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7" y="299967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5BCD9877-B20C-4939-9F35-B701256B4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2006" y="2532419"/>
            <a:ext cx="1293407" cy="129340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7D66C33-07DA-40D9-8C27-7DD8C769CD9B}"/>
              </a:ext>
            </a:extLst>
          </p:cNvPr>
          <p:cNvSpPr txBox="1"/>
          <p:nvPr/>
        </p:nvSpPr>
        <p:spPr>
          <a:xfrm>
            <a:off x="11021723" y="3834338"/>
            <a:ext cx="9257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Warrior</a:t>
            </a:r>
            <a:endParaRPr lang="he-IL" b="1" dirty="0">
              <a:latin typeface="Arial Narrow" panose="020B0606020202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1B9969-1DE4-4254-A723-DDB831D52DA5}"/>
              </a:ext>
            </a:extLst>
          </p:cNvPr>
          <p:cNvCxnSpPr>
            <a:cxnSpLocks/>
            <a:stCxn id="15" idx="1"/>
            <a:endCxn id="31" idx="3"/>
          </p:cNvCxnSpPr>
          <p:nvPr/>
        </p:nvCxnSpPr>
        <p:spPr>
          <a:xfrm flipH="1" flipV="1">
            <a:off x="990987" y="3456872"/>
            <a:ext cx="463532" cy="113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07030B-1407-4B0B-98BA-A8CA973DDAC8}"/>
              </a:ext>
            </a:extLst>
          </p:cNvPr>
          <p:cNvSpPr txBox="1"/>
          <p:nvPr/>
        </p:nvSpPr>
        <p:spPr>
          <a:xfrm>
            <a:off x="27795" y="3778309"/>
            <a:ext cx="10267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Operator</a:t>
            </a:r>
            <a:endParaRPr lang="he-IL" b="1" dirty="0">
              <a:latin typeface="Arial Narrow" panose="020B0606020202030204" pitchFamily="34" charset="0"/>
            </a:endParaRPr>
          </a:p>
        </p:txBody>
      </p:sp>
      <p:sp>
        <p:nvSpPr>
          <p:cNvPr id="64" name="Flowchart: Predefined Process 63">
            <a:extLst>
              <a:ext uri="{FF2B5EF4-FFF2-40B4-BE49-F238E27FC236}">
                <a16:creationId xmlns:a16="http://schemas.microsoft.com/office/drawing/2014/main" id="{211A0B13-3F99-41D8-ADFE-A6D1118804E1}"/>
              </a:ext>
            </a:extLst>
          </p:cNvPr>
          <p:cNvSpPr/>
          <p:nvPr/>
        </p:nvSpPr>
        <p:spPr>
          <a:xfrm>
            <a:off x="1526260" y="1411916"/>
            <a:ext cx="1186065" cy="934278"/>
          </a:xfrm>
          <a:prstGeom prst="flowChartPredefinedProcess">
            <a:avLst/>
          </a:prstGeom>
          <a:solidFill>
            <a:srgbClr val="B454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Remote 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Control</a:t>
            </a:r>
            <a:endParaRPr lang="he-IL" dirty="0">
              <a:latin typeface="Arial Narrow" panose="020B060602020203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FE34974-2EAC-4A69-8D88-4F0C117EFD88}"/>
              </a:ext>
            </a:extLst>
          </p:cNvPr>
          <p:cNvCxnSpPr>
            <a:cxnSpLocks/>
            <a:stCxn id="64" idx="1"/>
            <a:endCxn id="31" idx="3"/>
          </p:cNvCxnSpPr>
          <p:nvPr/>
        </p:nvCxnSpPr>
        <p:spPr>
          <a:xfrm flipH="1">
            <a:off x="990987" y="1879055"/>
            <a:ext cx="535273" cy="1577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92A4915-B3A8-4C73-A259-D3E84F33F23D}"/>
              </a:ext>
            </a:extLst>
          </p:cNvPr>
          <p:cNvCxnSpPr>
            <a:cxnSpLocks/>
            <a:stCxn id="7" idx="1"/>
            <a:endCxn id="7" idx="1"/>
          </p:cNvCxnSpPr>
          <p:nvPr/>
        </p:nvCxnSpPr>
        <p:spPr>
          <a:xfrm>
            <a:off x="3140096" y="32986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D7FCA06-6AF3-4875-A862-D9045CC4EF5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2712325" y="1872541"/>
            <a:ext cx="5469275" cy="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1CC5416-A996-4E38-B9FF-3E36B859329A}"/>
              </a:ext>
            </a:extLst>
          </p:cNvPr>
          <p:cNvSpPr txBox="1"/>
          <p:nvPr/>
        </p:nvSpPr>
        <p:spPr>
          <a:xfrm>
            <a:off x="7537257" y="2146587"/>
            <a:ext cx="1308568" cy="487739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r>
              <a:rPr lang="en-US" dirty="0"/>
              <a:t>Transceiver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BD48DE3-55CC-4D62-AE7F-8FE537E3AAB5}"/>
              </a:ext>
            </a:extLst>
          </p:cNvPr>
          <p:cNvSpPr txBox="1"/>
          <p:nvPr/>
        </p:nvSpPr>
        <p:spPr>
          <a:xfrm>
            <a:off x="7537257" y="2780690"/>
            <a:ext cx="1308568" cy="458041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r>
              <a:rPr lang="en-US" dirty="0"/>
              <a:t>Transceiver</a:t>
            </a:r>
            <a:endParaRPr lang="he-IL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ADA21D4-0BC0-4C52-88BB-47FE85B99021}"/>
              </a:ext>
            </a:extLst>
          </p:cNvPr>
          <p:cNvSpPr txBox="1"/>
          <p:nvPr/>
        </p:nvSpPr>
        <p:spPr>
          <a:xfrm>
            <a:off x="7527316" y="3371438"/>
            <a:ext cx="1308568" cy="454388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r>
              <a:rPr lang="en-US" dirty="0"/>
              <a:t>Transceiver</a:t>
            </a:r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3229C0-4059-42C3-BE8F-159B47044B0F}"/>
              </a:ext>
            </a:extLst>
          </p:cNvPr>
          <p:cNvSpPr txBox="1"/>
          <p:nvPr/>
        </p:nvSpPr>
        <p:spPr>
          <a:xfrm>
            <a:off x="7537257" y="3965676"/>
            <a:ext cx="1308568" cy="458041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r>
              <a:rPr lang="en-US" dirty="0"/>
              <a:t>Transceiver</a:t>
            </a:r>
            <a:endParaRPr lang="he-IL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ACC62B9-0CC7-4C8A-9992-B32806B04A9C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8191541" y="1860975"/>
            <a:ext cx="0" cy="28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41D4C8E-ADBD-4F75-A772-F964CEC9F07D}"/>
              </a:ext>
            </a:extLst>
          </p:cNvPr>
          <p:cNvSpPr txBox="1"/>
          <p:nvPr/>
        </p:nvSpPr>
        <p:spPr>
          <a:xfrm>
            <a:off x="5200191" y="3049658"/>
            <a:ext cx="1255216" cy="498032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r>
              <a:rPr lang="en-US" dirty="0"/>
              <a:t>Transceiver</a:t>
            </a:r>
            <a:endParaRPr lang="he-IL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A1F773A-2471-4B02-AF46-537AEB1644E5}"/>
              </a:ext>
            </a:extLst>
          </p:cNvPr>
          <p:cNvSpPr txBox="1"/>
          <p:nvPr/>
        </p:nvSpPr>
        <p:spPr>
          <a:xfrm>
            <a:off x="2551456" y="3049658"/>
            <a:ext cx="608124" cy="498031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dirty="0"/>
              <a:t>WIFI</a:t>
            </a:r>
            <a:endParaRPr lang="he-IL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8D23DA2-B264-4664-AA78-900B55F93F47}"/>
              </a:ext>
            </a:extLst>
          </p:cNvPr>
          <p:cNvSpPr txBox="1"/>
          <p:nvPr/>
        </p:nvSpPr>
        <p:spPr>
          <a:xfrm>
            <a:off x="3261172" y="4359486"/>
            <a:ext cx="1817942" cy="458041"/>
          </a:xfrm>
          <a:prstGeom prst="rect">
            <a:avLst/>
          </a:prstGeom>
          <a:solidFill>
            <a:srgbClr val="B4545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IOT</a:t>
            </a:r>
          </a:p>
          <a:p>
            <a:pPr algn="ctr"/>
            <a:endParaRPr lang="en-US" sz="2400" dirty="0">
              <a:latin typeface="Arial Narrow" panose="020B0606020202030204" pitchFamily="34" charset="0"/>
            </a:endParaRPr>
          </a:p>
          <a:p>
            <a:pPr lvl="0"/>
            <a:endParaRPr lang="en-US" dirty="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8865401-BA50-4FFD-AE39-35AB0BF35CE9}"/>
              </a:ext>
            </a:extLst>
          </p:cNvPr>
          <p:cNvCxnSpPr>
            <a:stCxn id="7" idx="2"/>
            <a:endCxn id="196" idx="0"/>
          </p:cNvCxnSpPr>
          <p:nvPr/>
        </p:nvCxnSpPr>
        <p:spPr>
          <a:xfrm flipH="1">
            <a:off x="4170143" y="3547691"/>
            <a:ext cx="1" cy="81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0054EAB-72D0-4D17-810F-95EDA3F9DFE6}"/>
              </a:ext>
            </a:extLst>
          </p:cNvPr>
          <p:cNvCxnSpPr>
            <a:cxnSpLocks/>
            <a:stCxn id="134" idx="1"/>
            <a:endCxn id="179" idx="3"/>
          </p:cNvCxnSpPr>
          <p:nvPr/>
        </p:nvCxnSpPr>
        <p:spPr>
          <a:xfrm flipH="1">
            <a:off x="6455407" y="2390457"/>
            <a:ext cx="1081850" cy="90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8FC1698-12A9-4971-A6EA-2B5C523D87B8}"/>
              </a:ext>
            </a:extLst>
          </p:cNvPr>
          <p:cNvCxnSpPr>
            <a:stCxn id="144" idx="1"/>
            <a:endCxn id="179" idx="3"/>
          </p:cNvCxnSpPr>
          <p:nvPr/>
        </p:nvCxnSpPr>
        <p:spPr>
          <a:xfrm flipH="1">
            <a:off x="6455407" y="3009711"/>
            <a:ext cx="1081850" cy="28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FBBB3EC-5C8C-4A50-8434-9A5719B7EE07}"/>
              </a:ext>
            </a:extLst>
          </p:cNvPr>
          <p:cNvCxnSpPr>
            <a:stCxn id="145" idx="1"/>
            <a:endCxn id="179" idx="3"/>
          </p:cNvCxnSpPr>
          <p:nvPr/>
        </p:nvCxnSpPr>
        <p:spPr>
          <a:xfrm flipH="1" flipV="1">
            <a:off x="6455407" y="3298674"/>
            <a:ext cx="1071909" cy="29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91142BC-E224-4B46-988F-BD37A3CCFD48}"/>
              </a:ext>
            </a:extLst>
          </p:cNvPr>
          <p:cNvCxnSpPr>
            <a:stCxn id="146" idx="1"/>
            <a:endCxn id="179" idx="3"/>
          </p:cNvCxnSpPr>
          <p:nvPr/>
        </p:nvCxnSpPr>
        <p:spPr>
          <a:xfrm flipH="1" flipV="1">
            <a:off x="6455407" y="3298674"/>
            <a:ext cx="1081850" cy="89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32151A0-CEB3-4DB5-976B-A65492858C27}"/>
              </a:ext>
            </a:extLst>
          </p:cNvPr>
          <p:cNvCxnSpPr>
            <a:cxnSpLocks/>
            <a:stCxn id="196" idx="1"/>
            <a:endCxn id="15" idx="3"/>
          </p:cNvCxnSpPr>
          <p:nvPr/>
        </p:nvCxnSpPr>
        <p:spPr>
          <a:xfrm flipH="1" flipV="1">
            <a:off x="2677582" y="4588506"/>
            <a:ext cx="5835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490FC46-CBB0-4EAF-9C11-85BD2EB7852C}"/>
              </a:ext>
            </a:extLst>
          </p:cNvPr>
          <p:cNvCxnSpPr>
            <a:stCxn id="196" idx="2"/>
            <a:endCxn id="8" idx="0"/>
          </p:cNvCxnSpPr>
          <p:nvPr/>
        </p:nvCxnSpPr>
        <p:spPr>
          <a:xfrm>
            <a:off x="4170143" y="4817527"/>
            <a:ext cx="0" cy="79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2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BAEB6F-4B67-4445-822A-558AE5D0E5A9}"/>
              </a:ext>
            </a:extLst>
          </p:cNvPr>
          <p:cNvSpPr txBox="1"/>
          <p:nvPr/>
        </p:nvSpPr>
        <p:spPr>
          <a:xfrm>
            <a:off x="106693" y="1800272"/>
            <a:ext cx="3185148" cy="487227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square" rtlCol="1"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Front-End</a:t>
            </a:r>
            <a:endParaRPr lang="he-IL" sz="24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65F22-84D7-4E8D-803A-7CB44206E089}"/>
              </a:ext>
            </a:extLst>
          </p:cNvPr>
          <p:cNvSpPr txBox="1"/>
          <p:nvPr/>
        </p:nvSpPr>
        <p:spPr>
          <a:xfrm>
            <a:off x="3944664" y="2215996"/>
            <a:ext cx="8155889" cy="44571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square" rtlCol="1">
            <a:no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 Backend  </a:t>
            </a:r>
            <a:endParaRPr lang="he-IL" sz="24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2CE22C-8F36-45C0-A8C4-54A4E27CAE08}"/>
              </a:ext>
            </a:extLst>
          </p:cNvPr>
          <p:cNvSpPr txBox="1">
            <a:spLocks/>
          </p:cNvSpPr>
          <p:nvPr/>
        </p:nvSpPr>
        <p:spPr>
          <a:xfrm>
            <a:off x="313076" y="184809"/>
            <a:ext cx="11353800" cy="8050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C00000"/>
                </a:solidFill>
                <a:latin typeface="AR DESTINE" panose="02000000000000000000" pitchFamily="2" charset="0"/>
              </a:rPr>
              <a:t>Software Architecture </a:t>
            </a:r>
            <a:endParaRPr lang="he-IL" sz="5400" b="1" dirty="0">
              <a:solidFill>
                <a:srgbClr val="C00000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8D7B4-CD55-463E-A0BA-9DD468C9BDF0}"/>
              </a:ext>
            </a:extLst>
          </p:cNvPr>
          <p:cNvSpPr txBox="1"/>
          <p:nvPr/>
        </p:nvSpPr>
        <p:spPr>
          <a:xfrm>
            <a:off x="4077545" y="2929861"/>
            <a:ext cx="2226364" cy="1350693"/>
          </a:xfrm>
          <a:prstGeom prst="rect">
            <a:avLst/>
          </a:prstGeom>
          <a:solidFill>
            <a:srgbClr val="B454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WEB Server</a:t>
            </a:r>
          </a:p>
          <a:p>
            <a:pPr lvl="0"/>
            <a:r>
              <a:rPr lang="en-US" dirty="0">
                <a:solidFill>
                  <a:prstClr val="white"/>
                </a:solidFill>
                <a:latin typeface="Arial Narrow" panose="020B0606020202030204" pitchFamily="34" charset="0"/>
              </a:rPr>
              <a:t>-Process incoming network requests over HTTP</a:t>
            </a:r>
          </a:p>
          <a:p>
            <a:pPr algn="ctr"/>
            <a:endParaRPr lang="he-IL" sz="2800" dirty="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18CAD-20A8-4974-8103-EE0508E1B94B}"/>
              </a:ext>
            </a:extLst>
          </p:cNvPr>
          <p:cNvSpPr txBox="1"/>
          <p:nvPr/>
        </p:nvSpPr>
        <p:spPr>
          <a:xfrm>
            <a:off x="6793408" y="2650044"/>
            <a:ext cx="2498023" cy="2579342"/>
          </a:xfrm>
          <a:prstGeom prst="rect">
            <a:avLst/>
          </a:prstGeom>
          <a:solidFill>
            <a:srgbClr val="B454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Node JS </a:t>
            </a:r>
          </a:p>
          <a:p>
            <a:pPr lvl="0"/>
            <a:r>
              <a:rPr lang="en-US" dirty="0">
                <a:solidFill>
                  <a:prstClr val="white"/>
                </a:solidFill>
                <a:latin typeface="Arial Narrow" panose="020B0606020202030204" pitchFamily="34" charset="0"/>
              </a:rPr>
              <a:t>-Computing &amp; processing</a:t>
            </a:r>
            <a:endParaRPr lang="en-US" sz="2800" dirty="0">
              <a:solidFill>
                <a:prstClr val="white"/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server services</a:t>
            </a:r>
          </a:p>
          <a:p>
            <a:r>
              <a:rPr lang="en-US" dirty="0">
                <a:latin typeface="Arial Narrow" panose="020B0606020202030204" pitchFamily="34" charset="0"/>
              </a:rPr>
              <a:t>-Hardware controller</a:t>
            </a:r>
          </a:p>
          <a:p>
            <a:r>
              <a:rPr lang="en-US" dirty="0">
                <a:latin typeface="Arial Narrow" panose="020B0606020202030204" pitchFamily="34" charset="0"/>
              </a:rPr>
              <a:t>-Errors</a:t>
            </a:r>
          </a:p>
          <a:p>
            <a:r>
              <a:rPr lang="en-US" dirty="0">
                <a:latin typeface="Arial Narrow" panose="020B0606020202030204" pitchFamily="34" charset="0"/>
              </a:rPr>
              <a:t>-Analysis</a:t>
            </a:r>
          </a:p>
          <a:p>
            <a:r>
              <a:rPr lang="en-US" dirty="0">
                <a:latin typeface="Arial Narrow" panose="020B0606020202030204" pitchFamily="34" charset="0"/>
              </a:rPr>
              <a:t>-DB 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FB740-75FE-4A21-8137-CA2D7CE28157}"/>
              </a:ext>
            </a:extLst>
          </p:cNvPr>
          <p:cNvSpPr txBox="1"/>
          <p:nvPr/>
        </p:nvSpPr>
        <p:spPr>
          <a:xfrm>
            <a:off x="10164417" y="3219991"/>
            <a:ext cx="1736034" cy="1016418"/>
          </a:xfrm>
          <a:prstGeom prst="rect">
            <a:avLst/>
          </a:prstGeom>
          <a:solidFill>
            <a:srgbClr val="B454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MongoDB</a:t>
            </a:r>
          </a:p>
          <a:p>
            <a:pPr algn="ctr"/>
            <a:r>
              <a:rPr lang="en-US" sz="2800" dirty="0">
                <a:latin typeface="Arial Narrow" panose="020B0606020202030204" pitchFamily="34" charset="0"/>
              </a:rPr>
              <a:t>Interface</a:t>
            </a:r>
            <a:endParaRPr lang="he-IL" sz="2800" dirty="0">
              <a:latin typeface="Arial Narrow" panose="020B0606020202030204" pitchFamily="34" charset="0"/>
            </a:endParaRP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5A761A46-89D0-4E08-AA3E-5936BEC130D3}"/>
              </a:ext>
            </a:extLst>
          </p:cNvPr>
          <p:cNvSpPr/>
          <p:nvPr/>
        </p:nvSpPr>
        <p:spPr>
          <a:xfrm>
            <a:off x="10159448" y="5061639"/>
            <a:ext cx="1736034" cy="1431235"/>
          </a:xfrm>
          <a:prstGeom prst="flowChartMagneticDisk">
            <a:avLst/>
          </a:prstGeom>
          <a:solidFill>
            <a:srgbClr val="B454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DB</a:t>
            </a:r>
            <a:endParaRPr lang="he-IL" sz="3600" dirty="0"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5B25C-9262-40D5-859A-AB07F08BA310}"/>
              </a:ext>
            </a:extLst>
          </p:cNvPr>
          <p:cNvSpPr txBox="1"/>
          <p:nvPr/>
        </p:nvSpPr>
        <p:spPr>
          <a:xfrm>
            <a:off x="8600663" y="1109388"/>
            <a:ext cx="3294819" cy="1016418"/>
          </a:xfrm>
          <a:prstGeom prst="rect">
            <a:avLst/>
          </a:prstGeom>
          <a:solidFill>
            <a:srgbClr val="B454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Shooting-Range hardware components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AC7AC-3D9F-48BC-954C-8CEA39B7A0B9}"/>
              </a:ext>
            </a:extLst>
          </p:cNvPr>
          <p:cNvSpPr txBox="1"/>
          <p:nvPr/>
        </p:nvSpPr>
        <p:spPr>
          <a:xfrm>
            <a:off x="214520" y="2229155"/>
            <a:ext cx="2781296" cy="2832484"/>
          </a:xfrm>
          <a:prstGeom prst="rect">
            <a:avLst/>
          </a:prstGeom>
          <a:solidFill>
            <a:srgbClr val="B454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noAutofit/>
          </a:bodyPr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Hybrid App</a:t>
            </a:r>
          </a:p>
          <a:p>
            <a:r>
              <a:rPr lang="en-US" dirty="0">
                <a:latin typeface="Arial Narrow" panose="020B0606020202030204" pitchFamily="34" charset="0"/>
              </a:rPr>
              <a:t>-User Interface by Angular 2.5</a:t>
            </a:r>
          </a:p>
          <a:p>
            <a:r>
              <a:rPr lang="en-US" dirty="0">
                <a:latin typeface="Arial Narrow" panose="020B0606020202030204" pitchFamily="34" charset="0"/>
              </a:rPr>
              <a:t>-Shooting Range controller</a:t>
            </a:r>
          </a:p>
          <a:p>
            <a:r>
              <a:rPr lang="en-US" dirty="0">
                <a:latin typeface="Arial Narrow" panose="020B0606020202030204" pitchFamily="34" charset="0"/>
              </a:rPr>
              <a:t>-Pages</a:t>
            </a:r>
          </a:p>
          <a:p>
            <a:r>
              <a:rPr lang="en-US" dirty="0">
                <a:latin typeface="Arial Narrow" panose="020B0606020202030204" pitchFamily="34" charset="0"/>
              </a:rPr>
              <a:t>-DB viewer</a:t>
            </a:r>
          </a:p>
          <a:p>
            <a:r>
              <a:rPr lang="en-US" dirty="0">
                <a:latin typeface="Arial Narrow" panose="020B0606020202030204" pitchFamily="34" charset="0"/>
              </a:rPr>
              <a:t>-Run &amp; Play sessions</a:t>
            </a:r>
          </a:p>
          <a:p>
            <a:r>
              <a:rPr lang="en-US" dirty="0">
                <a:latin typeface="Arial Narrow" panose="020B0606020202030204" pitchFamily="34" charset="0"/>
              </a:rPr>
              <a:t>-Visual Map </a:t>
            </a:r>
          </a:p>
          <a:p>
            <a:r>
              <a:rPr lang="en-US" dirty="0">
                <a:latin typeface="Arial Narrow" panose="020B0606020202030204" pitchFamily="34" charset="0"/>
              </a:rPr>
              <a:t>-Alert &amp; Respond</a:t>
            </a:r>
          </a:p>
          <a:p>
            <a:r>
              <a:rPr lang="en-US" dirty="0">
                <a:latin typeface="Arial Narrow" panose="020B0606020202030204" pitchFamily="34" charset="0"/>
              </a:rPr>
              <a:t>-Statistics &amp; Reports</a:t>
            </a:r>
            <a:endParaRPr lang="he-IL" dirty="0">
              <a:latin typeface="Arial Narrow" panose="020B0606020202030204" pitchFamily="34" charset="0"/>
            </a:endParaRP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12B3190-A9F9-41A8-B2FA-39EAA4CBA0DE}"/>
              </a:ext>
            </a:extLst>
          </p:cNvPr>
          <p:cNvSpPr/>
          <p:nvPr/>
        </p:nvSpPr>
        <p:spPr>
          <a:xfrm>
            <a:off x="166483" y="5456583"/>
            <a:ext cx="1186065" cy="934278"/>
          </a:xfrm>
          <a:prstGeom prst="flowChartPredefinedProcess">
            <a:avLst/>
          </a:prstGeom>
          <a:solidFill>
            <a:srgbClr val="B454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WEB</a:t>
            </a:r>
            <a:endParaRPr lang="he-IL" dirty="0">
              <a:latin typeface="Arial Narrow" panose="020B0606020202030204" pitchFamily="34" charset="0"/>
            </a:endParaRPr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79822B1D-C3BC-4430-9556-3BA93254B29D}"/>
              </a:ext>
            </a:extLst>
          </p:cNvPr>
          <p:cNvSpPr/>
          <p:nvPr/>
        </p:nvSpPr>
        <p:spPr>
          <a:xfrm>
            <a:off x="2009366" y="5456583"/>
            <a:ext cx="1186065" cy="934278"/>
          </a:xfrm>
          <a:prstGeom prst="flowChartPredefinedProcess">
            <a:avLst/>
          </a:prstGeom>
          <a:solidFill>
            <a:srgbClr val="B454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IOS/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Android</a:t>
            </a:r>
            <a:endParaRPr lang="he-IL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500955-9A0F-4137-91B5-48DFAF74F8E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83809" y="1617597"/>
            <a:ext cx="341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63572B-E6A5-4546-BA25-5FC90CF2791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91431" y="3728200"/>
            <a:ext cx="872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BD8A0C-9E9F-4C89-908A-1B67B0DA4D2D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flipH="1">
            <a:off x="11027465" y="4236409"/>
            <a:ext cx="4969" cy="82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534DFD-A2FB-4149-AAA5-6A6EC6CC1178}"/>
              </a:ext>
            </a:extLst>
          </p:cNvPr>
          <p:cNvCxnSpPr>
            <a:stCxn id="7" idx="3"/>
          </p:cNvCxnSpPr>
          <p:nvPr/>
        </p:nvCxnSpPr>
        <p:spPr>
          <a:xfrm flipV="1">
            <a:off x="6303909" y="3605207"/>
            <a:ext cx="5565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8793F1-672E-4F4E-A454-80B8A850458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995817" y="3605208"/>
            <a:ext cx="108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B32D77-460C-4BD9-8A3F-3F44A426E572}"/>
              </a:ext>
            </a:extLst>
          </p:cNvPr>
          <p:cNvCxnSpPr>
            <a:endCxn id="16" idx="0"/>
          </p:cNvCxnSpPr>
          <p:nvPr/>
        </p:nvCxnSpPr>
        <p:spPr>
          <a:xfrm flipH="1">
            <a:off x="759516" y="5042724"/>
            <a:ext cx="384310" cy="41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4EA34F-6C54-4F05-8586-2493BEF13714}"/>
              </a:ext>
            </a:extLst>
          </p:cNvPr>
          <p:cNvCxnSpPr>
            <a:endCxn id="17" idx="0"/>
          </p:cNvCxnSpPr>
          <p:nvPr/>
        </p:nvCxnSpPr>
        <p:spPr>
          <a:xfrm>
            <a:off x="2009366" y="5042724"/>
            <a:ext cx="593033" cy="41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F3C842-635D-43A5-B12F-0D28C0703539}"/>
              </a:ext>
            </a:extLst>
          </p:cNvPr>
          <p:cNvCxnSpPr>
            <a:cxnSpLocks/>
          </p:cNvCxnSpPr>
          <p:nvPr/>
        </p:nvCxnSpPr>
        <p:spPr>
          <a:xfrm>
            <a:off x="5183809" y="1617597"/>
            <a:ext cx="0" cy="131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9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7D60906-26F9-42D1-A638-50BEB7688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900457"/>
              </p:ext>
            </p:extLst>
          </p:nvPr>
        </p:nvGraphicFramePr>
        <p:xfrm>
          <a:off x="525124" y="989833"/>
          <a:ext cx="11452204" cy="5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AF9BD92-00C7-4630-A340-82312885D921}"/>
              </a:ext>
            </a:extLst>
          </p:cNvPr>
          <p:cNvSpPr txBox="1">
            <a:spLocks/>
          </p:cNvSpPr>
          <p:nvPr/>
        </p:nvSpPr>
        <p:spPr>
          <a:xfrm>
            <a:off x="313076" y="184809"/>
            <a:ext cx="11353800" cy="8050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C00000"/>
                </a:solidFill>
                <a:latin typeface="AR DESTINE" panose="02000000000000000000" pitchFamily="2" charset="0"/>
              </a:rPr>
              <a:t>Shooting Training Scenario</a:t>
            </a:r>
            <a:endParaRPr lang="he-IL" sz="5400" b="1" dirty="0">
              <a:solidFill>
                <a:srgbClr val="C00000"/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6942</TotalTime>
  <Words>338</Words>
  <Application>Microsoft Office PowerPoint</Application>
  <PresentationFormat>Widescreen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 DESTINE</vt:lpstr>
      <vt:lpstr>Arial</vt:lpstr>
      <vt:lpstr>Arial Narrow</vt:lpstr>
      <vt:lpstr>Bahnschrift Light Condensed</vt:lpstr>
      <vt:lpstr>Calibri</vt:lpstr>
      <vt:lpstr>Calibri Light</vt:lpstr>
      <vt:lpstr>Office Theme</vt:lpstr>
      <vt:lpstr>PowerPoint Presentation</vt:lpstr>
      <vt:lpstr>UDI Automation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 Ben Yehuda</dc:creator>
  <cp:lastModifiedBy>Dor Ben Yehuda</cp:lastModifiedBy>
  <cp:revision>47</cp:revision>
  <dcterms:created xsi:type="dcterms:W3CDTF">2018-10-26T07:17:23Z</dcterms:created>
  <dcterms:modified xsi:type="dcterms:W3CDTF">2018-12-05T18:49:36Z</dcterms:modified>
</cp:coreProperties>
</file>