
<file path=[Content_Types].xml><?xml version="1.0" encoding="utf-8"?>
<Types xmlns="http://schemas.openxmlformats.org/package/2006/content-types">
  <Default Extension="xml" ContentType="application/xml"/>
  <Default Extension="wav" ContentType="audio/wav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41" r:id="rId3"/>
    <p:sldId id="354" r:id="rId4"/>
    <p:sldId id="355" r:id="rId5"/>
    <p:sldId id="349" r:id="rId6"/>
    <p:sldId id="350" r:id="rId7"/>
    <p:sldId id="357" r:id="rId8"/>
    <p:sldId id="361" r:id="rId9"/>
    <p:sldId id="364" r:id="rId10"/>
    <p:sldId id="366" r:id="rId11"/>
    <p:sldId id="396" r:id="rId12"/>
    <p:sldId id="370" r:id="rId13"/>
    <p:sldId id="371" r:id="rId14"/>
    <p:sldId id="372" r:id="rId15"/>
    <p:sldId id="373" r:id="rId16"/>
    <p:sldId id="368" r:id="rId17"/>
    <p:sldId id="375" r:id="rId18"/>
    <p:sldId id="376" r:id="rId19"/>
    <p:sldId id="377" r:id="rId20"/>
    <p:sldId id="378" r:id="rId21"/>
    <p:sldId id="382" r:id="rId22"/>
    <p:sldId id="381" r:id="rId23"/>
    <p:sldId id="383" r:id="rId24"/>
    <p:sldId id="385" r:id="rId25"/>
    <p:sldId id="386" r:id="rId26"/>
    <p:sldId id="374" r:id="rId27"/>
    <p:sldId id="379" r:id="rId28"/>
    <p:sldId id="367" r:id="rId29"/>
    <p:sldId id="380" r:id="rId30"/>
    <p:sldId id="369" r:id="rId31"/>
    <p:sldId id="40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D94324-3138-2943-A62A-D14E3A1D6B39}">
          <p14:sldIdLst>
            <p14:sldId id="256"/>
            <p14:sldId id="341"/>
            <p14:sldId id="354"/>
            <p14:sldId id="355"/>
            <p14:sldId id="349"/>
            <p14:sldId id="350"/>
            <p14:sldId id="357"/>
            <p14:sldId id="361"/>
            <p14:sldId id="364"/>
            <p14:sldId id="366"/>
            <p14:sldId id="396"/>
            <p14:sldId id="370"/>
            <p14:sldId id="371"/>
            <p14:sldId id="372"/>
            <p14:sldId id="373"/>
            <p14:sldId id="368"/>
            <p14:sldId id="375"/>
            <p14:sldId id="376"/>
            <p14:sldId id="377"/>
            <p14:sldId id="378"/>
            <p14:sldId id="382"/>
            <p14:sldId id="381"/>
            <p14:sldId id="383"/>
            <p14:sldId id="385"/>
            <p14:sldId id="386"/>
            <p14:sldId id="374"/>
            <p14:sldId id="379"/>
            <p14:sldId id="367"/>
            <p14:sldId id="380"/>
            <p14:sldId id="369"/>
            <p14:sldId id="40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EC5"/>
    <a:srgbClr val="F5DADA"/>
    <a:srgbClr val="15FF1A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568" autoAdjust="0"/>
  </p:normalViewPr>
  <p:slideViewPr>
    <p:cSldViewPr snapToGrid="0" snapToObjects="1">
      <p:cViewPr varScale="1">
        <p:scale>
          <a:sx n="109" d="100"/>
          <a:sy n="109" d="100"/>
        </p:scale>
        <p:origin x="-11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236" d="100"/>
          <a:sy n="236" d="100"/>
        </p:scale>
        <p:origin x="1080" y="468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72F6A-90DB-7046-962D-24ED16DA8711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AC497-F73A-0B42-8392-2636EA6C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1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BFBFB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BFBFB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BFBFBF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pPr/>
              <a:t>01/09/2014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BFBFB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Relationship Id="rId3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Relationship Id="rId3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gif"/><Relationship Id="rId5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gif"/><Relationship Id="rId5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Relationship Id="rId3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4.gif"/><Relationship Id="rId5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4.gif"/><Relationship Id="rId5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4.gif"/><Relationship Id="rId5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3.jpg"/><Relationship Id="rId5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3.jpg"/><Relationship Id="rId5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3.jpg"/><Relationship Id="rId5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microsoft.com/office/2007/relationships/media" Target="../media/media1.wav"/><Relationship Id="rId2" Type="http://schemas.openxmlformats.org/officeDocument/2006/relationships/audio" Target="../media/media1.wav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755" y="721073"/>
            <a:ext cx="8758817" cy="1470025"/>
          </a:xfrm>
        </p:spPr>
        <p:txBody>
          <a:bodyPr>
            <a:normAutofit/>
          </a:bodyPr>
          <a:lstStyle/>
          <a:p>
            <a:r>
              <a:rPr lang="en-US" sz="6600" b="1" cap="small" dirty="0" smtClean="0">
                <a:latin typeface="Arial"/>
                <a:cs typeface="Arial"/>
              </a:rPr>
              <a:t>Who Spoke When?</a:t>
            </a:r>
            <a:endParaRPr lang="en-US" sz="6600" b="1" cap="small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5894"/>
            <a:ext cx="7772400" cy="251368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"/>
                <a:cs typeface="Arial"/>
              </a:rPr>
              <a:t>Catherine Breslin</a:t>
            </a:r>
          </a:p>
          <a:p>
            <a:endParaRPr lang="en-US" dirty="0" smtClean="0">
              <a:solidFill>
                <a:schemeClr val="accent6"/>
              </a:solidFill>
              <a:latin typeface="Arial"/>
              <a:cs typeface="Arial"/>
            </a:endParaRPr>
          </a:p>
          <a:p>
            <a:r>
              <a:rPr lang="en-US" dirty="0" smtClean="0">
                <a:solidFill>
                  <a:schemeClr val="accent6"/>
                </a:solidFill>
                <a:latin typeface="Arial"/>
                <a:cs typeface="Arial"/>
              </a:rPr>
              <a:t>Research Scientist</a:t>
            </a:r>
          </a:p>
          <a:p>
            <a:r>
              <a:rPr lang="en-US" dirty="0" smtClean="0">
                <a:solidFill>
                  <a:schemeClr val="accent6"/>
                </a:solidFill>
                <a:latin typeface="Arial"/>
                <a:cs typeface="Arial"/>
              </a:rPr>
              <a:t>Amazon, Cambridge UK</a:t>
            </a:r>
          </a:p>
          <a:p>
            <a:endParaRPr lang="en-US" dirty="0">
              <a:solidFill>
                <a:schemeClr val="accent6"/>
              </a:solidFill>
              <a:latin typeface="Arial"/>
              <a:cs typeface="Arial"/>
            </a:endParaRPr>
          </a:p>
          <a:p>
            <a:r>
              <a:rPr lang="en-US" dirty="0">
                <a:solidFill>
                  <a:schemeClr val="accent6"/>
                </a:solidFill>
                <a:latin typeface="Arial"/>
                <a:cs typeface="Arial"/>
              </a:rPr>
              <a:t>t</a:t>
            </a:r>
            <a:r>
              <a:rPr lang="en-US" dirty="0" smtClean="0">
                <a:solidFill>
                  <a:schemeClr val="accent6"/>
                </a:solidFill>
                <a:latin typeface="Arial"/>
                <a:cs typeface="Arial"/>
              </a:rPr>
              <a:t>witter: @</a:t>
            </a:r>
            <a:r>
              <a:rPr lang="en-US" dirty="0" err="1" smtClean="0">
                <a:solidFill>
                  <a:schemeClr val="accent6"/>
                </a:solidFill>
                <a:latin typeface="Arial"/>
                <a:cs typeface="Arial"/>
              </a:rPr>
              <a:t>catherinebuk</a:t>
            </a:r>
            <a:endParaRPr lang="en-US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7692" y="5956410"/>
            <a:ext cx="6506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Disclaimer: this presentation discusses existing work and does not reflect Amazon’s interest or views on the subject </a:t>
            </a:r>
            <a:endParaRPr lang="en-US" sz="1400" dirty="0"/>
          </a:p>
        </p:txBody>
      </p:sp>
      <p:pic>
        <p:nvPicPr>
          <p:cNvPr id="5" name="Picture 4" descr="td-amazon-smile-logo-01-lar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45" y="5797281"/>
            <a:ext cx="1263177" cy="102633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024251" y="5593028"/>
            <a:ext cx="72190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5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Segmentation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3" name="Picture 2" descr="waveform_loto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825" y="2107725"/>
            <a:ext cx="3655366" cy="1614453"/>
          </a:xfrm>
          <a:prstGeom prst="rect">
            <a:avLst/>
          </a:prstGeom>
        </p:spPr>
      </p:pic>
      <p:pic>
        <p:nvPicPr>
          <p:cNvPr id="4" name="Picture 3" descr="piano_not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" t="4049" r="4164" b="4596"/>
          <a:stretch/>
        </p:blipFill>
        <p:spPr>
          <a:xfrm>
            <a:off x="1654443" y="1646027"/>
            <a:ext cx="2346477" cy="22134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54443" y="4883906"/>
            <a:ext cx="571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Where is the boundary </a:t>
            </a:r>
          </a:p>
          <a:p>
            <a:r>
              <a:rPr lang="en-US" dirty="0" smtClean="0">
                <a:solidFill>
                  <a:srgbClr val="8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between two speakers?</a:t>
            </a:r>
          </a:p>
          <a:p>
            <a:endParaRPr lang="en-US" dirty="0">
              <a:solidFill>
                <a:srgbClr val="8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rgbClr val="8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* Assume we can find silences ok</a:t>
            </a:r>
            <a:endParaRPr lang="en-US" dirty="0">
              <a:solidFill>
                <a:srgbClr val="8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Courier New"/>
              <a:cs typeface="Courier New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248224" y="2931936"/>
            <a:ext cx="649017" cy="18754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250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132198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Gaussian distribution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2" name="Double Bracket 1"/>
          <p:cNvSpPr/>
          <p:nvPr/>
        </p:nvSpPr>
        <p:spPr>
          <a:xfrm>
            <a:off x="2821533" y="1507840"/>
            <a:ext cx="529631" cy="1210759"/>
          </a:xfrm>
          <a:prstGeom prst="bracketPair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05710" y="1553880"/>
            <a:ext cx="5454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ourier New"/>
                <a:cs typeface="Courier New"/>
              </a:rPr>
              <a:t>1</a:t>
            </a:r>
            <a:r>
              <a:rPr lang="en-US" sz="1100" dirty="0" smtClean="0">
                <a:latin typeface="Courier New"/>
                <a:cs typeface="Courier New"/>
              </a:rPr>
              <a:t>.1</a:t>
            </a:r>
          </a:p>
          <a:p>
            <a:pPr algn="ctr"/>
            <a:r>
              <a:rPr lang="en-US" sz="1100" dirty="0" smtClean="0">
                <a:latin typeface="Courier New"/>
                <a:cs typeface="Courier New"/>
              </a:rPr>
              <a:t>0.3</a:t>
            </a:r>
          </a:p>
          <a:p>
            <a:pPr algn="ctr"/>
            <a:endParaRPr lang="en-US" sz="1100" dirty="0" smtClean="0">
              <a:latin typeface="Courier New"/>
              <a:cs typeface="Courier New"/>
            </a:endParaRPr>
          </a:p>
          <a:p>
            <a:pPr algn="ctr"/>
            <a:r>
              <a:rPr lang="en-US" sz="1100" dirty="0" smtClean="0">
                <a:latin typeface="Courier New"/>
                <a:cs typeface="Courier New"/>
              </a:rPr>
              <a:t> …</a:t>
            </a:r>
          </a:p>
          <a:p>
            <a:pPr algn="ctr"/>
            <a:endParaRPr lang="en-US" sz="1100" dirty="0" smtClean="0">
              <a:latin typeface="Courier New"/>
              <a:cs typeface="Courier New"/>
            </a:endParaRPr>
          </a:p>
          <a:p>
            <a:pPr algn="ctr"/>
            <a:r>
              <a:rPr lang="en-US" sz="1100" dirty="0" smtClean="0">
                <a:latin typeface="Courier New"/>
                <a:cs typeface="Courier New"/>
              </a:rPr>
              <a:t>0.1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25" name="Double Bracket 24"/>
          <p:cNvSpPr/>
          <p:nvPr/>
        </p:nvSpPr>
        <p:spPr>
          <a:xfrm>
            <a:off x="3773228" y="1507840"/>
            <a:ext cx="529631" cy="1210759"/>
          </a:xfrm>
          <a:prstGeom prst="bracketPair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757405" y="1565750"/>
            <a:ext cx="5454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Courier New"/>
                <a:cs typeface="Courier New"/>
              </a:rPr>
              <a:t>1.2</a:t>
            </a:r>
          </a:p>
          <a:p>
            <a:pPr algn="ctr"/>
            <a:r>
              <a:rPr lang="en-US" sz="1100" dirty="0" smtClean="0">
                <a:latin typeface="Courier New"/>
                <a:cs typeface="Courier New"/>
              </a:rPr>
              <a:t>1.1</a:t>
            </a:r>
          </a:p>
          <a:p>
            <a:pPr algn="ctr"/>
            <a:endParaRPr lang="en-US" sz="1100" dirty="0" smtClean="0">
              <a:latin typeface="Courier New"/>
              <a:cs typeface="Courier New"/>
            </a:endParaRPr>
          </a:p>
          <a:p>
            <a:pPr algn="ctr"/>
            <a:r>
              <a:rPr lang="en-US" sz="1100" dirty="0" smtClean="0">
                <a:latin typeface="Courier New"/>
                <a:cs typeface="Courier New"/>
              </a:rPr>
              <a:t> …</a:t>
            </a:r>
          </a:p>
          <a:p>
            <a:pPr algn="ctr"/>
            <a:endParaRPr lang="en-US" sz="1100" dirty="0" smtClean="0">
              <a:latin typeface="Courier New"/>
              <a:cs typeface="Courier New"/>
            </a:endParaRPr>
          </a:p>
          <a:p>
            <a:pPr algn="ctr"/>
            <a:r>
              <a:rPr lang="en-US" sz="1100" dirty="0" smtClean="0">
                <a:latin typeface="Courier New"/>
                <a:cs typeface="Courier New"/>
              </a:rPr>
              <a:t>0.5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27" name="Double Bracket 26"/>
          <p:cNvSpPr/>
          <p:nvPr/>
        </p:nvSpPr>
        <p:spPr>
          <a:xfrm>
            <a:off x="4698545" y="1507840"/>
            <a:ext cx="529631" cy="1210759"/>
          </a:xfrm>
          <a:prstGeom prst="bracketPair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682722" y="1553880"/>
            <a:ext cx="5454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Courier New"/>
                <a:cs typeface="Courier New"/>
              </a:rPr>
              <a:t>1.7</a:t>
            </a:r>
          </a:p>
          <a:p>
            <a:pPr algn="ctr"/>
            <a:r>
              <a:rPr lang="en-US" sz="1100" dirty="0" smtClean="0">
                <a:latin typeface="Courier New"/>
                <a:cs typeface="Courier New"/>
              </a:rPr>
              <a:t>0.6</a:t>
            </a:r>
          </a:p>
          <a:p>
            <a:pPr algn="ctr"/>
            <a:endParaRPr lang="en-US" sz="1100" dirty="0" smtClean="0">
              <a:latin typeface="Courier New"/>
              <a:cs typeface="Courier New"/>
            </a:endParaRPr>
          </a:p>
          <a:p>
            <a:pPr algn="ctr"/>
            <a:r>
              <a:rPr lang="en-US" sz="1100" dirty="0" smtClean="0">
                <a:latin typeface="Courier New"/>
                <a:cs typeface="Courier New"/>
              </a:rPr>
              <a:t> …</a:t>
            </a:r>
          </a:p>
          <a:p>
            <a:pPr algn="ctr"/>
            <a:endParaRPr lang="en-US" sz="1100" dirty="0" smtClean="0">
              <a:latin typeface="Courier New"/>
              <a:cs typeface="Courier New"/>
            </a:endParaRPr>
          </a:p>
          <a:p>
            <a:pPr algn="ctr"/>
            <a:r>
              <a:rPr lang="en-US" sz="1100" dirty="0" smtClean="0">
                <a:latin typeface="Courier New"/>
                <a:cs typeface="Courier New"/>
              </a:rPr>
              <a:t>1.0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86397" y="1597875"/>
            <a:ext cx="56958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800000"/>
                </a:solidFill>
              </a:rPr>
              <a:t>…</a:t>
            </a:r>
            <a:endParaRPr lang="en-US" sz="3200" dirty="0">
              <a:solidFill>
                <a:srgbClr val="800000"/>
              </a:solidFill>
            </a:endParaRPr>
          </a:p>
        </p:txBody>
      </p:sp>
      <p:pic>
        <p:nvPicPr>
          <p:cNvPr id="5" name="Picture 4" descr="20-2_Guidi_GC.,_Salvagno_GL._Figure_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63" y="3553938"/>
            <a:ext cx="3907335" cy="266678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887494" y="3553938"/>
            <a:ext cx="470971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Model frames as if Gaussian distributed</a:t>
            </a:r>
          </a:p>
          <a:p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Compute mean and standard deviation of</a:t>
            </a:r>
          </a:p>
          <a:p>
            <a:r>
              <a:rPr lang="en-US" sz="1400" dirty="0">
                <a:latin typeface="Courier New"/>
                <a:cs typeface="Courier New"/>
              </a:rPr>
              <a:t>o</a:t>
            </a:r>
            <a:r>
              <a:rPr lang="en-US" sz="1400" dirty="0" smtClean="0">
                <a:latin typeface="Courier New"/>
                <a:cs typeface="Courier New"/>
              </a:rPr>
              <a:t>ur feature vectors</a:t>
            </a:r>
          </a:p>
          <a:p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Accumulate </a:t>
            </a:r>
            <a:r>
              <a:rPr lang="en-US" sz="1400" b="1" dirty="0" smtClean="0">
                <a:latin typeface="Courier New"/>
                <a:cs typeface="Courier New"/>
              </a:rPr>
              <a:t>x</a:t>
            </a:r>
            <a:r>
              <a:rPr lang="en-US" sz="1400" dirty="0" smtClean="0">
                <a:latin typeface="Courier New"/>
                <a:cs typeface="Courier New"/>
              </a:rPr>
              <a:t>(t) and </a:t>
            </a:r>
            <a:r>
              <a:rPr lang="en-US" sz="1400" b="1" dirty="0" smtClean="0">
                <a:latin typeface="Courier New"/>
                <a:cs typeface="Courier New"/>
              </a:rPr>
              <a:t>x</a:t>
            </a:r>
            <a:r>
              <a:rPr lang="en-US" sz="1400" dirty="0" smtClean="0">
                <a:latin typeface="Courier New"/>
                <a:cs typeface="Courier New"/>
              </a:rPr>
              <a:t>(t)</a:t>
            </a:r>
            <a:r>
              <a:rPr lang="en-US" sz="1400" baseline="30000" dirty="0" smtClean="0">
                <a:latin typeface="Courier New"/>
                <a:cs typeface="Courier New"/>
              </a:rPr>
              <a:t>2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O(</a:t>
            </a:r>
            <a:r>
              <a:rPr lang="en-US" sz="1400" b="1" dirty="0" err="1" smtClean="0">
                <a:latin typeface="Courier New"/>
                <a:cs typeface="Courier New"/>
              </a:rPr>
              <a:t>dN</a:t>
            </a:r>
            <a:r>
              <a:rPr lang="en-US" sz="1400" b="1" dirty="0" smtClean="0">
                <a:latin typeface="Courier New"/>
                <a:cs typeface="Courier New"/>
              </a:rPr>
              <a:t>) </a:t>
            </a:r>
            <a:r>
              <a:rPr lang="en-US" sz="1400" dirty="0" smtClean="0">
                <a:latin typeface="Courier New"/>
                <a:cs typeface="Courier New"/>
              </a:rPr>
              <a:t>to compute for a segment of length N</a:t>
            </a:r>
            <a:endParaRPr lang="en-US" sz="1400" b="1" dirty="0" smtClean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22969" y="1507840"/>
            <a:ext cx="10855" cy="1165906"/>
          </a:xfrm>
          <a:prstGeom prst="straightConnector1">
            <a:avLst/>
          </a:prstGeom>
          <a:ln w="6350" cmpd="sng">
            <a:solidFill>
              <a:srgbClr val="4D4D4D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05710" y="2974451"/>
            <a:ext cx="4026785" cy="0"/>
          </a:xfrm>
          <a:prstGeom prst="straightConnector1">
            <a:avLst/>
          </a:prstGeom>
          <a:ln w="6350" cmpd="sng">
            <a:solidFill>
              <a:srgbClr val="4D4D4D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40698" y="2971121"/>
            <a:ext cx="710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N</a:t>
            </a:r>
            <a:endParaRPr lang="en-US" sz="1400" dirty="0" smtClean="0">
              <a:latin typeface="Courier New"/>
              <a:cs typeface="Courier New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48915" y="1906440"/>
            <a:ext cx="569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d</a:t>
            </a:r>
            <a:endParaRPr lang="en-US" sz="14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15527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rial"/>
                <a:cs typeface="Arial"/>
              </a:rPr>
              <a:t>Bayesian Information Criterion (BIC)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3" name="Picture 2" descr="waveform_lotos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4" r="26632"/>
          <a:stretch/>
        </p:blipFill>
        <p:spPr>
          <a:xfrm>
            <a:off x="3489646" y="2087374"/>
            <a:ext cx="2350170" cy="16144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89646" y="1878052"/>
            <a:ext cx="1175085" cy="1986568"/>
          </a:xfrm>
          <a:prstGeom prst="rect">
            <a:avLst/>
          </a:prstGeom>
          <a:noFill/>
          <a:ln w="38100" cmpd="sng">
            <a:solidFill>
              <a:srgbClr val="124E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64731" y="1878052"/>
            <a:ext cx="1175085" cy="1986568"/>
          </a:xfrm>
          <a:prstGeom prst="rect">
            <a:avLst/>
          </a:prstGeom>
          <a:noFill/>
          <a:ln w="38100" cmpd="sng">
            <a:solidFill>
              <a:srgbClr val="124E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72633" y="4658373"/>
            <a:ext cx="571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W</a:t>
            </a:r>
            <a:r>
              <a:rPr lang="en-US" dirty="0" smtClean="0">
                <a:solidFill>
                  <a:srgbClr val="8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indow that could be modeled by one Gaussian or two. </a:t>
            </a:r>
          </a:p>
          <a:p>
            <a:endParaRPr lang="en-US" dirty="0">
              <a:solidFill>
                <a:srgbClr val="8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rgbClr val="8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BIC = likelihood difference – penalty</a:t>
            </a:r>
          </a:p>
        </p:txBody>
      </p:sp>
    </p:spTree>
    <p:extLst>
      <p:ext uri="{BB962C8B-B14F-4D97-AF65-F5344CB8AC3E}">
        <p14:creationId xmlns:p14="http://schemas.microsoft.com/office/powerpoint/2010/main" val="2823014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BIC for Segmentation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3" name="Picture 2" descr="waveform_loto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825" y="2143335"/>
            <a:ext cx="3655366" cy="1614453"/>
          </a:xfrm>
          <a:prstGeom prst="rect">
            <a:avLst/>
          </a:prstGeom>
        </p:spPr>
      </p:pic>
      <p:pic>
        <p:nvPicPr>
          <p:cNvPr id="4" name="Picture 3" descr="piano_not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" t="4049" r="4164" b="4596"/>
          <a:stretch/>
        </p:blipFill>
        <p:spPr>
          <a:xfrm>
            <a:off x="1654443" y="1681637"/>
            <a:ext cx="2346477" cy="221342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512003" y="3859456"/>
            <a:ext cx="1" cy="1911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248968" y="5471889"/>
            <a:ext cx="68579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1744823" y="4000253"/>
            <a:ext cx="6065337" cy="1317590"/>
          </a:xfrm>
          <a:custGeom>
            <a:avLst/>
            <a:gdLst>
              <a:gd name="connsiteX0" fmla="*/ 0 w 6065337"/>
              <a:gd name="connsiteY0" fmla="*/ 1281980 h 1317590"/>
              <a:gd name="connsiteX1" fmla="*/ 71217 w 6065337"/>
              <a:gd name="connsiteY1" fmla="*/ 1258239 h 1317590"/>
              <a:gd name="connsiteX2" fmla="*/ 130565 w 6065337"/>
              <a:gd name="connsiteY2" fmla="*/ 1246369 h 1317590"/>
              <a:gd name="connsiteX3" fmla="*/ 189913 w 6065337"/>
              <a:gd name="connsiteY3" fmla="*/ 1210759 h 1317590"/>
              <a:gd name="connsiteX4" fmla="*/ 261130 w 6065337"/>
              <a:gd name="connsiteY4" fmla="*/ 1175148 h 1317590"/>
              <a:gd name="connsiteX5" fmla="*/ 320478 w 6065337"/>
              <a:gd name="connsiteY5" fmla="*/ 1115797 h 1317590"/>
              <a:gd name="connsiteX6" fmla="*/ 344217 w 6065337"/>
              <a:gd name="connsiteY6" fmla="*/ 1080187 h 1317590"/>
              <a:gd name="connsiteX7" fmla="*/ 379825 w 6065337"/>
              <a:gd name="connsiteY7" fmla="*/ 1056446 h 1317590"/>
              <a:gd name="connsiteX8" fmla="*/ 427304 w 6065337"/>
              <a:gd name="connsiteY8" fmla="*/ 985225 h 1317590"/>
              <a:gd name="connsiteX9" fmla="*/ 522260 w 6065337"/>
              <a:gd name="connsiteY9" fmla="*/ 961485 h 1317590"/>
              <a:gd name="connsiteX10" fmla="*/ 569738 w 6065337"/>
              <a:gd name="connsiteY10" fmla="*/ 949615 h 1317590"/>
              <a:gd name="connsiteX11" fmla="*/ 640955 w 6065337"/>
              <a:gd name="connsiteY11" fmla="*/ 937744 h 1317590"/>
              <a:gd name="connsiteX12" fmla="*/ 676564 w 6065337"/>
              <a:gd name="connsiteY12" fmla="*/ 925874 h 1317590"/>
              <a:gd name="connsiteX13" fmla="*/ 747781 w 6065337"/>
              <a:gd name="connsiteY13" fmla="*/ 878393 h 1317590"/>
              <a:gd name="connsiteX14" fmla="*/ 795259 w 6065337"/>
              <a:gd name="connsiteY14" fmla="*/ 866523 h 1317590"/>
              <a:gd name="connsiteX15" fmla="*/ 818999 w 6065337"/>
              <a:gd name="connsiteY15" fmla="*/ 842783 h 1317590"/>
              <a:gd name="connsiteX16" fmla="*/ 842738 w 6065337"/>
              <a:gd name="connsiteY16" fmla="*/ 807172 h 1317590"/>
              <a:gd name="connsiteX17" fmla="*/ 913955 w 6065337"/>
              <a:gd name="connsiteY17" fmla="*/ 783432 h 1317590"/>
              <a:gd name="connsiteX18" fmla="*/ 985172 w 6065337"/>
              <a:gd name="connsiteY18" fmla="*/ 712211 h 1317590"/>
              <a:gd name="connsiteX19" fmla="*/ 1032650 w 6065337"/>
              <a:gd name="connsiteY19" fmla="*/ 652860 h 1317590"/>
              <a:gd name="connsiteX20" fmla="*/ 1044520 w 6065337"/>
              <a:gd name="connsiteY20" fmla="*/ 617249 h 1317590"/>
              <a:gd name="connsiteX21" fmla="*/ 1080128 w 6065337"/>
              <a:gd name="connsiteY21" fmla="*/ 593509 h 1317590"/>
              <a:gd name="connsiteX22" fmla="*/ 1163215 w 6065337"/>
              <a:gd name="connsiteY22" fmla="*/ 534158 h 1317590"/>
              <a:gd name="connsiteX23" fmla="*/ 1198824 w 6065337"/>
              <a:gd name="connsiteY23" fmla="*/ 522288 h 1317590"/>
              <a:gd name="connsiteX24" fmla="*/ 1270041 w 6065337"/>
              <a:gd name="connsiteY24" fmla="*/ 474807 h 1317590"/>
              <a:gd name="connsiteX25" fmla="*/ 1305650 w 6065337"/>
              <a:gd name="connsiteY25" fmla="*/ 451067 h 1317590"/>
              <a:gd name="connsiteX26" fmla="*/ 1376867 w 6065337"/>
              <a:gd name="connsiteY26" fmla="*/ 403586 h 1317590"/>
              <a:gd name="connsiteX27" fmla="*/ 1448084 w 6065337"/>
              <a:gd name="connsiteY27" fmla="*/ 379846 h 1317590"/>
              <a:gd name="connsiteX28" fmla="*/ 1471823 w 6065337"/>
              <a:gd name="connsiteY28" fmla="*/ 356105 h 1317590"/>
              <a:gd name="connsiteX29" fmla="*/ 1554910 w 6065337"/>
              <a:gd name="connsiteY29" fmla="*/ 308625 h 1317590"/>
              <a:gd name="connsiteX30" fmla="*/ 1614258 w 6065337"/>
              <a:gd name="connsiteY30" fmla="*/ 261144 h 1317590"/>
              <a:gd name="connsiteX31" fmla="*/ 1637997 w 6065337"/>
              <a:gd name="connsiteY31" fmla="*/ 237403 h 1317590"/>
              <a:gd name="connsiteX32" fmla="*/ 1685475 w 6065337"/>
              <a:gd name="connsiteY32" fmla="*/ 213663 h 1317590"/>
              <a:gd name="connsiteX33" fmla="*/ 1721084 w 6065337"/>
              <a:gd name="connsiteY33" fmla="*/ 189923 h 1317590"/>
              <a:gd name="connsiteX34" fmla="*/ 1792301 w 6065337"/>
              <a:gd name="connsiteY34" fmla="*/ 154312 h 1317590"/>
              <a:gd name="connsiteX35" fmla="*/ 1863518 w 6065337"/>
              <a:gd name="connsiteY35" fmla="*/ 71221 h 1317590"/>
              <a:gd name="connsiteX36" fmla="*/ 1899127 w 6065337"/>
              <a:gd name="connsiteY36" fmla="*/ 59351 h 1317590"/>
              <a:gd name="connsiteX37" fmla="*/ 1934736 w 6065337"/>
              <a:gd name="connsiteY37" fmla="*/ 35610 h 1317590"/>
              <a:gd name="connsiteX38" fmla="*/ 2053431 w 6065337"/>
              <a:gd name="connsiteY38" fmla="*/ 0 h 1317590"/>
              <a:gd name="connsiteX39" fmla="*/ 2397648 w 6065337"/>
              <a:gd name="connsiteY39" fmla="*/ 35610 h 1317590"/>
              <a:gd name="connsiteX40" fmla="*/ 2492604 w 6065337"/>
              <a:gd name="connsiteY40" fmla="*/ 83091 h 1317590"/>
              <a:gd name="connsiteX41" fmla="*/ 2551952 w 6065337"/>
              <a:gd name="connsiteY41" fmla="*/ 94961 h 1317590"/>
              <a:gd name="connsiteX42" fmla="*/ 2587561 w 6065337"/>
              <a:gd name="connsiteY42" fmla="*/ 118702 h 1317590"/>
              <a:gd name="connsiteX43" fmla="*/ 2658778 w 6065337"/>
              <a:gd name="connsiteY43" fmla="*/ 142442 h 1317590"/>
              <a:gd name="connsiteX44" fmla="*/ 2718126 w 6065337"/>
              <a:gd name="connsiteY44" fmla="*/ 201793 h 1317590"/>
              <a:gd name="connsiteX45" fmla="*/ 2729995 w 6065337"/>
              <a:gd name="connsiteY45" fmla="*/ 237403 h 1317590"/>
              <a:gd name="connsiteX46" fmla="*/ 2753734 w 6065337"/>
              <a:gd name="connsiteY46" fmla="*/ 261144 h 1317590"/>
              <a:gd name="connsiteX47" fmla="*/ 2777473 w 6065337"/>
              <a:gd name="connsiteY47" fmla="*/ 308625 h 1317590"/>
              <a:gd name="connsiteX48" fmla="*/ 2801212 w 6065337"/>
              <a:gd name="connsiteY48" fmla="*/ 344235 h 1317590"/>
              <a:gd name="connsiteX49" fmla="*/ 2813082 w 6065337"/>
              <a:gd name="connsiteY49" fmla="*/ 379846 h 1317590"/>
              <a:gd name="connsiteX50" fmla="*/ 2860560 w 6065337"/>
              <a:gd name="connsiteY50" fmla="*/ 439197 h 1317590"/>
              <a:gd name="connsiteX51" fmla="*/ 2896169 w 6065337"/>
              <a:gd name="connsiteY51" fmla="*/ 462937 h 1317590"/>
              <a:gd name="connsiteX52" fmla="*/ 2991125 w 6065337"/>
              <a:gd name="connsiteY52" fmla="*/ 486677 h 1317590"/>
              <a:gd name="connsiteX53" fmla="*/ 3121690 w 6065337"/>
              <a:gd name="connsiteY53" fmla="*/ 498548 h 1317590"/>
              <a:gd name="connsiteX54" fmla="*/ 3275994 w 6065337"/>
              <a:gd name="connsiteY54" fmla="*/ 510418 h 1317590"/>
              <a:gd name="connsiteX55" fmla="*/ 3323472 w 6065337"/>
              <a:gd name="connsiteY55" fmla="*/ 522288 h 1317590"/>
              <a:gd name="connsiteX56" fmla="*/ 3430298 w 6065337"/>
              <a:gd name="connsiteY56" fmla="*/ 557898 h 1317590"/>
              <a:gd name="connsiteX57" fmla="*/ 3465907 w 6065337"/>
              <a:gd name="connsiteY57" fmla="*/ 581639 h 1317590"/>
              <a:gd name="connsiteX58" fmla="*/ 3537124 w 6065337"/>
              <a:gd name="connsiteY58" fmla="*/ 640990 h 1317590"/>
              <a:gd name="connsiteX59" fmla="*/ 3548994 w 6065337"/>
              <a:gd name="connsiteY59" fmla="*/ 676600 h 1317590"/>
              <a:gd name="connsiteX60" fmla="*/ 3620211 w 6065337"/>
              <a:gd name="connsiteY60" fmla="*/ 724081 h 1317590"/>
              <a:gd name="connsiteX61" fmla="*/ 3655820 w 6065337"/>
              <a:gd name="connsiteY61" fmla="*/ 759692 h 1317590"/>
              <a:gd name="connsiteX62" fmla="*/ 3691428 w 6065337"/>
              <a:gd name="connsiteY62" fmla="*/ 771562 h 1317590"/>
              <a:gd name="connsiteX63" fmla="*/ 4047514 w 6065337"/>
              <a:gd name="connsiteY63" fmla="*/ 759692 h 1317590"/>
              <a:gd name="connsiteX64" fmla="*/ 4083123 w 6065337"/>
              <a:gd name="connsiteY64" fmla="*/ 747821 h 1317590"/>
              <a:gd name="connsiteX65" fmla="*/ 4178079 w 6065337"/>
              <a:gd name="connsiteY65" fmla="*/ 676600 h 1317590"/>
              <a:gd name="connsiteX66" fmla="*/ 4213688 w 6065337"/>
              <a:gd name="connsiteY66" fmla="*/ 652860 h 1317590"/>
              <a:gd name="connsiteX67" fmla="*/ 4249297 w 6065337"/>
              <a:gd name="connsiteY67" fmla="*/ 617249 h 1317590"/>
              <a:gd name="connsiteX68" fmla="*/ 4284905 w 6065337"/>
              <a:gd name="connsiteY68" fmla="*/ 605379 h 1317590"/>
              <a:gd name="connsiteX69" fmla="*/ 4451079 w 6065337"/>
              <a:gd name="connsiteY69" fmla="*/ 617249 h 1317590"/>
              <a:gd name="connsiteX70" fmla="*/ 4474818 w 6065337"/>
              <a:gd name="connsiteY70" fmla="*/ 640990 h 1317590"/>
              <a:gd name="connsiteX71" fmla="*/ 4510427 w 6065337"/>
              <a:gd name="connsiteY71" fmla="*/ 652860 h 1317590"/>
              <a:gd name="connsiteX72" fmla="*/ 4557905 w 6065337"/>
              <a:gd name="connsiteY72" fmla="*/ 676600 h 1317590"/>
              <a:gd name="connsiteX73" fmla="*/ 4593514 w 6065337"/>
              <a:gd name="connsiteY73" fmla="*/ 700341 h 1317590"/>
              <a:gd name="connsiteX74" fmla="*/ 4664731 w 6065337"/>
              <a:gd name="connsiteY74" fmla="*/ 724081 h 1317590"/>
              <a:gd name="connsiteX75" fmla="*/ 4771557 w 6065337"/>
              <a:gd name="connsiteY75" fmla="*/ 771562 h 1317590"/>
              <a:gd name="connsiteX76" fmla="*/ 4866513 w 6065337"/>
              <a:gd name="connsiteY76" fmla="*/ 807172 h 1317590"/>
              <a:gd name="connsiteX77" fmla="*/ 4937730 w 6065337"/>
              <a:gd name="connsiteY77" fmla="*/ 854653 h 1317590"/>
              <a:gd name="connsiteX78" fmla="*/ 5008948 w 6065337"/>
              <a:gd name="connsiteY78" fmla="*/ 902134 h 1317590"/>
              <a:gd name="connsiteX79" fmla="*/ 5080165 w 6065337"/>
              <a:gd name="connsiteY79" fmla="*/ 925874 h 1317590"/>
              <a:gd name="connsiteX80" fmla="*/ 5115773 w 6065337"/>
              <a:gd name="connsiteY80" fmla="*/ 937744 h 1317590"/>
              <a:gd name="connsiteX81" fmla="*/ 5163252 w 6065337"/>
              <a:gd name="connsiteY81" fmla="*/ 949615 h 1317590"/>
              <a:gd name="connsiteX82" fmla="*/ 5210730 w 6065337"/>
              <a:gd name="connsiteY82" fmla="*/ 973355 h 1317590"/>
              <a:gd name="connsiteX83" fmla="*/ 5246338 w 6065337"/>
              <a:gd name="connsiteY83" fmla="*/ 985225 h 1317590"/>
              <a:gd name="connsiteX84" fmla="*/ 5281947 w 6065337"/>
              <a:gd name="connsiteY84" fmla="*/ 1008966 h 1317590"/>
              <a:gd name="connsiteX85" fmla="*/ 5365034 w 6065337"/>
              <a:gd name="connsiteY85" fmla="*/ 1032706 h 1317590"/>
              <a:gd name="connsiteX86" fmla="*/ 5400643 w 6065337"/>
              <a:gd name="connsiteY86" fmla="*/ 1044576 h 1317590"/>
              <a:gd name="connsiteX87" fmla="*/ 5436251 w 6065337"/>
              <a:gd name="connsiteY87" fmla="*/ 1068316 h 1317590"/>
              <a:gd name="connsiteX88" fmla="*/ 5459990 w 6065337"/>
              <a:gd name="connsiteY88" fmla="*/ 1092057 h 1317590"/>
              <a:gd name="connsiteX89" fmla="*/ 5578686 w 6065337"/>
              <a:gd name="connsiteY89" fmla="*/ 1151408 h 1317590"/>
              <a:gd name="connsiteX90" fmla="*/ 5685512 w 6065337"/>
              <a:gd name="connsiteY90" fmla="*/ 1210759 h 1317590"/>
              <a:gd name="connsiteX91" fmla="*/ 5816077 w 6065337"/>
              <a:gd name="connsiteY91" fmla="*/ 1222629 h 1317590"/>
              <a:gd name="connsiteX92" fmla="*/ 5851685 w 6065337"/>
              <a:gd name="connsiteY92" fmla="*/ 1234499 h 1317590"/>
              <a:gd name="connsiteX93" fmla="*/ 5934772 w 6065337"/>
              <a:gd name="connsiteY93" fmla="*/ 1281980 h 1317590"/>
              <a:gd name="connsiteX94" fmla="*/ 5982250 w 6065337"/>
              <a:gd name="connsiteY94" fmla="*/ 1293850 h 1317590"/>
              <a:gd name="connsiteX95" fmla="*/ 6017859 w 6065337"/>
              <a:gd name="connsiteY95" fmla="*/ 1305720 h 1317590"/>
              <a:gd name="connsiteX96" fmla="*/ 6065337 w 6065337"/>
              <a:gd name="connsiteY96" fmla="*/ 1317590 h 131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065337" h="1317590">
                <a:moveTo>
                  <a:pt x="0" y="1281980"/>
                </a:moveTo>
                <a:cubicBezTo>
                  <a:pt x="23739" y="1274066"/>
                  <a:pt x="47076" y="1264823"/>
                  <a:pt x="71217" y="1258239"/>
                </a:cubicBezTo>
                <a:cubicBezTo>
                  <a:pt x="90681" y="1252930"/>
                  <a:pt x="111834" y="1253862"/>
                  <a:pt x="130565" y="1246369"/>
                </a:cubicBezTo>
                <a:cubicBezTo>
                  <a:pt x="151985" y="1237801"/>
                  <a:pt x="169278" y="1221077"/>
                  <a:pt x="189913" y="1210759"/>
                </a:cubicBezTo>
                <a:cubicBezTo>
                  <a:pt x="238468" y="1186480"/>
                  <a:pt x="215779" y="1214832"/>
                  <a:pt x="261130" y="1175148"/>
                </a:cubicBezTo>
                <a:cubicBezTo>
                  <a:pt x="282185" y="1156724"/>
                  <a:pt x="304959" y="1139076"/>
                  <a:pt x="320478" y="1115797"/>
                </a:cubicBezTo>
                <a:cubicBezTo>
                  <a:pt x="328391" y="1103927"/>
                  <a:pt x="334130" y="1090275"/>
                  <a:pt x="344217" y="1080187"/>
                </a:cubicBezTo>
                <a:cubicBezTo>
                  <a:pt x="354304" y="1070099"/>
                  <a:pt x="367956" y="1064360"/>
                  <a:pt x="379825" y="1056446"/>
                </a:cubicBezTo>
                <a:cubicBezTo>
                  <a:pt x="392193" y="1031709"/>
                  <a:pt x="401410" y="1000763"/>
                  <a:pt x="427304" y="985225"/>
                </a:cubicBezTo>
                <a:cubicBezTo>
                  <a:pt x="446019" y="973995"/>
                  <a:pt x="508745" y="964489"/>
                  <a:pt x="522260" y="961485"/>
                </a:cubicBezTo>
                <a:cubicBezTo>
                  <a:pt x="538185" y="957946"/>
                  <a:pt x="553742" y="952815"/>
                  <a:pt x="569738" y="949615"/>
                </a:cubicBezTo>
                <a:cubicBezTo>
                  <a:pt x="593337" y="944895"/>
                  <a:pt x="617462" y="942965"/>
                  <a:pt x="640955" y="937744"/>
                </a:cubicBezTo>
                <a:cubicBezTo>
                  <a:pt x="653169" y="935030"/>
                  <a:pt x="665627" y="931951"/>
                  <a:pt x="676564" y="925874"/>
                </a:cubicBezTo>
                <a:cubicBezTo>
                  <a:pt x="701505" y="912017"/>
                  <a:pt x="720102" y="885313"/>
                  <a:pt x="747781" y="878393"/>
                </a:cubicBezTo>
                <a:lnTo>
                  <a:pt x="795259" y="866523"/>
                </a:lnTo>
                <a:cubicBezTo>
                  <a:pt x="803172" y="858610"/>
                  <a:pt x="812008" y="851522"/>
                  <a:pt x="818999" y="842783"/>
                </a:cubicBezTo>
                <a:cubicBezTo>
                  <a:pt x="827911" y="831643"/>
                  <a:pt x="830641" y="814733"/>
                  <a:pt x="842738" y="807172"/>
                </a:cubicBezTo>
                <a:cubicBezTo>
                  <a:pt x="863957" y="793909"/>
                  <a:pt x="913955" y="783432"/>
                  <a:pt x="913955" y="783432"/>
                </a:cubicBezTo>
                <a:cubicBezTo>
                  <a:pt x="937694" y="759692"/>
                  <a:pt x="974556" y="744061"/>
                  <a:pt x="985172" y="712211"/>
                </a:cubicBezTo>
                <a:cubicBezTo>
                  <a:pt x="1001553" y="663067"/>
                  <a:pt x="986631" y="683541"/>
                  <a:pt x="1032650" y="652860"/>
                </a:cubicBezTo>
                <a:cubicBezTo>
                  <a:pt x="1036607" y="640990"/>
                  <a:pt x="1036704" y="627020"/>
                  <a:pt x="1044520" y="617249"/>
                </a:cubicBezTo>
                <a:cubicBezTo>
                  <a:pt x="1053431" y="606109"/>
                  <a:pt x="1068520" y="601801"/>
                  <a:pt x="1080128" y="593509"/>
                </a:cubicBezTo>
                <a:cubicBezTo>
                  <a:pt x="1092670" y="584550"/>
                  <a:pt x="1144568" y="543482"/>
                  <a:pt x="1163215" y="534158"/>
                </a:cubicBezTo>
                <a:cubicBezTo>
                  <a:pt x="1174406" y="528562"/>
                  <a:pt x="1187887" y="528365"/>
                  <a:pt x="1198824" y="522288"/>
                </a:cubicBezTo>
                <a:cubicBezTo>
                  <a:pt x="1223765" y="508431"/>
                  <a:pt x="1246302" y="490634"/>
                  <a:pt x="1270041" y="474807"/>
                </a:cubicBezTo>
                <a:lnTo>
                  <a:pt x="1305650" y="451067"/>
                </a:lnTo>
                <a:cubicBezTo>
                  <a:pt x="1340672" y="398531"/>
                  <a:pt x="1312994" y="422749"/>
                  <a:pt x="1376867" y="403586"/>
                </a:cubicBezTo>
                <a:cubicBezTo>
                  <a:pt x="1400835" y="396395"/>
                  <a:pt x="1448084" y="379846"/>
                  <a:pt x="1448084" y="379846"/>
                </a:cubicBezTo>
                <a:cubicBezTo>
                  <a:pt x="1455997" y="371932"/>
                  <a:pt x="1463084" y="363096"/>
                  <a:pt x="1471823" y="356105"/>
                </a:cubicBezTo>
                <a:cubicBezTo>
                  <a:pt x="1499782" y="333736"/>
                  <a:pt x="1522421" y="324870"/>
                  <a:pt x="1554910" y="308625"/>
                </a:cubicBezTo>
                <a:cubicBezTo>
                  <a:pt x="1612228" y="251302"/>
                  <a:pt x="1539391" y="321041"/>
                  <a:pt x="1614258" y="261144"/>
                </a:cubicBezTo>
                <a:cubicBezTo>
                  <a:pt x="1622997" y="254153"/>
                  <a:pt x="1628686" y="243611"/>
                  <a:pt x="1637997" y="237403"/>
                </a:cubicBezTo>
                <a:cubicBezTo>
                  <a:pt x="1652719" y="227588"/>
                  <a:pt x="1670112" y="222442"/>
                  <a:pt x="1685475" y="213663"/>
                </a:cubicBezTo>
                <a:cubicBezTo>
                  <a:pt x="1697861" y="206585"/>
                  <a:pt x="1708325" y="196303"/>
                  <a:pt x="1721084" y="189923"/>
                </a:cubicBezTo>
                <a:cubicBezTo>
                  <a:pt x="1819368" y="140777"/>
                  <a:pt x="1690249" y="222348"/>
                  <a:pt x="1792301" y="154312"/>
                </a:cubicBezTo>
                <a:cubicBezTo>
                  <a:pt x="1808755" y="132373"/>
                  <a:pt x="1838720" y="87753"/>
                  <a:pt x="1863518" y="71221"/>
                </a:cubicBezTo>
                <a:cubicBezTo>
                  <a:pt x="1873928" y="64281"/>
                  <a:pt x="1887257" y="63308"/>
                  <a:pt x="1899127" y="59351"/>
                </a:cubicBezTo>
                <a:cubicBezTo>
                  <a:pt x="1910997" y="51437"/>
                  <a:pt x="1921700" y="41404"/>
                  <a:pt x="1934736" y="35610"/>
                </a:cubicBezTo>
                <a:cubicBezTo>
                  <a:pt x="1971889" y="19097"/>
                  <a:pt x="2013973" y="9865"/>
                  <a:pt x="2053431" y="0"/>
                </a:cubicBezTo>
                <a:cubicBezTo>
                  <a:pt x="2168170" y="11870"/>
                  <a:pt x="2284307" y="14166"/>
                  <a:pt x="2397648" y="35610"/>
                </a:cubicBezTo>
                <a:cubicBezTo>
                  <a:pt x="2432420" y="42189"/>
                  <a:pt x="2457903" y="76151"/>
                  <a:pt x="2492604" y="83091"/>
                </a:cubicBezTo>
                <a:lnTo>
                  <a:pt x="2551952" y="94961"/>
                </a:lnTo>
                <a:cubicBezTo>
                  <a:pt x="2563822" y="102875"/>
                  <a:pt x="2574525" y="112908"/>
                  <a:pt x="2587561" y="118702"/>
                </a:cubicBezTo>
                <a:cubicBezTo>
                  <a:pt x="2610427" y="128865"/>
                  <a:pt x="2658778" y="142442"/>
                  <a:pt x="2658778" y="142442"/>
                </a:cubicBezTo>
                <a:cubicBezTo>
                  <a:pt x="2694386" y="166182"/>
                  <a:pt x="2698344" y="162226"/>
                  <a:pt x="2718126" y="201793"/>
                </a:cubicBezTo>
                <a:cubicBezTo>
                  <a:pt x="2723721" y="212984"/>
                  <a:pt x="2723558" y="226674"/>
                  <a:pt x="2729995" y="237403"/>
                </a:cubicBezTo>
                <a:cubicBezTo>
                  <a:pt x="2735752" y="247000"/>
                  <a:pt x="2747527" y="251832"/>
                  <a:pt x="2753734" y="261144"/>
                </a:cubicBezTo>
                <a:cubicBezTo>
                  <a:pt x="2763549" y="275867"/>
                  <a:pt x="2768694" y="293261"/>
                  <a:pt x="2777473" y="308625"/>
                </a:cubicBezTo>
                <a:cubicBezTo>
                  <a:pt x="2784551" y="321011"/>
                  <a:pt x="2794832" y="331475"/>
                  <a:pt x="2801212" y="344235"/>
                </a:cubicBezTo>
                <a:cubicBezTo>
                  <a:pt x="2806808" y="355427"/>
                  <a:pt x="2807486" y="368654"/>
                  <a:pt x="2813082" y="379846"/>
                </a:cubicBezTo>
                <a:cubicBezTo>
                  <a:pt x="2823363" y="400409"/>
                  <a:pt x="2842161" y="424477"/>
                  <a:pt x="2860560" y="439197"/>
                </a:cubicBezTo>
                <a:cubicBezTo>
                  <a:pt x="2871699" y="448109"/>
                  <a:pt x="2883409" y="456557"/>
                  <a:pt x="2896169" y="462937"/>
                </a:cubicBezTo>
                <a:cubicBezTo>
                  <a:pt x="2917702" y="473704"/>
                  <a:pt x="2973065" y="484419"/>
                  <a:pt x="2991125" y="486677"/>
                </a:cubicBezTo>
                <a:cubicBezTo>
                  <a:pt x="3034489" y="492098"/>
                  <a:pt x="3078140" y="494919"/>
                  <a:pt x="3121690" y="498548"/>
                </a:cubicBezTo>
                <a:lnTo>
                  <a:pt x="3275994" y="510418"/>
                </a:lnTo>
                <a:cubicBezTo>
                  <a:pt x="3291820" y="514375"/>
                  <a:pt x="3307880" y="517490"/>
                  <a:pt x="3323472" y="522288"/>
                </a:cubicBezTo>
                <a:cubicBezTo>
                  <a:pt x="3359347" y="533327"/>
                  <a:pt x="3430298" y="557898"/>
                  <a:pt x="3430298" y="557898"/>
                </a:cubicBezTo>
                <a:cubicBezTo>
                  <a:pt x="3442168" y="565812"/>
                  <a:pt x="3454948" y="572506"/>
                  <a:pt x="3465907" y="581639"/>
                </a:cubicBezTo>
                <a:cubicBezTo>
                  <a:pt x="3557299" y="657803"/>
                  <a:pt x="3448713" y="582045"/>
                  <a:pt x="3537124" y="640990"/>
                </a:cubicBezTo>
                <a:cubicBezTo>
                  <a:pt x="3541081" y="652860"/>
                  <a:pt x="3540147" y="667752"/>
                  <a:pt x="3548994" y="676600"/>
                </a:cubicBezTo>
                <a:cubicBezTo>
                  <a:pt x="3569168" y="696775"/>
                  <a:pt x="3600037" y="703906"/>
                  <a:pt x="3620211" y="724081"/>
                </a:cubicBezTo>
                <a:cubicBezTo>
                  <a:pt x="3632081" y="735951"/>
                  <a:pt x="3641853" y="750380"/>
                  <a:pt x="3655820" y="759692"/>
                </a:cubicBezTo>
                <a:cubicBezTo>
                  <a:pt x="3666230" y="766632"/>
                  <a:pt x="3679559" y="767605"/>
                  <a:pt x="3691428" y="771562"/>
                </a:cubicBezTo>
                <a:cubicBezTo>
                  <a:pt x="3810123" y="767605"/>
                  <a:pt x="3928970" y="766877"/>
                  <a:pt x="4047514" y="759692"/>
                </a:cubicBezTo>
                <a:cubicBezTo>
                  <a:pt x="4060003" y="758935"/>
                  <a:pt x="4072186" y="753898"/>
                  <a:pt x="4083123" y="747821"/>
                </a:cubicBezTo>
                <a:cubicBezTo>
                  <a:pt x="4218661" y="672518"/>
                  <a:pt x="4112589" y="728995"/>
                  <a:pt x="4178079" y="676600"/>
                </a:cubicBezTo>
                <a:cubicBezTo>
                  <a:pt x="4189218" y="667688"/>
                  <a:pt x="4202729" y="661993"/>
                  <a:pt x="4213688" y="652860"/>
                </a:cubicBezTo>
                <a:cubicBezTo>
                  <a:pt x="4226584" y="642113"/>
                  <a:pt x="4235330" y="626561"/>
                  <a:pt x="4249297" y="617249"/>
                </a:cubicBezTo>
                <a:cubicBezTo>
                  <a:pt x="4259707" y="610309"/>
                  <a:pt x="4273036" y="609336"/>
                  <a:pt x="4284905" y="605379"/>
                </a:cubicBezTo>
                <a:cubicBezTo>
                  <a:pt x="4340296" y="609336"/>
                  <a:pt x="4396498" y="607014"/>
                  <a:pt x="4451079" y="617249"/>
                </a:cubicBezTo>
                <a:cubicBezTo>
                  <a:pt x="4462078" y="619312"/>
                  <a:pt x="4465222" y="635232"/>
                  <a:pt x="4474818" y="640990"/>
                </a:cubicBezTo>
                <a:cubicBezTo>
                  <a:pt x="4485547" y="647428"/>
                  <a:pt x="4498927" y="647931"/>
                  <a:pt x="4510427" y="652860"/>
                </a:cubicBezTo>
                <a:cubicBezTo>
                  <a:pt x="4526690" y="659830"/>
                  <a:pt x="4542542" y="667821"/>
                  <a:pt x="4557905" y="676600"/>
                </a:cubicBezTo>
                <a:cubicBezTo>
                  <a:pt x="4570291" y="683678"/>
                  <a:pt x="4580478" y="694547"/>
                  <a:pt x="4593514" y="700341"/>
                </a:cubicBezTo>
                <a:cubicBezTo>
                  <a:pt x="4616380" y="710504"/>
                  <a:pt x="4640992" y="716168"/>
                  <a:pt x="4664731" y="724081"/>
                </a:cubicBezTo>
                <a:cubicBezTo>
                  <a:pt x="4733237" y="769754"/>
                  <a:pt x="4665620" y="729185"/>
                  <a:pt x="4771557" y="771562"/>
                </a:cubicBezTo>
                <a:cubicBezTo>
                  <a:pt x="4842521" y="799949"/>
                  <a:pt x="4810691" y="788564"/>
                  <a:pt x="4866513" y="807172"/>
                </a:cubicBezTo>
                <a:cubicBezTo>
                  <a:pt x="4945540" y="886203"/>
                  <a:pt x="4860430" y="811706"/>
                  <a:pt x="4937730" y="854653"/>
                </a:cubicBezTo>
                <a:cubicBezTo>
                  <a:pt x="4962671" y="868510"/>
                  <a:pt x="4981881" y="893111"/>
                  <a:pt x="5008948" y="902134"/>
                </a:cubicBezTo>
                <a:lnTo>
                  <a:pt x="5080165" y="925874"/>
                </a:lnTo>
                <a:cubicBezTo>
                  <a:pt x="5092034" y="929831"/>
                  <a:pt x="5103635" y="934709"/>
                  <a:pt x="5115773" y="937744"/>
                </a:cubicBezTo>
                <a:cubicBezTo>
                  <a:pt x="5131599" y="941701"/>
                  <a:pt x="5147977" y="943887"/>
                  <a:pt x="5163252" y="949615"/>
                </a:cubicBezTo>
                <a:cubicBezTo>
                  <a:pt x="5179819" y="955828"/>
                  <a:pt x="5194467" y="966385"/>
                  <a:pt x="5210730" y="973355"/>
                </a:cubicBezTo>
                <a:cubicBezTo>
                  <a:pt x="5222230" y="978284"/>
                  <a:pt x="5234469" y="981268"/>
                  <a:pt x="5246338" y="985225"/>
                </a:cubicBezTo>
                <a:cubicBezTo>
                  <a:pt x="5258208" y="993139"/>
                  <a:pt x="5269187" y="1002586"/>
                  <a:pt x="5281947" y="1008966"/>
                </a:cubicBezTo>
                <a:cubicBezTo>
                  <a:pt x="5300918" y="1018452"/>
                  <a:pt x="5347289" y="1027636"/>
                  <a:pt x="5365034" y="1032706"/>
                </a:cubicBezTo>
                <a:cubicBezTo>
                  <a:pt x="5377064" y="1036143"/>
                  <a:pt x="5388773" y="1040619"/>
                  <a:pt x="5400643" y="1044576"/>
                </a:cubicBezTo>
                <a:cubicBezTo>
                  <a:pt x="5412512" y="1052489"/>
                  <a:pt x="5425112" y="1059404"/>
                  <a:pt x="5436251" y="1068316"/>
                </a:cubicBezTo>
                <a:cubicBezTo>
                  <a:pt x="5444990" y="1075307"/>
                  <a:pt x="5450323" y="1086418"/>
                  <a:pt x="5459990" y="1092057"/>
                </a:cubicBezTo>
                <a:cubicBezTo>
                  <a:pt x="5498199" y="1114347"/>
                  <a:pt x="5540755" y="1128648"/>
                  <a:pt x="5578686" y="1151408"/>
                </a:cubicBezTo>
                <a:cubicBezTo>
                  <a:pt x="5586600" y="1156156"/>
                  <a:pt x="5668485" y="1207353"/>
                  <a:pt x="5685512" y="1210759"/>
                </a:cubicBezTo>
                <a:cubicBezTo>
                  <a:pt x="5728364" y="1219330"/>
                  <a:pt x="5772555" y="1218672"/>
                  <a:pt x="5816077" y="1222629"/>
                </a:cubicBezTo>
                <a:cubicBezTo>
                  <a:pt x="5827946" y="1226586"/>
                  <a:pt x="5840495" y="1228904"/>
                  <a:pt x="5851685" y="1234499"/>
                </a:cubicBezTo>
                <a:cubicBezTo>
                  <a:pt x="5920553" y="1268935"/>
                  <a:pt x="5851542" y="1250767"/>
                  <a:pt x="5934772" y="1281980"/>
                </a:cubicBezTo>
                <a:cubicBezTo>
                  <a:pt x="5950046" y="1287708"/>
                  <a:pt x="5966565" y="1289368"/>
                  <a:pt x="5982250" y="1293850"/>
                </a:cubicBezTo>
                <a:cubicBezTo>
                  <a:pt x="5994280" y="1297287"/>
                  <a:pt x="6005829" y="1302283"/>
                  <a:pt x="6017859" y="1305720"/>
                </a:cubicBezTo>
                <a:cubicBezTo>
                  <a:pt x="6033544" y="1310202"/>
                  <a:pt x="6065337" y="1317590"/>
                  <a:pt x="6065337" y="1317590"/>
                </a:cubicBezTo>
              </a:path>
            </a:pathLst>
          </a:custGeom>
          <a:ln>
            <a:solidFill>
              <a:srgbClr val="124EC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77042" y="5585890"/>
            <a:ext cx="73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46665" y="4189909"/>
            <a:ext cx="57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BIC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54443" y="1476724"/>
            <a:ext cx="704097" cy="378230"/>
          </a:xfrm>
          <a:prstGeom prst="rect">
            <a:avLst/>
          </a:prstGeom>
          <a:noFill/>
          <a:ln w="38100" cmpd="sng">
            <a:solidFill>
              <a:srgbClr val="124E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51242" y="1476724"/>
            <a:ext cx="704097" cy="378230"/>
          </a:xfrm>
          <a:prstGeom prst="rect">
            <a:avLst/>
          </a:prstGeom>
          <a:noFill/>
          <a:ln w="38100" cmpd="sng">
            <a:solidFill>
              <a:srgbClr val="124E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01278" y="1673780"/>
            <a:ext cx="700303" cy="0"/>
          </a:xfrm>
          <a:prstGeom prst="straightConnector1">
            <a:avLst/>
          </a:prstGeom>
          <a:ln w="38100" cmpd="sng">
            <a:solidFill>
              <a:srgbClr val="124EC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189949" y="3895067"/>
            <a:ext cx="1139476" cy="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57609" y="3710400"/>
            <a:ext cx="89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2008964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BIC for Segmentation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5300" y="1551699"/>
            <a:ext cx="6953652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# Get feature vectors from audio</a:t>
            </a:r>
          </a:p>
          <a:p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for </a:t>
            </a:r>
            <a:r>
              <a:rPr lang="en-US" dirty="0" err="1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i</a:t>
            </a:r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=1:T</a:t>
            </a:r>
          </a:p>
          <a:p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    compute feature(</a:t>
            </a:r>
            <a:r>
              <a:rPr lang="en-US" dirty="0" err="1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i</a:t>
            </a:r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)</a:t>
            </a:r>
          </a:p>
          <a:p>
            <a:endParaRPr lang="en-US" dirty="0" smtClean="0">
              <a:solidFill>
                <a:srgbClr val="8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rgbClr val="8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# BIC sliding window</a:t>
            </a:r>
            <a:endParaRPr lang="en-US" dirty="0">
              <a:solidFill>
                <a:srgbClr val="8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for </a:t>
            </a:r>
            <a:r>
              <a:rPr lang="en-US" dirty="0" err="1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i</a:t>
            </a:r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=1:T</a:t>
            </a:r>
          </a:p>
          <a:p>
            <a:r>
              <a:rPr lang="en-US" dirty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   Create window centered on time </a:t>
            </a:r>
            <a:r>
              <a:rPr lang="en-US" dirty="0" err="1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i</a:t>
            </a:r>
            <a:endParaRPr lang="en-US" dirty="0">
              <a:solidFill>
                <a:srgbClr val="008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Courier New"/>
              <a:cs typeface="Courier New"/>
            </a:endParaRPr>
          </a:p>
          <a:p>
            <a:endParaRPr lang="en-US" dirty="0" smtClean="0">
              <a:solidFill>
                <a:srgbClr val="008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    Compute Gaussian (</a:t>
            </a:r>
            <a:r>
              <a:rPr lang="en-US" dirty="0" err="1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Symbol" charset="2"/>
                <a:cs typeface="Symbol" charset="2"/>
              </a:rPr>
              <a:t>m,S</a:t>
            </a:r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) for whole window</a:t>
            </a:r>
          </a:p>
          <a:p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    Compute Gaussian </a:t>
            </a:r>
            <a:r>
              <a:rPr lang="en-US" dirty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(</a:t>
            </a:r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Symbol" charset="2"/>
                <a:cs typeface="Symbol" charset="2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Symbol" charset="2"/>
                <a:cs typeface="Symbol" charset="2"/>
              </a:rPr>
              <a:t>1</a:t>
            </a:r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Symbol" charset="2"/>
                <a:cs typeface="Symbol" charset="2"/>
              </a:rPr>
              <a:t>,S</a:t>
            </a:r>
            <a:r>
              <a:rPr lang="en-US" baseline="-25000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Symbol" charset="2"/>
                <a:cs typeface="Symbol" charset="2"/>
              </a:rPr>
              <a:t>1</a:t>
            </a:r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) for 1</a:t>
            </a:r>
            <a:r>
              <a:rPr lang="en-US" baseline="30000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st</a:t>
            </a:r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 half of window</a:t>
            </a:r>
          </a:p>
          <a:p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    Compute Gaussian </a:t>
            </a:r>
            <a:r>
              <a:rPr lang="en-US" dirty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(</a:t>
            </a:r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Symbol" charset="2"/>
                <a:cs typeface="Symbol" charset="2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Symbol" charset="2"/>
                <a:cs typeface="Symbol" charset="2"/>
              </a:rPr>
              <a:t>2</a:t>
            </a:r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Symbol" charset="2"/>
                <a:cs typeface="Symbol" charset="2"/>
              </a:rPr>
              <a:t>,S</a:t>
            </a:r>
            <a:r>
              <a:rPr lang="en-US" baseline="-25000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Symbol" charset="2"/>
                <a:cs typeface="Symbol" charset="2"/>
              </a:rPr>
              <a:t>2</a:t>
            </a:r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) </a:t>
            </a:r>
            <a:r>
              <a:rPr lang="en-US" dirty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for </a:t>
            </a:r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2</a:t>
            </a:r>
            <a:r>
              <a:rPr lang="en-US" baseline="30000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nd</a:t>
            </a:r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half of window</a:t>
            </a:r>
          </a:p>
          <a:p>
            <a:endParaRPr lang="en-US" dirty="0" smtClean="0">
              <a:solidFill>
                <a:srgbClr val="008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   </a:t>
            </a:r>
          </a:p>
          <a:p>
            <a:r>
              <a:rPr lang="en-US" dirty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   BIC(</a:t>
            </a:r>
            <a:r>
              <a:rPr lang="en-US" dirty="0" err="1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i</a:t>
            </a:r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) = likelihood difference - penalty</a:t>
            </a:r>
          </a:p>
          <a:p>
            <a:endParaRPr lang="en-US" dirty="0" smtClean="0">
              <a:solidFill>
                <a:srgbClr val="8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rgbClr val="8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# Find the speaker change points</a:t>
            </a:r>
            <a:endParaRPr lang="en-US" dirty="0">
              <a:solidFill>
                <a:srgbClr val="8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f</a:t>
            </a:r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ind maxima in BIC(1:T)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7857" y="1997692"/>
            <a:ext cx="25549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O(</a:t>
            </a:r>
            <a:r>
              <a:rPr lang="en-US" sz="1400" b="1" dirty="0" err="1" smtClean="0">
                <a:latin typeface="Courier New"/>
                <a:cs typeface="Courier New"/>
              </a:rPr>
              <a:t>TNd</a:t>
            </a:r>
            <a:r>
              <a:rPr lang="en-US" sz="14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T = time frames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N = window size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d = Gaussian dimension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851685" y="1997692"/>
            <a:ext cx="2835115" cy="1041076"/>
          </a:xfrm>
          <a:prstGeom prst="roundRect">
            <a:avLst/>
          </a:prstGeom>
          <a:noFill/>
          <a:ln>
            <a:solidFill>
              <a:srgbClr val="660066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23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Points to note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Window size must be chosen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Too small and Gaussians aren’t reliable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Too big and we miss small segments of speech</a:t>
            </a:r>
          </a:p>
        </p:txBody>
      </p:sp>
    </p:spTree>
    <p:extLst>
      <p:ext uri="{BB962C8B-B14F-4D97-AF65-F5344CB8AC3E}">
        <p14:creationId xmlns:p14="http://schemas.microsoft.com/office/powerpoint/2010/main" val="514380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Pipeline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71" y="1708886"/>
            <a:ext cx="1410735" cy="582497"/>
          </a:xfrm>
          <a:prstGeom prst="rect">
            <a:avLst/>
          </a:prstGeom>
          <a:ln w="28575" cmpd="sng">
            <a:solidFill>
              <a:srgbClr val="8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854067" y="3228084"/>
            <a:ext cx="1791682" cy="1040190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Feature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extraction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81662" y="3228084"/>
            <a:ext cx="1791682" cy="1040190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Segmentation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356293" y="3228084"/>
            <a:ext cx="1791682" cy="1040190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Clustering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752073" y="2516266"/>
            <a:ext cx="0" cy="50560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927496" y="3738667"/>
            <a:ext cx="41202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655091" y="3749061"/>
            <a:ext cx="41202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737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Clustering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6209" y="1358167"/>
            <a:ext cx="695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From S audio segments:</a:t>
            </a:r>
          </a:p>
        </p:txBody>
      </p:sp>
      <p:pic>
        <p:nvPicPr>
          <p:cNvPr id="16" name="Picture 15" descr="waveform_lotos.gif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43"/>
          <a:stretch/>
        </p:blipFill>
        <p:spPr>
          <a:xfrm>
            <a:off x="6558479" y="3142317"/>
            <a:ext cx="895593" cy="1222484"/>
          </a:xfrm>
          <a:prstGeom prst="rect">
            <a:avLst/>
          </a:prstGeom>
        </p:spPr>
      </p:pic>
      <p:pic>
        <p:nvPicPr>
          <p:cNvPr id="17" name="Picture 16" descr="SpeechSign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774" y="4364801"/>
            <a:ext cx="1522363" cy="880796"/>
          </a:xfrm>
          <a:prstGeom prst="rect">
            <a:avLst/>
          </a:prstGeom>
        </p:spPr>
      </p:pic>
      <p:pic>
        <p:nvPicPr>
          <p:cNvPr id="19" name="Picture 18" descr="waveform_lotos.gif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647" y="2448068"/>
            <a:ext cx="1440734" cy="636324"/>
          </a:xfrm>
          <a:prstGeom prst="rect">
            <a:avLst/>
          </a:prstGeom>
        </p:spPr>
      </p:pic>
      <p:pic>
        <p:nvPicPr>
          <p:cNvPr id="20" name="Picture 19" descr="waveform.gif"/>
          <p:cNvPicPr>
            <a:picLocks noChangeAspect="1"/>
          </p:cNvPicPr>
          <p:nvPr/>
        </p:nvPicPr>
        <p:blipFill rotWithShape="1"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51"/>
          <a:stretch/>
        </p:blipFill>
        <p:spPr>
          <a:xfrm>
            <a:off x="2922809" y="3431206"/>
            <a:ext cx="1130683" cy="933595"/>
          </a:xfrm>
          <a:prstGeom prst="rect">
            <a:avLst/>
          </a:prstGeom>
        </p:spPr>
      </p:pic>
      <p:pic>
        <p:nvPicPr>
          <p:cNvPr id="21" name="Picture 20" descr="piano_notes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" t="4049" r="4164" b="4596"/>
          <a:stretch/>
        </p:blipFill>
        <p:spPr>
          <a:xfrm>
            <a:off x="1635714" y="2232971"/>
            <a:ext cx="902600" cy="851421"/>
          </a:xfrm>
          <a:prstGeom prst="rect">
            <a:avLst/>
          </a:prstGeom>
        </p:spPr>
      </p:pic>
      <p:pic>
        <p:nvPicPr>
          <p:cNvPr id="23" name="Picture 22" descr="piano_notes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84" t="4049" r="4163" b="4596"/>
          <a:stretch/>
        </p:blipFill>
        <p:spPr>
          <a:xfrm>
            <a:off x="1359896" y="3934299"/>
            <a:ext cx="619762" cy="1104798"/>
          </a:xfrm>
          <a:prstGeom prst="rect">
            <a:avLst/>
          </a:prstGeom>
        </p:spPr>
      </p:pic>
      <p:pic>
        <p:nvPicPr>
          <p:cNvPr id="24" name="Picture 23" descr="waveform.gif"/>
          <p:cNvPicPr>
            <a:picLocks noChangeAspect="1"/>
          </p:cNvPicPr>
          <p:nvPr/>
        </p:nvPicPr>
        <p:blipFill rotWithShape="1"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9"/>
          <a:stretch/>
        </p:blipFill>
        <p:spPr>
          <a:xfrm>
            <a:off x="2229964" y="5188714"/>
            <a:ext cx="1741315" cy="59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06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Clustering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6209" y="1358167"/>
            <a:ext cx="695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Identify K speakers:</a:t>
            </a:r>
          </a:p>
        </p:txBody>
      </p:sp>
      <p:pic>
        <p:nvPicPr>
          <p:cNvPr id="22" name="Picture 21" descr="waveform_lotos.gif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43"/>
          <a:stretch/>
        </p:blipFill>
        <p:spPr>
          <a:xfrm>
            <a:off x="7116348" y="3431206"/>
            <a:ext cx="895593" cy="1222484"/>
          </a:xfrm>
          <a:prstGeom prst="rect">
            <a:avLst/>
          </a:prstGeom>
        </p:spPr>
      </p:pic>
      <p:pic>
        <p:nvPicPr>
          <p:cNvPr id="23" name="Picture 22" descr="SpeechSign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381" y="3772894"/>
            <a:ext cx="1522363" cy="880796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5139684" y="3090961"/>
            <a:ext cx="3358910" cy="2132642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waveform_lotos.gif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164" y="2459342"/>
            <a:ext cx="1440734" cy="636324"/>
          </a:xfrm>
          <a:prstGeom prst="rect">
            <a:avLst/>
          </a:prstGeom>
        </p:spPr>
      </p:pic>
      <p:pic>
        <p:nvPicPr>
          <p:cNvPr id="26" name="Picture 25" descr="waveform.gif"/>
          <p:cNvPicPr>
            <a:picLocks noChangeAspect="1"/>
          </p:cNvPicPr>
          <p:nvPr/>
        </p:nvPicPr>
        <p:blipFill rotWithShape="1"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51"/>
          <a:stretch/>
        </p:blipFill>
        <p:spPr>
          <a:xfrm>
            <a:off x="1884181" y="3000704"/>
            <a:ext cx="1130683" cy="933595"/>
          </a:xfrm>
          <a:prstGeom prst="rect">
            <a:avLst/>
          </a:prstGeom>
        </p:spPr>
      </p:pic>
      <p:pic>
        <p:nvPicPr>
          <p:cNvPr id="27" name="Picture 26" descr="piano_notes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" t="4049" r="4164" b="4596"/>
          <a:stretch/>
        </p:blipFill>
        <p:spPr>
          <a:xfrm>
            <a:off x="1327364" y="2364380"/>
            <a:ext cx="902600" cy="851421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763190" y="2112893"/>
            <a:ext cx="4000989" cy="1834061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piano_notes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84" t="4049" r="4163" b="4596"/>
          <a:stretch/>
        </p:blipFill>
        <p:spPr>
          <a:xfrm>
            <a:off x="1610202" y="4480560"/>
            <a:ext cx="619762" cy="1104798"/>
          </a:xfrm>
          <a:prstGeom prst="rect">
            <a:avLst/>
          </a:prstGeom>
        </p:spPr>
      </p:pic>
      <p:pic>
        <p:nvPicPr>
          <p:cNvPr id="30" name="Picture 29" descr="waveform.gif"/>
          <p:cNvPicPr>
            <a:picLocks noChangeAspect="1"/>
          </p:cNvPicPr>
          <p:nvPr/>
        </p:nvPicPr>
        <p:blipFill rotWithShape="1"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9"/>
          <a:stretch/>
        </p:blipFill>
        <p:spPr>
          <a:xfrm>
            <a:off x="2229964" y="5188714"/>
            <a:ext cx="1741315" cy="598977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965068" y="4380820"/>
            <a:ext cx="3213012" cy="1685565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07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rial"/>
                <a:cs typeface="Arial"/>
              </a:rPr>
              <a:t>Bayesian Information Criterion (BIC)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85090" y="1816140"/>
            <a:ext cx="3196554" cy="2421517"/>
          </a:xfrm>
          <a:prstGeom prst="rect">
            <a:avLst/>
          </a:prstGeom>
          <a:noFill/>
          <a:ln w="38100" cmpd="sng">
            <a:solidFill>
              <a:srgbClr val="124E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486" y="1816140"/>
            <a:ext cx="1175085" cy="2421517"/>
          </a:xfrm>
          <a:prstGeom prst="rect">
            <a:avLst/>
          </a:prstGeom>
          <a:noFill/>
          <a:ln w="38100" cmpd="sng">
            <a:solidFill>
              <a:srgbClr val="124E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23372" y="4658373"/>
            <a:ext cx="571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These two segments could be modeled by one Gaussian or two. </a:t>
            </a:r>
          </a:p>
          <a:p>
            <a:endParaRPr lang="en-US" dirty="0">
              <a:solidFill>
                <a:srgbClr val="8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rgbClr val="8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BIC = likelihood difference – penalty</a:t>
            </a:r>
          </a:p>
        </p:txBody>
      </p:sp>
      <p:pic>
        <p:nvPicPr>
          <p:cNvPr id="7" name="Picture 6" descr="waveform_lotos.gif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43"/>
          <a:stretch/>
        </p:blipFill>
        <p:spPr>
          <a:xfrm>
            <a:off x="6171226" y="2510577"/>
            <a:ext cx="856513" cy="1169141"/>
          </a:xfrm>
          <a:prstGeom prst="rect">
            <a:avLst/>
          </a:prstGeom>
        </p:spPr>
      </p:pic>
      <p:pic>
        <p:nvPicPr>
          <p:cNvPr id="10" name="Picture 9" descr="SpeechSign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98" y="2136668"/>
            <a:ext cx="26670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11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Who spoke when?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9" name="Picture 8" descr="amazon-fire-tv-gamin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70" y="1548208"/>
            <a:ext cx="3428785" cy="2285857"/>
          </a:xfrm>
          <a:prstGeom prst="rect">
            <a:avLst/>
          </a:prstGeom>
          <a:ln w="28575" cmpd="sng">
            <a:solidFill>
              <a:srgbClr val="0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iPadSubtitl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982" y="2820649"/>
            <a:ext cx="3281562" cy="246117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business-meeting-venue-for-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220" y="4144362"/>
            <a:ext cx="3283490" cy="2185126"/>
          </a:xfrm>
          <a:prstGeom prst="rect">
            <a:avLst/>
          </a:prstGeom>
          <a:ln w="28575" cmpd="sng"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8580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Bottom-up clustering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11" name="Picture 10" descr="waveform_lotos.gif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42" y="1802163"/>
            <a:ext cx="1001203" cy="442198"/>
          </a:xfrm>
          <a:prstGeom prst="rect">
            <a:avLst/>
          </a:prstGeom>
        </p:spPr>
      </p:pic>
      <p:pic>
        <p:nvPicPr>
          <p:cNvPr id="12" name="Picture 11" descr="waveform_lotos.gif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43"/>
          <a:stretch/>
        </p:blipFill>
        <p:spPr>
          <a:xfrm>
            <a:off x="7898702" y="1741009"/>
            <a:ext cx="345170" cy="471157"/>
          </a:xfrm>
          <a:prstGeom prst="rect">
            <a:avLst/>
          </a:prstGeom>
        </p:spPr>
      </p:pic>
      <p:pic>
        <p:nvPicPr>
          <p:cNvPr id="13" name="Picture 12" descr="piano_not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84" t="4049" r="4163" b="4596"/>
          <a:stretch/>
        </p:blipFill>
        <p:spPr>
          <a:xfrm>
            <a:off x="4606336" y="1783091"/>
            <a:ext cx="222855" cy="397265"/>
          </a:xfrm>
          <a:prstGeom prst="rect">
            <a:avLst/>
          </a:prstGeom>
        </p:spPr>
      </p:pic>
      <p:pic>
        <p:nvPicPr>
          <p:cNvPr id="14" name="Picture 13" descr="waveform.gif"/>
          <p:cNvPicPr>
            <a:picLocks noChangeAspect="1"/>
          </p:cNvPicPr>
          <p:nvPr/>
        </p:nvPicPr>
        <p:blipFill rotWithShape="1"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51"/>
          <a:stretch/>
        </p:blipFill>
        <p:spPr>
          <a:xfrm>
            <a:off x="1990947" y="1802163"/>
            <a:ext cx="691565" cy="571019"/>
          </a:xfrm>
          <a:prstGeom prst="rect">
            <a:avLst/>
          </a:prstGeom>
        </p:spPr>
      </p:pic>
      <p:pic>
        <p:nvPicPr>
          <p:cNvPr id="15" name="Picture 14" descr="SpeechSignal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61" y="1688103"/>
            <a:ext cx="961433" cy="556258"/>
          </a:xfrm>
          <a:prstGeom prst="rect">
            <a:avLst/>
          </a:prstGeom>
        </p:spPr>
      </p:pic>
      <p:pic>
        <p:nvPicPr>
          <p:cNvPr id="16" name="Picture 15" descr="waveform.gif"/>
          <p:cNvPicPr>
            <a:picLocks noChangeAspect="1"/>
          </p:cNvPicPr>
          <p:nvPr/>
        </p:nvPicPr>
        <p:blipFill rotWithShape="1"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9"/>
          <a:stretch/>
        </p:blipFill>
        <p:spPr>
          <a:xfrm>
            <a:off x="5175116" y="1848885"/>
            <a:ext cx="1032651" cy="355211"/>
          </a:xfrm>
          <a:prstGeom prst="rect">
            <a:avLst/>
          </a:prstGeom>
        </p:spPr>
      </p:pic>
      <p:pic>
        <p:nvPicPr>
          <p:cNvPr id="17" name="Picture 16" descr="piano_not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" t="4049" r="4164" b="4596"/>
          <a:stretch/>
        </p:blipFill>
        <p:spPr>
          <a:xfrm>
            <a:off x="969651" y="1741009"/>
            <a:ext cx="608993" cy="57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78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Bottom-up clustering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11" name="Picture 10" descr="waveform_lotos.gif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42" y="1802163"/>
            <a:ext cx="1001203" cy="442198"/>
          </a:xfrm>
          <a:prstGeom prst="rect">
            <a:avLst/>
          </a:prstGeom>
        </p:spPr>
      </p:pic>
      <p:pic>
        <p:nvPicPr>
          <p:cNvPr id="12" name="Picture 11" descr="waveform_lotos.gif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43"/>
          <a:stretch/>
        </p:blipFill>
        <p:spPr>
          <a:xfrm>
            <a:off x="7898702" y="1741009"/>
            <a:ext cx="345170" cy="471157"/>
          </a:xfrm>
          <a:prstGeom prst="rect">
            <a:avLst/>
          </a:prstGeom>
        </p:spPr>
      </p:pic>
      <p:pic>
        <p:nvPicPr>
          <p:cNvPr id="13" name="Picture 12" descr="piano_not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84" t="4049" r="4163" b="4596"/>
          <a:stretch/>
        </p:blipFill>
        <p:spPr>
          <a:xfrm>
            <a:off x="4606336" y="1783091"/>
            <a:ext cx="222855" cy="397265"/>
          </a:xfrm>
          <a:prstGeom prst="rect">
            <a:avLst/>
          </a:prstGeom>
        </p:spPr>
      </p:pic>
      <p:pic>
        <p:nvPicPr>
          <p:cNvPr id="14" name="Picture 13" descr="waveform.gif"/>
          <p:cNvPicPr>
            <a:picLocks noChangeAspect="1"/>
          </p:cNvPicPr>
          <p:nvPr/>
        </p:nvPicPr>
        <p:blipFill rotWithShape="1"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51"/>
          <a:stretch/>
        </p:blipFill>
        <p:spPr>
          <a:xfrm>
            <a:off x="1990947" y="1802163"/>
            <a:ext cx="691565" cy="571019"/>
          </a:xfrm>
          <a:prstGeom prst="rect">
            <a:avLst/>
          </a:prstGeom>
        </p:spPr>
      </p:pic>
      <p:pic>
        <p:nvPicPr>
          <p:cNvPr id="15" name="Picture 14" descr="SpeechSignal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61" y="1688103"/>
            <a:ext cx="961433" cy="556258"/>
          </a:xfrm>
          <a:prstGeom prst="rect">
            <a:avLst/>
          </a:prstGeom>
        </p:spPr>
      </p:pic>
      <p:pic>
        <p:nvPicPr>
          <p:cNvPr id="16" name="Picture 15" descr="waveform.gif"/>
          <p:cNvPicPr>
            <a:picLocks noChangeAspect="1"/>
          </p:cNvPicPr>
          <p:nvPr/>
        </p:nvPicPr>
        <p:blipFill rotWithShape="1"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9"/>
          <a:stretch/>
        </p:blipFill>
        <p:spPr>
          <a:xfrm>
            <a:off x="5175116" y="1848885"/>
            <a:ext cx="1032651" cy="355211"/>
          </a:xfrm>
          <a:prstGeom prst="rect">
            <a:avLst/>
          </a:prstGeom>
        </p:spPr>
      </p:pic>
      <p:pic>
        <p:nvPicPr>
          <p:cNvPr id="17" name="Picture 16" descr="piano_not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" t="4049" r="4164" b="4596"/>
          <a:stretch/>
        </p:blipFill>
        <p:spPr>
          <a:xfrm>
            <a:off x="969651" y="1741009"/>
            <a:ext cx="608993" cy="57446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700306" y="1688103"/>
            <a:ext cx="1080128" cy="685079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63518" y="1700758"/>
            <a:ext cx="1054486" cy="685079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967382" y="1630392"/>
            <a:ext cx="1353134" cy="755445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49360" y="1677900"/>
            <a:ext cx="500240" cy="628264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997073" y="1662283"/>
            <a:ext cx="1400605" cy="685079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79815" y="1618980"/>
            <a:ext cx="1234432" cy="685079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738089" y="1618980"/>
            <a:ext cx="666401" cy="685079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16283" y="2947671"/>
            <a:ext cx="4925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Assign each audio segment to its own cluster</a:t>
            </a:r>
          </a:p>
        </p:txBody>
      </p:sp>
    </p:spTree>
    <p:extLst>
      <p:ext uri="{BB962C8B-B14F-4D97-AF65-F5344CB8AC3E}">
        <p14:creationId xmlns:p14="http://schemas.microsoft.com/office/powerpoint/2010/main" val="361333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Bottom-up clustering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11" name="Picture 10" descr="waveform_lotos.gif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42" y="1802163"/>
            <a:ext cx="1001203" cy="442198"/>
          </a:xfrm>
          <a:prstGeom prst="rect">
            <a:avLst/>
          </a:prstGeom>
        </p:spPr>
      </p:pic>
      <p:pic>
        <p:nvPicPr>
          <p:cNvPr id="12" name="Picture 11" descr="waveform_lotos.gif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43"/>
          <a:stretch/>
        </p:blipFill>
        <p:spPr>
          <a:xfrm>
            <a:off x="7898702" y="1741009"/>
            <a:ext cx="345170" cy="471157"/>
          </a:xfrm>
          <a:prstGeom prst="rect">
            <a:avLst/>
          </a:prstGeom>
        </p:spPr>
      </p:pic>
      <p:pic>
        <p:nvPicPr>
          <p:cNvPr id="13" name="Picture 12" descr="piano_not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84" t="4049" r="4163" b="4596"/>
          <a:stretch/>
        </p:blipFill>
        <p:spPr>
          <a:xfrm>
            <a:off x="4606336" y="1783091"/>
            <a:ext cx="222855" cy="397265"/>
          </a:xfrm>
          <a:prstGeom prst="rect">
            <a:avLst/>
          </a:prstGeom>
        </p:spPr>
      </p:pic>
      <p:pic>
        <p:nvPicPr>
          <p:cNvPr id="14" name="Picture 13" descr="waveform.gi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51"/>
          <a:stretch/>
        </p:blipFill>
        <p:spPr>
          <a:xfrm>
            <a:off x="1990947" y="1802163"/>
            <a:ext cx="691565" cy="571019"/>
          </a:xfrm>
          <a:prstGeom prst="rect">
            <a:avLst/>
          </a:prstGeom>
        </p:spPr>
      </p:pic>
      <p:pic>
        <p:nvPicPr>
          <p:cNvPr id="15" name="Picture 14" descr="SpeechSignal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61" y="1688103"/>
            <a:ext cx="961433" cy="556258"/>
          </a:xfrm>
          <a:prstGeom prst="rect">
            <a:avLst/>
          </a:prstGeom>
        </p:spPr>
      </p:pic>
      <p:pic>
        <p:nvPicPr>
          <p:cNvPr id="16" name="Picture 15" descr="waveform.gif"/>
          <p:cNvPicPr>
            <a:picLocks noChangeAspect="1"/>
          </p:cNvPicPr>
          <p:nvPr/>
        </p:nvPicPr>
        <p:blipFill rotWithShape="1"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9"/>
          <a:stretch/>
        </p:blipFill>
        <p:spPr>
          <a:xfrm>
            <a:off x="5175116" y="1848885"/>
            <a:ext cx="1032651" cy="355211"/>
          </a:xfrm>
          <a:prstGeom prst="rect">
            <a:avLst/>
          </a:prstGeom>
        </p:spPr>
      </p:pic>
      <p:pic>
        <p:nvPicPr>
          <p:cNvPr id="17" name="Picture 16" descr="piano_not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" t="4049" r="4164" b="4596"/>
          <a:stretch/>
        </p:blipFill>
        <p:spPr>
          <a:xfrm>
            <a:off x="969651" y="1741009"/>
            <a:ext cx="608993" cy="57446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700306" y="1688103"/>
            <a:ext cx="1080128" cy="685079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63518" y="1700758"/>
            <a:ext cx="1054486" cy="685079"/>
          </a:xfrm>
          <a:prstGeom prst="ellipse">
            <a:avLst/>
          </a:prstGeom>
          <a:noFill/>
          <a:ln>
            <a:solidFill>
              <a:srgbClr val="800000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967382" y="1630392"/>
            <a:ext cx="1353134" cy="755445"/>
          </a:xfrm>
          <a:prstGeom prst="ellipse">
            <a:avLst/>
          </a:prstGeom>
          <a:noFill/>
          <a:ln>
            <a:solidFill>
              <a:srgbClr val="800000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49360" y="1677900"/>
            <a:ext cx="500240" cy="628264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997073" y="1662283"/>
            <a:ext cx="1400605" cy="685079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79815" y="1618980"/>
            <a:ext cx="1234432" cy="685079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738089" y="1618980"/>
            <a:ext cx="666401" cy="685079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waveform_lotos.gif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004" y="2999141"/>
            <a:ext cx="1001203" cy="442198"/>
          </a:xfrm>
          <a:prstGeom prst="rect">
            <a:avLst/>
          </a:prstGeom>
        </p:spPr>
      </p:pic>
      <p:pic>
        <p:nvPicPr>
          <p:cNvPr id="26" name="Picture 25" descr="waveform.gif"/>
          <p:cNvPicPr>
            <a:picLocks noChangeAspect="1"/>
          </p:cNvPicPr>
          <p:nvPr/>
        </p:nvPicPr>
        <p:blipFill rotWithShape="1"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51"/>
          <a:stretch/>
        </p:blipFill>
        <p:spPr>
          <a:xfrm>
            <a:off x="1990947" y="2999141"/>
            <a:ext cx="691565" cy="571019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1780435" y="2801366"/>
            <a:ext cx="2409510" cy="781449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0" idx="4"/>
            <a:endCxn id="27" idx="0"/>
          </p:cNvCxnSpPr>
          <p:nvPr/>
        </p:nvCxnSpPr>
        <p:spPr>
          <a:xfrm flipH="1">
            <a:off x="2985190" y="2385837"/>
            <a:ext cx="658759" cy="415529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9" idx="4"/>
          </p:cNvCxnSpPr>
          <p:nvPr/>
        </p:nvCxnSpPr>
        <p:spPr>
          <a:xfrm>
            <a:off x="2390761" y="2385837"/>
            <a:ext cx="527243" cy="415529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54279" y="3956637"/>
            <a:ext cx="406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Iteratively merge ‘closest’ clusters</a:t>
            </a:r>
          </a:p>
        </p:txBody>
      </p:sp>
    </p:spTree>
    <p:extLst>
      <p:ext uri="{BB962C8B-B14F-4D97-AF65-F5344CB8AC3E}">
        <p14:creationId xmlns:p14="http://schemas.microsoft.com/office/powerpoint/2010/main" val="625128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Bottom-up clustering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12" name="Picture 11" descr="waveform_lotos.gif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43"/>
          <a:stretch/>
        </p:blipFill>
        <p:spPr>
          <a:xfrm>
            <a:off x="7898702" y="1741009"/>
            <a:ext cx="345170" cy="471157"/>
          </a:xfrm>
          <a:prstGeom prst="rect">
            <a:avLst/>
          </a:prstGeom>
        </p:spPr>
      </p:pic>
      <p:pic>
        <p:nvPicPr>
          <p:cNvPr id="13" name="Picture 12" descr="piano_not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84" t="4049" r="4163" b="4596"/>
          <a:stretch/>
        </p:blipFill>
        <p:spPr>
          <a:xfrm>
            <a:off x="4606336" y="1783091"/>
            <a:ext cx="222855" cy="397265"/>
          </a:xfrm>
          <a:prstGeom prst="rect">
            <a:avLst/>
          </a:prstGeom>
        </p:spPr>
      </p:pic>
      <p:pic>
        <p:nvPicPr>
          <p:cNvPr id="15" name="Picture 14" descr="SpeechSignal.jpg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61" y="1688103"/>
            <a:ext cx="961433" cy="556258"/>
          </a:xfrm>
          <a:prstGeom prst="rect">
            <a:avLst/>
          </a:prstGeom>
        </p:spPr>
      </p:pic>
      <p:pic>
        <p:nvPicPr>
          <p:cNvPr id="16" name="Picture 15" descr="waveform.gif"/>
          <p:cNvPicPr>
            <a:picLocks noChangeAspect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9"/>
          <a:stretch/>
        </p:blipFill>
        <p:spPr>
          <a:xfrm>
            <a:off x="5175116" y="1848885"/>
            <a:ext cx="1032651" cy="355211"/>
          </a:xfrm>
          <a:prstGeom prst="rect">
            <a:avLst/>
          </a:prstGeom>
        </p:spPr>
      </p:pic>
      <p:pic>
        <p:nvPicPr>
          <p:cNvPr id="17" name="Picture 16" descr="piano_not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" t="4049" r="4164" b="4596"/>
          <a:stretch/>
        </p:blipFill>
        <p:spPr>
          <a:xfrm>
            <a:off x="969651" y="1741009"/>
            <a:ext cx="608993" cy="57446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700306" y="1688103"/>
            <a:ext cx="1080128" cy="685079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49360" y="1677900"/>
            <a:ext cx="500240" cy="628264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997073" y="1662283"/>
            <a:ext cx="1400605" cy="685079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79815" y="1618980"/>
            <a:ext cx="1234432" cy="685079"/>
          </a:xfrm>
          <a:prstGeom prst="ellipse">
            <a:avLst/>
          </a:prstGeom>
          <a:noFill/>
          <a:ln>
            <a:solidFill>
              <a:srgbClr val="800000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738089" y="1618980"/>
            <a:ext cx="666401" cy="685079"/>
          </a:xfrm>
          <a:prstGeom prst="ellipse">
            <a:avLst/>
          </a:prstGeom>
          <a:noFill/>
          <a:ln>
            <a:solidFill>
              <a:srgbClr val="800000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waveform_lotos.gif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004" y="2999141"/>
            <a:ext cx="1001203" cy="442198"/>
          </a:xfrm>
          <a:prstGeom prst="rect">
            <a:avLst/>
          </a:prstGeom>
        </p:spPr>
      </p:pic>
      <p:pic>
        <p:nvPicPr>
          <p:cNvPr id="26" name="Picture 25" descr="waveform.gif"/>
          <p:cNvPicPr>
            <a:picLocks noChangeAspect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51"/>
          <a:stretch/>
        </p:blipFill>
        <p:spPr>
          <a:xfrm>
            <a:off x="1990947" y="2999141"/>
            <a:ext cx="691565" cy="571019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1780435" y="2801366"/>
            <a:ext cx="2409510" cy="781449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waveform_lotos.gif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43"/>
          <a:stretch/>
        </p:blipFill>
        <p:spPr>
          <a:xfrm>
            <a:off x="7674127" y="3946954"/>
            <a:ext cx="345170" cy="471157"/>
          </a:xfrm>
          <a:prstGeom prst="rect">
            <a:avLst/>
          </a:prstGeom>
        </p:spPr>
      </p:pic>
      <p:pic>
        <p:nvPicPr>
          <p:cNvPr id="30" name="Picture 29" descr="SpeechSigna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61" y="3861853"/>
            <a:ext cx="961433" cy="556258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6255240" y="3739113"/>
            <a:ext cx="2149250" cy="770892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27" idx="0"/>
          </p:cNvCxnSpPr>
          <p:nvPr/>
        </p:nvCxnSpPr>
        <p:spPr>
          <a:xfrm flipH="1">
            <a:off x="2985190" y="2385837"/>
            <a:ext cx="658759" cy="415529"/>
          </a:xfrm>
          <a:prstGeom prst="straightConnector1">
            <a:avLst/>
          </a:prstGeom>
          <a:ln w="12700" cmpd="sng">
            <a:solidFill>
              <a:srgbClr val="8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390761" y="2385837"/>
            <a:ext cx="527243" cy="415529"/>
          </a:xfrm>
          <a:prstGeom prst="straightConnector1">
            <a:avLst/>
          </a:prstGeom>
          <a:ln w="12700" cmpd="sng">
            <a:solidFill>
              <a:srgbClr val="8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1" idx="0"/>
          </p:cNvCxnSpPr>
          <p:nvPr/>
        </p:nvCxnSpPr>
        <p:spPr>
          <a:xfrm>
            <a:off x="7138575" y="2315471"/>
            <a:ext cx="191290" cy="1423642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4" idx="4"/>
          </p:cNvCxnSpPr>
          <p:nvPr/>
        </p:nvCxnSpPr>
        <p:spPr>
          <a:xfrm flipH="1">
            <a:off x="7521155" y="2304059"/>
            <a:ext cx="550135" cy="1435054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waveform_lotos.gif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42" y="1802163"/>
            <a:ext cx="1001203" cy="442198"/>
          </a:xfrm>
          <a:prstGeom prst="rect">
            <a:avLst/>
          </a:prstGeom>
        </p:spPr>
      </p:pic>
      <p:pic>
        <p:nvPicPr>
          <p:cNvPr id="43" name="Picture 42" descr="waveform.gi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51"/>
          <a:stretch/>
        </p:blipFill>
        <p:spPr>
          <a:xfrm>
            <a:off x="1990947" y="1802163"/>
            <a:ext cx="691565" cy="571019"/>
          </a:xfrm>
          <a:prstGeom prst="rect">
            <a:avLst/>
          </a:prstGeom>
        </p:spPr>
      </p:pic>
      <p:sp>
        <p:nvSpPr>
          <p:cNvPr id="45" name="Oval 44"/>
          <p:cNvSpPr/>
          <p:nvPr/>
        </p:nvSpPr>
        <p:spPr>
          <a:xfrm>
            <a:off x="1863518" y="1700758"/>
            <a:ext cx="1054486" cy="685079"/>
          </a:xfrm>
          <a:prstGeom prst="ellipse">
            <a:avLst/>
          </a:prstGeom>
          <a:noFill/>
          <a:ln>
            <a:solidFill>
              <a:srgbClr val="800000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967382" y="1630392"/>
            <a:ext cx="1353134" cy="755445"/>
          </a:xfrm>
          <a:prstGeom prst="ellipse">
            <a:avLst/>
          </a:prstGeom>
          <a:noFill/>
          <a:ln>
            <a:solidFill>
              <a:srgbClr val="800000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65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Bottom-up clustering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12" name="Picture 11" descr="waveform_lotos.gif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43"/>
          <a:stretch/>
        </p:blipFill>
        <p:spPr>
          <a:xfrm>
            <a:off x="7898702" y="1741009"/>
            <a:ext cx="345170" cy="471157"/>
          </a:xfrm>
          <a:prstGeom prst="rect">
            <a:avLst/>
          </a:prstGeom>
        </p:spPr>
      </p:pic>
      <p:pic>
        <p:nvPicPr>
          <p:cNvPr id="13" name="Picture 12" descr="piano_not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84" t="4049" r="4163" b="4596"/>
          <a:stretch/>
        </p:blipFill>
        <p:spPr>
          <a:xfrm>
            <a:off x="4606336" y="1783091"/>
            <a:ext cx="222855" cy="397265"/>
          </a:xfrm>
          <a:prstGeom prst="rect">
            <a:avLst/>
          </a:prstGeom>
        </p:spPr>
      </p:pic>
      <p:pic>
        <p:nvPicPr>
          <p:cNvPr id="15" name="Picture 14" descr="SpeechSignal.jpg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61" y="1688103"/>
            <a:ext cx="961433" cy="556258"/>
          </a:xfrm>
          <a:prstGeom prst="rect">
            <a:avLst/>
          </a:prstGeom>
        </p:spPr>
      </p:pic>
      <p:pic>
        <p:nvPicPr>
          <p:cNvPr id="16" name="Picture 15" descr="waveform.gif"/>
          <p:cNvPicPr>
            <a:picLocks noChangeAspect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9"/>
          <a:stretch/>
        </p:blipFill>
        <p:spPr>
          <a:xfrm>
            <a:off x="5175116" y="1848885"/>
            <a:ext cx="1032651" cy="355211"/>
          </a:xfrm>
          <a:prstGeom prst="rect">
            <a:avLst/>
          </a:prstGeom>
        </p:spPr>
      </p:pic>
      <p:pic>
        <p:nvPicPr>
          <p:cNvPr id="17" name="Picture 16" descr="piano_notes.jpg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" t="4049" r="4164" b="4596"/>
          <a:stretch/>
        </p:blipFill>
        <p:spPr>
          <a:xfrm>
            <a:off x="969651" y="1741009"/>
            <a:ext cx="608993" cy="57446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700306" y="1688103"/>
            <a:ext cx="1080128" cy="685079"/>
          </a:xfrm>
          <a:prstGeom prst="ellipse">
            <a:avLst/>
          </a:prstGeom>
          <a:noFill/>
          <a:ln>
            <a:solidFill>
              <a:srgbClr val="800000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49360" y="1677900"/>
            <a:ext cx="500240" cy="628264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997073" y="1662283"/>
            <a:ext cx="1400605" cy="685079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79815" y="1618980"/>
            <a:ext cx="1234432" cy="685079"/>
          </a:xfrm>
          <a:prstGeom prst="ellipse">
            <a:avLst/>
          </a:prstGeom>
          <a:noFill/>
          <a:ln>
            <a:solidFill>
              <a:srgbClr val="800000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738089" y="1618980"/>
            <a:ext cx="666401" cy="685079"/>
          </a:xfrm>
          <a:prstGeom prst="ellipse">
            <a:avLst/>
          </a:prstGeom>
          <a:noFill/>
          <a:ln>
            <a:solidFill>
              <a:srgbClr val="800000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waveform_lotos.gif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004" y="2999141"/>
            <a:ext cx="1001203" cy="442198"/>
          </a:xfrm>
          <a:prstGeom prst="rect">
            <a:avLst/>
          </a:prstGeom>
        </p:spPr>
      </p:pic>
      <p:pic>
        <p:nvPicPr>
          <p:cNvPr id="26" name="Picture 25" descr="waveform.gi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51"/>
          <a:stretch/>
        </p:blipFill>
        <p:spPr>
          <a:xfrm>
            <a:off x="1990947" y="2999141"/>
            <a:ext cx="691565" cy="571019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1780435" y="2801366"/>
            <a:ext cx="2409510" cy="781449"/>
          </a:xfrm>
          <a:prstGeom prst="ellipse">
            <a:avLst/>
          </a:prstGeom>
          <a:noFill/>
          <a:ln>
            <a:solidFill>
              <a:srgbClr val="800000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waveform_lotos.gif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43"/>
          <a:stretch/>
        </p:blipFill>
        <p:spPr>
          <a:xfrm>
            <a:off x="7674127" y="3946954"/>
            <a:ext cx="345170" cy="471157"/>
          </a:xfrm>
          <a:prstGeom prst="rect">
            <a:avLst/>
          </a:prstGeom>
        </p:spPr>
      </p:pic>
      <p:pic>
        <p:nvPicPr>
          <p:cNvPr id="30" name="Picture 29" descr="SpeechSigna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61" y="3861853"/>
            <a:ext cx="961433" cy="556258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6255240" y="3739113"/>
            <a:ext cx="2149250" cy="770892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27" idx="0"/>
          </p:cNvCxnSpPr>
          <p:nvPr/>
        </p:nvCxnSpPr>
        <p:spPr>
          <a:xfrm flipH="1">
            <a:off x="2985190" y="2385837"/>
            <a:ext cx="658759" cy="415529"/>
          </a:xfrm>
          <a:prstGeom prst="straightConnector1">
            <a:avLst/>
          </a:prstGeom>
          <a:ln w="12700" cmpd="sng">
            <a:solidFill>
              <a:srgbClr val="8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390761" y="2385837"/>
            <a:ext cx="527243" cy="415529"/>
          </a:xfrm>
          <a:prstGeom prst="straightConnector1">
            <a:avLst/>
          </a:prstGeom>
          <a:ln w="12700" cmpd="sng">
            <a:solidFill>
              <a:srgbClr val="8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1" idx="0"/>
          </p:cNvCxnSpPr>
          <p:nvPr/>
        </p:nvCxnSpPr>
        <p:spPr>
          <a:xfrm>
            <a:off x="7138575" y="2315471"/>
            <a:ext cx="191290" cy="1423642"/>
          </a:xfrm>
          <a:prstGeom prst="straightConnector1">
            <a:avLst/>
          </a:prstGeom>
          <a:ln w="12700" cmpd="sng">
            <a:solidFill>
              <a:srgbClr val="8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4" idx="4"/>
          </p:cNvCxnSpPr>
          <p:nvPr/>
        </p:nvCxnSpPr>
        <p:spPr>
          <a:xfrm flipH="1">
            <a:off x="7521155" y="2304059"/>
            <a:ext cx="550135" cy="1435054"/>
          </a:xfrm>
          <a:prstGeom prst="straightConnector1">
            <a:avLst/>
          </a:prstGeom>
          <a:ln w="12700" cmpd="sng">
            <a:solidFill>
              <a:srgbClr val="8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waveform_lotos.gif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42" y="1802163"/>
            <a:ext cx="1001203" cy="442198"/>
          </a:xfrm>
          <a:prstGeom prst="rect">
            <a:avLst/>
          </a:prstGeom>
        </p:spPr>
      </p:pic>
      <p:pic>
        <p:nvPicPr>
          <p:cNvPr id="43" name="Picture 42" descr="waveform.gi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51"/>
          <a:stretch/>
        </p:blipFill>
        <p:spPr>
          <a:xfrm>
            <a:off x="1990947" y="1802163"/>
            <a:ext cx="691565" cy="571019"/>
          </a:xfrm>
          <a:prstGeom prst="rect">
            <a:avLst/>
          </a:prstGeom>
        </p:spPr>
      </p:pic>
      <p:sp>
        <p:nvSpPr>
          <p:cNvPr id="45" name="Oval 44"/>
          <p:cNvSpPr/>
          <p:nvPr/>
        </p:nvSpPr>
        <p:spPr>
          <a:xfrm>
            <a:off x="1863518" y="1700758"/>
            <a:ext cx="1054486" cy="685079"/>
          </a:xfrm>
          <a:prstGeom prst="ellipse">
            <a:avLst/>
          </a:prstGeom>
          <a:noFill/>
          <a:ln>
            <a:solidFill>
              <a:srgbClr val="800000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967382" y="1630392"/>
            <a:ext cx="1353134" cy="755445"/>
          </a:xfrm>
          <a:prstGeom prst="ellipse">
            <a:avLst/>
          </a:prstGeom>
          <a:noFill/>
          <a:ln>
            <a:solidFill>
              <a:srgbClr val="800000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waveform_lotos.gif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915" y="4589882"/>
            <a:ext cx="1001203" cy="442198"/>
          </a:xfrm>
          <a:prstGeom prst="rect">
            <a:avLst/>
          </a:prstGeom>
        </p:spPr>
      </p:pic>
      <p:pic>
        <p:nvPicPr>
          <p:cNvPr id="32" name="Picture 31" descr="waveform.gif"/>
          <p:cNvPicPr>
            <a:picLocks noChangeAspect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51"/>
          <a:stretch/>
        </p:blipFill>
        <p:spPr>
          <a:xfrm>
            <a:off x="2072120" y="4589882"/>
            <a:ext cx="691565" cy="571019"/>
          </a:xfrm>
          <a:prstGeom prst="rect">
            <a:avLst/>
          </a:prstGeom>
        </p:spPr>
      </p:pic>
      <p:pic>
        <p:nvPicPr>
          <p:cNvPr id="33" name="Picture 32" descr="piano_not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" t="4049" r="4164" b="4596"/>
          <a:stretch/>
        </p:blipFill>
        <p:spPr>
          <a:xfrm>
            <a:off x="1050824" y="4528728"/>
            <a:ext cx="608993" cy="574462"/>
          </a:xfrm>
          <a:prstGeom prst="rect">
            <a:avLst/>
          </a:prstGeom>
        </p:spPr>
      </p:pic>
      <p:sp>
        <p:nvSpPr>
          <p:cNvPr id="34" name="Oval 33"/>
          <p:cNvSpPr/>
          <p:nvPr/>
        </p:nvSpPr>
        <p:spPr>
          <a:xfrm>
            <a:off x="605346" y="4418111"/>
            <a:ext cx="4000989" cy="755445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endCxn id="34" idx="0"/>
          </p:cNvCxnSpPr>
          <p:nvPr/>
        </p:nvCxnSpPr>
        <p:spPr>
          <a:xfrm flipH="1">
            <a:off x="2605841" y="3582815"/>
            <a:ext cx="379349" cy="835296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32574" y="2385837"/>
            <a:ext cx="939546" cy="2032274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38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Bottom-up clustering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12" name="Picture 11" descr="waveform_lotos.gif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43"/>
          <a:stretch/>
        </p:blipFill>
        <p:spPr>
          <a:xfrm>
            <a:off x="7898702" y="1741009"/>
            <a:ext cx="345170" cy="471157"/>
          </a:xfrm>
          <a:prstGeom prst="rect">
            <a:avLst/>
          </a:prstGeom>
        </p:spPr>
      </p:pic>
      <p:pic>
        <p:nvPicPr>
          <p:cNvPr id="13" name="Picture 12" descr="piano_notes.jpg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84" t="4049" r="4163" b="4596"/>
          <a:stretch/>
        </p:blipFill>
        <p:spPr>
          <a:xfrm>
            <a:off x="4606336" y="1783091"/>
            <a:ext cx="222855" cy="397265"/>
          </a:xfrm>
          <a:prstGeom prst="rect">
            <a:avLst/>
          </a:prstGeom>
        </p:spPr>
      </p:pic>
      <p:pic>
        <p:nvPicPr>
          <p:cNvPr id="15" name="Picture 14" descr="SpeechSignal.jpg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61" y="1688103"/>
            <a:ext cx="961433" cy="556258"/>
          </a:xfrm>
          <a:prstGeom prst="rect">
            <a:avLst/>
          </a:prstGeom>
        </p:spPr>
      </p:pic>
      <p:pic>
        <p:nvPicPr>
          <p:cNvPr id="16" name="Picture 15" descr="waveform.gi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9"/>
          <a:stretch/>
        </p:blipFill>
        <p:spPr>
          <a:xfrm>
            <a:off x="5175116" y="1848885"/>
            <a:ext cx="1032651" cy="355211"/>
          </a:xfrm>
          <a:prstGeom prst="rect">
            <a:avLst/>
          </a:prstGeom>
        </p:spPr>
      </p:pic>
      <p:pic>
        <p:nvPicPr>
          <p:cNvPr id="17" name="Picture 16" descr="piano_notes.jpg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" t="4049" r="4164" b="4596"/>
          <a:stretch/>
        </p:blipFill>
        <p:spPr>
          <a:xfrm>
            <a:off x="969651" y="1741009"/>
            <a:ext cx="608993" cy="57446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700306" y="1688103"/>
            <a:ext cx="1080128" cy="685079"/>
          </a:xfrm>
          <a:prstGeom prst="ellipse">
            <a:avLst/>
          </a:prstGeom>
          <a:noFill/>
          <a:ln>
            <a:solidFill>
              <a:srgbClr val="800000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49360" y="1677900"/>
            <a:ext cx="500240" cy="628264"/>
          </a:xfrm>
          <a:prstGeom prst="ellipse">
            <a:avLst/>
          </a:prstGeom>
          <a:noFill/>
          <a:ln>
            <a:solidFill>
              <a:srgbClr val="800000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997073" y="1662283"/>
            <a:ext cx="1400605" cy="685079"/>
          </a:xfrm>
          <a:prstGeom prst="ellipse">
            <a:avLst/>
          </a:prstGeom>
          <a:noFill/>
          <a:ln>
            <a:solidFill>
              <a:srgbClr val="800000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79815" y="1618980"/>
            <a:ext cx="1234432" cy="685079"/>
          </a:xfrm>
          <a:prstGeom prst="ellipse">
            <a:avLst/>
          </a:prstGeom>
          <a:noFill/>
          <a:ln>
            <a:solidFill>
              <a:srgbClr val="800000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738089" y="1618980"/>
            <a:ext cx="666401" cy="685079"/>
          </a:xfrm>
          <a:prstGeom prst="ellipse">
            <a:avLst/>
          </a:prstGeom>
          <a:noFill/>
          <a:ln>
            <a:solidFill>
              <a:srgbClr val="800000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waveform_lotos.gif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004" y="2999141"/>
            <a:ext cx="1001203" cy="442198"/>
          </a:xfrm>
          <a:prstGeom prst="rect">
            <a:avLst/>
          </a:prstGeom>
        </p:spPr>
      </p:pic>
      <p:pic>
        <p:nvPicPr>
          <p:cNvPr id="26" name="Picture 25" descr="waveform.gi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51"/>
          <a:stretch/>
        </p:blipFill>
        <p:spPr>
          <a:xfrm>
            <a:off x="1990947" y="2999141"/>
            <a:ext cx="691565" cy="571019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1780435" y="2801366"/>
            <a:ext cx="2409510" cy="781449"/>
          </a:xfrm>
          <a:prstGeom prst="ellipse">
            <a:avLst/>
          </a:prstGeom>
          <a:noFill/>
          <a:ln>
            <a:solidFill>
              <a:srgbClr val="800000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waveform_lotos.gif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43"/>
          <a:stretch/>
        </p:blipFill>
        <p:spPr>
          <a:xfrm>
            <a:off x="7674127" y="3946954"/>
            <a:ext cx="345170" cy="471157"/>
          </a:xfrm>
          <a:prstGeom prst="rect">
            <a:avLst/>
          </a:prstGeom>
        </p:spPr>
      </p:pic>
      <p:pic>
        <p:nvPicPr>
          <p:cNvPr id="30" name="Picture 29" descr="SpeechSigna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61" y="3861853"/>
            <a:ext cx="961433" cy="556258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6255240" y="3739113"/>
            <a:ext cx="2149250" cy="770892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27" idx="0"/>
          </p:cNvCxnSpPr>
          <p:nvPr/>
        </p:nvCxnSpPr>
        <p:spPr>
          <a:xfrm flipH="1">
            <a:off x="2985190" y="2385837"/>
            <a:ext cx="658759" cy="415529"/>
          </a:xfrm>
          <a:prstGeom prst="straightConnector1">
            <a:avLst/>
          </a:prstGeom>
          <a:ln w="12700" cmpd="sng">
            <a:solidFill>
              <a:srgbClr val="8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390761" y="2385837"/>
            <a:ext cx="527243" cy="415529"/>
          </a:xfrm>
          <a:prstGeom prst="straightConnector1">
            <a:avLst/>
          </a:prstGeom>
          <a:ln w="12700" cmpd="sng">
            <a:solidFill>
              <a:srgbClr val="8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1" idx="0"/>
          </p:cNvCxnSpPr>
          <p:nvPr/>
        </p:nvCxnSpPr>
        <p:spPr>
          <a:xfrm>
            <a:off x="7138575" y="2315471"/>
            <a:ext cx="191290" cy="1423642"/>
          </a:xfrm>
          <a:prstGeom prst="straightConnector1">
            <a:avLst/>
          </a:prstGeom>
          <a:ln w="12700" cmpd="sng">
            <a:solidFill>
              <a:srgbClr val="8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4" idx="4"/>
          </p:cNvCxnSpPr>
          <p:nvPr/>
        </p:nvCxnSpPr>
        <p:spPr>
          <a:xfrm flipH="1">
            <a:off x="7521155" y="2304059"/>
            <a:ext cx="550135" cy="1435054"/>
          </a:xfrm>
          <a:prstGeom prst="straightConnector1">
            <a:avLst/>
          </a:prstGeom>
          <a:ln w="12700" cmpd="sng">
            <a:solidFill>
              <a:srgbClr val="8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waveform_lotos.gif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42" y="1802163"/>
            <a:ext cx="1001203" cy="442198"/>
          </a:xfrm>
          <a:prstGeom prst="rect">
            <a:avLst/>
          </a:prstGeom>
        </p:spPr>
      </p:pic>
      <p:pic>
        <p:nvPicPr>
          <p:cNvPr id="43" name="Picture 42" descr="waveform.gi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51"/>
          <a:stretch/>
        </p:blipFill>
        <p:spPr>
          <a:xfrm>
            <a:off x="1990947" y="1802163"/>
            <a:ext cx="691565" cy="571019"/>
          </a:xfrm>
          <a:prstGeom prst="rect">
            <a:avLst/>
          </a:prstGeom>
        </p:spPr>
      </p:pic>
      <p:sp>
        <p:nvSpPr>
          <p:cNvPr id="45" name="Oval 44"/>
          <p:cNvSpPr/>
          <p:nvPr/>
        </p:nvSpPr>
        <p:spPr>
          <a:xfrm>
            <a:off x="1863518" y="1700758"/>
            <a:ext cx="1054486" cy="685079"/>
          </a:xfrm>
          <a:prstGeom prst="ellipse">
            <a:avLst/>
          </a:prstGeom>
          <a:noFill/>
          <a:ln>
            <a:solidFill>
              <a:srgbClr val="800000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967382" y="1630392"/>
            <a:ext cx="1353134" cy="755445"/>
          </a:xfrm>
          <a:prstGeom prst="ellipse">
            <a:avLst/>
          </a:prstGeom>
          <a:noFill/>
          <a:ln>
            <a:solidFill>
              <a:srgbClr val="800000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waveform_lotos.gif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915" y="4589882"/>
            <a:ext cx="1001203" cy="442198"/>
          </a:xfrm>
          <a:prstGeom prst="rect">
            <a:avLst/>
          </a:prstGeom>
        </p:spPr>
      </p:pic>
      <p:pic>
        <p:nvPicPr>
          <p:cNvPr id="32" name="Picture 31" descr="waveform.gif"/>
          <p:cNvPicPr>
            <a:picLocks noChangeAspect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51"/>
          <a:stretch/>
        </p:blipFill>
        <p:spPr>
          <a:xfrm>
            <a:off x="2072120" y="4589882"/>
            <a:ext cx="691565" cy="571019"/>
          </a:xfrm>
          <a:prstGeom prst="rect">
            <a:avLst/>
          </a:prstGeom>
        </p:spPr>
      </p:pic>
      <p:pic>
        <p:nvPicPr>
          <p:cNvPr id="33" name="Picture 32" descr="piano_not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" t="4049" r="4164" b="4596"/>
          <a:stretch/>
        </p:blipFill>
        <p:spPr>
          <a:xfrm>
            <a:off x="1050824" y="4528728"/>
            <a:ext cx="608993" cy="574462"/>
          </a:xfrm>
          <a:prstGeom prst="rect">
            <a:avLst/>
          </a:prstGeom>
        </p:spPr>
      </p:pic>
      <p:sp>
        <p:nvSpPr>
          <p:cNvPr id="34" name="Oval 33"/>
          <p:cNvSpPr/>
          <p:nvPr/>
        </p:nvSpPr>
        <p:spPr>
          <a:xfrm>
            <a:off x="605346" y="4418111"/>
            <a:ext cx="4000989" cy="755445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endCxn id="34" idx="0"/>
          </p:cNvCxnSpPr>
          <p:nvPr/>
        </p:nvCxnSpPr>
        <p:spPr>
          <a:xfrm flipH="1">
            <a:off x="2605841" y="3582815"/>
            <a:ext cx="379349" cy="835296"/>
          </a:xfrm>
          <a:prstGeom prst="straightConnector1">
            <a:avLst/>
          </a:prstGeom>
          <a:ln w="12700" cmpd="sng">
            <a:solidFill>
              <a:srgbClr val="8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32574" y="2385837"/>
            <a:ext cx="939546" cy="2032274"/>
          </a:xfrm>
          <a:prstGeom prst="straightConnector1">
            <a:avLst/>
          </a:prstGeom>
          <a:ln w="12700" cmpd="sng">
            <a:solidFill>
              <a:srgbClr val="8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piano_not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84" t="4049" r="4163" b="4596"/>
          <a:stretch/>
        </p:blipFill>
        <p:spPr>
          <a:xfrm>
            <a:off x="4584316" y="5722080"/>
            <a:ext cx="222855" cy="397265"/>
          </a:xfrm>
          <a:prstGeom prst="rect">
            <a:avLst/>
          </a:prstGeom>
        </p:spPr>
      </p:pic>
      <p:pic>
        <p:nvPicPr>
          <p:cNvPr id="38" name="Picture 37" descr="waveform.gif"/>
          <p:cNvPicPr>
            <a:picLocks noChangeAspect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9"/>
          <a:stretch/>
        </p:blipFill>
        <p:spPr>
          <a:xfrm>
            <a:off x="5034396" y="5787874"/>
            <a:ext cx="1032651" cy="355211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4189945" y="5601272"/>
            <a:ext cx="2067013" cy="685079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705343" y="2315471"/>
            <a:ext cx="329053" cy="3285801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9" idx="0"/>
          </p:cNvCxnSpPr>
          <p:nvPr/>
        </p:nvCxnSpPr>
        <p:spPr>
          <a:xfrm flipH="1">
            <a:off x="5223452" y="2385837"/>
            <a:ext cx="393942" cy="3215435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3734" y="5624951"/>
            <a:ext cx="35100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After S-K steps, stopping criterion is met</a:t>
            </a:r>
          </a:p>
          <a:p>
            <a:r>
              <a:rPr lang="en-US" sz="1400" dirty="0">
                <a:latin typeface="Courier New"/>
                <a:cs typeface="Courier New"/>
              </a:rPr>
              <a:t>T</a:t>
            </a:r>
            <a:r>
              <a:rPr lang="en-US" sz="1400" dirty="0" smtClean="0">
                <a:latin typeface="Courier New"/>
                <a:cs typeface="Courier New"/>
              </a:rPr>
              <a:t>here are K clusters remaining, K&lt;&lt;S</a:t>
            </a:r>
          </a:p>
        </p:txBody>
      </p:sp>
    </p:spTree>
    <p:extLst>
      <p:ext uri="{BB962C8B-B14F-4D97-AF65-F5344CB8AC3E}">
        <p14:creationId xmlns:p14="http://schemas.microsoft.com/office/powerpoint/2010/main" val="671714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BIC for Clustering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5300" y="1468609"/>
            <a:ext cx="6953652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# Begin with one cluster per segment</a:t>
            </a:r>
          </a:p>
          <a:p>
            <a:r>
              <a:rPr lang="en-US" dirty="0" err="1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Initialise</a:t>
            </a:r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 one cluster C</a:t>
            </a:r>
            <a:r>
              <a:rPr lang="en-US" baseline="-25000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1</a:t>
            </a:r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…C</a:t>
            </a:r>
            <a:r>
              <a:rPr lang="en-US" baseline="-25000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S</a:t>
            </a:r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 per segment</a:t>
            </a:r>
          </a:p>
          <a:p>
            <a:r>
              <a:rPr lang="en-US" dirty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Compute matrix BIC</a:t>
            </a:r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C</a:t>
            </a:r>
            <a:r>
              <a:rPr lang="en-US" baseline="-25000" dirty="0" err="1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i</a:t>
            </a:r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, </a:t>
            </a:r>
            <a:r>
              <a:rPr lang="en-US" dirty="0" err="1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C</a:t>
            </a:r>
            <a:r>
              <a:rPr lang="en-US" baseline="-25000" dirty="0" err="1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j</a:t>
            </a:r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)</a:t>
            </a:r>
          </a:p>
          <a:p>
            <a:endParaRPr lang="en-US" dirty="0" smtClean="0">
              <a:solidFill>
                <a:srgbClr val="008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rgbClr val="8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# Iteratively merge clusters</a:t>
            </a:r>
          </a:p>
          <a:p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while (</a:t>
            </a:r>
            <a:r>
              <a:rPr lang="en-US" dirty="0" err="1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bic_change</a:t>
            </a:r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 &gt; threshold):</a:t>
            </a:r>
          </a:p>
          <a:p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    </a:t>
            </a:r>
            <a:r>
              <a:rPr lang="en-US" dirty="0" err="1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C</a:t>
            </a:r>
            <a:r>
              <a:rPr lang="en-US" baseline="-25000" dirty="0" err="1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a</a:t>
            </a:r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, </a:t>
            </a:r>
            <a:r>
              <a:rPr lang="en-US" dirty="0" err="1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C</a:t>
            </a:r>
            <a:r>
              <a:rPr lang="en-US" baseline="-25000" dirty="0" err="1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b</a:t>
            </a:r>
            <a:r>
              <a:rPr lang="en-US" baseline="-25000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= </a:t>
            </a:r>
            <a:r>
              <a:rPr lang="en-US" dirty="0" err="1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argmin</a:t>
            </a:r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BIC(</a:t>
            </a:r>
            <a:r>
              <a:rPr lang="en-US" dirty="0" err="1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C</a:t>
            </a:r>
            <a:r>
              <a:rPr lang="en-US" baseline="-25000" dirty="0" err="1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, </a:t>
            </a:r>
            <a:r>
              <a:rPr lang="en-US" dirty="0" err="1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C</a:t>
            </a:r>
            <a:r>
              <a:rPr lang="en-US" baseline="-25000" dirty="0" err="1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j</a:t>
            </a:r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))</a:t>
            </a:r>
          </a:p>
          <a:p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    </a:t>
            </a:r>
            <a:r>
              <a:rPr lang="en-US" dirty="0" err="1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bic_change</a:t>
            </a:r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 = BIC(</a:t>
            </a:r>
            <a:r>
              <a:rPr lang="en-US" dirty="0" err="1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C</a:t>
            </a:r>
            <a:r>
              <a:rPr lang="en-US" baseline="-25000" dirty="0" err="1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a</a:t>
            </a:r>
            <a:r>
              <a:rPr lang="en-US" dirty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, </a:t>
            </a:r>
            <a:r>
              <a:rPr lang="en-US" dirty="0" err="1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C</a:t>
            </a:r>
            <a:r>
              <a:rPr lang="en-US" baseline="-25000" dirty="0" err="1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b</a:t>
            </a:r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)</a:t>
            </a:r>
          </a:p>
          <a:p>
            <a:endParaRPr lang="en-US" dirty="0" smtClean="0">
              <a:solidFill>
                <a:srgbClr val="008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    merge(</a:t>
            </a:r>
            <a:r>
              <a:rPr lang="en-US" dirty="0" err="1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C</a:t>
            </a:r>
            <a:r>
              <a:rPr lang="en-US" baseline="-25000" dirty="0" err="1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a</a:t>
            </a:r>
            <a:r>
              <a:rPr lang="en-US" dirty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, </a:t>
            </a:r>
            <a:r>
              <a:rPr lang="en-US" dirty="0" err="1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C</a:t>
            </a:r>
            <a:r>
              <a:rPr lang="en-US" baseline="-25000" dirty="0" err="1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b</a:t>
            </a:r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)</a:t>
            </a:r>
          </a:p>
          <a:p>
            <a:endParaRPr lang="en-US" dirty="0" smtClean="0">
              <a:solidFill>
                <a:srgbClr val="008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    update BIC(</a:t>
            </a:r>
            <a:r>
              <a:rPr lang="en-US" dirty="0" err="1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C</a:t>
            </a:r>
            <a:r>
              <a:rPr lang="en-US" baseline="-25000" dirty="0" err="1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a,b</a:t>
            </a:r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, :)</a:t>
            </a:r>
          </a:p>
          <a:p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    </a:t>
            </a:r>
            <a:r>
              <a:rPr lang="en-US" dirty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update BIC</a:t>
            </a:r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:</a:t>
            </a:r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, </a:t>
            </a:r>
            <a:r>
              <a:rPr lang="en-US" dirty="0" err="1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C</a:t>
            </a:r>
            <a:r>
              <a:rPr lang="en-US" baseline="-25000" dirty="0" err="1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a,b</a:t>
            </a:r>
            <a:r>
              <a:rPr lang="en-US" dirty="0" smtClean="0">
                <a:solidFill>
                  <a:srgbClr val="008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)</a:t>
            </a:r>
          </a:p>
          <a:p>
            <a:endParaRPr lang="en-US" dirty="0">
              <a:solidFill>
                <a:srgbClr val="008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Courier New"/>
              <a:cs typeface="Courier New"/>
            </a:endParaRPr>
          </a:p>
          <a:p>
            <a:endParaRPr lang="en-US" dirty="0">
              <a:solidFill>
                <a:srgbClr val="008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Courier New"/>
              <a:cs typeface="Courier New"/>
            </a:endParaRPr>
          </a:p>
          <a:p>
            <a:endParaRPr lang="en-US" dirty="0">
              <a:solidFill>
                <a:srgbClr val="8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70381" y="2460629"/>
            <a:ext cx="28781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S = #segments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d = vector dimensionality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T = #time-frames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70381" y="3775570"/>
            <a:ext cx="29858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Naïve min(): O(</a:t>
            </a:r>
            <a:r>
              <a:rPr lang="en-US" sz="1400" b="1" dirty="0">
                <a:latin typeface="Courier New"/>
                <a:cs typeface="Courier New"/>
              </a:rPr>
              <a:t>S</a:t>
            </a:r>
            <a:r>
              <a:rPr lang="en-US" sz="1400" b="1" baseline="30000" dirty="0">
                <a:latin typeface="Courier New"/>
                <a:cs typeface="Courier New"/>
              </a:rPr>
              <a:t>2</a:t>
            </a:r>
            <a:r>
              <a:rPr lang="en-US" sz="14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Using min-heap: O(S log S)</a:t>
            </a:r>
          </a:p>
          <a:p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i.e. 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overall O(S</a:t>
            </a:r>
            <a:r>
              <a:rPr lang="en-US" sz="1400" b="1" baseline="30000" dirty="0" smtClean="0">
                <a:latin typeface="Courier New"/>
                <a:cs typeface="Courier New"/>
              </a:rPr>
              <a:t>2 </a:t>
            </a:r>
            <a:r>
              <a:rPr lang="en-US" sz="1400" b="1" dirty="0" smtClean="0">
                <a:latin typeface="Courier New"/>
                <a:cs typeface="Courier New"/>
              </a:rPr>
              <a:t>log S)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353165" y="3513577"/>
            <a:ext cx="617216" cy="487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851685" y="2350297"/>
            <a:ext cx="3104585" cy="2742013"/>
          </a:xfrm>
          <a:prstGeom prst="roundRect">
            <a:avLst/>
          </a:prstGeom>
          <a:noFill/>
          <a:ln>
            <a:solidFill>
              <a:srgbClr val="660066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87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Points to note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Clustering unreliable for short segments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Can exclude these and have 2</a:t>
            </a:r>
            <a:r>
              <a:rPr lang="en-US" baseline="30000" dirty="0" smtClean="0">
                <a:latin typeface="Arial"/>
                <a:cs typeface="Arial"/>
              </a:rPr>
              <a:t>nd</a:t>
            </a:r>
            <a:r>
              <a:rPr lang="en-US" dirty="0" smtClean="0">
                <a:latin typeface="Arial"/>
                <a:cs typeface="Arial"/>
              </a:rPr>
              <a:t> pass</a:t>
            </a:r>
          </a:p>
          <a:p>
            <a:r>
              <a:rPr lang="en-US" dirty="0" smtClean="0">
                <a:latin typeface="Arial"/>
                <a:cs typeface="Arial"/>
              </a:rPr>
              <a:t>Number of segments S depends on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Result of segmentation step</a:t>
            </a:r>
          </a:p>
          <a:p>
            <a:pPr lvl="1"/>
            <a:r>
              <a:rPr lang="en-US" dirty="0">
                <a:latin typeface="Arial"/>
                <a:cs typeface="Arial"/>
              </a:rPr>
              <a:t>A</a:t>
            </a:r>
            <a:r>
              <a:rPr lang="en-US" dirty="0" smtClean="0">
                <a:latin typeface="Arial"/>
                <a:cs typeface="Arial"/>
              </a:rPr>
              <a:t>udio contents</a:t>
            </a:r>
          </a:p>
        </p:txBody>
      </p:sp>
    </p:spTree>
    <p:extLst>
      <p:ext uri="{BB962C8B-B14F-4D97-AF65-F5344CB8AC3E}">
        <p14:creationId xmlns:p14="http://schemas.microsoft.com/office/powerpoint/2010/main" val="2071390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loud 15"/>
          <p:cNvSpPr/>
          <p:nvPr/>
        </p:nvSpPr>
        <p:spPr>
          <a:xfrm>
            <a:off x="5990656" y="5091761"/>
            <a:ext cx="2528213" cy="129439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Pipeline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71" y="1708886"/>
            <a:ext cx="1410735" cy="582497"/>
          </a:xfrm>
          <a:prstGeom prst="rect">
            <a:avLst/>
          </a:prstGeom>
          <a:ln w="28575" cmpd="sng">
            <a:solidFill>
              <a:srgbClr val="8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854067" y="3228084"/>
            <a:ext cx="1791682" cy="1040190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Feature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extraction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81662" y="3228084"/>
            <a:ext cx="1791682" cy="1040190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Segmentation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356293" y="3228084"/>
            <a:ext cx="1791682" cy="1040190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Clustering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752073" y="2516266"/>
            <a:ext cx="0" cy="50560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254763" y="4491195"/>
            <a:ext cx="0" cy="50560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927496" y="3738667"/>
            <a:ext cx="41202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655091" y="3749061"/>
            <a:ext cx="41202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31298" y="5280018"/>
            <a:ext cx="1846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8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Who spoke </a:t>
            </a:r>
          </a:p>
          <a:p>
            <a:pPr algn="ctr"/>
            <a:r>
              <a:rPr lang="en-US" sz="2400" dirty="0" smtClean="0">
                <a:solidFill>
                  <a:srgbClr val="8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when?</a:t>
            </a:r>
            <a:endParaRPr lang="en-US" sz="2400" dirty="0">
              <a:solidFill>
                <a:srgbClr val="8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76737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Things I didn’t mention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We don’t necessarily know </a:t>
            </a:r>
            <a:r>
              <a:rPr lang="en-US" i="1" dirty="0" smtClean="0">
                <a:latin typeface="Arial"/>
                <a:cs typeface="Arial"/>
              </a:rPr>
              <a:t>who </a:t>
            </a:r>
            <a:r>
              <a:rPr lang="en-US" dirty="0" smtClean="0">
                <a:latin typeface="Arial"/>
                <a:cs typeface="Arial"/>
              </a:rPr>
              <a:t>spoke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Can label speaker clusters e.g. A, B, C, D…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Often sufficient for further processing</a:t>
            </a:r>
          </a:p>
          <a:p>
            <a:pPr lvl="2"/>
            <a:r>
              <a:rPr lang="en-US" dirty="0" smtClean="0">
                <a:latin typeface="Arial"/>
                <a:cs typeface="Arial"/>
              </a:rPr>
              <a:t>E.g. speaker adaptation</a:t>
            </a:r>
          </a:p>
          <a:p>
            <a:pPr lvl="2"/>
            <a:r>
              <a:rPr lang="en-US" dirty="0" smtClean="0">
                <a:latin typeface="Arial"/>
                <a:cs typeface="Arial"/>
              </a:rPr>
              <a:t>Summarization</a:t>
            </a:r>
          </a:p>
          <a:p>
            <a:pPr lvl="2"/>
            <a:r>
              <a:rPr lang="en-US" dirty="0" smtClean="0">
                <a:latin typeface="Arial"/>
                <a:cs typeface="Arial"/>
              </a:rPr>
              <a:t>Subtitling</a:t>
            </a:r>
          </a:p>
          <a:p>
            <a:r>
              <a:rPr lang="en-US" dirty="0">
                <a:latin typeface="Arial"/>
                <a:cs typeface="Arial"/>
              </a:rPr>
              <a:t>Online vs. offline</a:t>
            </a:r>
          </a:p>
          <a:p>
            <a:r>
              <a:rPr lang="en-US" dirty="0">
                <a:latin typeface="Arial"/>
                <a:cs typeface="Arial"/>
              </a:rPr>
              <a:t>Single microphone vs. array</a:t>
            </a:r>
          </a:p>
          <a:p>
            <a:pPr lvl="2"/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9175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loud 15"/>
          <p:cNvSpPr/>
          <p:nvPr/>
        </p:nvSpPr>
        <p:spPr>
          <a:xfrm>
            <a:off x="5990656" y="5091761"/>
            <a:ext cx="2528213" cy="129439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Pipeline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71" y="1708886"/>
            <a:ext cx="1410735" cy="582497"/>
          </a:xfrm>
          <a:prstGeom prst="rect">
            <a:avLst/>
          </a:prstGeom>
          <a:ln w="28575" cmpd="sng">
            <a:solidFill>
              <a:srgbClr val="8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854067" y="3228084"/>
            <a:ext cx="1791682" cy="1040190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Feature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extraction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81662" y="3228084"/>
            <a:ext cx="1791682" cy="1040190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Segmentation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356293" y="3228084"/>
            <a:ext cx="1791682" cy="1040190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Clustering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752073" y="2516266"/>
            <a:ext cx="0" cy="50560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254763" y="4491195"/>
            <a:ext cx="0" cy="50560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927496" y="3738667"/>
            <a:ext cx="41202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655091" y="3749061"/>
            <a:ext cx="41202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31298" y="5280018"/>
            <a:ext cx="1846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8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Who spoke </a:t>
            </a:r>
          </a:p>
          <a:p>
            <a:pPr algn="ctr"/>
            <a:r>
              <a:rPr lang="en-US" sz="2400" dirty="0" smtClean="0">
                <a:solidFill>
                  <a:srgbClr val="8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when?</a:t>
            </a:r>
            <a:endParaRPr lang="en-US" sz="2400" dirty="0">
              <a:solidFill>
                <a:srgbClr val="8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17923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Further reading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4891" y="1789351"/>
            <a:ext cx="6498353" cy="418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/>
                <a:cs typeface="Arial"/>
              </a:rPr>
              <a:t>“</a:t>
            </a:r>
            <a:r>
              <a:rPr lang="en-US" sz="2000" i="1" dirty="0" smtClean="0">
                <a:latin typeface="Arial"/>
                <a:cs typeface="Arial"/>
              </a:rPr>
              <a:t>An overview of automatic speaker </a:t>
            </a:r>
            <a:r>
              <a:rPr lang="en-US" sz="2000" i="1" dirty="0" err="1" smtClean="0">
                <a:latin typeface="Arial"/>
                <a:cs typeface="Arial"/>
              </a:rPr>
              <a:t>diarization</a:t>
            </a:r>
            <a:r>
              <a:rPr lang="en-US" sz="2000" i="1" dirty="0" smtClean="0">
                <a:latin typeface="Arial"/>
                <a:cs typeface="Arial"/>
              </a:rPr>
              <a:t> systems</a:t>
            </a:r>
            <a:r>
              <a:rPr lang="en-US" sz="2000" dirty="0" smtClean="0">
                <a:latin typeface="Arial"/>
                <a:cs typeface="Arial"/>
              </a:rPr>
              <a:t>”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Arial"/>
                <a:cs typeface="Arial"/>
              </a:rPr>
              <a:t>S. Tranter and D. Reynolds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Arial"/>
                <a:cs typeface="Arial"/>
              </a:rPr>
              <a:t>IEEE Trans ASLP 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Arial"/>
                <a:cs typeface="Arial"/>
              </a:rPr>
              <a:t>Vol. 4 p1557-1565, 2006</a:t>
            </a:r>
          </a:p>
          <a:p>
            <a:pPr marL="457200" lvl="1" indent="0">
              <a:buNone/>
            </a:pPr>
            <a:endParaRPr lang="en-US" sz="2000" dirty="0" smtClean="0">
              <a:latin typeface="Arial"/>
              <a:cs typeface="Arial"/>
            </a:endParaRPr>
          </a:p>
          <a:p>
            <a:pPr marL="457200" lvl="1" indent="0">
              <a:buNone/>
            </a:pPr>
            <a:endParaRPr lang="en-US" sz="2000" dirty="0" smtClean="0">
              <a:latin typeface="Arial"/>
              <a:cs typeface="Arial"/>
            </a:endParaRPr>
          </a:p>
          <a:p>
            <a:pPr marL="457200" lvl="1" indent="0">
              <a:buNone/>
            </a:pPr>
            <a:endParaRPr lang="en-US" sz="2000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000" dirty="0" smtClean="0">
                <a:latin typeface="Arial"/>
                <a:cs typeface="Arial"/>
              </a:rPr>
              <a:t>“</a:t>
            </a:r>
            <a:r>
              <a:rPr lang="en-US" sz="2000" i="1" dirty="0" smtClean="0">
                <a:latin typeface="Arial"/>
                <a:cs typeface="Arial"/>
              </a:rPr>
              <a:t>Speaker </a:t>
            </a:r>
            <a:r>
              <a:rPr lang="en-US" sz="2000" i="1" dirty="0" err="1" smtClean="0">
                <a:latin typeface="Arial"/>
                <a:cs typeface="Arial"/>
              </a:rPr>
              <a:t>diarization</a:t>
            </a:r>
            <a:r>
              <a:rPr lang="en-US" sz="2000" i="1" dirty="0" smtClean="0">
                <a:latin typeface="Arial"/>
                <a:cs typeface="Arial"/>
              </a:rPr>
              <a:t>: a review of recent research</a:t>
            </a:r>
            <a:r>
              <a:rPr lang="en-US" sz="2000" dirty="0" smtClean="0">
                <a:latin typeface="Arial"/>
                <a:cs typeface="Arial"/>
              </a:rPr>
              <a:t>”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Arial"/>
                <a:cs typeface="Arial"/>
              </a:rPr>
              <a:t>X. </a:t>
            </a:r>
            <a:r>
              <a:rPr lang="en-US" sz="2000" dirty="0" err="1" smtClean="0">
                <a:latin typeface="Arial"/>
                <a:cs typeface="Arial"/>
              </a:rPr>
              <a:t>Anguera</a:t>
            </a:r>
            <a:r>
              <a:rPr lang="en-US" sz="2000" dirty="0" smtClean="0">
                <a:latin typeface="Arial"/>
                <a:cs typeface="Arial"/>
              </a:rPr>
              <a:t> et al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Arial"/>
                <a:cs typeface="Arial"/>
              </a:rPr>
              <a:t>IEEE </a:t>
            </a:r>
            <a:r>
              <a:rPr lang="en-US" sz="2000" dirty="0">
                <a:latin typeface="Arial"/>
                <a:cs typeface="Arial"/>
              </a:rPr>
              <a:t>Trans ASLP </a:t>
            </a:r>
            <a:endParaRPr lang="en-US" sz="2000" dirty="0" smtClean="0">
              <a:latin typeface="Arial"/>
              <a:cs typeface="Arial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Arial"/>
                <a:cs typeface="Arial"/>
              </a:rPr>
              <a:t>Vol. 20 p365-370, 2012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58169" y="1602478"/>
            <a:ext cx="6765641" cy="1922970"/>
          </a:xfrm>
          <a:prstGeom prst="roundRect">
            <a:avLst/>
          </a:prstGeom>
          <a:noFill/>
          <a:ln>
            <a:solidFill>
              <a:srgbClr val="660066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58169" y="4201275"/>
            <a:ext cx="6765641" cy="1922970"/>
          </a:xfrm>
          <a:prstGeom prst="roundRect">
            <a:avLst/>
          </a:prstGeom>
          <a:noFill/>
          <a:ln>
            <a:solidFill>
              <a:srgbClr val="660066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11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755" y="721073"/>
            <a:ext cx="8758817" cy="1470025"/>
          </a:xfrm>
        </p:spPr>
        <p:txBody>
          <a:bodyPr>
            <a:normAutofit/>
          </a:bodyPr>
          <a:lstStyle/>
          <a:p>
            <a:r>
              <a:rPr lang="en-US" sz="6600" b="1" cap="small" dirty="0" smtClean="0">
                <a:latin typeface="Arial"/>
                <a:cs typeface="Arial"/>
              </a:rPr>
              <a:t>Who Spoke When?</a:t>
            </a:r>
            <a:endParaRPr lang="en-US" sz="6600" b="1" cap="small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5894"/>
            <a:ext cx="7772400" cy="251368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"/>
                <a:cs typeface="Arial"/>
              </a:rPr>
              <a:t>Catherine Breslin</a:t>
            </a:r>
          </a:p>
          <a:p>
            <a:endParaRPr lang="en-US" dirty="0" smtClean="0">
              <a:solidFill>
                <a:schemeClr val="accent6"/>
              </a:solidFill>
              <a:latin typeface="Arial"/>
              <a:cs typeface="Arial"/>
            </a:endParaRPr>
          </a:p>
          <a:p>
            <a:r>
              <a:rPr lang="en-US" dirty="0" smtClean="0">
                <a:solidFill>
                  <a:schemeClr val="accent6"/>
                </a:solidFill>
                <a:latin typeface="Arial"/>
                <a:cs typeface="Arial"/>
              </a:rPr>
              <a:t>Research Scientist</a:t>
            </a:r>
          </a:p>
          <a:p>
            <a:r>
              <a:rPr lang="en-US" dirty="0" smtClean="0">
                <a:solidFill>
                  <a:schemeClr val="accent6"/>
                </a:solidFill>
                <a:latin typeface="Arial"/>
                <a:cs typeface="Arial"/>
              </a:rPr>
              <a:t>Amazon, Cambridge UK</a:t>
            </a:r>
          </a:p>
          <a:p>
            <a:endParaRPr lang="en-US" dirty="0">
              <a:solidFill>
                <a:schemeClr val="accent6"/>
              </a:solidFill>
              <a:latin typeface="Arial"/>
              <a:cs typeface="Arial"/>
            </a:endParaRPr>
          </a:p>
          <a:p>
            <a:r>
              <a:rPr lang="en-US" dirty="0">
                <a:solidFill>
                  <a:schemeClr val="accent6"/>
                </a:solidFill>
                <a:latin typeface="Arial"/>
                <a:cs typeface="Arial"/>
              </a:rPr>
              <a:t>t</a:t>
            </a:r>
            <a:r>
              <a:rPr lang="en-US" dirty="0" smtClean="0">
                <a:solidFill>
                  <a:schemeClr val="accent6"/>
                </a:solidFill>
                <a:latin typeface="Arial"/>
                <a:cs typeface="Arial"/>
              </a:rPr>
              <a:t>witter: @</a:t>
            </a:r>
            <a:r>
              <a:rPr lang="en-US" dirty="0" err="1" smtClean="0">
                <a:solidFill>
                  <a:schemeClr val="accent6"/>
                </a:solidFill>
                <a:latin typeface="Arial"/>
                <a:cs typeface="Arial"/>
              </a:rPr>
              <a:t>catherinebuk</a:t>
            </a:r>
            <a:endParaRPr lang="en-US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7692" y="5956410"/>
            <a:ext cx="6506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Disclaimer: this presentation discusses existing work and does not reflect Amazon’s view on the subject </a:t>
            </a:r>
            <a:endParaRPr lang="en-US" sz="1400" dirty="0"/>
          </a:p>
        </p:txBody>
      </p:sp>
      <p:pic>
        <p:nvPicPr>
          <p:cNvPr id="5" name="Picture 4" descr="td-amazon-smile-logo-01-lar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45" y="5797281"/>
            <a:ext cx="1263177" cy="102633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024251" y="5593028"/>
            <a:ext cx="72190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696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Pipeline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71" y="1708886"/>
            <a:ext cx="1410735" cy="582497"/>
          </a:xfrm>
          <a:prstGeom prst="rect">
            <a:avLst/>
          </a:prstGeom>
          <a:ln w="28575" cmpd="sng">
            <a:solidFill>
              <a:srgbClr val="8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854067" y="3228084"/>
            <a:ext cx="1791682" cy="1040190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Feature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extraction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752073" y="2516266"/>
            <a:ext cx="0" cy="50560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91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51262" y="274638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Waveforms and spectrograms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48" name="cam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545629" y="3849865"/>
            <a:ext cx="350593" cy="350593"/>
          </a:xfrm>
          <a:prstGeom prst="rect">
            <a:avLst/>
          </a:prstGeom>
        </p:spPr>
      </p:pic>
      <p:pic>
        <p:nvPicPr>
          <p:cNvPr id="5" name="Picture 4" descr="wav_whole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8" r="9292" b="14905"/>
          <a:stretch/>
        </p:blipFill>
        <p:spPr>
          <a:xfrm>
            <a:off x="1182914" y="1281383"/>
            <a:ext cx="6995202" cy="21847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50569" y="3738793"/>
            <a:ext cx="5532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tx1">
                    <a:lumMod val="85000"/>
                  </a:schemeClr>
                </a:solidFill>
              </a:rPr>
              <a:t>What’s the weather like in Cambridge?</a:t>
            </a:r>
            <a:endParaRPr lang="en-US" sz="2400" i="1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10" name="Picture 9" descr="Screen Shot 2014-07-30 at 11.41.13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914" y="4354346"/>
            <a:ext cx="6812039" cy="194546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3029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76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wav_whol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8" r="9292" b="14905"/>
          <a:stretch/>
        </p:blipFill>
        <p:spPr>
          <a:xfrm>
            <a:off x="1182914" y="1281383"/>
            <a:ext cx="6995202" cy="21847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0569" y="3892681"/>
            <a:ext cx="4560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85000"/>
                  </a:schemeClr>
                </a:solidFill>
              </a:rPr>
              <a:t>What’s   the weather          like             in     Cambridge?</a:t>
            </a:r>
            <a:endParaRPr lang="en-US" sz="1400" i="1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Screen Shot 2014-07-30 at 11.41.1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914" y="4354346"/>
            <a:ext cx="6812039" cy="194546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Connector 8"/>
          <p:cNvCxnSpPr/>
          <p:nvPr/>
        </p:nvCxnSpPr>
        <p:spPr>
          <a:xfrm flipV="1">
            <a:off x="1995714" y="1899358"/>
            <a:ext cx="0" cy="4554765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707410" y="1899358"/>
            <a:ext cx="0" cy="4554765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976330" y="1899358"/>
            <a:ext cx="0" cy="4554766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060899" y="1899358"/>
            <a:ext cx="0" cy="4554765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912425" y="1899358"/>
            <a:ext cx="0" cy="4554765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297867" y="1899358"/>
            <a:ext cx="0" cy="4554765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512692" y="1899358"/>
            <a:ext cx="0" cy="4554765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6"/>
          <p:cNvSpPr txBox="1">
            <a:spLocks/>
          </p:cNvSpPr>
          <p:nvPr/>
        </p:nvSpPr>
        <p:spPr>
          <a:xfrm>
            <a:off x="251262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Arial"/>
                <a:cs typeface="Arial"/>
              </a:rPr>
              <a:t>Waveforms and spectrograms</a:t>
            </a:r>
            <a:endParaRPr lang="en-US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3471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7-30 at 11.41.1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914" y="1944690"/>
            <a:ext cx="6812039" cy="194546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51262" y="274638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Speech characteristics</a:t>
            </a:r>
            <a:endParaRPr lang="en-US" b="1" dirty="0">
              <a:latin typeface="Arial"/>
              <a:cs typeface="Aria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816040" y="3798456"/>
            <a:ext cx="1483693" cy="154312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572733" y="3798456"/>
            <a:ext cx="649017" cy="154312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979292" y="3890158"/>
            <a:ext cx="247356" cy="145142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767748" y="3798456"/>
            <a:ext cx="704112" cy="154312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05650" y="5436542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pitch</a:t>
            </a:r>
            <a:endParaRPr lang="en-US" dirty="0">
              <a:solidFill>
                <a:srgbClr val="8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Courier New"/>
              <a:cs typeface="Courier New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65252" y="5436542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‘silence’</a:t>
            </a:r>
            <a:endParaRPr lang="en-US" dirty="0">
              <a:solidFill>
                <a:srgbClr val="8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Courier New"/>
              <a:cs typeface="Courier New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96362" y="5434632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‘noise’</a:t>
            </a:r>
            <a:endParaRPr lang="en-US" dirty="0">
              <a:solidFill>
                <a:srgbClr val="8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Courier New"/>
              <a:cs typeface="Courier New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06656" y="5468333"/>
            <a:ext cx="156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8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h</a:t>
            </a:r>
            <a:r>
              <a:rPr lang="en-US" dirty="0" smtClean="0">
                <a:solidFill>
                  <a:srgbClr val="8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armonics</a:t>
            </a:r>
          </a:p>
          <a:p>
            <a:pPr algn="ctr"/>
            <a:r>
              <a:rPr lang="en-US" dirty="0" smtClean="0">
                <a:solidFill>
                  <a:srgbClr val="8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urier New"/>
                <a:cs typeface="Courier New"/>
              </a:rPr>
              <a:t>(formants)</a:t>
            </a:r>
            <a:endParaRPr lang="en-US" dirty="0">
              <a:solidFill>
                <a:srgbClr val="8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85327" y="1417638"/>
            <a:ext cx="419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85000"/>
                  </a:schemeClr>
                </a:solidFill>
              </a:rPr>
              <a:t>What’s the weather like in Cambridge?</a:t>
            </a:r>
            <a:endParaRPr lang="en-US" i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310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own Arrow 38"/>
          <p:cNvSpPr/>
          <p:nvPr/>
        </p:nvSpPr>
        <p:spPr>
          <a:xfrm>
            <a:off x="3794679" y="3437621"/>
            <a:ext cx="581608" cy="451067"/>
          </a:xfrm>
          <a:prstGeom prst="down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800000"/>
                </a:solidFill>
              </a:ln>
              <a:solidFill>
                <a:srgbClr val="8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47007" y="4055092"/>
            <a:ext cx="1881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Feature vectors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132198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Feature extraction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2" name="Double Bracket 1"/>
          <p:cNvSpPr/>
          <p:nvPr/>
        </p:nvSpPr>
        <p:spPr>
          <a:xfrm>
            <a:off x="2894961" y="4685564"/>
            <a:ext cx="529631" cy="1210759"/>
          </a:xfrm>
          <a:prstGeom prst="bracketPair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79138" y="4731604"/>
            <a:ext cx="5454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ourier New"/>
                <a:cs typeface="Courier New"/>
              </a:rPr>
              <a:t>1</a:t>
            </a:r>
            <a:r>
              <a:rPr lang="en-US" sz="1100" dirty="0" smtClean="0">
                <a:latin typeface="Courier New"/>
                <a:cs typeface="Courier New"/>
              </a:rPr>
              <a:t>.1</a:t>
            </a:r>
          </a:p>
          <a:p>
            <a:pPr algn="ctr"/>
            <a:r>
              <a:rPr lang="en-US" sz="1100" dirty="0" smtClean="0">
                <a:latin typeface="Courier New"/>
                <a:cs typeface="Courier New"/>
              </a:rPr>
              <a:t>0.3</a:t>
            </a:r>
          </a:p>
          <a:p>
            <a:pPr algn="ctr"/>
            <a:endParaRPr lang="en-US" sz="1100" dirty="0" smtClean="0">
              <a:latin typeface="Courier New"/>
              <a:cs typeface="Courier New"/>
            </a:endParaRPr>
          </a:p>
          <a:p>
            <a:pPr algn="ctr"/>
            <a:r>
              <a:rPr lang="en-US" sz="1100" dirty="0" smtClean="0">
                <a:latin typeface="Courier New"/>
                <a:cs typeface="Courier New"/>
              </a:rPr>
              <a:t> …</a:t>
            </a:r>
          </a:p>
          <a:p>
            <a:pPr algn="ctr"/>
            <a:endParaRPr lang="en-US" sz="1100" dirty="0" smtClean="0">
              <a:latin typeface="Courier New"/>
              <a:cs typeface="Courier New"/>
            </a:endParaRPr>
          </a:p>
          <a:p>
            <a:pPr algn="ctr"/>
            <a:r>
              <a:rPr lang="en-US" sz="1100" dirty="0" smtClean="0">
                <a:latin typeface="Courier New"/>
                <a:cs typeface="Courier New"/>
              </a:rPr>
              <a:t>0.1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25" name="Double Bracket 24"/>
          <p:cNvSpPr/>
          <p:nvPr/>
        </p:nvSpPr>
        <p:spPr>
          <a:xfrm>
            <a:off x="3846656" y="4685564"/>
            <a:ext cx="529631" cy="1210759"/>
          </a:xfrm>
          <a:prstGeom prst="bracketPair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830833" y="4743474"/>
            <a:ext cx="5454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Courier New"/>
                <a:cs typeface="Courier New"/>
              </a:rPr>
              <a:t>1.2</a:t>
            </a:r>
          </a:p>
          <a:p>
            <a:pPr algn="ctr"/>
            <a:r>
              <a:rPr lang="en-US" sz="1100" dirty="0" smtClean="0">
                <a:latin typeface="Courier New"/>
                <a:cs typeface="Courier New"/>
              </a:rPr>
              <a:t>1.1</a:t>
            </a:r>
          </a:p>
          <a:p>
            <a:pPr algn="ctr"/>
            <a:endParaRPr lang="en-US" sz="1100" dirty="0" smtClean="0">
              <a:latin typeface="Courier New"/>
              <a:cs typeface="Courier New"/>
            </a:endParaRPr>
          </a:p>
          <a:p>
            <a:pPr algn="ctr"/>
            <a:r>
              <a:rPr lang="en-US" sz="1100" dirty="0" smtClean="0">
                <a:latin typeface="Courier New"/>
                <a:cs typeface="Courier New"/>
              </a:rPr>
              <a:t> …</a:t>
            </a:r>
          </a:p>
          <a:p>
            <a:pPr algn="ctr"/>
            <a:endParaRPr lang="en-US" sz="1100" dirty="0" smtClean="0">
              <a:latin typeface="Courier New"/>
              <a:cs typeface="Courier New"/>
            </a:endParaRPr>
          </a:p>
          <a:p>
            <a:pPr algn="ctr"/>
            <a:r>
              <a:rPr lang="en-US" sz="1100" dirty="0" smtClean="0">
                <a:latin typeface="Courier New"/>
                <a:cs typeface="Courier New"/>
              </a:rPr>
              <a:t>0.5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27" name="Double Bracket 26"/>
          <p:cNvSpPr/>
          <p:nvPr/>
        </p:nvSpPr>
        <p:spPr>
          <a:xfrm>
            <a:off x="4771973" y="4685564"/>
            <a:ext cx="529631" cy="1210759"/>
          </a:xfrm>
          <a:prstGeom prst="bracketPair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756150" y="4731604"/>
            <a:ext cx="5454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Courier New"/>
                <a:cs typeface="Courier New"/>
              </a:rPr>
              <a:t>1.7</a:t>
            </a:r>
          </a:p>
          <a:p>
            <a:pPr algn="ctr"/>
            <a:r>
              <a:rPr lang="en-US" sz="1100" dirty="0" smtClean="0">
                <a:latin typeface="Courier New"/>
                <a:cs typeface="Courier New"/>
              </a:rPr>
              <a:t>0.6</a:t>
            </a:r>
          </a:p>
          <a:p>
            <a:pPr algn="ctr"/>
            <a:endParaRPr lang="en-US" sz="1100" dirty="0" smtClean="0">
              <a:latin typeface="Courier New"/>
              <a:cs typeface="Courier New"/>
            </a:endParaRPr>
          </a:p>
          <a:p>
            <a:pPr algn="ctr"/>
            <a:r>
              <a:rPr lang="en-US" sz="1100" dirty="0" smtClean="0">
                <a:latin typeface="Courier New"/>
                <a:cs typeface="Courier New"/>
              </a:rPr>
              <a:t> …</a:t>
            </a:r>
          </a:p>
          <a:p>
            <a:pPr algn="ctr"/>
            <a:endParaRPr lang="en-US" sz="1100" dirty="0" smtClean="0">
              <a:latin typeface="Courier New"/>
              <a:cs typeface="Courier New"/>
            </a:endParaRPr>
          </a:p>
          <a:p>
            <a:pPr algn="ctr"/>
            <a:r>
              <a:rPr lang="en-US" sz="1100" dirty="0" smtClean="0">
                <a:latin typeface="Courier New"/>
                <a:cs typeface="Courier New"/>
              </a:rPr>
              <a:t>1.0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9825" y="4775599"/>
            <a:ext cx="56958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800000"/>
                </a:solidFill>
              </a:rPr>
              <a:t>…</a:t>
            </a:r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48357" y="4770764"/>
            <a:ext cx="56958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800000"/>
                </a:solidFill>
              </a:rPr>
              <a:t>…</a:t>
            </a:r>
            <a:endParaRPr lang="en-US" sz="3200" dirty="0">
              <a:solidFill>
                <a:srgbClr val="800000"/>
              </a:solidFill>
            </a:endParaRPr>
          </a:p>
        </p:txBody>
      </p:sp>
      <p:pic>
        <p:nvPicPr>
          <p:cNvPr id="30" name="Picture 29" descr="wave_se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7" r="7967" b="26934"/>
          <a:stretch/>
        </p:blipFill>
        <p:spPr>
          <a:xfrm>
            <a:off x="759650" y="1193806"/>
            <a:ext cx="7655857" cy="1002178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744823" y="2354814"/>
            <a:ext cx="0" cy="11870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523350" y="2354814"/>
            <a:ext cx="0" cy="11870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744823" y="2466165"/>
            <a:ext cx="177852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29448" y="2649658"/>
            <a:ext cx="0" cy="11870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207975" y="2649658"/>
            <a:ext cx="0" cy="11870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429448" y="2761009"/>
            <a:ext cx="177852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210934" y="2941429"/>
            <a:ext cx="0" cy="11870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989461" y="2941429"/>
            <a:ext cx="0" cy="11870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210934" y="3052780"/>
            <a:ext cx="177852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06174" y="2354814"/>
            <a:ext cx="3592671" cy="53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25ms overlapping frames with 10ms </a:t>
            </a:r>
            <a:r>
              <a:rPr lang="en-US" sz="1400" dirty="0" err="1" smtClean="0">
                <a:latin typeface="Courier New"/>
                <a:cs typeface="Courier New"/>
              </a:rPr>
              <a:t>frameshift</a:t>
            </a:r>
            <a:endParaRPr lang="en-US" sz="14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75186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Pipeline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71" y="1708886"/>
            <a:ext cx="1410735" cy="582497"/>
          </a:xfrm>
          <a:prstGeom prst="rect">
            <a:avLst/>
          </a:prstGeom>
          <a:ln w="28575" cmpd="sng">
            <a:solidFill>
              <a:srgbClr val="8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854067" y="3228084"/>
            <a:ext cx="1791682" cy="1040190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Feature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extraction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81662" y="3228084"/>
            <a:ext cx="1791682" cy="1040190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Segmentation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752073" y="2516266"/>
            <a:ext cx="0" cy="50560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927496" y="3738667"/>
            <a:ext cx="41202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443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33606</TotalTime>
  <Words>759</Words>
  <Application>Microsoft Macintosh PowerPoint</Application>
  <PresentationFormat>On-screen Show (4:3)</PresentationFormat>
  <Paragraphs>214</Paragraphs>
  <Slides>31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 Black </vt:lpstr>
      <vt:lpstr>Who Spoke When?</vt:lpstr>
      <vt:lpstr>Who spoke when?</vt:lpstr>
      <vt:lpstr>Pipeline</vt:lpstr>
      <vt:lpstr>Pipeline</vt:lpstr>
      <vt:lpstr>Waveforms and spectrograms</vt:lpstr>
      <vt:lpstr>PowerPoint Presentation</vt:lpstr>
      <vt:lpstr>Speech characteristics</vt:lpstr>
      <vt:lpstr>Feature extraction</vt:lpstr>
      <vt:lpstr>Pipeline</vt:lpstr>
      <vt:lpstr>Segmentation</vt:lpstr>
      <vt:lpstr>Gaussian distribution</vt:lpstr>
      <vt:lpstr>Bayesian Information Criterion (BIC)</vt:lpstr>
      <vt:lpstr>BIC for Segmentation</vt:lpstr>
      <vt:lpstr>BIC for Segmentation</vt:lpstr>
      <vt:lpstr>Points to note</vt:lpstr>
      <vt:lpstr>Pipeline</vt:lpstr>
      <vt:lpstr>Clustering</vt:lpstr>
      <vt:lpstr>Clustering</vt:lpstr>
      <vt:lpstr>Bayesian Information Criterion (BIC)</vt:lpstr>
      <vt:lpstr>Bottom-up clustering</vt:lpstr>
      <vt:lpstr>Bottom-up clustering</vt:lpstr>
      <vt:lpstr>Bottom-up clustering</vt:lpstr>
      <vt:lpstr>Bottom-up clustering</vt:lpstr>
      <vt:lpstr>Bottom-up clustering</vt:lpstr>
      <vt:lpstr>Bottom-up clustering</vt:lpstr>
      <vt:lpstr>BIC for Clustering</vt:lpstr>
      <vt:lpstr>Points to note</vt:lpstr>
      <vt:lpstr>Pipeline</vt:lpstr>
      <vt:lpstr>Things I didn’t mention</vt:lpstr>
      <vt:lpstr>Further reading</vt:lpstr>
      <vt:lpstr>Who Spoke When?</vt:lpstr>
    </vt:vector>
  </TitlesOfParts>
  <Company>Cambridge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Science</dc:title>
  <dc:creator>Catherine Breslin</dc:creator>
  <cp:lastModifiedBy>Breslin, Catherine</cp:lastModifiedBy>
  <cp:revision>590</cp:revision>
  <dcterms:created xsi:type="dcterms:W3CDTF">2013-11-10T10:53:03Z</dcterms:created>
  <dcterms:modified xsi:type="dcterms:W3CDTF">2014-09-01T13:23:56Z</dcterms:modified>
</cp:coreProperties>
</file>