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39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8.wmf" ContentType="image/x-wmf"/>
  <Override PartName="/ppt/media/image19.wmf" ContentType="image/x-wmf"/>
  <Override PartName="/ppt/media/image17.wmf" ContentType="image/x-wmf"/>
  <Override PartName="/ppt/media/image20.png" ContentType="image/png"/>
  <Override PartName="/ppt/media/image13.wmf" ContentType="image/x-wmf"/>
  <Override PartName="/ppt/media/image12.png" ContentType="image/png"/>
  <Override PartName="/ppt/media/image10.png" ContentType="image/png"/>
  <Override PartName="/ppt/media/image14.wmf" ContentType="image/x-wmf"/>
  <Override PartName="/ppt/media/image15.wmf" ContentType="image/x-wmf"/>
  <Override PartName="/ppt/media/image9.png" ContentType="image/png"/>
  <Override PartName="/ppt/media/image8.png" ContentType="image/png"/>
  <Override PartName="/ppt/media/image6.png" ContentType="image/png"/>
  <Override PartName="/ppt/media/image16.wmf" ContentType="image/x-wmf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9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9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9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865C710-AC3B-418B-8DAB-E56460F27D40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4143600" y="9120240"/>
            <a:ext cx="3169440" cy="479160"/>
          </a:xfrm>
          <a:prstGeom prst="rect">
            <a:avLst/>
          </a:prstGeom>
        </p:spPr>
        <p:txBody>
          <a:bodyPr lIns="95040" rIns="95040" tIns="47520" bIns="47520"/>
          <a:p>
            <a:pPr algn="ctr">
              <a:lnSpc>
                <a:spcPct val="90000"/>
              </a:lnSpc>
            </a:pPr>
            <a:fld id="{ADF2B72F-4DF9-4A76-BF1E-88DC62773105}" type="slidenum">
              <a:rPr b="1" lang="en-US" sz="14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973800" y="4560840"/>
            <a:ext cx="5366880" cy="4320720"/>
          </a:xfrm>
          <a:prstGeom prst="rect">
            <a:avLst/>
          </a:prstGeom>
        </p:spPr>
        <p:txBody>
          <a:bodyPr lIns="95400" rIns="95400" tIns="46800" bIns="4680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862452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90520" y="3846960"/>
            <a:ext cx="862452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0240" y="12207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710240" y="38469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90520" y="38469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52240" y="1220400"/>
            <a:ext cx="6300720" cy="50274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52240" y="1220400"/>
            <a:ext cx="6300720" cy="5027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290520" y="1220760"/>
            <a:ext cx="8624520" cy="502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420876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710240" y="1220760"/>
            <a:ext cx="420876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285840" y="247680"/>
            <a:ext cx="8586360" cy="362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290520" y="38469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710240" y="1220760"/>
            <a:ext cx="420876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90520" y="1220760"/>
            <a:ext cx="8624520" cy="502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420876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710240" y="12207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710240" y="38469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710240" y="12207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290520" y="3846960"/>
            <a:ext cx="862452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862452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90520" y="3846960"/>
            <a:ext cx="862452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710240" y="12207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710240" y="38469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290520" y="38469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52240" y="1220400"/>
            <a:ext cx="6300720" cy="502740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52240" y="1220400"/>
            <a:ext cx="6300720" cy="5027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290520" y="1220760"/>
            <a:ext cx="8624520" cy="502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420876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710240" y="1220760"/>
            <a:ext cx="420876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285840" y="247680"/>
            <a:ext cx="8586360" cy="362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290520" y="38469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710240" y="1220760"/>
            <a:ext cx="420876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420876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710240" y="12207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710240" y="38469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710240" y="12207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290520" y="3846960"/>
            <a:ext cx="862452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862452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290520" y="3846960"/>
            <a:ext cx="862452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710240" y="12207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710240" y="38469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290520" y="38469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52240" y="1220400"/>
            <a:ext cx="6300720" cy="502740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52240" y="1220400"/>
            <a:ext cx="6300720" cy="5027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290520" y="1220760"/>
            <a:ext cx="8624520" cy="502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420876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710240" y="1220760"/>
            <a:ext cx="420876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420876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710240" y="1220760"/>
            <a:ext cx="420876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285840" y="247680"/>
            <a:ext cx="8586360" cy="362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290520" y="38469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710240" y="1220760"/>
            <a:ext cx="420876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420876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710240" y="12207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710240" y="38469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710240" y="12207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290520" y="3846960"/>
            <a:ext cx="862452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862452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290520" y="3846960"/>
            <a:ext cx="862452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710240" y="12207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710240" y="38469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290520" y="38469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52240" y="1220400"/>
            <a:ext cx="6300720" cy="502740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52240" y="1220400"/>
            <a:ext cx="6300720" cy="5027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290520" y="1220760"/>
            <a:ext cx="8624520" cy="502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420876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710240" y="1220760"/>
            <a:ext cx="420876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285840" y="247680"/>
            <a:ext cx="8586360" cy="362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290520" y="38469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710240" y="1220760"/>
            <a:ext cx="420876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420876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710240" y="12207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710240" y="38469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710240" y="12207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290520" y="3846960"/>
            <a:ext cx="862452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862452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290520" y="3846960"/>
            <a:ext cx="862452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710240" y="12207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710240" y="38469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290520" y="38469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85840" y="247680"/>
            <a:ext cx="8586360" cy="362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52240" y="1220400"/>
            <a:ext cx="6300720" cy="502740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52240" y="1220400"/>
            <a:ext cx="6300720" cy="5027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90520" y="38469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710240" y="1220760"/>
            <a:ext cx="420876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4208760" cy="5027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10240" y="12207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710240" y="38469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710240" y="1220760"/>
            <a:ext cx="420876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90520" y="3846960"/>
            <a:ext cx="8624520" cy="239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040" cy="1142640"/>
          </a:xfrm>
          <a:prstGeom prst="rect">
            <a:avLst/>
          </a:prstGeom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c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c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c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c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c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c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90000"/>
              <a:buFont typeface="Wingdings" charset="2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»"/>
            </a:pPr>
            <a:r>
              <a:rPr lang="en-US">
                <a:solidFill>
                  <a:srgbClr val="000066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000066"/>
                </a:solidFill>
                <a:latin typeface="Times New Roman"/>
              </a:rPr>
              <a:t>Fifth level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304920" y="6400800"/>
            <a:ext cx="17521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lang="en-US" sz="1200">
                <a:solidFill>
                  <a:srgbClr val="000066"/>
                </a:solidFill>
                <a:latin typeface="Arial"/>
              </a:rPr>
              <a:t>Rutgers University</a:t>
            </a:r>
            <a:endParaRPr/>
          </a:p>
        </p:txBody>
      </p:sp>
      <p:sp>
        <p:nvSpPr>
          <p:cNvPr id="39" name="CustomShape 4"/>
          <p:cNvSpPr/>
          <p:nvPr/>
        </p:nvSpPr>
        <p:spPr>
          <a:xfrm>
            <a:off x="3657600" y="6400800"/>
            <a:ext cx="19807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66"/>
                </a:solidFill>
                <a:latin typeface="Arial"/>
              </a:rPr>
              <a:t>Abhishek Bhattacharjee</a:t>
            </a:r>
            <a:endParaRPr/>
          </a:p>
        </p:txBody>
      </p:sp>
      <p:sp>
        <p:nvSpPr>
          <p:cNvPr id="40" name="CustomShape 5"/>
          <p:cNvSpPr/>
          <p:nvPr/>
        </p:nvSpPr>
        <p:spPr>
          <a:xfrm>
            <a:off x="7467480" y="6400800"/>
            <a:ext cx="1447560" cy="28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7D6306CE-60EE-4D58-B71D-D48331F8FA94}" type="slidenum">
              <a:rPr b="1" lang="en-US" sz="1200">
                <a:solidFill>
                  <a:srgbClr val="000066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304920" y="1219320"/>
            <a:ext cx="4190760" cy="4911480"/>
          </a:xfrm>
          <a:prstGeom prst="rect">
            <a:avLst/>
          </a:prstGeom>
        </p:spPr>
        <p:txBody>
          <a:bodyPr lIns="90360" rIns="90360" tIns="44280" bIns="44280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c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c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c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c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c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c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90000"/>
              <a:buFont typeface="Wingdings" charset="2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»"/>
            </a:pPr>
            <a:r>
              <a:rPr lang="en-US">
                <a:solidFill>
                  <a:srgbClr val="000066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000066"/>
                </a:solidFill>
                <a:latin typeface="Times New Roman"/>
              </a:rPr>
              <a:t>Fifth level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648320" y="1219320"/>
            <a:ext cx="4190760" cy="4911480"/>
          </a:xfrm>
          <a:prstGeom prst="rect">
            <a:avLst/>
          </a:prstGeom>
        </p:spPr>
        <p:txBody>
          <a:bodyPr lIns="90360" rIns="90360" tIns="44280" bIns="44280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c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c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c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c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c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c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90000"/>
              <a:buFont typeface="Wingdings" charset="2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»"/>
            </a:pPr>
            <a:r>
              <a:rPr lang="en-US">
                <a:solidFill>
                  <a:srgbClr val="000066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000066"/>
                </a:solidFill>
                <a:latin typeface="Times New Roman"/>
              </a:rPr>
              <a:t>Fifth level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78" name="CustomShape 4"/>
          <p:cNvSpPr/>
          <p:nvPr/>
        </p:nvSpPr>
        <p:spPr>
          <a:xfrm>
            <a:off x="304920" y="6400800"/>
            <a:ext cx="17521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lang="en-US" sz="1200">
                <a:solidFill>
                  <a:srgbClr val="000066"/>
                </a:solidFill>
                <a:latin typeface="Arial"/>
              </a:rPr>
              <a:t>Rutgers University</a:t>
            </a:r>
            <a:endParaRPr/>
          </a:p>
        </p:txBody>
      </p:sp>
      <p:sp>
        <p:nvSpPr>
          <p:cNvPr id="79" name="CustomShape 5"/>
          <p:cNvSpPr/>
          <p:nvPr/>
        </p:nvSpPr>
        <p:spPr>
          <a:xfrm>
            <a:off x="7467480" y="6400800"/>
            <a:ext cx="1447560" cy="28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13861DAB-6CFA-4AA5-845A-247C887E1680}" type="slidenum">
              <a:rPr b="1" lang="en-US" sz="1200">
                <a:solidFill>
                  <a:srgbClr val="000066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0" name="CustomShape 6"/>
          <p:cNvSpPr/>
          <p:nvPr/>
        </p:nvSpPr>
        <p:spPr>
          <a:xfrm>
            <a:off x="3657600" y="6400800"/>
            <a:ext cx="19807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66"/>
                </a:solidFill>
                <a:latin typeface="Arial"/>
              </a:rPr>
              <a:t>Abhishek Bhattacharjee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304920" y="1295280"/>
            <a:ext cx="8610120" cy="2285640"/>
          </a:xfrm>
          <a:prstGeom prst="rect">
            <a:avLst/>
          </a:prstGeom>
        </p:spPr>
        <p:txBody>
          <a:bodyPr lIns="90360" rIns="90360" tIns="44280" bIns="44280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c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c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c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c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c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c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90000"/>
              <a:buFont typeface="Wingdings" charset="2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»"/>
            </a:pPr>
            <a:r>
              <a:rPr lang="en-US">
                <a:solidFill>
                  <a:srgbClr val="000066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000066"/>
                </a:solidFill>
                <a:latin typeface="Times New Roman"/>
              </a:rPr>
              <a:t>Fifth level</a:t>
            </a:r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04920" y="3809880"/>
            <a:ext cx="8610120" cy="2320560"/>
          </a:xfrm>
          <a:prstGeom prst="rect">
            <a:avLst/>
          </a:prstGeom>
        </p:spPr>
        <p:txBody>
          <a:bodyPr lIns="90360" rIns="90360" tIns="44280" bIns="44280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c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c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c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c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c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c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90000"/>
              <a:buFont typeface="Wingdings" charset="2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»"/>
            </a:pPr>
            <a:r>
              <a:rPr lang="en-US">
                <a:solidFill>
                  <a:srgbClr val="000066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000066"/>
                </a:solidFill>
                <a:latin typeface="Times New Roman"/>
              </a:rPr>
              <a:t>Fifth level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304920" y="6400800"/>
            <a:ext cx="17521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lang="en-US" sz="1200">
                <a:solidFill>
                  <a:srgbClr val="000066"/>
                </a:solidFill>
                <a:latin typeface="Arial"/>
              </a:rPr>
              <a:t>Rutgers University</a:t>
            </a:r>
            <a:endParaRPr/>
          </a:p>
        </p:txBody>
      </p:sp>
      <p:sp>
        <p:nvSpPr>
          <p:cNvPr id="118" name="CustomShape 4"/>
          <p:cNvSpPr/>
          <p:nvPr/>
        </p:nvSpPr>
        <p:spPr>
          <a:xfrm>
            <a:off x="7467480" y="6400800"/>
            <a:ext cx="1447560" cy="28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D333C56D-046E-49C1-ABB5-F4DE62AE303B}" type="slidenum">
              <a:rPr b="1" lang="en-US" sz="1200">
                <a:solidFill>
                  <a:srgbClr val="000066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19" name="PlaceHolder 5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20" name="CustomShape 6"/>
          <p:cNvSpPr/>
          <p:nvPr/>
        </p:nvSpPr>
        <p:spPr>
          <a:xfrm>
            <a:off x="3657600" y="6400800"/>
            <a:ext cx="19807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66"/>
                </a:solidFill>
                <a:latin typeface="Arial"/>
              </a:rPr>
              <a:t>Abhishek Bhattacharjee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Click to edit the title text formatClick to edit Master title stylec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304920" y="6400800"/>
            <a:ext cx="17521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lang="en-US" sz="1200">
                <a:solidFill>
                  <a:srgbClr val="000066"/>
                </a:solidFill>
                <a:latin typeface="Arial"/>
              </a:rPr>
              <a:t>Rutgers University</a:t>
            </a:r>
            <a:endParaRPr/>
          </a:p>
        </p:txBody>
      </p:sp>
      <p:sp>
        <p:nvSpPr>
          <p:cNvPr id="157" name="CustomShape 3"/>
          <p:cNvSpPr/>
          <p:nvPr/>
        </p:nvSpPr>
        <p:spPr>
          <a:xfrm>
            <a:off x="7467480" y="6400800"/>
            <a:ext cx="1447560" cy="28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6854FFFC-4F75-41D7-96E4-D67FDEF1CA57}" type="slidenum">
              <a:rPr b="1" lang="en-US" sz="1200">
                <a:solidFill>
                  <a:srgbClr val="000066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158" name="CustomShape 4"/>
          <p:cNvSpPr/>
          <p:nvPr/>
        </p:nvSpPr>
        <p:spPr>
          <a:xfrm>
            <a:off x="3657600" y="6400800"/>
            <a:ext cx="1980720" cy="27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000066"/>
                </a:solidFill>
                <a:latin typeface="Arial"/>
              </a:rPr>
              <a:t>Abhishek Bhattacharjee</a:t>
            </a:r>
            <a:endParaRPr/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5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1371600" y="2590920"/>
            <a:ext cx="6400440" cy="1752120"/>
          </a:xfrm>
          <a:prstGeom prst="rect">
            <a:avLst/>
          </a:prstGeom>
        </p:spPr>
        <p:txBody>
          <a:bodyPr lIns="90360" rIns="90360" tIns="44280" bIns="4428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Abhishek Bhattacharjee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Topic: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Data representation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685800" y="914400"/>
            <a:ext cx="7772040" cy="1142640"/>
          </a:xfrm>
          <a:prstGeom prst="rect">
            <a:avLst/>
          </a:prstGeom>
        </p:spPr>
        <p:txBody>
          <a:bodyPr lIns="92160" rIns="92160" tIns="46080" bIns="46080" anchor="ctr"/>
          <a:p>
            <a:pPr>
              <a:lnSpc>
                <a:spcPct val="100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211: Computer Architecture</a:t>
            </a:r>
            <a:r>
              <a:rPr b="1" lang="en-US" sz="3400">
                <a:solidFill>
                  <a:srgbClr val="660033"/>
                </a:solidFill>
                <a:latin typeface="Arial"/>
              </a:rPr>
              <a:t>
</a:t>
            </a:r>
            <a:r>
              <a:rPr b="1" lang="en-US" sz="3400">
                <a:solidFill>
                  <a:srgbClr val="660033"/>
                </a:solidFill>
                <a:latin typeface="Arial"/>
              </a:rPr>
              <a:t>Fall 2015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Bug - # 8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Referencing Freed Blocks</a:t>
            </a:r>
            <a:endParaRPr/>
          </a:p>
        </p:txBody>
      </p:sp>
      <p:sp>
        <p:nvSpPr>
          <p:cNvPr id="226" name="CustomShape 3"/>
          <p:cNvSpPr/>
          <p:nvPr/>
        </p:nvSpPr>
        <p:spPr>
          <a:xfrm>
            <a:off x="2438280" y="2666880"/>
            <a:ext cx="4800240" cy="2696760"/>
          </a:xfrm>
          <a:prstGeom prst="rect">
            <a:avLst/>
          </a:prstGeom>
          <a:solidFill>
            <a:srgbClr val="ffff99"/>
          </a:solidFill>
          <a:ln w="19080">
            <a:solidFill>
              <a:srgbClr val="000000"/>
            </a:solidFill>
            <a:miter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x = malloc(N*sizeof(int));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&lt;manipulate x&gt;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free(x);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y = malloc(M*sizeof(int));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for (i=0; i&lt;M; i++)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y[i] = x[i]++;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Bug - # 9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Failing to Free Blocks (Memory Leaks)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Slow, long-term killer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229" name="CustomShape 3"/>
          <p:cNvSpPr/>
          <p:nvPr/>
        </p:nvSpPr>
        <p:spPr>
          <a:xfrm>
            <a:off x="2095560" y="2895480"/>
            <a:ext cx="4952520" cy="1919160"/>
          </a:xfrm>
          <a:prstGeom prst="rect">
            <a:avLst/>
          </a:prstGeom>
          <a:solidFill>
            <a:srgbClr val="ffff99"/>
          </a:solidFill>
          <a:ln w="19080">
            <a:solidFill>
              <a:srgbClr val="000000"/>
            </a:solidFill>
            <a:miter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foo()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  </a:t>
            </a:r>
            <a:r>
              <a:rPr b="1" lang="en-US">
                <a:solidFill>
                  <a:srgbClr val="000065"/>
                </a:solidFill>
                <a:latin typeface="Courier New"/>
              </a:rPr>
              <a:t>int *x = malloc(N*sizeof(int));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  </a:t>
            </a:r>
            <a:r>
              <a:rPr b="1" lang="en-US">
                <a:solidFill>
                  <a:srgbClr val="000065"/>
                </a:solidFill>
                <a:latin typeface="Courier New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  </a:t>
            </a:r>
            <a:r>
              <a:rPr b="1" lang="en-US">
                <a:solidFill>
                  <a:srgbClr val="000065"/>
                </a:solidFill>
                <a:latin typeface="Courier New"/>
              </a:rPr>
              <a:t>return;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}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8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Bug - # 10 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290520" y="1066680"/>
            <a:ext cx="8624520" cy="522396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Failing to Free Blocks (Memory Leaks)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Freeing only part of a data structure</a:t>
            </a:r>
            <a:endParaRPr/>
          </a:p>
          <a:p>
            <a:endParaRPr/>
          </a:p>
        </p:txBody>
      </p:sp>
      <p:sp>
        <p:nvSpPr>
          <p:cNvPr id="232" name="CustomShape 3"/>
          <p:cNvSpPr/>
          <p:nvPr/>
        </p:nvSpPr>
        <p:spPr>
          <a:xfrm>
            <a:off x="1143000" y="1981080"/>
            <a:ext cx="7314840" cy="3781800"/>
          </a:xfrm>
          <a:prstGeom prst="rect">
            <a:avLst/>
          </a:prstGeom>
          <a:solidFill>
            <a:srgbClr val="ffff99"/>
          </a:solidFill>
          <a:ln w="19080">
            <a:solidFill>
              <a:srgbClr val="000000"/>
            </a:solidFill>
            <a:miter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65"/>
                </a:solidFill>
                <a:latin typeface="Courier New"/>
              </a:rPr>
              <a:t>struct list { int val; struct list *next;};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65"/>
                </a:solidFill>
                <a:latin typeface="Courier New"/>
              </a:rPr>
              <a:t>foo()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65"/>
                </a:solidFill>
                <a:latin typeface="Courier New"/>
              </a:rPr>
              <a:t>  </a:t>
            </a:r>
            <a:r>
              <a:rPr b="1" lang="en-US" sz="1600">
                <a:solidFill>
                  <a:srgbClr val="000065"/>
                </a:solidFill>
                <a:latin typeface="Courier New"/>
              </a:rPr>
              <a:t>struct list *head =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65"/>
                </a:solidFill>
                <a:latin typeface="Courier New"/>
              </a:rPr>
              <a:t>  </a:t>
            </a:r>
            <a:r>
              <a:rPr b="1" lang="en-US" sz="1600">
                <a:solidFill>
                  <a:srgbClr val="000065"/>
                </a:solidFill>
                <a:latin typeface="Courier New"/>
              </a:rPr>
              <a:t>	</a:t>
            </a:r>
            <a:r>
              <a:rPr b="1" lang="en-US" sz="1600">
                <a:solidFill>
                  <a:srgbClr val="000065"/>
                </a:solidFill>
                <a:latin typeface="Courier New"/>
              </a:rPr>
              <a:t>malloc(sizeof(struct list));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65"/>
                </a:solidFill>
                <a:latin typeface="Courier New"/>
              </a:rPr>
              <a:t>  </a:t>
            </a:r>
            <a:r>
              <a:rPr b="1" lang="en-US" sz="1600">
                <a:solidFill>
                  <a:srgbClr val="000065"/>
                </a:solidFill>
                <a:latin typeface="Courier New"/>
              </a:rPr>
              <a:t>head-&gt;val = 0;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65"/>
                </a:solidFill>
                <a:latin typeface="Courier New"/>
              </a:rPr>
              <a:t>  </a:t>
            </a:r>
            <a:r>
              <a:rPr b="1" lang="en-US" sz="1600">
                <a:solidFill>
                  <a:srgbClr val="000065"/>
                </a:solidFill>
                <a:latin typeface="Courier New"/>
              </a:rPr>
              <a:t>head-&gt;next = NULL;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65"/>
                </a:solidFill>
                <a:latin typeface="Courier New"/>
              </a:rPr>
              <a:t>  </a:t>
            </a:r>
            <a:r>
              <a:rPr b="1" lang="en-US" sz="1600">
                <a:solidFill>
                  <a:srgbClr val="000065"/>
                </a:solidFill>
                <a:latin typeface="Courier New"/>
              </a:rPr>
              <a:t>&lt;create and manipulate the rest of the list&gt;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65"/>
                </a:solidFill>
                <a:latin typeface="Courier New"/>
              </a:rPr>
              <a:t>  </a:t>
            </a:r>
            <a:r>
              <a:rPr b="1" lang="en-US" sz="1600">
                <a:solidFill>
                  <a:srgbClr val="000065"/>
                </a:solidFill>
                <a:latin typeface="Courier New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65"/>
                </a:solidFill>
                <a:latin typeface="Courier New"/>
              </a:rPr>
              <a:t>  </a:t>
            </a:r>
            <a:r>
              <a:rPr b="1" lang="en-US" sz="1600">
                <a:solidFill>
                  <a:srgbClr val="000065"/>
                </a:solidFill>
                <a:latin typeface="Courier New"/>
              </a:rPr>
              <a:t>free(head);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65"/>
                </a:solidFill>
                <a:latin typeface="Courier New"/>
              </a:rPr>
              <a:t>return;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65"/>
                </a:solidFill>
                <a:latin typeface="Courier New"/>
              </a:rPr>
              <a:t>}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8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04920" y="1219320"/>
            <a:ext cx="4419360" cy="491148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Manipulate stored information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Information is data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How is it represented?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Basic information: numbers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Human beings have represented numbers throughout history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Egyptian number system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Roman numeral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Typically decimal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Natural for humans</a:t>
            </a:r>
            <a:endParaRPr/>
          </a:p>
          <a:p>
            <a:pPr>
              <a:lnSpc>
                <a:spcPct val="95000"/>
              </a:lnSpc>
            </a:pPr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What Do Computer Do?</a:t>
            </a:r>
            <a:endParaRPr/>
          </a:p>
        </p:txBody>
      </p:sp>
      <p:pic>
        <p:nvPicPr>
          <p:cNvPr id="235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0" y="1676520"/>
            <a:ext cx="2952360" cy="1657080"/>
          </a:xfrm>
          <a:prstGeom prst="rect">
            <a:avLst/>
          </a:prstGeom>
          <a:ln w="9360">
            <a:noFill/>
          </a:ln>
        </p:spPr>
      </p:pic>
      <p:sp>
        <p:nvSpPr>
          <p:cNvPr id="236" name="CustomShape 3"/>
          <p:cNvSpPr/>
          <p:nvPr/>
        </p:nvSpPr>
        <p:spPr>
          <a:xfrm>
            <a:off x="6286680" y="3352680"/>
            <a:ext cx="1347120" cy="2426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90000"/>
              </a:lnSpc>
            </a:pPr>
            <a:r>
              <a:rPr b="1" lang="en-US" sz="1000">
                <a:solidFill>
                  <a:srgbClr val="000066"/>
                </a:solidFill>
                <a:latin typeface="Arial"/>
              </a:rPr>
              <a:t>Discoveregypt.com</a:t>
            </a:r>
            <a:endParaRPr/>
          </a:p>
        </p:txBody>
      </p:sp>
      <p:pic>
        <p:nvPicPr>
          <p:cNvPr id="237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68960" y="3886200"/>
            <a:ext cx="1679040" cy="25905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Number System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0000"/>
              </a:lnSpc>
            </a:pPr>
            <a:r>
              <a:rPr lang="en-US" sz="2600">
                <a:solidFill>
                  <a:srgbClr val="0000c0"/>
                </a:solidFill>
                <a:latin typeface="Arial"/>
              </a:rPr>
              <a:t>Comprises of </a:t>
            </a:r>
            <a:endParaRPr/>
          </a:p>
          <a:p>
            <a:pPr lvl="1">
              <a:lnSpc>
                <a:spcPct val="90000"/>
              </a:lnSpc>
              <a:buSzPct val="75000"/>
              <a:buFont typeface="Wingdings" charset="2"/>
              <a:buChar char=""/>
            </a:pPr>
            <a:r>
              <a:rPr lang="en-US" sz="2400">
                <a:solidFill>
                  <a:srgbClr val="000066"/>
                </a:solidFill>
                <a:latin typeface="Arial"/>
              </a:rPr>
              <a:t>Set of numbers or elements</a:t>
            </a:r>
            <a:endParaRPr/>
          </a:p>
          <a:p>
            <a:pPr lvl="1">
              <a:lnSpc>
                <a:spcPct val="90000"/>
              </a:lnSpc>
              <a:buSzPct val="75000"/>
              <a:buFont typeface="Wingdings" charset="2"/>
              <a:buChar char=""/>
            </a:pPr>
            <a:r>
              <a:rPr lang="en-US" sz="2400">
                <a:solidFill>
                  <a:srgbClr val="000066"/>
                </a:solidFill>
                <a:latin typeface="Arial"/>
              </a:rPr>
              <a:t>Operations on them</a:t>
            </a:r>
            <a:endParaRPr/>
          </a:p>
          <a:p>
            <a:pPr lvl="1">
              <a:lnSpc>
                <a:spcPct val="90000"/>
              </a:lnSpc>
              <a:buSzPct val="75000"/>
              <a:buFont typeface="Wingdings" charset="2"/>
              <a:buChar char=""/>
            </a:pPr>
            <a:r>
              <a:rPr lang="en-US" sz="2400">
                <a:solidFill>
                  <a:srgbClr val="000066"/>
                </a:solidFill>
                <a:latin typeface="Arial"/>
              </a:rPr>
              <a:t>Rules that define properties of operations</a:t>
            </a:r>
            <a:endParaRPr/>
          </a:p>
          <a:p>
            <a:pPr>
              <a:lnSpc>
                <a:spcPct val="90000"/>
              </a:lnSpc>
            </a:pPr>
            <a:r>
              <a:rPr lang="en-US" sz="2600">
                <a:solidFill>
                  <a:srgbClr val="0000c0"/>
                </a:solidFill>
                <a:latin typeface="Arial"/>
              </a:rPr>
              <a:t>Need to assign value to numbers</a:t>
            </a:r>
            <a:endParaRPr/>
          </a:p>
          <a:p>
            <a:pPr>
              <a:lnSpc>
                <a:spcPct val="90000"/>
              </a:lnSpc>
            </a:pPr>
            <a:r>
              <a:rPr lang="en-US" sz="2600">
                <a:solidFill>
                  <a:srgbClr val="0000c0"/>
                </a:solidFill>
                <a:latin typeface="Arial"/>
              </a:rPr>
              <a:t>Let us take decimal</a:t>
            </a:r>
            <a:endParaRPr/>
          </a:p>
          <a:p>
            <a:pPr lvl="1">
              <a:lnSpc>
                <a:spcPct val="90000"/>
              </a:lnSpc>
              <a:buSzPct val="75000"/>
              <a:buFont typeface="Wingdings" charset="2"/>
              <a:buChar char=""/>
            </a:pPr>
            <a:r>
              <a:rPr lang="en-US" sz="2400">
                <a:solidFill>
                  <a:srgbClr val="000066"/>
                </a:solidFill>
                <a:latin typeface="Arial"/>
              </a:rPr>
              <a:t>Base 10</a:t>
            </a:r>
            <a:endParaRPr/>
          </a:p>
          <a:p>
            <a:pPr lvl="1">
              <a:lnSpc>
                <a:spcPct val="90000"/>
              </a:lnSpc>
              <a:buSzPct val="75000"/>
              <a:buFont typeface="Wingdings" charset="2"/>
              <a:buChar char=""/>
            </a:pPr>
            <a:r>
              <a:rPr lang="en-US" sz="2400">
                <a:solidFill>
                  <a:srgbClr val="000066"/>
                </a:solidFill>
                <a:latin typeface="Arial"/>
              </a:rPr>
              <a:t>Numbers are written as d</a:t>
            </a:r>
            <a:r>
              <a:rPr lang="en-US" sz="2400" baseline="-25000">
                <a:solidFill>
                  <a:srgbClr val="000066"/>
                </a:solidFill>
                <a:latin typeface="Arial"/>
              </a:rPr>
              <a:t>n</a:t>
            </a:r>
            <a:r>
              <a:rPr lang="en-US" sz="2400">
                <a:solidFill>
                  <a:srgbClr val="000066"/>
                </a:solidFill>
                <a:latin typeface="Arial"/>
              </a:rPr>
              <a:t>...d</a:t>
            </a:r>
            <a:r>
              <a:rPr lang="en-US" sz="2400" baseline="-25000">
                <a:solidFill>
                  <a:srgbClr val="000066"/>
                </a:solidFill>
                <a:latin typeface="Arial"/>
              </a:rPr>
              <a:t>2</a:t>
            </a:r>
            <a:r>
              <a:rPr lang="en-US" sz="2400">
                <a:solidFill>
                  <a:srgbClr val="000066"/>
                </a:solidFill>
                <a:latin typeface="Arial"/>
              </a:rPr>
              <a:t>d</a:t>
            </a:r>
            <a:r>
              <a:rPr lang="en-US" sz="2400" baseline="-25000">
                <a:solidFill>
                  <a:srgbClr val="000066"/>
                </a:solidFill>
                <a:latin typeface="Arial"/>
              </a:rPr>
              <a:t>1</a:t>
            </a:r>
            <a:r>
              <a:rPr lang="en-US" sz="2400">
                <a:solidFill>
                  <a:srgbClr val="000066"/>
                </a:solidFill>
                <a:latin typeface="Arial"/>
              </a:rPr>
              <a:t>d</a:t>
            </a:r>
            <a:r>
              <a:rPr lang="en-US" sz="2400" baseline="-25000">
                <a:solidFill>
                  <a:srgbClr val="000066"/>
                </a:solidFill>
                <a:latin typeface="Arial"/>
              </a:rPr>
              <a:t>0</a:t>
            </a:r>
            <a:endParaRPr/>
          </a:p>
          <a:p>
            <a:pPr lvl="1">
              <a:lnSpc>
                <a:spcPct val="90000"/>
              </a:lnSpc>
              <a:buSzPct val="75000"/>
              <a:buFont typeface="Wingdings" charset="2"/>
              <a:buChar char=""/>
            </a:pPr>
            <a:r>
              <a:rPr lang="en-US" sz="2400">
                <a:solidFill>
                  <a:srgbClr val="000066"/>
                </a:solidFill>
                <a:latin typeface="Arial"/>
              </a:rPr>
              <a:t>Each digit is in [0-9]</a:t>
            </a:r>
            <a:endParaRPr/>
          </a:p>
          <a:p>
            <a:pPr lvl="1">
              <a:lnSpc>
                <a:spcPct val="90000"/>
              </a:lnSpc>
              <a:buSzPct val="75000"/>
              <a:buFont typeface="Wingdings" charset="2"/>
              <a:buChar char=""/>
            </a:pPr>
            <a:r>
              <a:rPr lang="en-US" sz="2400">
                <a:solidFill>
                  <a:srgbClr val="000066"/>
                </a:solidFill>
                <a:latin typeface="Arial"/>
              </a:rPr>
              <a:t>Value of a number is interpreted as </a:t>
            </a:r>
            <a:endParaRPr/>
          </a:p>
        </p:txBody>
      </p:sp>
      <p:pic>
        <p:nvPicPr>
          <p:cNvPr id="2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029880" y="2666880"/>
            <a:ext cx="114480" cy="216000"/>
          </a:xfrm>
          <a:prstGeom prst="rect">
            <a:avLst/>
          </a:prstGeom>
          <a:ln>
            <a:noFill/>
          </a:ln>
        </p:spPr>
      </p:pic>
      <p:pic>
        <p:nvPicPr>
          <p:cNvPr id="2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905440" y="5168880"/>
            <a:ext cx="939960" cy="60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Binary Numbers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Base 2 </a:t>
            </a:r>
            <a:r>
              <a:rPr lang="en-US" sz="2400">
                <a:solidFill>
                  <a:srgbClr val="0000c0"/>
                </a:solidFill>
                <a:latin typeface="Symbol"/>
              </a:rPr>
              <a:t></a:t>
            </a:r>
            <a:r>
              <a:rPr lang="en-US" sz="2400">
                <a:solidFill>
                  <a:srgbClr val="0000c0"/>
                </a:solidFill>
                <a:latin typeface="Arial"/>
              </a:rPr>
              <a:t> each digit is 0 or 1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Numbers are written as d</a:t>
            </a:r>
            <a:r>
              <a:rPr lang="en-US" sz="2400" baseline="-25000">
                <a:solidFill>
                  <a:srgbClr val="0000c0"/>
                </a:solidFill>
                <a:latin typeface="Arial"/>
              </a:rPr>
              <a:t>n</a:t>
            </a:r>
            <a:r>
              <a:rPr lang="en-US" sz="2400">
                <a:solidFill>
                  <a:srgbClr val="0000c0"/>
                </a:solidFill>
                <a:latin typeface="Arial"/>
              </a:rPr>
              <a:t>...d</a:t>
            </a:r>
            <a:r>
              <a:rPr lang="en-US" sz="2400" baseline="-25000">
                <a:solidFill>
                  <a:srgbClr val="0000c0"/>
                </a:solidFill>
                <a:latin typeface="Arial"/>
              </a:rPr>
              <a:t>2</a:t>
            </a:r>
            <a:r>
              <a:rPr lang="en-US" sz="2400">
                <a:solidFill>
                  <a:srgbClr val="0000c0"/>
                </a:solidFill>
                <a:latin typeface="Arial"/>
              </a:rPr>
              <a:t>d</a:t>
            </a:r>
            <a:r>
              <a:rPr lang="en-US" sz="2400" baseline="-25000">
                <a:solidFill>
                  <a:srgbClr val="0000c0"/>
                </a:solidFill>
                <a:latin typeface="Arial"/>
              </a:rPr>
              <a:t>1</a:t>
            </a:r>
            <a:r>
              <a:rPr lang="en-US" sz="2400">
                <a:solidFill>
                  <a:srgbClr val="0000c0"/>
                </a:solidFill>
                <a:latin typeface="Arial"/>
              </a:rPr>
              <a:t>d</a:t>
            </a:r>
            <a:r>
              <a:rPr lang="en-US" sz="2400" baseline="-25000">
                <a:solidFill>
                  <a:srgbClr val="0000c0"/>
                </a:solidFill>
                <a:latin typeface="Arial"/>
              </a:rPr>
              <a:t>0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Value of number is computed as 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Binary representation is used in computers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Easy to represent by switches (on/off)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Manipulation by digital logic in hardware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Written form is long and inconvenient to deal with</a:t>
            </a:r>
            <a:endParaRPr/>
          </a:p>
        </p:txBody>
      </p:sp>
      <p:pic>
        <p:nvPicPr>
          <p:cNvPr id="2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27680" y="2057400"/>
            <a:ext cx="1168560" cy="83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Hexadecimal Numbers</a:t>
            </a:r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Base 16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Each digit can be one of 16 different values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Symbols = {0,1,2,3,4,5,6,7,8,9,A,B,C,D,E,F}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First  10 symbols (0 through 9) are same as decimal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A=10,B=11,C=12, D=13, E=14, F=15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Numbers are written as d</a:t>
            </a:r>
            <a:r>
              <a:rPr lang="en-US" sz="2400" baseline="-25000">
                <a:solidFill>
                  <a:srgbClr val="0000c0"/>
                </a:solidFill>
                <a:latin typeface="Arial"/>
              </a:rPr>
              <a:t>n</a:t>
            </a:r>
            <a:r>
              <a:rPr lang="en-US" sz="2400">
                <a:solidFill>
                  <a:srgbClr val="0000c0"/>
                </a:solidFill>
                <a:latin typeface="Arial"/>
              </a:rPr>
              <a:t>...d</a:t>
            </a:r>
            <a:r>
              <a:rPr lang="en-US" sz="2400" baseline="-25000">
                <a:solidFill>
                  <a:srgbClr val="0000c0"/>
                </a:solidFill>
                <a:latin typeface="Arial"/>
              </a:rPr>
              <a:t>2</a:t>
            </a:r>
            <a:r>
              <a:rPr lang="en-US" sz="2400">
                <a:solidFill>
                  <a:srgbClr val="0000c0"/>
                </a:solidFill>
                <a:latin typeface="Arial"/>
              </a:rPr>
              <a:t>d</a:t>
            </a:r>
            <a:r>
              <a:rPr lang="en-US" sz="2400" baseline="-25000">
                <a:solidFill>
                  <a:srgbClr val="0000c0"/>
                </a:solidFill>
                <a:latin typeface="Arial"/>
              </a:rPr>
              <a:t>1</a:t>
            </a:r>
            <a:r>
              <a:rPr lang="en-US" sz="2400">
                <a:solidFill>
                  <a:srgbClr val="0000c0"/>
                </a:solidFill>
                <a:latin typeface="Arial"/>
              </a:rPr>
              <a:t>d</a:t>
            </a:r>
            <a:r>
              <a:rPr lang="en-US" sz="2400" baseline="-25000">
                <a:solidFill>
                  <a:srgbClr val="0000c0"/>
                </a:solidFill>
                <a:latin typeface="Arial"/>
              </a:rPr>
              <a:t>0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Value = </a:t>
            </a:r>
            <a:endParaRPr/>
          </a:p>
          <a:p>
            <a:pPr>
              <a:lnSpc>
                <a:spcPct val="95000"/>
              </a:lnSpc>
            </a:pPr>
            <a:endParaRPr/>
          </a:p>
        </p:txBody>
      </p:sp>
      <p:pic>
        <p:nvPicPr>
          <p:cNvPr id="24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60520" y="3962520"/>
            <a:ext cx="1282680" cy="83808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Octal Numbers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Base 8 </a:t>
            </a:r>
            <a:r>
              <a:rPr lang="en-US" sz="2400">
                <a:solidFill>
                  <a:srgbClr val="0000c0"/>
                </a:solidFill>
                <a:latin typeface="Symbol"/>
              </a:rPr>
              <a:t></a:t>
            </a:r>
            <a:r>
              <a:rPr lang="en-US" sz="2400">
                <a:solidFill>
                  <a:srgbClr val="0000c0"/>
                </a:solidFill>
                <a:latin typeface="Arial"/>
              </a:rPr>
              <a:t> each digit is in [0-7]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Numbers are written as d</a:t>
            </a:r>
            <a:r>
              <a:rPr lang="en-US" sz="2400" baseline="-25000">
                <a:solidFill>
                  <a:srgbClr val="0000c0"/>
                </a:solidFill>
                <a:latin typeface="Arial"/>
              </a:rPr>
              <a:t>n</a:t>
            </a:r>
            <a:r>
              <a:rPr lang="en-US" sz="2400">
                <a:solidFill>
                  <a:srgbClr val="0000c0"/>
                </a:solidFill>
                <a:latin typeface="Arial"/>
              </a:rPr>
              <a:t>...d</a:t>
            </a:r>
            <a:r>
              <a:rPr lang="en-US" sz="2400" baseline="-25000">
                <a:solidFill>
                  <a:srgbClr val="0000c0"/>
                </a:solidFill>
                <a:latin typeface="Arial"/>
              </a:rPr>
              <a:t>2</a:t>
            </a:r>
            <a:r>
              <a:rPr lang="en-US" sz="2400">
                <a:solidFill>
                  <a:srgbClr val="0000c0"/>
                </a:solidFill>
                <a:latin typeface="Arial"/>
              </a:rPr>
              <a:t>d</a:t>
            </a:r>
            <a:r>
              <a:rPr lang="en-US" sz="2400" baseline="-25000">
                <a:solidFill>
                  <a:srgbClr val="0000c0"/>
                </a:solidFill>
                <a:latin typeface="Arial"/>
              </a:rPr>
              <a:t>1</a:t>
            </a:r>
            <a:r>
              <a:rPr lang="en-US" sz="2400">
                <a:solidFill>
                  <a:srgbClr val="0000c0"/>
                </a:solidFill>
                <a:latin typeface="Arial"/>
              </a:rPr>
              <a:t>d</a:t>
            </a:r>
            <a:r>
              <a:rPr lang="en-US" sz="2400" baseline="-25000">
                <a:solidFill>
                  <a:srgbClr val="0000c0"/>
                </a:solidFill>
                <a:latin typeface="Arial"/>
              </a:rPr>
              <a:t>0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Value of number is computed as </a:t>
            </a:r>
            <a:endParaRPr/>
          </a:p>
          <a:p>
            <a:pPr>
              <a:lnSpc>
                <a:spcPct val="95000"/>
              </a:lnSpc>
            </a:pPr>
            <a:endParaRPr/>
          </a:p>
        </p:txBody>
      </p:sp>
      <p:pic>
        <p:nvPicPr>
          <p:cNvPr id="2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40280" y="2057400"/>
            <a:ext cx="1143000" cy="83808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Converting Hex to Binary</a:t>
            </a:r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Each hexadecimal digit can be represented by 4 binary digits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Why?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0x2A8C (hex) = 0b0010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1010</a:t>
            </a:r>
            <a:r>
              <a:rPr lang="en-US" sz="2400">
                <a:solidFill>
                  <a:srgbClr val="0000c0"/>
                </a:solidFill>
                <a:latin typeface="Arial"/>
              </a:rPr>
              <a:t>1000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1100</a:t>
            </a:r>
            <a:r>
              <a:rPr lang="en-US" sz="2400">
                <a:solidFill>
                  <a:srgbClr val="0000c0"/>
                </a:solidFill>
                <a:latin typeface="Arial"/>
              </a:rPr>
              <a:t> (binary)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0xC = 12 x 16</a:t>
            </a:r>
            <a:r>
              <a:rPr lang="en-US" sz="2200" baseline="30000">
                <a:solidFill>
                  <a:srgbClr val="000066"/>
                </a:solidFill>
                <a:latin typeface="Arial"/>
              </a:rPr>
              <a:t>0</a:t>
            </a:r>
            <a:r>
              <a:rPr lang="en-US" sz="2200">
                <a:solidFill>
                  <a:srgbClr val="000066"/>
                </a:solidFill>
                <a:latin typeface="Arial"/>
              </a:rPr>
              <a:t> = 8 + 4 = (1 x 2</a:t>
            </a:r>
            <a:r>
              <a:rPr lang="en-US" sz="2200" baseline="30000">
                <a:solidFill>
                  <a:srgbClr val="000066"/>
                </a:solidFill>
                <a:latin typeface="Arial"/>
              </a:rPr>
              <a:t>3</a:t>
            </a:r>
            <a:r>
              <a:rPr lang="en-US" sz="2200">
                <a:solidFill>
                  <a:srgbClr val="000066"/>
                </a:solidFill>
                <a:latin typeface="Arial"/>
              </a:rPr>
              <a:t>) + (1 x 2</a:t>
            </a:r>
            <a:r>
              <a:rPr lang="en-US" sz="2200" baseline="30000">
                <a:solidFill>
                  <a:srgbClr val="000066"/>
                </a:solidFill>
                <a:latin typeface="Arial"/>
              </a:rPr>
              <a:t>2</a:t>
            </a:r>
            <a:r>
              <a:rPr lang="en-US" sz="2200">
                <a:solidFill>
                  <a:srgbClr val="000066"/>
                </a:solidFill>
                <a:latin typeface="Arial"/>
              </a:rPr>
              <a:t>) = 0b1100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0x80 = 8 x 16</a:t>
            </a:r>
            <a:r>
              <a:rPr lang="en-US" sz="2200" baseline="30000">
                <a:solidFill>
                  <a:srgbClr val="000066"/>
                </a:solidFill>
                <a:latin typeface="Arial"/>
              </a:rPr>
              <a:t>1</a:t>
            </a:r>
            <a:r>
              <a:rPr lang="en-US" sz="2200">
                <a:solidFill>
                  <a:srgbClr val="000066"/>
                </a:solidFill>
                <a:latin typeface="Arial"/>
              </a:rPr>
              <a:t> = 2</a:t>
            </a:r>
            <a:r>
              <a:rPr lang="en-US" sz="2200" baseline="30000">
                <a:solidFill>
                  <a:srgbClr val="000066"/>
                </a:solidFill>
                <a:latin typeface="Arial"/>
              </a:rPr>
              <a:t>3 </a:t>
            </a:r>
            <a:r>
              <a:rPr lang="en-US" sz="2200">
                <a:solidFill>
                  <a:srgbClr val="000066"/>
                </a:solidFill>
                <a:latin typeface="Arial"/>
              </a:rPr>
              <a:t>x 2</a:t>
            </a:r>
            <a:r>
              <a:rPr lang="en-US" sz="2200" baseline="30000">
                <a:solidFill>
                  <a:srgbClr val="000066"/>
                </a:solidFill>
                <a:latin typeface="Arial"/>
              </a:rPr>
              <a:t>4</a:t>
            </a:r>
            <a:r>
              <a:rPr lang="en-US" sz="2200">
                <a:solidFill>
                  <a:srgbClr val="000066"/>
                </a:solidFill>
                <a:latin typeface="Arial"/>
              </a:rPr>
              <a:t> = 2</a:t>
            </a:r>
            <a:r>
              <a:rPr lang="en-US" sz="2200" baseline="30000">
                <a:solidFill>
                  <a:srgbClr val="000066"/>
                </a:solidFill>
                <a:latin typeface="Arial"/>
              </a:rPr>
              <a:t>7</a:t>
            </a:r>
            <a:r>
              <a:rPr lang="en-US" sz="2200">
                <a:solidFill>
                  <a:srgbClr val="000066"/>
                </a:solidFill>
                <a:latin typeface="Arial"/>
              </a:rPr>
              <a:t> = 0b 10000000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And so on …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So, to convert hex to binary, just convert each digit and concatenate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What about octal to binary?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Converting Binary to Hex</a:t>
            </a:r>
            <a:endParaRPr/>
          </a:p>
        </p:txBody>
      </p:sp>
      <p:sp>
        <p:nvSpPr>
          <p:cNvPr id="254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Do the reverse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Group each set of 4 digits and change to corresponding digit in hex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Go from right to left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Example 1011011110011100 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00"/>
                </a:solidFill>
                <a:latin typeface="Arial"/>
              </a:rPr>
              <a:t>0b</a:t>
            </a:r>
            <a:r>
              <a:rPr lang="en-US" sz="2200">
                <a:solidFill>
                  <a:srgbClr val="99cc00"/>
                </a:solidFill>
                <a:latin typeface="Arial"/>
              </a:rPr>
              <a:t>1011</a:t>
            </a:r>
            <a:r>
              <a:rPr lang="en-US" sz="2200">
                <a:solidFill>
                  <a:srgbClr val="6600ff"/>
                </a:solidFill>
                <a:latin typeface="Arial"/>
              </a:rPr>
              <a:t>0111</a:t>
            </a:r>
            <a:r>
              <a:rPr lang="en-US" sz="2200">
                <a:solidFill>
                  <a:srgbClr val="00cc00"/>
                </a:solidFill>
                <a:latin typeface="Arial"/>
              </a:rPr>
              <a:t>1001</a:t>
            </a:r>
            <a:r>
              <a:rPr lang="en-US" sz="2200">
                <a:solidFill>
                  <a:srgbClr val="003300"/>
                </a:solidFill>
                <a:latin typeface="Arial"/>
              </a:rPr>
              <a:t>1100 = </a:t>
            </a:r>
            <a:r>
              <a:rPr lang="en-US" sz="2200">
                <a:solidFill>
                  <a:srgbClr val="000000"/>
                </a:solidFill>
                <a:latin typeface="Arial"/>
              </a:rPr>
              <a:t>0x</a:t>
            </a:r>
            <a:r>
              <a:rPr lang="en-US" sz="2200">
                <a:solidFill>
                  <a:srgbClr val="99cc00"/>
                </a:solidFill>
                <a:latin typeface="Arial"/>
              </a:rPr>
              <a:t>B</a:t>
            </a:r>
            <a:r>
              <a:rPr lang="en-US" sz="2200">
                <a:solidFill>
                  <a:srgbClr val="6600ff"/>
                </a:solidFill>
                <a:latin typeface="Arial"/>
              </a:rPr>
              <a:t>7</a:t>
            </a:r>
            <a:r>
              <a:rPr lang="en-US" sz="2200">
                <a:solidFill>
                  <a:srgbClr val="00cc00"/>
                </a:solidFill>
                <a:latin typeface="Arial"/>
              </a:rPr>
              <a:t>9</a:t>
            </a:r>
            <a:r>
              <a:rPr lang="en-US" sz="2200">
                <a:solidFill>
                  <a:srgbClr val="003300"/>
                </a:solidFill>
                <a:latin typeface="Arial"/>
              </a:rPr>
              <a:t>C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What about binary to octal?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C Review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Decimal to Binary</a:t>
            </a:r>
            <a:endParaRPr/>
          </a:p>
        </p:txBody>
      </p:sp>
      <p:sp>
        <p:nvSpPr>
          <p:cNvPr id="256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What’s the largest p, q, r … such that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n = 2</a:t>
            </a:r>
            <a:r>
              <a:rPr lang="en-US" sz="2200" baseline="30000">
                <a:solidFill>
                  <a:srgbClr val="000066"/>
                </a:solidFill>
                <a:latin typeface="Arial"/>
              </a:rPr>
              <a:t>p</a:t>
            </a:r>
            <a:r>
              <a:rPr lang="en-US" sz="2200">
                <a:solidFill>
                  <a:srgbClr val="000066"/>
                </a:solidFill>
                <a:latin typeface="Arial"/>
              </a:rPr>
              <a:t> + r</a:t>
            </a:r>
            <a:r>
              <a:rPr lang="en-US" sz="2200" baseline="-25000">
                <a:solidFill>
                  <a:srgbClr val="000066"/>
                </a:solidFill>
                <a:latin typeface="Arial"/>
              </a:rPr>
              <a:t>1</a:t>
            </a:r>
            <a:r>
              <a:rPr lang="en-US" sz="2200">
                <a:solidFill>
                  <a:srgbClr val="000066"/>
                </a:solidFill>
                <a:latin typeface="Arial"/>
              </a:rPr>
              <a:t>, where r</a:t>
            </a:r>
            <a:r>
              <a:rPr lang="en-US" sz="2200" baseline="-25000">
                <a:solidFill>
                  <a:srgbClr val="000066"/>
                </a:solidFill>
                <a:latin typeface="Arial"/>
              </a:rPr>
              <a:t>1</a:t>
            </a:r>
            <a:r>
              <a:rPr lang="en-US" sz="2200">
                <a:solidFill>
                  <a:srgbClr val="000066"/>
                </a:solidFill>
                <a:latin typeface="Arial"/>
              </a:rPr>
              <a:t> &lt; 2</a:t>
            </a:r>
            <a:r>
              <a:rPr lang="en-US" sz="2200" baseline="30000">
                <a:solidFill>
                  <a:srgbClr val="000066"/>
                </a:solidFill>
                <a:latin typeface="Arial"/>
              </a:rPr>
              <a:t>p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n - 2</a:t>
            </a:r>
            <a:r>
              <a:rPr lang="en-US" sz="2200" baseline="30000">
                <a:solidFill>
                  <a:srgbClr val="000066"/>
                </a:solidFill>
                <a:latin typeface="Arial"/>
              </a:rPr>
              <a:t>p</a:t>
            </a:r>
            <a:r>
              <a:rPr lang="en-US" sz="2200">
                <a:solidFill>
                  <a:srgbClr val="000066"/>
                </a:solidFill>
                <a:latin typeface="Arial"/>
              </a:rPr>
              <a:t> = 2</a:t>
            </a:r>
            <a:r>
              <a:rPr lang="en-US" sz="2200" baseline="30000">
                <a:solidFill>
                  <a:srgbClr val="000066"/>
                </a:solidFill>
                <a:latin typeface="Arial"/>
              </a:rPr>
              <a:t>q</a:t>
            </a:r>
            <a:r>
              <a:rPr lang="en-US" sz="2200">
                <a:solidFill>
                  <a:srgbClr val="000066"/>
                </a:solidFill>
                <a:latin typeface="Arial"/>
              </a:rPr>
              <a:t> + r</a:t>
            </a:r>
            <a:r>
              <a:rPr lang="en-US" sz="2200" baseline="-25000">
                <a:solidFill>
                  <a:srgbClr val="000066"/>
                </a:solidFill>
                <a:latin typeface="Arial"/>
              </a:rPr>
              <a:t>2</a:t>
            </a:r>
            <a:r>
              <a:rPr lang="en-US" sz="2200">
                <a:solidFill>
                  <a:srgbClr val="000066"/>
                </a:solidFill>
                <a:latin typeface="Arial"/>
              </a:rPr>
              <a:t>, where r</a:t>
            </a:r>
            <a:r>
              <a:rPr lang="en-US" sz="2200" baseline="-25000">
                <a:solidFill>
                  <a:srgbClr val="000066"/>
                </a:solidFill>
                <a:latin typeface="Arial"/>
              </a:rPr>
              <a:t>2</a:t>
            </a:r>
            <a:r>
              <a:rPr lang="en-US" sz="2200">
                <a:solidFill>
                  <a:srgbClr val="000066"/>
                </a:solidFill>
                <a:latin typeface="Arial"/>
              </a:rPr>
              <a:t> &lt; 2</a:t>
            </a:r>
            <a:r>
              <a:rPr lang="en-US" sz="2200" baseline="30000">
                <a:solidFill>
                  <a:srgbClr val="000066"/>
                </a:solidFill>
                <a:latin typeface="Arial"/>
              </a:rPr>
              <a:t>q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n – (2</a:t>
            </a:r>
            <a:r>
              <a:rPr lang="en-US" sz="2200" baseline="30000">
                <a:solidFill>
                  <a:srgbClr val="000066"/>
                </a:solidFill>
                <a:latin typeface="Arial"/>
              </a:rPr>
              <a:t>p</a:t>
            </a:r>
            <a:r>
              <a:rPr lang="en-US" sz="2200">
                <a:solidFill>
                  <a:srgbClr val="000066"/>
                </a:solidFill>
                <a:latin typeface="Arial"/>
              </a:rPr>
              <a:t> + 2</a:t>
            </a:r>
            <a:r>
              <a:rPr lang="en-US" sz="2200" baseline="30000">
                <a:solidFill>
                  <a:srgbClr val="000066"/>
                </a:solidFill>
                <a:latin typeface="Arial"/>
              </a:rPr>
              <a:t>q</a:t>
            </a:r>
            <a:r>
              <a:rPr lang="en-US" sz="2200">
                <a:solidFill>
                  <a:srgbClr val="000066"/>
                </a:solidFill>
                <a:latin typeface="Arial"/>
              </a:rPr>
              <a:t>)= 2</a:t>
            </a:r>
            <a:r>
              <a:rPr lang="en-US" sz="2200" baseline="30000">
                <a:solidFill>
                  <a:srgbClr val="000066"/>
                </a:solidFill>
                <a:latin typeface="Arial"/>
              </a:rPr>
              <a:t>r</a:t>
            </a:r>
            <a:r>
              <a:rPr lang="en-US" sz="2200">
                <a:solidFill>
                  <a:srgbClr val="000066"/>
                </a:solidFill>
                <a:latin typeface="Arial"/>
              </a:rPr>
              <a:t> + r</a:t>
            </a:r>
            <a:r>
              <a:rPr lang="en-US" sz="2200" baseline="-25000">
                <a:solidFill>
                  <a:srgbClr val="000066"/>
                </a:solidFill>
                <a:latin typeface="Arial"/>
              </a:rPr>
              <a:t>3</a:t>
            </a:r>
            <a:r>
              <a:rPr lang="en-US" sz="2200">
                <a:solidFill>
                  <a:srgbClr val="000066"/>
                </a:solidFill>
                <a:latin typeface="Arial"/>
              </a:rPr>
              <a:t>, where r</a:t>
            </a:r>
            <a:r>
              <a:rPr lang="en-US" sz="2200" baseline="-25000">
                <a:solidFill>
                  <a:srgbClr val="000066"/>
                </a:solidFill>
                <a:latin typeface="Arial"/>
              </a:rPr>
              <a:t>3</a:t>
            </a:r>
            <a:r>
              <a:rPr lang="en-US" sz="2200">
                <a:solidFill>
                  <a:srgbClr val="000066"/>
                </a:solidFill>
                <a:latin typeface="Arial"/>
              </a:rPr>
              <a:t> &lt; 2</a:t>
            </a:r>
            <a:r>
              <a:rPr lang="en-US" sz="2200" baseline="30000">
                <a:solidFill>
                  <a:srgbClr val="000066"/>
                </a:solidFill>
                <a:latin typeface="Arial"/>
              </a:rPr>
              <a:t>r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…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The above means that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n = (1 x 2</a:t>
            </a:r>
            <a:r>
              <a:rPr lang="en-US" sz="2200" baseline="30000">
                <a:solidFill>
                  <a:srgbClr val="000066"/>
                </a:solidFill>
                <a:latin typeface="Arial"/>
              </a:rPr>
              <a:t>p</a:t>
            </a:r>
            <a:r>
              <a:rPr lang="en-US" sz="2200">
                <a:solidFill>
                  <a:srgbClr val="000066"/>
                </a:solidFill>
                <a:latin typeface="Arial"/>
              </a:rPr>
              <a:t>) + (1 x 2</a:t>
            </a:r>
            <a:r>
              <a:rPr lang="en-US" sz="2200" baseline="30000">
                <a:solidFill>
                  <a:srgbClr val="000066"/>
                </a:solidFill>
                <a:latin typeface="Arial"/>
              </a:rPr>
              <a:t>q</a:t>
            </a:r>
            <a:r>
              <a:rPr lang="en-US" sz="2200">
                <a:solidFill>
                  <a:srgbClr val="000066"/>
                </a:solidFill>
                <a:latin typeface="Arial"/>
              </a:rPr>
              <a:t>) + (1 x 2</a:t>
            </a:r>
            <a:r>
              <a:rPr lang="en-US" sz="2200" baseline="30000">
                <a:solidFill>
                  <a:srgbClr val="000066"/>
                </a:solidFill>
                <a:latin typeface="Arial"/>
              </a:rPr>
              <a:t>r</a:t>
            </a:r>
            <a:r>
              <a:rPr lang="en-US" sz="2200">
                <a:solidFill>
                  <a:srgbClr val="000066"/>
                </a:solidFill>
                <a:latin typeface="Arial"/>
              </a:rPr>
              <a:t>) + … + r</a:t>
            </a:r>
            <a:r>
              <a:rPr lang="en-US" sz="2200" baseline="-25000">
                <a:solidFill>
                  <a:srgbClr val="000066"/>
                </a:solidFill>
                <a:latin typeface="Arial"/>
              </a:rPr>
              <a:t>m</a:t>
            </a:r>
            <a:r>
              <a:rPr lang="en-US" sz="2200">
                <a:solidFill>
                  <a:srgbClr val="000066"/>
                </a:solidFill>
                <a:latin typeface="Arial"/>
              </a:rPr>
              <a:t> , where r</a:t>
            </a:r>
            <a:r>
              <a:rPr lang="en-US" sz="2200" baseline="-25000">
                <a:solidFill>
                  <a:srgbClr val="000066"/>
                </a:solidFill>
                <a:latin typeface="Arial"/>
              </a:rPr>
              <a:t>m</a:t>
            </a:r>
            <a:r>
              <a:rPr lang="en-US" sz="2200">
                <a:solidFill>
                  <a:srgbClr val="000066"/>
                </a:solidFill>
                <a:latin typeface="Arial"/>
              </a:rPr>
              <a:t> = n % 2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Can you see why this now allows n to be easily written in binary form?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Example: convert 21 to binary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21 = 2</a:t>
            </a:r>
            <a:r>
              <a:rPr lang="en-US" sz="2200" baseline="30000">
                <a:solidFill>
                  <a:srgbClr val="000066"/>
                </a:solidFill>
                <a:latin typeface="Arial"/>
              </a:rPr>
              <a:t>4</a:t>
            </a:r>
            <a:r>
              <a:rPr lang="en-US" sz="2200">
                <a:solidFill>
                  <a:srgbClr val="000066"/>
                </a:solidFill>
                <a:latin typeface="Arial"/>
              </a:rPr>
              <a:t> + 5, 5 = 2</a:t>
            </a:r>
            <a:r>
              <a:rPr lang="en-US" sz="2200" baseline="30000">
                <a:solidFill>
                  <a:srgbClr val="000066"/>
                </a:solidFill>
                <a:latin typeface="Arial"/>
              </a:rPr>
              <a:t>2</a:t>
            </a:r>
            <a:r>
              <a:rPr lang="en-US" sz="2200">
                <a:solidFill>
                  <a:srgbClr val="000066"/>
                </a:solidFill>
                <a:latin typeface="Arial"/>
              </a:rPr>
              <a:t> + 1</a:t>
            </a:r>
            <a:r>
              <a:rPr lang="en-US" sz="2200">
                <a:solidFill>
                  <a:srgbClr val="000066"/>
                </a:solidFill>
                <a:latin typeface="Symbol"/>
              </a:rPr>
              <a:t></a:t>
            </a:r>
            <a:r>
              <a:rPr lang="en-US" sz="2200">
                <a:solidFill>
                  <a:srgbClr val="000066"/>
                </a:solidFill>
                <a:latin typeface="Arial"/>
              </a:rPr>
              <a:t> 21 = 0b10101</a:t>
            </a: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Decimal to Binary and Back</a:t>
            </a:r>
            <a:endParaRPr/>
          </a:p>
        </p:txBody>
      </p:sp>
      <p:sp>
        <p:nvSpPr>
          <p:cNvPr id="258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How to do the conversion algorithmically?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What about binary to decimal?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What about decimal to hex?  Hex to decimal?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Decimal to octal?  Octal to decimal?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Hex to octal?  Octal to Hex?</a:t>
            </a: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Decimal and Binary fractions</a:t>
            </a:r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In decimal, digits to the right of radix point have value 1/10</a:t>
            </a:r>
            <a:r>
              <a:rPr lang="en-US" sz="2400" baseline="30000">
                <a:solidFill>
                  <a:srgbClr val="0000c0"/>
                </a:solidFill>
                <a:latin typeface="Arial"/>
              </a:rPr>
              <a:t>i  </a:t>
            </a:r>
            <a:r>
              <a:rPr lang="en-US" sz="2400">
                <a:solidFill>
                  <a:srgbClr val="0000c0"/>
                </a:solidFill>
                <a:latin typeface="Arial"/>
              </a:rPr>
              <a:t>for each digit in the i</a:t>
            </a:r>
            <a:r>
              <a:rPr lang="en-US" sz="2400" baseline="30000">
                <a:solidFill>
                  <a:srgbClr val="0000c0"/>
                </a:solidFill>
                <a:latin typeface="Arial"/>
              </a:rPr>
              <a:t>th</a:t>
            </a:r>
            <a:r>
              <a:rPr lang="en-US" sz="2400">
                <a:solidFill>
                  <a:srgbClr val="0000c0"/>
                </a:solidFill>
                <a:latin typeface="Arial"/>
              </a:rPr>
              <a:t> place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0.25  is  2/10 + 5/100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Similarly, in binary, digits to the right of radix point have value 1/2</a:t>
            </a:r>
            <a:r>
              <a:rPr lang="en-US" sz="2400" baseline="30000">
                <a:solidFill>
                  <a:srgbClr val="0000c0"/>
                </a:solidFill>
                <a:latin typeface="Arial"/>
              </a:rPr>
              <a:t>i</a:t>
            </a:r>
            <a:r>
              <a:rPr lang="en-US" sz="2400">
                <a:solidFill>
                  <a:srgbClr val="0000c0"/>
                </a:solidFill>
                <a:latin typeface="Arial"/>
              </a:rPr>
              <a:t> for each i</a:t>
            </a:r>
            <a:r>
              <a:rPr lang="en-US" sz="2400" baseline="30000">
                <a:solidFill>
                  <a:srgbClr val="0000c0"/>
                </a:solidFill>
                <a:latin typeface="Arial"/>
              </a:rPr>
              <a:t>th</a:t>
            </a:r>
            <a:r>
              <a:rPr lang="en-US" sz="2400">
                <a:solidFill>
                  <a:srgbClr val="0000c0"/>
                </a:solidFill>
                <a:latin typeface="Arial"/>
              </a:rPr>
              <a:t> place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Just the base is different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8.625 is 1000.101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.625 = 6/10 + 2/100 + 5/1000 = 1/2 + 1/8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How to convert?</a:t>
            </a:r>
            <a:endParaRPr/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Decimal to Binary Example</a:t>
            </a:r>
            <a:endParaRPr/>
          </a:p>
        </p:txBody>
      </p:sp>
      <p:sp>
        <p:nvSpPr>
          <p:cNvPr id="262" name="TextShape 2"/>
          <p:cNvSpPr txBox="1"/>
          <p:nvPr/>
        </p:nvSpPr>
        <p:spPr>
          <a:xfrm>
            <a:off x="4572000" y="1295280"/>
            <a:ext cx="4038120" cy="441144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600">
                <a:solidFill>
                  <a:srgbClr val="0000c0"/>
                </a:solidFill>
                <a:latin typeface="Arial"/>
              </a:rPr>
              <a:t>Example: 0.625 to binary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ANS: 0.101</a:t>
            </a:r>
            <a:endParaRPr/>
          </a:p>
          <a:p>
            <a:pPr lvl="2">
              <a:lnSpc>
                <a:spcPct val="100000"/>
              </a:lnSpc>
              <a:buSzPct val="90000"/>
              <a:buFont typeface="Wingdings" charset="2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0.625*2 = 1.25</a:t>
            </a:r>
            <a:endParaRPr/>
          </a:p>
          <a:p>
            <a:pPr lvl="2">
              <a:lnSpc>
                <a:spcPct val="100000"/>
              </a:lnSpc>
              <a:buSzPct val="90000"/>
              <a:buFont typeface="Wingdings" charset="2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output 1</a:t>
            </a:r>
            <a:endParaRPr/>
          </a:p>
          <a:p>
            <a:pPr lvl="2">
              <a:lnSpc>
                <a:spcPct val="100000"/>
              </a:lnSpc>
              <a:buSzPct val="90000"/>
              <a:buFont typeface="Wingdings" charset="2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0.25*2 =0.5</a:t>
            </a:r>
            <a:endParaRPr/>
          </a:p>
          <a:p>
            <a:pPr lvl="2">
              <a:lnSpc>
                <a:spcPct val="100000"/>
              </a:lnSpc>
              <a:buSzPct val="90000"/>
              <a:buFont typeface="Wingdings" charset="2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output 0</a:t>
            </a:r>
            <a:endParaRPr/>
          </a:p>
          <a:p>
            <a:pPr lvl="2">
              <a:lnSpc>
                <a:spcPct val="100000"/>
              </a:lnSpc>
              <a:buSzPct val="90000"/>
              <a:buFont typeface="Wingdings" charset="2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0.5*2 = 1</a:t>
            </a:r>
            <a:endParaRPr/>
          </a:p>
          <a:p>
            <a:pPr lvl="2">
              <a:lnSpc>
                <a:spcPct val="100000"/>
              </a:lnSpc>
              <a:buSzPct val="90000"/>
              <a:buFont typeface="Wingdings" charset="2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output 1</a:t>
            </a:r>
            <a:endParaRPr/>
          </a:p>
          <a:p>
            <a:pPr lvl="2">
              <a:lnSpc>
                <a:spcPct val="100000"/>
              </a:lnSpc>
              <a:buSzPct val="90000"/>
              <a:buFont typeface="Wingdings" charset="2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Exit </a:t>
            </a:r>
            <a:endParaRPr/>
          </a:p>
        </p:txBody>
      </p:sp>
      <p:sp>
        <p:nvSpPr>
          <p:cNvPr id="263" name="CustomShape 3"/>
          <p:cNvSpPr/>
          <p:nvPr/>
        </p:nvSpPr>
        <p:spPr>
          <a:xfrm>
            <a:off x="380880" y="1371600"/>
            <a:ext cx="5486040" cy="42958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66"/>
                </a:solidFill>
                <a:latin typeface="Courier New"/>
              </a:rPr>
              <a:t>Algorithm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6"/>
                </a:solidFill>
                <a:latin typeface="Courier New"/>
              </a:rPr>
              <a:t>Number = decimalFraction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6"/>
                </a:solidFill>
                <a:latin typeface="Courier New"/>
              </a:rPr>
              <a:t>while (number &gt; 0)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6"/>
                </a:solidFill>
                <a:latin typeface="Courier New"/>
              </a:rPr>
              <a:t>    </a:t>
            </a:r>
            <a:r>
              <a:rPr b="1" lang="en-US">
                <a:solidFill>
                  <a:srgbClr val="000066"/>
                </a:solidFill>
                <a:latin typeface="Courier New"/>
              </a:rPr>
              <a:t>number = number*2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6"/>
                </a:solidFill>
                <a:latin typeface="Courier New"/>
              </a:rPr>
              <a:t>    </a:t>
            </a:r>
            <a:r>
              <a:rPr b="1" lang="en-US">
                <a:solidFill>
                  <a:srgbClr val="000066"/>
                </a:solidFill>
                <a:latin typeface="Courier New"/>
              </a:rPr>
              <a:t>if (number &gt;=1)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6"/>
                </a:solidFill>
                <a:latin typeface="Courier New"/>
              </a:rPr>
              <a:t>        </a:t>
            </a:r>
            <a:r>
              <a:rPr b="1" lang="en-US">
                <a:solidFill>
                  <a:srgbClr val="000066"/>
                </a:solidFill>
                <a:latin typeface="Courier New"/>
              </a:rPr>
              <a:t>Output 1;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6"/>
                </a:solidFill>
                <a:latin typeface="Courier New"/>
              </a:rPr>
              <a:t>        </a:t>
            </a:r>
            <a:r>
              <a:rPr b="1" lang="en-US">
                <a:solidFill>
                  <a:srgbClr val="000066"/>
                </a:solidFill>
                <a:latin typeface="Courier New"/>
              </a:rPr>
              <a:t>number = number-1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6"/>
                </a:solidFill>
                <a:latin typeface="Courier New"/>
              </a:rPr>
              <a:t>    </a:t>
            </a:r>
            <a:r>
              <a:rPr b="1" lang="en-US">
                <a:solidFill>
                  <a:srgbClr val="000066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6"/>
                </a:solidFill>
                <a:latin typeface="Courier New"/>
              </a:rPr>
              <a:t>    </a:t>
            </a:r>
            <a:r>
              <a:rPr b="1" lang="en-US">
                <a:solidFill>
                  <a:srgbClr val="000066"/>
                </a:solidFill>
                <a:latin typeface="Courier New"/>
              </a:rPr>
              <a:t>else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6"/>
                </a:solidFill>
                <a:latin typeface="Courier New"/>
              </a:rPr>
              <a:t>        </a:t>
            </a:r>
            <a:r>
              <a:rPr b="1" lang="en-US">
                <a:solidFill>
                  <a:srgbClr val="000066"/>
                </a:solidFill>
                <a:latin typeface="Courier New"/>
              </a:rPr>
              <a:t>Output 0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6"/>
                </a:solidFill>
                <a:latin typeface="Courier New"/>
              </a:rPr>
              <a:t>    </a:t>
            </a:r>
            <a:r>
              <a:rPr b="1" lang="en-US">
                <a:solidFill>
                  <a:srgbClr val="000066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6"/>
                </a:solidFill>
                <a:latin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0000"/>
                </a:solidFill>
                <a:latin typeface="Courier New"/>
              </a:rPr>
              <a:t>Why does it work?</a:t>
            </a:r>
            <a:endParaRPr/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Data sizes</a:t>
            </a:r>
            <a:endParaRPr/>
          </a:p>
        </p:txBody>
      </p:sp>
      <p:sp>
        <p:nvSpPr>
          <p:cNvPr id="265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All Information  is represented in binary form but require  different sizes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Characters in 1 byte, integers 2 to 4 bytes, real numbers  4 to 8 bytes</a:t>
            </a:r>
            <a:endParaRPr/>
          </a:p>
          <a:p>
            <a:pPr>
              <a:lnSpc>
                <a:spcPct val="95000"/>
              </a:lnSpc>
            </a:pPr>
            <a:endParaRPr/>
          </a:p>
        </p:txBody>
      </p:sp>
      <p:graphicFrame>
        <p:nvGraphicFramePr>
          <p:cNvPr id="266" name="Table 3"/>
          <p:cNvGraphicFramePr/>
          <p:nvPr/>
        </p:nvGraphicFramePr>
        <p:xfrm>
          <a:off x="380880" y="3048120"/>
          <a:ext cx="8624520" cy="2918160"/>
        </p:xfrm>
        <a:graphic>
          <a:graphicData uri="http://schemas.openxmlformats.org/drawingml/2006/table">
            <a:tbl>
              <a:tblPr/>
              <a:tblGrid>
                <a:gridCol w="2874960"/>
                <a:gridCol w="2874960"/>
                <a:gridCol w="2874960"/>
              </a:tblGrid>
              <a:tr h="751320">
                <a:tc>
                  <a:txBody>
                    <a:bodyPr lIns="95760" rIns="957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66"/>
                          </a:solidFill>
                          <a:latin typeface="Arial"/>
                        </a:rPr>
                        <a:t>C declaration</a:t>
                      </a:r>
                      <a:endParaRPr/>
                    </a:p>
                  </a:txBody>
                  <a:tcPr/>
                </a:tc>
                <a:tc>
                  <a:txBody>
                    <a:bodyPr lIns="95760" rIns="957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66"/>
                          </a:solidFill>
                          <a:latin typeface="Arial"/>
                        </a:rPr>
                        <a:t>32-bit machine</a:t>
                      </a:r>
                      <a:endParaRPr/>
                    </a:p>
                  </a:txBody>
                  <a:tcPr/>
                </a:tc>
                <a:tc>
                  <a:txBody>
                    <a:bodyPr lIns="95760" rIns="957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66"/>
                          </a:solidFill>
                          <a:latin typeface="Arial"/>
                        </a:rPr>
                        <a:t>64-bit machine</a:t>
                      </a:r>
                      <a:endParaRPr/>
                    </a:p>
                  </a:txBody>
                  <a:tcPr/>
                </a:tc>
              </a:tr>
              <a:tr h="361080">
                <a:tc>
                  <a:txBody>
                    <a:bodyPr lIns="95760" rIns="957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66"/>
                          </a:solidFill>
                          <a:latin typeface="Arial"/>
                        </a:rPr>
                        <a:t>char</a:t>
                      </a:r>
                      <a:endParaRPr/>
                    </a:p>
                  </a:txBody>
                  <a:tcPr/>
                </a:tc>
                <a:tc>
                  <a:txBody>
                    <a:bodyPr lIns="95760" rIns="957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66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lIns="95760" rIns="957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66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1080">
                <a:tc>
                  <a:txBody>
                    <a:bodyPr lIns="95760" rIns="957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66"/>
                          </a:solidFill>
                          <a:latin typeface="Arial"/>
                        </a:rPr>
                        <a:t>short int</a:t>
                      </a:r>
                      <a:endParaRPr/>
                    </a:p>
                  </a:txBody>
                  <a:tcPr/>
                </a:tc>
                <a:tc>
                  <a:txBody>
                    <a:bodyPr lIns="95760" rIns="957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66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95760" rIns="957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66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61080">
                <a:tc>
                  <a:txBody>
                    <a:bodyPr lIns="95760" rIns="957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66"/>
                          </a:solidFill>
                          <a:latin typeface="Arial"/>
                        </a:rPr>
                        <a:t>int</a:t>
                      </a:r>
                      <a:endParaRPr/>
                    </a:p>
                  </a:txBody>
                  <a:tcPr/>
                </a:tc>
                <a:tc>
                  <a:txBody>
                    <a:bodyPr lIns="95760" rIns="957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66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lIns="95760" rIns="957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66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61080">
                <a:tc>
                  <a:txBody>
                    <a:bodyPr lIns="95760" rIns="957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3300"/>
                          </a:solidFill>
                          <a:latin typeface="Arial"/>
                        </a:rPr>
                        <a:t>pointer</a:t>
                      </a:r>
                      <a:endParaRPr/>
                    </a:p>
                  </a:txBody>
                  <a:tcPr/>
                </a:tc>
                <a:tc>
                  <a:txBody>
                    <a:bodyPr lIns="95760" rIns="957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3300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lIns="95760" rIns="957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ff3300"/>
                          </a:solidFill>
                          <a:latin typeface="Arial"/>
                        </a:rPr>
                        <a:t>8</a:t>
                      </a:r>
                      <a:endParaRPr/>
                    </a:p>
                  </a:txBody>
                  <a:tcPr/>
                </a:tc>
              </a:tr>
              <a:tr h="361080">
                <a:tc>
                  <a:txBody>
                    <a:bodyPr lIns="95760" rIns="957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66"/>
                          </a:solidFill>
                          <a:latin typeface="Aria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 lIns="95760" rIns="957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66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 lIns="95760" rIns="957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66"/>
                          </a:solidFill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61440">
                <a:tc>
                  <a:txBody>
                    <a:bodyPr lIns="95760" rIns="957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66"/>
                          </a:solidFill>
                          <a:latin typeface="Arial"/>
                        </a:rPr>
                        <a:t>double</a:t>
                      </a:r>
                      <a:endParaRPr/>
                    </a:p>
                  </a:txBody>
                  <a:tcPr/>
                </a:tc>
                <a:tc>
                  <a:txBody>
                    <a:bodyPr lIns="95760" rIns="957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66"/>
                          </a:solidFill>
                          <a:latin typeface="Arial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 lIns="95760" rIns="9576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66"/>
                          </a:solidFill>
                          <a:latin typeface="Arial"/>
                        </a:rPr>
                        <a:t>8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Big Endian vs. Little Endian</a:t>
            </a:r>
            <a:endParaRPr/>
          </a:p>
        </p:txBody>
      </p:sp>
      <p:sp>
        <p:nvSpPr>
          <p:cNvPr id="268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0000"/>
              </a:lnSpc>
            </a:pPr>
            <a:r>
              <a:rPr lang="en-US" sz="2100">
                <a:solidFill>
                  <a:srgbClr val="0000c0"/>
                </a:solidFill>
                <a:latin typeface="Arial"/>
              </a:rPr>
              <a:t>How to determine value when have a binary number spread across multiple bytes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100">
                <a:solidFill>
                  <a:srgbClr val="0000c0"/>
                </a:solidFill>
                <a:latin typeface="Arial"/>
              </a:rPr>
              <a:t>Is it A0BC0012 or 1200BCA0?</a:t>
            </a:r>
            <a:endParaRPr/>
          </a:p>
          <a:p>
            <a:pPr lvl="1">
              <a:lnSpc>
                <a:spcPct val="90000"/>
              </a:lnSpc>
              <a:buSzPct val="75000"/>
              <a:buFont typeface="Wingdings" charset="2"/>
              <a:buChar char=""/>
            </a:pPr>
            <a:r>
              <a:rPr lang="en-US" sz="1900">
                <a:solidFill>
                  <a:srgbClr val="000066"/>
                </a:solidFill>
                <a:latin typeface="Arial"/>
              </a:rPr>
              <a:t>One is called “big endian” and one is “little endian”</a:t>
            </a:r>
            <a:endParaRPr/>
          </a:p>
          <a:p>
            <a:pPr lvl="2">
              <a:lnSpc>
                <a:spcPct val="90000"/>
              </a:lnSpc>
              <a:buSzPct val="90000"/>
              <a:buFont typeface="Wingdings" charset="2"/>
              <a:buChar char=""/>
            </a:pPr>
            <a:r>
              <a:rPr lang="en-US" sz="1900">
                <a:solidFill>
                  <a:srgbClr val="000000"/>
                </a:solidFill>
                <a:latin typeface="Arial"/>
              </a:rPr>
              <a:t>Most Significant byte first … big endian</a:t>
            </a:r>
            <a:endParaRPr/>
          </a:p>
          <a:p>
            <a:pPr lvl="2">
              <a:lnSpc>
                <a:spcPct val="90000"/>
              </a:lnSpc>
              <a:buSzPct val="90000"/>
              <a:buFont typeface="Wingdings" charset="2"/>
              <a:buChar char=""/>
            </a:pPr>
            <a:r>
              <a:rPr lang="en-US" sz="1900">
                <a:solidFill>
                  <a:srgbClr val="000000"/>
                </a:solidFill>
                <a:latin typeface="Arial"/>
              </a:rPr>
              <a:t>Lease significant byte first … little endian</a:t>
            </a:r>
            <a:endParaRPr/>
          </a:p>
          <a:p>
            <a:pPr lvl="1">
              <a:lnSpc>
                <a:spcPct val="90000"/>
              </a:lnSpc>
              <a:buSzPct val="75000"/>
              <a:buFont typeface="Wingdings" charset="2"/>
              <a:buChar char=""/>
            </a:pPr>
            <a:r>
              <a:rPr lang="en-US" sz="1900">
                <a:solidFill>
                  <a:srgbClr val="000066"/>
                </a:solidFill>
                <a:latin typeface="Arial"/>
              </a:rPr>
              <a:t>Makes no difference to computer architecture</a:t>
            </a:r>
            <a:endParaRPr/>
          </a:p>
          <a:p>
            <a:pPr>
              <a:lnSpc>
                <a:spcPct val="90000"/>
              </a:lnSpc>
            </a:pPr>
            <a:r>
              <a:rPr lang="en-US" sz="2100">
                <a:solidFill>
                  <a:srgbClr val="0000c0"/>
                </a:solidFill>
                <a:latin typeface="Arial"/>
              </a:rPr>
              <a:t>Why do we care?</a:t>
            </a:r>
            <a:endParaRPr/>
          </a:p>
          <a:p>
            <a:pPr lvl="1">
              <a:lnSpc>
                <a:spcPct val="90000"/>
              </a:lnSpc>
              <a:buSzPct val="75000"/>
              <a:buFont typeface="Wingdings" charset="2"/>
              <a:buChar char=""/>
            </a:pPr>
            <a:r>
              <a:rPr lang="en-US" sz="1900">
                <a:solidFill>
                  <a:srgbClr val="000066"/>
                </a:solidFill>
                <a:latin typeface="Arial"/>
              </a:rPr>
              <a:t>Interpret machine code and values</a:t>
            </a:r>
            <a:endParaRPr/>
          </a:p>
          <a:p>
            <a:pPr lvl="1">
              <a:lnSpc>
                <a:spcPct val="90000"/>
              </a:lnSpc>
              <a:buSzPct val="75000"/>
              <a:buFont typeface="Wingdings" charset="2"/>
              <a:buChar char=""/>
            </a:pPr>
            <a:r>
              <a:rPr lang="en-US" sz="1900">
                <a:solidFill>
                  <a:srgbClr val="000066"/>
                </a:solidFill>
                <a:latin typeface="Arial"/>
              </a:rPr>
              <a:t>One computer (big endian) sending data to another computer (little endian)</a:t>
            </a:r>
            <a:endParaRPr/>
          </a:p>
          <a:p>
            <a:pPr lvl="1">
              <a:lnSpc>
                <a:spcPct val="9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0066"/>
                </a:solidFill>
                <a:latin typeface="Arial"/>
              </a:rPr>
              <a:t>Need to convert into standard form before transmitting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69" name="CustomShape 3"/>
          <p:cNvSpPr/>
          <p:nvPr/>
        </p:nvSpPr>
        <p:spPr>
          <a:xfrm>
            <a:off x="2343960" y="1767960"/>
            <a:ext cx="1618200" cy="365040"/>
          </a:xfrm>
          <a:prstGeom prst="rect">
            <a:avLst/>
          </a:prstGeom>
          <a:noFill/>
          <a:ln w="19080">
            <a:solidFill>
              <a:srgbClr val="003300"/>
            </a:solidFill>
            <a:round/>
          </a:ln>
        </p:spPr>
        <p:txBody>
          <a:bodyPr lIns="45720" rIns="45720" anchor="ctr"/>
          <a:p>
            <a:pPr algn="ctr">
              <a:lnSpc>
                <a:spcPct val="90000"/>
              </a:lnSpc>
            </a:pPr>
            <a:r>
              <a:rPr b="1" lang="en-US">
                <a:solidFill>
                  <a:srgbClr val="000066"/>
                </a:solidFill>
                <a:latin typeface="Arial"/>
              </a:rPr>
              <a:t>A0  BC  00  12</a:t>
            </a:r>
            <a:endParaRPr/>
          </a:p>
        </p:txBody>
      </p:sp>
      <p:sp>
        <p:nvSpPr>
          <p:cNvPr id="270" name="Line 4"/>
          <p:cNvSpPr/>
          <p:nvPr/>
        </p:nvSpPr>
        <p:spPr>
          <a:xfrm>
            <a:off x="2743200" y="1752480"/>
            <a:ext cx="0" cy="380880"/>
          </a:xfrm>
          <a:prstGeom prst="line">
            <a:avLst/>
          </a:prstGeom>
          <a:ln w="19080">
            <a:solidFill>
              <a:srgbClr val="003300"/>
            </a:solidFill>
            <a:round/>
          </a:ln>
        </p:spPr>
      </p:sp>
      <p:sp>
        <p:nvSpPr>
          <p:cNvPr id="271" name="Line 5"/>
          <p:cNvSpPr/>
          <p:nvPr/>
        </p:nvSpPr>
        <p:spPr>
          <a:xfrm>
            <a:off x="3200400" y="1752480"/>
            <a:ext cx="0" cy="380880"/>
          </a:xfrm>
          <a:prstGeom prst="line">
            <a:avLst/>
          </a:prstGeom>
          <a:ln w="19080">
            <a:solidFill>
              <a:srgbClr val="003300"/>
            </a:solidFill>
            <a:round/>
          </a:ln>
        </p:spPr>
      </p:sp>
      <p:sp>
        <p:nvSpPr>
          <p:cNvPr id="272" name="Line 6"/>
          <p:cNvSpPr/>
          <p:nvPr/>
        </p:nvSpPr>
        <p:spPr>
          <a:xfrm>
            <a:off x="3581280" y="1752480"/>
            <a:ext cx="0" cy="380880"/>
          </a:xfrm>
          <a:prstGeom prst="line">
            <a:avLst/>
          </a:prstGeom>
          <a:ln w="19080">
            <a:solidFill>
              <a:srgbClr val="003300"/>
            </a:solidFill>
            <a:round/>
          </a:ln>
        </p:spPr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Representing integers</a:t>
            </a:r>
            <a:endParaRPr/>
          </a:p>
        </p:txBody>
      </p:sp>
      <p:sp>
        <p:nvSpPr>
          <p:cNvPr id="274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How do we represent negative numbers in computers?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Use a bit … after all, that’s how we store information, right?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Signed Magnitude:  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0100 = 4, 1100 = -4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0011 = 3, 1011 = -3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What is 1000?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Have two zeros +0 (0000) and -0 (1000)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As we shall see, inconvenient for arithmetic computations</a:t>
            </a:r>
            <a:endParaRPr/>
          </a:p>
        </p:txBody>
      </p:sp>
      <p:sp>
        <p:nvSpPr>
          <p:cNvPr id="275" name="CustomShape 3"/>
          <p:cNvSpPr/>
          <p:nvPr/>
        </p:nvSpPr>
        <p:spPr>
          <a:xfrm>
            <a:off x="3200400" y="2286000"/>
            <a:ext cx="380520" cy="228240"/>
          </a:xfrm>
          <a:prstGeom prst="rect">
            <a:avLst/>
          </a:prstGeom>
          <a:solidFill>
            <a:srgbClr val="800000"/>
          </a:solidFill>
          <a:ln w="9360">
            <a:solidFill>
              <a:srgbClr val="000066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66"/>
                </a:solidFill>
                <a:latin typeface="Arial"/>
              </a:rPr>
              <a:t>S</a:t>
            </a:r>
            <a:endParaRPr/>
          </a:p>
        </p:txBody>
      </p:sp>
      <p:sp>
        <p:nvSpPr>
          <p:cNvPr id="276" name="CustomShape 4"/>
          <p:cNvSpPr/>
          <p:nvPr/>
        </p:nvSpPr>
        <p:spPr>
          <a:xfrm>
            <a:off x="3581280" y="2286000"/>
            <a:ext cx="3352320" cy="228240"/>
          </a:xfrm>
          <a:prstGeom prst="rect">
            <a:avLst/>
          </a:prstGeom>
          <a:solidFill>
            <a:srgbClr val="660033"/>
          </a:solidFill>
          <a:ln w="9360">
            <a:solidFill>
              <a:srgbClr val="000066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Arial"/>
              </a:rPr>
              <a:t>Magnitude</a:t>
            </a:r>
            <a:endParaRPr/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304920" y="1219320"/>
            <a:ext cx="4190760" cy="491148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Represent negative numbers by complementing positive numbers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Still have two zeros but arithmetic computation becomes easier</a:t>
            </a:r>
            <a:endParaRPr/>
          </a:p>
        </p:txBody>
      </p:sp>
      <p:graphicFrame>
        <p:nvGraphicFramePr>
          <p:cNvPr id="278" name="Table 2"/>
          <p:cNvGraphicFramePr/>
          <p:nvPr/>
        </p:nvGraphicFramePr>
        <p:xfrm>
          <a:off x="4648320" y="1795320"/>
          <a:ext cx="4038120" cy="1023480"/>
        </p:xfrm>
        <a:graphic>
          <a:graphicData uri="http://schemas.openxmlformats.org/drawingml/2006/table">
            <a:tbl>
              <a:tblPr/>
              <a:tblGrid>
                <a:gridCol w="504720"/>
                <a:gridCol w="504720"/>
                <a:gridCol w="504720"/>
                <a:gridCol w="504720"/>
                <a:gridCol w="504720"/>
                <a:gridCol w="504720"/>
                <a:gridCol w="504720"/>
                <a:gridCol w="505080"/>
              </a:tblGrid>
              <a:tr h="566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66"/>
                          </a:solidFill>
                          <a:latin typeface="Arial"/>
                        </a:rPr>
                        <a:t>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66"/>
                          </a:solidFill>
                          <a:latin typeface="Arial"/>
                        </a:rPr>
                        <a:t>001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66"/>
                          </a:solidFill>
                          <a:latin typeface="Arial"/>
                        </a:rPr>
                        <a:t>010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66"/>
                          </a:solidFill>
                          <a:latin typeface="Arial"/>
                        </a:rPr>
                        <a:t>011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rial"/>
                        </a:rPr>
                        <a:t>100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rial"/>
                        </a:rPr>
                        <a:t>101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rial"/>
                        </a:rPr>
                        <a:t>110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rial"/>
                        </a:rPr>
                        <a:t>111</a:t>
                      </a:r>
                      <a:endParaRPr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66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66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66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66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rial"/>
                        </a:rPr>
                        <a:t>-3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rial"/>
                        </a:rPr>
                        <a:t>-2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rial"/>
                        </a:rPr>
                        <a:t>-1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rial"/>
                        </a:rPr>
                        <a:t>-0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9" name="TextShape 3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One’s Complement</a:t>
            </a:r>
            <a:endParaRPr/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457200" y="122400"/>
            <a:ext cx="7543440" cy="12949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Two’s Complement</a:t>
            </a:r>
            <a:endParaRPr/>
          </a:p>
        </p:txBody>
      </p:sp>
      <p:graphicFrame>
        <p:nvGraphicFramePr>
          <p:cNvPr id="281" name="Table 2"/>
          <p:cNvGraphicFramePr/>
          <p:nvPr/>
        </p:nvGraphicFramePr>
        <p:xfrm>
          <a:off x="457200" y="1719360"/>
          <a:ext cx="8229240" cy="1023480"/>
        </p:xfrm>
        <a:graphic>
          <a:graphicData uri="http://schemas.openxmlformats.org/drawingml/2006/table">
            <a:tbl>
              <a:tblPr/>
              <a:tblGrid>
                <a:gridCol w="1069200"/>
                <a:gridCol w="1069200"/>
                <a:gridCol w="1069200"/>
                <a:gridCol w="1069200"/>
                <a:gridCol w="1066320"/>
                <a:gridCol w="1069200"/>
                <a:gridCol w="1069200"/>
                <a:gridCol w="747720"/>
              </a:tblGrid>
              <a:tr h="566640">
                <a:tc>
                  <a:txBody>
                    <a:bodyPr lIns="161640" rIns="1616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66"/>
                          </a:solidFill>
                          <a:latin typeface="Arial"/>
                        </a:rPr>
                        <a:t>000</a:t>
                      </a:r>
                      <a:endParaRPr/>
                    </a:p>
                  </a:txBody>
                  <a:tcPr/>
                </a:tc>
                <a:tc>
                  <a:txBody>
                    <a:bodyPr lIns="161640" rIns="1616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66"/>
                          </a:solidFill>
                          <a:latin typeface="Arial"/>
                        </a:rPr>
                        <a:t>001</a:t>
                      </a:r>
                      <a:endParaRPr/>
                    </a:p>
                  </a:txBody>
                  <a:tcPr/>
                </a:tc>
                <a:tc>
                  <a:txBody>
                    <a:bodyPr lIns="161640" rIns="1616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66"/>
                          </a:solidFill>
                          <a:latin typeface="Arial"/>
                        </a:rPr>
                        <a:t>010</a:t>
                      </a:r>
                      <a:endParaRPr/>
                    </a:p>
                  </a:txBody>
                  <a:tcPr/>
                </a:tc>
                <a:tc>
                  <a:txBody>
                    <a:bodyPr lIns="161640" rIns="1616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66"/>
                          </a:solidFill>
                          <a:latin typeface="Arial"/>
                        </a:rPr>
                        <a:t>011</a:t>
                      </a:r>
                      <a:endParaRPr/>
                    </a:p>
                  </a:txBody>
                  <a:tcPr/>
                </a:tc>
                <a:tc>
                  <a:txBody>
                    <a:bodyPr lIns="161640" rIns="1616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rial"/>
                        </a:rPr>
                        <a:t>100</a:t>
                      </a:r>
                      <a:endParaRPr/>
                    </a:p>
                  </a:txBody>
                  <a:tcPr/>
                </a:tc>
                <a:tc>
                  <a:txBody>
                    <a:bodyPr lIns="161640" rIns="1616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rial"/>
                        </a:rPr>
                        <a:t>101</a:t>
                      </a:r>
                      <a:endParaRPr/>
                    </a:p>
                  </a:txBody>
                  <a:tcPr/>
                </a:tc>
                <a:tc>
                  <a:txBody>
                    <a:bodyPr lIns="161640" rIns="1616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rial"/>
                        </a:rPr>
                        <a:t>110</a:t>
                      </a:r>
                      <a:endParaRPr/>
                    </a:p>
                  </a:txBody>
                  <a:tcPr/>
                </a:tc>
                <a:tc>
                  <a:txBody>
                    <a:bodyPr lIns="161640" rIns="1616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rial"/>
                        </a:rPr>
                        <a:t>111</a:t>
                      </a:r>
                      <a:endParaRPr/>
                    </a:p>
                  </a:txBody>
                  <a:tcPr/>
                </a:tc>
              </a:tr>
              <a:tr h="457200">
                <a:tc>
                  <a:txBody>
                    <a:bodyPr lIns="161640" rIns="1616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66"/>
                          </a:solidFill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161640" rIns="1616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66"/>
                          </a:solidFill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lIns="161640" rIns="1616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66"/>
                          </a:solidFill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161640" rIns="1616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66"/>
                          </a:solidFill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 lIns="161640" rIns="1616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rial"/>
                        </a:rPr>
                        <a:t>-4</a:t>
                      </a:r>
                      <a:endParaRPr/>
                    </a:p>
                  </a:txBody>
                  <a:tcPr/>
                </a:tc>
                <a:tc>
                  <a:txBody>
                    <a:bodyPr lIns="161640" rIns="1616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rial"/>
                        </a:rPr>
                        <a:t>-3</a:t>
                      </a:r>
                      <a:endParaRPr/>
                    </a:p>
                  </a:txBody>
                  <a:tcPr/>
                </a:tc>
                <a:tc>
                  <a:txBody>
                    <a:bodyPr lIns="161640" rIns="1616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rial"/>
                        </a:rPr>
                        <a:t>-2</a:t>
                      </a:r>
                      <a:endParaRPr/>
                    </a:p>
                  </a:txBody>
                  <a:tcPr/>
                </a:tc>
                <a:tc>
                  <a:txBody>
                    <a:bodyPr lIns="161640" rIns="16164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rial"/>
                        </a:rPr>
                        <a:t>-1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2" name="TextShape 3"/>
          <p:cNvSpPr txBox="1"/>
          <p:nvPr/>
        </p:nvSpPr>
        <p:spPr>
          <a:xfrm>
            <a:off x="457200" y="2895480"/>
            <a:ext cx="8229240" cy="213012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One’s complement plus one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Most significant bit still gives the “sign”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Trick: copy all ‘0’ bits from LSB till first ‘1’ bit. Copy ‘1’ bit, then flip all remaining bits till MSB.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Advantages: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Only 1 zero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Most convenient for arithmetic computations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Used in almost all computers today</a:t>
            </a:r>
            <a:endParaRPr/>
          </a:p>
          <a:p>
            <a:pPr>
              <a:lnSpc>
                <a:spcPct val="95000"/>
              </a:lnSpc>
            </a:pPr>
            <a:endParaRPr/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Numerical Value of Two’s Complement</a:t>
            </a:r>
            <a:endParaRPr/>
          </a:p>
        </p:txBody>
      </p:sp>
      <p:sp>
        <p:nvSpPr>
          <p:cNvPr id="284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Given a two’s complement number of length n, written as</a:t>
            </a:r>
            <a:r>
              <a:rPr lang="en-US" sz="2400">
                <a:solidFill>
                  <a:srgbClr val="0000c0"/>
                </a:solidFill>
                <a:latin typeface="Arial"/>
              </a:rPr>
              <a:t>
</a:t>
            </a:r>
            <a:r>
              <a:rPr lang="en-US" sz="2400">
                <a:solidFill>
                  <a:srgbClr val="0000c0"/>
                </a:solidFill>
                <a:latin typeface="Arial"/>
              </a:rPr>
              <a:t>d</a:t>
            </a:r>
            <a:r>
              <a:rPr lang="en-US" sz="2400" baseline="-25000">
                <a:solidFill>
                  <a:srgbClr val="0000c0"/>
                </a:solidFill>
                <a:latin typeface="Arial"/>
              </a:rPr>
              <a:t>n-1</a:t>
            </a:r>
            <a:r>
              <a:rPr lang="en-US" sz="2400">
                <a:solidFill>
                  <a:srgbClr val="0000c0"/>
                </a:solidFill>
                <a:latin typeface="Arial"/>
              </a:rPr>
              <a:t>…d</a:t>
            </a:r>
            <a:r>
              <a:rPr lang="en-US" sz="2400" baseline="-25000">
                <a:solidFill>
                  <a:srgbClr val="0000c0"/>
                </a:solidFill>
                <a:latin typeface="Arial"/>
              </a:rPr>
              <a:t>1</a:t>
            </a:r>
            <a:r>
              <a:rPr lang="en-US" sz="2400">
                <a:solidFill>
                  <a:srgbClr val="0000c0"/>
                </a:solidFill>
                <a:latin typeface="Arial"/>
              </a:rPr>
              <a:t>d</a:t>
            </a:r>
            <a:r>
              <a:rPr lang="en-US" sz="2400" baseline="-25000">
                <a:solidFill>
                  <a:srgbClr val="0000c0"/>
                </a:solidFill>
                <a:latin typeface="Arial"/>
              </a:rPr>
              <a:t>0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It’s value is interpreted as</a:t>
            </a:r>
            <a:endParaRPr/>
          </a:p>
          <a:p>
            <a:pPr>
              <a:lnSpc>
                <a:spcPct val="95000"/>
              </a:lnSpc>
            </a:pP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The range of values is then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More negative numbers than positive (if we do not count 0) 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101 = ?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0101 != 101</a:t>
            </a:r>
            <a:endParaRPr/>
          </a:p>
          <a:p>
            <a:pPr>
              <a:lnSpc>
                <a:spcPct val="95000"/>
              </a:lnSpc>
            </a:pPr>
            <a:endParaRPr/>
          </a:p>
          <a:p>
            <a:pPr>
              <a:lnSpc>
                <a:spcPct val="95000"/>
              </a:lnSpc>
            </a:pPr>
            <a:endParaRPr/>
          </a:p>
        </p:txBody>
      </p:sp>
      <p:pic>
        <p:nvPicPr>
          <p:cNvPr id="28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95680" y="1828800"/>
            <a:ext cx="2311560" cy="838080"/>
          </a:xfrm>
          <a:prstGeom prst="rect">
            <a:avLst/>
          </a:prstGeom>
          <a:ln>
            <a:noFill/>
          </a:ln>
        </p:spPr>
      </p:pic>
      <p:pic>
        <p:nvPicPr>
          <p:cNvPr id="2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91120" y="2971800"/>
            <a:ext cx="2044800" cy="50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Bug - # 1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endParaRPr/>
          </a:p>
        </p:txBody>
      </p:sp>
      <p:sp>
        <p:nvSpPr>
          <p:cNvPr id="205" name="CustomShape 3"/>
          <p:cNvSpPr/>
          <p:nvPr/>
        </p:nvSpPr>
        <p:spPr>
          <a:xfrm>
            <a:off x="3359520" y="3222720"/>
            <a:ext cx="2424240" cy="363960"/>
          </a:xfrm>
          <a:prstGeom prst="rect">
            <a:avLst/>
          </a:prstGeom>
          <a:solidFill>
            <a:srgbClr val="ffff99"/>
          </a:solidFill>
          <a:ln w="19080">
            <a:solidFill>
              <a:srgbClr val="00001e"/>
            </a:solidFill>
            <a:miter/>
          </a:ln>
        </p:spPr>
        <p:txBody>
          <a:bodyPr wrap="none" lIns="45720" rIns="45720" tIns="45000" bIns="45000"/>
          <a:p>
            <a:pPr algn="ctr">
              <a:lnSpc>
                <a:spcPct val="9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scanf(“%d”, val</a:t>
            </a:r>
            <a:r>
              <a:rPr b="1" lang="en-US">
                <a:solidFill>
                  <a:srgbClr val="00001e"/>
                </a:solidFill>
                <a:latin typeface="Courier New"/>
              </a:rPr>
              <a:t>);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ASCII</a:t>
            </a:r>
            <a:endParaRPr/>
          </a:p>
        </p:txBody>
      </p:sp>
      <p:sp>
        <p:nvSpPr>
          <p:cNvPr id="288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A character is stored as 1 byte according to the ASCII standard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Originally used only 128 values (7 bits)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One bit could be used for error detection (will discuss later)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Subsequently extended to use all 256 values</a:t>
            </a:r>
            <a:endParaRPr/>
          </a:p>
          <a:p>
            <a:pPr>
              <a:lnSpc>
                <a:spcPct val="95000"/>
              </a:lnSpc>
            </a:pPr>
            <a:endParaRPr/>
          </a:p>
          <a:p>
            <a:pPr>
              <a:lnSpc>
                <a:spcPct val="95000"/>
              </a:lnSpc>
            </a:pP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ASCII table</a:t>
            </a:r>
            <a:endParaRPr/>
          </a:p>
        </p:txBody>
      </p:sp>
      <p:pic>
        <p:nvPicPr>
          <p:cNvPr id="290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46280" y="1143000"/>
            <a:ext cx="3701520" cy="47145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Unicode and UTF-8</a:t>
            </a:r>
            <a:endParaRPr/>
          </a:p>
        </p:txBody>
      </p:sp>
      <p:sp>
        <p:nvSpPr>
          <p:cNvPr id="292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What about characters for other languages?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Unicode is a standard that defines more than 107,000 characters across 90 scripts (and more …)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Unicode can be implemented by different character encodings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Most common: UTF-8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Variable length encoding of Unicode: 1-4 bytes for each character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1-byte form is reserved for ASCII for backward compatibility</a:t>
            </a:r>
            <a:endParaRPr/>
          </a:p>
          <a:p>
            <a:pPr>
              <a:lnSpc>
                <a:spcPct val="95000"/>
              </a:lnSpc>
            </a:pP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Floating point</a:t>
            </a:r>
            <a:endParaRPr/>
          </a:p>
        </p:txBody>
      </p:sp>
      <p:sp>
        <p:nvSpPr>
          <p:cNvPr id="294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0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Integers typically written in ordinary decimal form</a:t>
            </a:r>
            <a:endParaRPr/>
          </a:p>
          <a:p>
            <a:pPr lvl="1">
              <a:lnSpc>
                <a:spcPct val="9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E.g., 1, 10, 100, 1000, 10000, 12456897, etc.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But, can also be written in scientific notation</a:t>
            </a:r>
            <a:endParaRPr/>
          </a:p>
          <a:p>
            <a:pPr lvl="1">
              <a:lnSpc>
                <a:spcPct val="9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E.g., 1x10</a:t>
            </a:r>
            <a:r>
              <a:rPr lang="en-US" sz="2200" baseline="30000">
                <a:solidFill>
                  <a:srgbClr val="000066"/>
                </a:solidFill>
                <a:latin typeface="Arial"/>
              </a:rPr>
              <a:t>4</a:t>
            </a:r>
            <a:r>
              <a:rPr lang="en-US" sz="2200">
                <a:solidFill>
                  <a:srgbClr val="000066"/>
                </a:solidFill>
                <a:latin typeface="Arial"/>
              </a:rPr>
              <a:t>, 1.2456897x10</a:t>
            </a:r>
            <a:r>
              <a:rPr lang="en-US" sz="2200" baseline="30000">
                <a:solidFill>
                  <a:srgbClr val="000066"/>
                </a:solidFill>
                <a:latin typeface="Arial"/>
              </a:rPr>
              <a:t>7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What about binary numbers?</a:t>
            </a:r>
            <a:endParaRPr/>
          </a:p>
          <a:p>
            <a:pPr lvl="1">
              <a:lnSpc>
                <a:spcPct val="9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Works the same way</a:t>
            </a:r>
            <a:endParaRPr/>
          </a:p>
          <a:p>
            <a:pPr lvl="1">
              <a:lnSpc>
                <a:spcPct val="9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0b100 = 0b1x2</a:t>
            </a:r>
            <a:r>
              <a:rPr lang="en-US" sz="2200" baseline="30000">
                <a:solidFill>
                  <a:srgbClr val="000066"/>
                </a:solidFill>
                <a:latin typeface="Arial"/>
              </a:rPr>
              <a:t>2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Scientific notation gives a natural way for thinking about floating point numbers</a:t>
            </a:r>
            <a:endParaRPr/>
          </a:p>
          <a:p>
            <a:pPr lvl="1">
              <a:lnSpc>
                <a:spcPct val="9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0.25 = 2.5x10</a:t>
            </a:r>
            <a:r>
              <a:rPr lang="en-US" sz="2200" baseline="30000">
                <a:solidFill>
                  <a:srgbClr val="000066"/>
                </a:solidFill>
                <a:latin typeface="Arial"/>
              </a:rPr>
              <a:t>-1</a:t>
            </a:r>
            <a:r>
              <a:rPr lang="en-US" sz="2200">
                <a:solidFill>
                  <a:srgbClr val="000066"/>
                </a:solidFill>
                <a:latin typeface="Arial"/>
              </a:rPr>
              <a:t> = 0b1x2</a:t>
            </a:r>
            <a:r>
              <a:rPr lang="en-US" sz="2200" baseline="30000">
                <a:solidFill>
                  <a:srgbClr val="000066"/>
                </a:solidFill>
                <a:latin typeface="Arial"/>
              </a:rPr>
              <a:t>-2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How to represent in computers?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IEEE floating point standard</a:t>
            </a:r>
            <a:endParaRPr/>
          </a:p>
        </p:txBody>
      </p:sp>
      <p:sp>
        <p:nvSpPr>
          <p:cNvPr id="296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Most computers follow IEEE 754 standard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Single precision (32 bits)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Double precision (64 bits)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Extended precision (80 bits)</a:t>
            </a:r>
            <a:endParaRPr/>
          </a:p>
        </p:txBody>
      </p:sp>
      <p:sp>
        <p:nvSpPr>
          <p:cNvPr id="297" name="CustomShape 3"/>
          <p:cNvSpPr/>
          <p:nvPr/>
        </p:nvSpPr>
        <p:spPr>
          <a:xfrm>
            <a:off x="1905120" y="4191120"/>
            <a:ext cx="456840" cy="456840"/>
          </a:xfrm>
          <a:prstGeom prst="rect">
            <a:avLst/>
          </a:prstGeom>
          <a:solidFill>
            <a:srgbClr val="800000"/>
          </a:solidFill>
          <a:ln w="9360">
            <a:solidFill>
              <a:srgbClr val="000066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66"/>
                </a:solidFill>
                <a:latin typeface="Arial"/>
              </a:rPr>
              <a:t>S</a:t>
            </a:r>
            <a:endParaRPr/>
          </a:p>
        </p:txBody>
      </p:sp>
      <p:sp>
        <p:nvSpPr>
          <p:cNvPr id="298" name="CustomShape 4"/>
          <p:cNvSpPr/>
          <p:nvPr/>
        </p:nvSpPr>
        <p:spPr>
          <a:xfrm>
            <a:off x="4572000" y="4191120"/>
            <a:ext cx="2361960" cy="456840"/>
          </a:xfrm>
          <a:prstGeom prst="rect">
            <a:avLst/>
          </a:prstGeom>
          <a:solidFill>
            <a:srgbClr val="800000"/>
          </a:solidFill>
          <a:ln w="9360">
            <a:solidFill>
              <a:srgbClr val="000066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66"/>
                </a:solidFill>
                <a:latin typeface="Arial"/>
              </a:rPr>
              <a:t>Fraction</a:t>
            </a:r>
            <a:endParaRPr/>
          </a:p>
        </p:txBody>
      </p:sp>
      <p:sp>
        <p:nvSpPr>
          <p:cNvPr id="299" name="CustomShape 5"/>
          <p:cNvSpPr/>
          <p:nvPr/>
        </p:nvSpPr>
        <p:spPr>
          <a:xfrm>
            <a:off x="2362320" y="4191120"/>
            <a:ext cx="2209320" cy="456840"/>
          </a:xfrm>
          <a:prstGeom prst="rect">
            <a:avLst/>
          </a:prstGeom>
          <a:solidFill>
            <a:srgbClr val="800000"/>
          </a:solidFill>
          <a:ln w="9360">
            <a:solidFill>
              <a:srgbClr val="000066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66"/>
                </a:solidFill>
                <a:latin typeface="Arial"/>
              </a:rPr>
              <a:t>Exponent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Floating point in C</a:t>
            </a:r>
            <a:endParaRPr/>
          </a:p>
        </p:txBody>
      </p:sp>
      <p:sp>
        <p:nvSpPr>
          <p:cNvPr id="301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0000"/>
              </a:lnSpc>
            </a:pPr>
            <a:r>
              <a:rPr lang="en-US" sz="2100">
                <a:solidFill>
                  <a:srgbClr val="0000c0"/>
                </a:solidFill>
                <a:latin typeface="Arial"/>
              </a:rPr>
              <a:t>32 bits single precision (type float)</a:t>
            </a:r>
            <a:endParaRPr/>
          </a:p>
          <a:p>
            <a:pPr lvl="1">
              <a:lnSpc>
                <a:spcPct val="90000"/>
              </a:lnSpc>
              <a:buSzPct val="75000"/>
              <a:buFont typeface="Wingdings" charset="2"/>
              <a:buChar char=""/>
            </a:pPr>
            <a:r>
              <a:rPr lang="en-US" sz="1900">
                <a:solidFill>
                  <a:srgbClr val="000066"/>
                </a:solidFill>
                <a:latin typeface="Arial"/>
              </a:rPr>
              <a:t>1 bit for sign, 8 bits for exponent, 23 bits for mantissa</a:t>
            </a:r>
            <a:endParaRPr/>
          </a:p>
          <a:p>
            <a:pPr lvl="2">
              <a:lnSpc>
                <a:spcPct val="90000"/>
              </a:lnSpc>
              <a:buSzPct val="90000"/>
              <a:buFont typeface="Wingdings" charset="2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Sign bit: 1 = negative numbers, 0 = positive numbers</a:t>
            </a:r>
            <a:endParaRPr/>
          </a:p>
          <a:p>
            <a:pPr lvl="2">
              <a:lnSpc>
                <a:spcPct val="90000"/>
              </a:lnSpc>
              <a:buSzPct val="90000"/>
              <a:buFont typeface="Wingdings" charset="2"/>
              <a:buChar char=""/>
            </a:pPr>
            <a:r>
              <a:rPr lang="en-US">
                <a:solidFill>
                  <a:srgbClr val="000000"/>
                </a:solidFill>
                <a:latin typeface="Arial"/>
              </a:rPr>
              <a:t>Exponent is power of 2</a:t>
            </a:r>
            <a:endParaRPr/>
          </a:p>
          <a:p>
            <a:pPr lvl="1">
              <a:lnSpc>
                <a:spcPct val="90000"/>
              </a:lnSpc>
              <a:buSzPct val="75000"/>
              <a:buFont typeface="Wingdings" charset="2"/>
              <a:buChar char=""/>
            </a:pPr>
            <a:r>
              <a:rPr lang="en-US" sz="1900">
                <a:solidFill>
                  <a:srgbClr val="000066"/>
                </a:solidFill>
                <a:latin typeface="Arial"/>
              </a:rPr>
              <a:t>Have 2 zero’s</a:t>
            </a:r>
            <a:endParaRPr/>
          </a:p>
          <a:p>
            <a:pPr lvl="1">
              <a:lnSpc>
                <a:spcPct val="90000"/>
              </a:lnSpc>
              <a:buSzPct val="75000"/>
              <a:buFont typeface="Wingdings" charset="2"/>
              <a:buChar char=""/>
            </a:pPr>
            <a:r>
              <a:rPr lang="en-US" sz="2000">
                <a:solidFill>
                  <a:srgbClr val="000066"/>
                </a:solidFill>
                <a:latin typeface="Arial"/>
              </a:rPr>
              <a:t>Range is approximately -10</a:t>
            </a:r>
            <a:r>
              <a:rPr lang="en-US" sz="2000" baseline="30000">
                <a:solidFill>
                  <a:srgbClr val="000066"/>
                </a:solidFill>
                <a:latin typeface="Arial"/>
              </a:rPr>
              <a:t>38</a:t>
            </a:r>
            <a:r>
              <a:rPr lang="en-US" sz="2000">
                <a:solidFill>
                  <a:srgbClr val="000066"/>
                </a:solidFill>
                <a:latin typeface="Arial"/>
              </a:rPr>
              <a:t> to 10</a:t>
            </a:r>
            <a:r>
              <a:rPr lang="en-US" sz="2000" baseline="30000">
                <a:solidFill>
                  <a:srgbClr val="000066"/>
                </a:solidFill>
                <a:latin typeface="Arial"/>
              </a:rPr>
              <a:t>38</a:t>
            </a:r>
            <a:r>
              <a:rPr lang="en-US" sz="2000">
                <a:solidFill>
                  <a:srgbClr val="000066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90000"/>
              </a:lnSpc>
            </a:pPr>
            <a:r>
              <a:rPr lang="en-US" sz="2100">
                <a:solidFill>
                  <a:srgbClr val="0000c0"/>
                </a:solidFill>
                <a:latin typeface="Arial"/>
              </a:rPr>
              <a:t>64 bits double precision (type double)</a:t>
            </a:r>
            <a:endParaRPr/>
          </a:p>
          <a:p>
            <a:pPr lvl="1">
              <a:lnSpc>
                <a:spcPct val="90000"/>
              </a:lnSpc>
              <a:buSzPct val="75000"/>
              <a:buFont typeface="Wingdings" charset="2"/>
              <a:buChar char=""/>
            </a:pPr>
            <a:r>
              <a:rPr lang="en-US" sz="1900">
                <a:solidFill>
                  <a:srgbClr val="000066"/>
                </a:solidFill>
                <a:latin typeface="Arial"/>
              </a:rPr>
              <a:t>1 bit for sign, 11 bits for exponent, 52 bits for mantissa</a:t>
            </a:r>
            <a:endParaRPr/>
          </a:p>
          <a:p>
            <a:pPr lvl="1">
              <a:lnSpc>
                <a:spcPct val="90000"/>
              </a:lnSpc>
              <a:buSzPct val="75000"/>
              <a:buFont typeface="Wingdings" charset="2"/>
              <a:buChar char=""/>
            </a:pPr>
            <a:r>
              <a:rPr lang="en-US" sz="1900">
                <a:solidFill>
                  <a:srgbClr val="000066"/>
                </a:solidFill>
                <a:latin typeface="Arial"/>
              </a:rPr>
              <a:t>Majority of new bits for mantissa </a:t>
            </a:r>
            <a:r>
              <a:rPr lang="en-US" sz="1900">
                <a:solidFill>
                  <a:srgbClr val="000066"/>
                </a:solidFill>
                <a:latin typeface="Wingdings"/>
                <a:ea typeface="Wingdings"/>
              </a:rPr>
              <a:t></a:t>
            </a:r>
            <a:r>
              <a:rPr lang="en-US" sz="1900">
                <a:solidFill>
                  <a:srgbClr val="000066"/>
                </a:solidFill>
                <a:latin typeface="Arial"/>
                <a:ea typeface="Wingdings"/>
              </a:rPr>
              <a:t> higher precision</a:t>
            </a:r>
            <a:endParaRPr/>
          </a:p>
          <a:p>
            <a:pPr lvl="1">
              <a:lnSpc>
                <a:spcPct val="90000"/>
              </a:lnSpc>
              <a:buSzPct val="75000"/>
              <a:buFont typeface="Wingdings" charset="2"/>
              <a:buChar char=""/>
            </a:pPr>
            <a:r>
              <a:rPr lang="en-US" sz="1900">
                <a:solidFill>
                  <a:srgbClr val="000066"/>
                </a:solidFill>
                <a:latin typeface="Arial"/>
                <a:ea typeface="Wingdings"/>
              </a:rPr>
              <a:t>Range is -10</a:t>
            </a:r>
            <a:r>
              <a:rPr lang="en-US" sz="1900" baseline="30000">
                <a:solidFill>
                  <a:srgbClr val="000066"/>
                </a:solidFill>
                <a:latin typeface="Arial"/>
                <a:ea typeface="Wingdings"/>
              </a:rPr>
              <a:t>308</a:t>
            </a:r>
            <a:r>
              <a:rPr lang="en-US" sz="1900">
                <a:solidFill>
                  <a:srgbClr val="000066"/>
                </a:solidFill>
                <a:latin typeface="Arial"/>
                <a:ea typeface="Wingdings"/>
              </a:rPr>
              <a:t> to +10</a:t>
            </a:r>
            <a:r>
              <a:rPr lang="en-US" sz="1900" baseline="30000">
                <a:solidFill>
                  <a:srgbClr val="000066"/>
                </a:solidFill>
                <a:latin typeface="Arial"/>
                <a:ea typeface="Wingdings"/>
              </a:rPr>
              <a:t>308</a:t>
            </a:r>
            <a:r>
              <a:rPr lang="en-US" sz="1900">
                <a:solidFill>
                  <a:srgbClr val="000066"/>
                </a:solidFill>
                <a:latin typeface="Arial"/>
                <a:ea typeface="Wingdings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Numerical Values</a:t>
            </a:r>
            <a:endParaRPr/>
          </a:p>
        </p:txBody>
      </p:sp>
      <p:sp>
        <p:nvSpPr>
          <p:cNvPr id="303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Three different cases: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Normalized values</a:t>
            </a:r>
            <a:endParaRPr/>
          </a:p>
          <a:p>
            <a:pPr lvl="2">
              <a:lnSpc>
                <a:spcPct val="100000"/>
              </a:lnSpc>
              <a:buSzPct val="90000"/>
              <a:buFont typeface="Wingdings" charset="2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exponent field ≠ 0 and exponent field ≠ 2</a:t>
            </a:r>
            <a:r>
              <a:rPr lang="en-US" sz="2200" baseline="30000">
                <a:solidFill>
                  <a:srgbClr val="000000"/>
                </a:solidFill>
                <a:latin typeface="Arial"/>
              </a:rPr>
              <a:t>k</a:t>
            </a:r>
            <a:r>
              <a:rPr lang="en-US" sz="2200">
                <a:solidFill>
                  <a:srgbClr val="000000"/>
                </a:solidFill>
                <a:latin typeface="Arial"/>
              </a:rPr>
              <a:t>-1 (all 1’s)</a:t>
            </a:r>
            <a:endParaRPr/>
          </a:p>
          <a:p>
            <a:pPr lvl="2">
              <a:lnSpc>
                <a:spcPct val="100000"/>
              </a:lnSpc>
              <a:buSzPct val="90000"/>
              <a:buFont typeface="Wingdings" charset="2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exponent = binary value – Bias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»"/>
            </a:pPr>
            <a:r>
              <a:rPr lang="en-US">
                <a:solidFill>
                  <a:srgbClr val="000066"/>
                </a:solidFill>
                <a:latin typeface="Arial"/>
              </a:rPr>
              <a:t>Bias = 2</a:t>
            </a:r>
            <a:r>
              <a:rPr lang="en-US" baseline="30000">
                <a:solidFill>
                  <a:srgbClr val="000066"/>
                </a:solidFill>
                <a:latin typeface="Arial"/>
              </a:rPr>
              <a:t>k-1</a:t>
            </a:r>
            <a:r>
              <a:rPr lang="en-US">
                <a:solidFill>
                  <a:srgbClr val="000066"/>
                </a:solidFill>
                <a:latin typeface="Arial"/>
              </a:rPr>
              <a:t>-1 (e.g., 127 for float)</a:t>
            </a:r>
            <a:endParaRPr/>
          </a:p>
          <a:p>
            <a:pPr lvl="2">
              <a:lnSpc>
                <a:spcPct val="100000"/>
              </a:lnSpc>
              <a:buSzPct val="90000"/>
              <a:buFont typeface="Wingdings" charset="2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mantissa = 1.(mantissa field)</a:t>
            </a:r>
            <a:endParaRPr/>
          </a:p>
          <a:p>
            <a:pPr lvl="2">
              <a:lnSpc>
                <a:spcPct val="100000"/>
              </a:lnSpc>
              <a:buSzPct val="90000"/>
              <a:buFont typeface="Wingdings" charset="2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Ex: (sign: 0, exp: 1, mantissa: 1) would give 0b1.1x2</a:t>
            </a:r>
            <a:r>
              <a:rPr lang="en-US" sz="2200" baseline="30000">
                <a:solidFill>
                  <a:srgbClr val="000000"/>
                </a:solidFill>
                <a:latin typeface="Arial"/>
              </a:rPr>
              <a:t>-126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Denormalized values</a:t>
            </a:r>
            <a:endParaRPr/>
          </a:p>
          <a:p>
            <a:pPr lvl="2">
              <a:lnSpc>
                <a:spcPct val="100000"/>
              </a:lnSpc>
              <a:buSzPct val="90000"/>
              <a:buFont typeface="Wingdings" charset="2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exponent field = 0</a:t>
            </a:r>
            <a:endParaRPr/>
          </a:p>
          <a:p>
            <a:pPr lvl="2">
              <a:lnSpc>
                <a:spcPct val="100000"/>
              </a:lnSpc>
              <a:buSzPct val="90000"/>
              <a:buFont typeface="Wingdings" charset="2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exponent = 1 – Bias (e.g., -126 for float)</a:t>
            </a:r>
            <a:endParaRPr/>
          </a:p>
          <a:p>
            <a:pPr lvl="2">
              <a:lnSpc>
                <a:spcPct val="100000"/>
              </a:lnSpc>
              <a:buSzPct val="90000"/>
              <a:buFont typeface="Wingdings" charset="2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Mantissa = mantissa field (no leading 1)</a:t>
            </a:r>
            <a:endParaRPr/>
          </a:p>
          <a:p>
            <a:pPr lvl="2">
              <a:lnSpc>
                <a:spcPct val="100000"/>
              </a:lnSpc>
              <a:buSzPct val="90000"/>
              <a:buFont typeface="Wingdings" charset="2"/>
              <a:buChar char=""/>
            </a:pPr>
            <a:r>
              <a:rPr lang="en-US" sz="2200">
                <a:solidFill>
                  <a:srgbClr val="000000"/>
                </a:solidFill>
                <a:latin typeface="Arial"/>
              </a:rPr>
              <a:t>Ex: (sign: 0, exp: 0, mantissa: 10) would give 0b10x2</a:t>
            </a:r>
            <a:r>
              <a:rPr lang="en-US" sz="2200" baseline="30000">
                <a:solidFill>
                  <a:srgbClr val="000000"/>
                </a:solidFill>
                <a:latin typeface="Arial"/>
              </a:rPr>
              <a:t>-126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Special values: represent +∞, -∞, and NaN</a:t>
            </a: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Decimal to IEEE Floating Point</a:t>
            </a:r>
            <a:endParaRPr/>
          </a:p>
        </p:txBody>
      </p:sp>
      <p:sp>
        <p:nvSpPr>
          <p:cNvPr id="305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600">
                <a:solidFill>
                  <a:srgbClr val="0000c0"/>
                </a:solidFill>
                <a:latin typeface="Arial"/>
              </a:rPr>
              <a:t>5.625</a:t>
            </a:r>
            <a:endParaRPr/>
          </a:p>
          <a:p>
            <a:pPr>
              <a:lnSpc>
                <a:spcPct val="95000"/>
              </a:lnSpc>
            </a:pPr>
            <a:r>
              <a:rPr lang="en-US" sz="2600">
                <a:solidFill>
                  <a:srgbClr val="0000c0"/>
                </a:solidFill>
                <a:latin typeface="Arial"/>
              </a:rPr>
              <a:t>In binary </a:t>
            </a:r>
            <a:endParaRPr/>
          </a:p>
          <a:p>
            <a:pPr>
              <a:lnSpc>
                <a:spcPct val="95000"/>
              </a:lnSpc>
            </a:pPr>
            <a:r>
              <a:rPr lang="en-US" sz="2600">
                <a:solidFill>
                  <a:srgbClr val="0000c0"/>
                </a:solidFill>
                <a:latin typeface="Arial"/>
              </a:rPr>
              <a:t>101.101  </a:t>
            </a:r>
            <a:r>
              <a:rPr lang="en-US" sz="2600">
                <a:solidFill>
                  <a:srgbClr val="0000c0"/>
                </a:solidFill>
                <a:latin typeface="Wingdings"/>
              </a:rPr>
              <a:t></a:t>
            </a:r>
            <a:r>
              <a:rPr lang="en-US" sz="2600">
                <a:solidFill>
                  <a:srgbClr val="0000c0"/>
                </a:solidFill>
                <a:latin typeface="Arial"/>
              </a:rPr>
              <a:t> 1.01101 x 2</a:t>
            </a:r>
            <a:r>
              <a:rPr lang="en-US" sz="2600" baseline="30000">
                <a:solidFill>
                  <a:srgbClr val="0000c0"/>
                </a:solidFill>
                <a:latin typeface="Arial"/>
              </a:rPr>
              <a:t>2</a:t>
            </a:r>
            <a:endParaRPr/>
          </a:p>
          <a:p>
            <a:pPr>
              <a:lnSpc>
                <a:spcPct val="95000"/>
              </a:lnSpc>
            </a:pPr>
            <a:r>
              <a:rPr lang="en-US" sz="2600">
                <a:solidFill>
                  <a:srgbClr val="0000c0"/>
                </a:solidFill>
                <a:latin typeface="Arial"/>
              </a:rPr>
              <a:t>Exponent field has value 2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add 127 to get 129</a:t>
            </a:r>
            <a:endParaRPr/>
          </a:p>
          <a:p>
            <a:pPr>
              <a:lnSpc>
                <a:spcPct val="95000"/>
              </a:lnSpc>
            </a:pPr>
            <a:r>
              <a:rPr lang="en-US" sz="2600">
                <a:solidFill>
                  <a:srgbClr val="0000c0"/>
                </a:solidFill>
                <a:latin typeface="Arial"/>
              </a:rPr>
              <a:t>Exponent is 10000001</a:t>
            </a:r>
            <a:endParaRPr/>
          </a:p>
          <a:p>
            <a:pPr>
              <a:lnSpc>
                <a:spcPct val="95000"/>
              </a:lnSpc>
            </a:pPr>
            <a:r>
              <a:rPr lang="en-US" sz="2600">
                <a:solidFill>
                  <a:srgbClr val="0000c0"/>
                </a:solidFill>
                <a:latin typeface="Arial"/>
              </a:rPr>
              <a:t>Mantissa is 01101</a:t>
            </a:r>
            <a:endParaRPr/>
          </a:p>
          <a:p>
            <a:pPr>
              <a:lnSpc>
                <a:spcPct val="95000"/>
              </a:lnSpc>
            </a:pPr>
            <a:r>
              <a:rPr lang="en-US" sz="2600">
                <a:solidFill>
                  <a:srgbClr val="0000c0"/>
                </a:solidFill>
                <a:latin typeface="Arial"/>
              </a:rPr>
              <a:t>Sign bit is 0</a:t>
            </a:r>
            <a:endParaRPr/>
          </a:p>
          <a:p>
            <a:pPr>
              <a:lnSpc>
                <a:spcPct val="95000"/>
              </a:lnSpc>
            </a:pPr>
            <a:r>
              <a:rPr lang="en-US" sz="2600">
                <a:solidFill>
                  <a:srgbClr val="6600ff"/>
                </a:solidFill>
                <a:latin typeface="Arial"/>
              </a:rPr>
              <a:t>0 </a:t>
            </a:r>
            <a:r>
              <a:rPr lang="en-US" sz="2600">
                <a:solidFill>
                  <a:srgbClr val="00cc00"/>
                </a:solidFill>
                <a:latin typeface="Arial"/>
              </a:rPr>
              <a:t>10000001 </a:t>
            </a:r>
            <a:r>
              <a:rPr lang="en-US" sz="2600">
                <a:solidFill>
                  <a:srgbClr val="ff3300"/>
                </a:solidFill>
                <a:latin typeface="Arial"/>
              </a:rPr>
              <a:t>0110100000000000000000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One more example</a:t>
            </a:r>
            <a:endParaRPr/>
          </a:p>
        </p:txBody>
      </p:sp>
      <p:sp>
        <p:nvSpPr>
          <p:cNvPr id="307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Convert 12.375 to floating point representation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Binary is 1100.011 </a:t>
            </a:r>
            <a:endParaRPr/>
          </a:p>
          <a:p>
            <a:pPr>
              <a:lnSpc>
                <a:spcPct val="95000"/>
              </a:lnSpc>
            </a:pP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1.100011 x 2</a:t>
            </a:r>
            <a:r>
              <a:rPr lang="en-US" sz="2400" baseline="30000">
                <a:solidFill>
                  <a:srgbClr val="0000c0"/>
                </a:solidFill>
                <a:latin typeface="Arial"/>
              </a:rPr>
              <a:t>3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Exponent = 127 + 3 = 130 = 0b10000010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Mantissa = 100011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Sign = 0</a:t>
            </a:r>
            <a:endParaRPr/>
          </a:p>
          <a:p>
            <a:pPr>
              <a:lnSpc>
                <a:spcPct val="95000"/>
              </a:lnSpc>
            </a:pPr>
            <a:endParaRPr/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69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83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21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39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Extended precision</a:t>
            </a:r>
            <a:endParaRPr/>
          </a:p>
        </p:txBody>
      </p:sp>
      <p:sp>
        <p:nvSpPr>
          <p:cNvPr id="309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80 bits used to represent a real number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1 sign bit, 15 bit exponent, 64 bit mantissa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20 decimal digits of accuracy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10</a:t>
            </a:r>
            <a:r>
              <a:rPr lang="en-US" sz="2400" baseline="30000">
                <a:solidFill>
                  <a:srgbClr val="0000c0"/>
                </a:solidFill>
                <a:latin typeface="Arial"/>
              </a:rPr>
              <a:t>-4932</a:t>
            </a:r>
            <a:r>
              <a:rPr lang="en-US" sz="2400">
                <a:solidFill>
                  <a:srgbClr val="0000c0"/>
                </a:solidFill>
                <a:latin typeface="Arial"/>
              </a:rPr>
              <a:t> to 10</a:t>
            </a:r>
            <a:r>
              <a:rPr lang="en-US" sz="2400" baseline="30000">
                <a:solidFill>
                  <a:srgbClr val="0000c0"/>
                </a:solidFill>
                <a:latin typeface="Arial"/>
              </a:rPr>
              <a:t>4932</a:t>
            </a:r>
            <a:endParaRPr/>
          </a:p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Not supported in C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Bug - # 2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400">
                <a:solidFill>
                  <a:srgbClr val="00001e"/>
                </a:solidFill>
                <a:latin typeface="Arial"/>
              </a:rPr>
              <a:t>Reading Uninitialized Memory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Assuming that heap data is initialized to zero</a:t>
            </a:r>
            <a:endParaRPr/>
          </a:p>
        </p:txBody>
      </p:sp>
      <p:sp>
        <p:nvSpPr>
          <p:cNvPr id="208" name="CustomShape 3"/>
          <p:cNvSpPr/>
          <p:nvPr/>
        </p:nvSpPr>
        <p:spPr>
          <a:xfrm>
            <a:off x="1828800" y="2362320"/>
            <a:ext cx="5486040" cy="3474360"/>
          </a:xfrm>
          <a:prstGeom prst="rect">
            <a:avLst/>
          </a:prstGeom>
          <a:solidFill>
            <a:srgbClr val="ffff99"/>
          </a:solidFill>
          <a:ln w="19080">
            <a:solidFill>
              <a:srgbClr val="000000"/>
            </a:solidFill>
            <a:miter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/* return y = Ax */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int *matvec(int **A, int *x)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  </a:t>
            </a:r>
            <a:r>
              <a:rPr b="1" lang="en-US">
                <a:solidFill>
                  <a:srgbClr val="000065"/>
                </a:solidFill>
                <a:latin typeface="Courier New"/>
              </a:rPr>
              <a:t>int *y = malloc(N*sizeof(int));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  </a:t>
            </a:r>
            <a:r>
              <a:rPr b="1" lang="en-US">
                <a:solidFill>
                  <a:srgbClr val="000065"/>
                </a:solidFill>
                <a:latin typeface="Courier New"/>
              </a:rPr>
              <a:t>int i, j;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  </a:t>
            </a:r>
            <a:r>
              <a:rPr b="1" lang="en-US">
                <a:solidFill>
                  <a:srgbClr val="000065"/>
                </a:solidFill>
                <a:latin typeface="Courier New"/>
              </a:rPr>
              <a:t>for (i=0; i&lt;N; i++)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    </a:t>
            </a:r>
            <a:r>
              <a:rPr b="1" lang="en-US">
                <a:solidFill>
                  <a:srgbClr val="000065"/>
                </a:solidFill>
                <a:latin typeface="Courier New"/>
              </a:rPr>
              <a:t>for (j=0; j&lt;N; j++)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      </a:t>
            </a:r>
            <a:r>
              <a:rPr b="1" lang="en-US">
                <a:solidFill>
                  <a:srgbClr val="000065"/>
                </a:solidFill>
                <a:latin typeface="Courier New"/>
              </a:rPr>
              <a:t>y[i] += A[i][j]*x[j];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  </a:t>
            </a:r>
            <a:r>
              <a:rPr b="1" lang="en-US">
                <a:solidFill>
                  <a:srgbClr val="000065"/>
                </a:solidFill>
                <a:latin typeface="Courier New"/>
              </a:rPr>
              <a:t>return y;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}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9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Bug - # 3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Overwriting Memory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Allocating the (possibly) wrong sized object</a:t>
            </a:r>
            <a:endParaRPr/>
          </a:p>
          <a:p>
            <a:pPr>
              <a:lnSpc>
                <a:spcPct val="95000"/>
              </a:lnSpc>
            </a:pPr>
            <a:endParaRPr/>
          </a:p>
        </p:txBody>
      </p:sp>
      <p:sp>
        <p:nvSpPr>
          <p:cNvPr id="211" name="CustomShape 3"/>
          <p:cNvSpPr/>
          <p:nvPr/>
        </p:nvSpPr>
        <p:spPr>
          <a:xfrm>
            <a:off x="2057400" y="2666880"/>
            <a:ext cx="5257440" cy="1919160"/>
          </a:xfrm>
          <a:prstGeom prst="rect">
            <a:avLst/>
          </a:prstGeom>
          <a:solidFill>
            <a:srgbClr val="ffff99"/>
          </a:solidFill>
          <a:ln w="19080">
            <a:solidFill>
              <a:srgbClr val="000000"/>
            </a:solidFill>
            <a:miter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int **p;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p = malloc(N*sizeof(int));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for (i=0; i&lt;N; i++)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   </a:t>
            </a:r>
            <a:r>
              <a:rPr b="1" lang="en-US">
                <a:solidFill>
                  <a:srgbClr val="000065"/>
                </a:solidFill>
                <a:latin typeface="Courier New"/>
              </a:rPr>
              <a:t>p[i] = malloc(M*sizeof(int));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}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9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Bug - # 4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Overwriting Memory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Off-by-one error</a:t>
            </a:r>
            <a:endParaRPr/>
          </a:p>
        </p:txBody>
      </p:sp>
      <p:sp>
        <p:nvSpPr>
          <p:cNvPr id="214" name="CustomShape 3"/>
          <p:cNvSpPr/>
          <p:nvPr/>
        </p:nvSpPr>
        <p:spPr>
          <a:xfrm>
            <a:off x="2209680" y="2971800"/>
            <a:ext cx="4723920" cy="1919160"/>
          </a:xfrm>
          <a:prstGeom prst="rect">
            <a:avLst/>
          </a:prstGeom>
          <a:solidFill>
            <a:srgbClr val="ffff99"/>
          </a:solidFill>
          <a:ln w="19080">
            <a:solidFill>
              <a:srgbClr val="000000"/>
            </a:solidFill>
            <a:miter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int **p;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p = malloc(N*sizeof(int *));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for (i=0; i&lt;=N; i++)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  </a:t>
            </a:r>
            <a:r>
              <a:rPr b="1" lang="en-US">
                <a:solidFill>
                  <a:srgbClr val="000065"/>
                </a:solidFill>
                <a:latin typeface="Courier New"/>
              </a:rPr>
              <a:t>p[i] = malloc(M*sizeof(int));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}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9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Bug - # 5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Overwriting Memory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Misunderstanding pointer arithmetic</a:t>
            </a:r>
            <a:endParaRPr/>
          </a:p>
        </p:txBody>
      </p:sp>
      <p:sp>
        <p:nvSpPr>
          <p:cNvPr id="217" name="CustomShape 3"/>
          <p:cNvSpPr/>
          <p:nvPr/>
        </p:nvSpPr>
        <p:spPr>
          <a:xfrm>
            <a:off x="2362320" y="2630520"/>
            <a:ext cx="4419360" cy="1919160"/>
          </a:xfrm>
          <a:prstGeom prst="rect">
            <a:avLst/>
          </a:prstGeom>
          <a:solidFill>
            <a:srgbClr val="ffff99"/>
          </a:solidFill>
          <a:ln w="19080">
            <a:solidFill>
              <a:srgbClr val="000000"/>
            </a:solidFill>
            <a:miter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int *search(int *p, int val)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  </a:t>
            </a:r>
            <a:r>
              <a:rPr b="1" lang="en-US">
                <a:solidFill>
                  <a:srgbClr val="000065"/>
                </a:solidFill>
                <a:latin typeface="Courier New"/>
              </a:rPr>
              <a:t>while (*p &amp;&amp; *p != val)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     </a:t>
            </a:r>
            <a:r>
              <a:rPr b="1" lang="en-US">
                <a:solidFill>
                  <a:srgbClr val="000065"/>
                </a:solidFill>
                <a:latin typeface="Courier New"/>
              </a:rPr>
              <a:t>p += sizeof(int);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  </a:t>
            </a:r>
            <a:r>
              <a:rPr b="1" lang="en-US">
                <a:solidFill>
                  <a:srgbClr val="000065"/>
                </a:solidFill>
                <a:latin typeface="Courier New"/>
              </a:rPr>
              <a:t>return p;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}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9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Bug - # 6</a:t>
            </a:r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Referencing Nonexistent Variables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Wingdings" charset="2"/>
              <a:buChar char=""/>
            </a:pPr>
            <a:r>
              <a:rPr lang="en-US" sz="2200">
                <a:solidFill>
                  <a:srgbClr val="000066"/>
                </a:solidFill>
                <a:latin typeface="Arial"/>
              </a:rPr>
              <a:t>Forgetting that local variables disappear when a function returns</a:t>
            </a:r>
            <a:endParaRPr/>
          </a:p>
        </p:txBody>
      </p:sp>
      <p:sp>
        <p:nvSpPr>
          <p:cNvPr id="220" name="CustomShape 3"/>
          <p:cNvSpPr/>
          <p:nvPr/>
        </p:nvSpPr>
        <p:spPr>
          <a:xfrm>
            <a:off x="3124080" y="3048120"/>
            <a:ext cx="2971440" cy="1530360"/>
          </a:xfrm>
          <a:prstGeom prst="rect">
            <a:avLst/>
          </a:prstGeom>
          <a:solidFill>
            <a:srgbClr val="ffff99"/>
          </a:solidFill>
          <a:ln w="19080">
            <a:solidFill>
              <a:srgbClr val="000000"/>
            </a:solidFill>
            <a:miter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int *foo ()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  </a:t>
            </a:r>
            <a:r>
              <a:rPr b="1" lang="en-US">
                <a:solidFill>
                  <a:srgbClr val="000065"/>
                </a:solidFill>
                <a:latin typeface="Courier New"/>
              </a:rPr>
              <a:t>int val;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  </a:t>
            </a:r>
            <a:r>
              <a:rPr b="1" lang="en-US">
                <a:solidFill>
                  <a:srgbClr val="000065"/>
                </a:solidFill>
                <a:latin typeface="Courier New"/>
              </a:rPr>
              <a:t>return &amp;val;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}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4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285840" y="247680"/>
            <a:ext cx="8586360" cy="780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87000"/>
              </a:lnSpc>
            </a:pPr>
            <a:r>
              <a:rPr b="1" lang="en-US" sz="3400">
                <a:solidFill>
                  <a:srgbClr val="660033"/>
                </a:solidFill>
                <a:latin typeface="Arial"/>
              </a:rPr>
              <a:t>Bug - # 7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290520" y="1220760"/>
            <a:ext cx="8624520" cy="5027400"/>
          </a:xfrm>
          <a:prstGeom prst="rect">
            <a:avLst/>
          </a:prstGeom>
        </p:spPr>
        <p:txBody>
          <a:bodyPr lIns="90360" rIns="90360" tIns="44280" bIns="44280"/>
          <a:p>
            <a:pPr>
              <a:lnSpc>
                <a:spcPct val="95000"/>
              </a:lnSpc>
            </a:pPr>
            <a:r>
              <a:rPr lang="en-US" sz="2400">
                <a:solidFill>
                  <a:srgbClr val="0000c0"/>
                </a:solidFill>
                <a:latin typeface="Arial"/>
              </a:rPr>
              <a:t>Freeing Blocks Multiple Times</a:t>
            </a:r>
            <a:endParaRPr/>
          </a:p>
          <a:p>
            <a:pPr>
              <a:lnSpc>
                <a:spcPct val="95000"/>
              </a:lnSpc>
            </a:pPr>
            <a:endParaRPr/>
          </a:p>
        </p:txBody>
      </p:sp>
      <p:sp>
        <p:nvSpPr>
          <p:cNvPr id="223" name="CustomShape 3"/>
          <p:cNvSpPr/>
          <p:nvPr/>
        </p:nvSpPr>
        <p:spPr>
          <a:xfrm>
            <a:off x="2476440" y="2438280"/>
            <a:ext cx="4190760" cy="2696760"/>
          </a:xfrm>
          <a:prstGeom prst="rect">
            <a:avLst/>
          </a:prstGeom>
          <a:solidFill>
            <a:srgbClr val="ffff99"/>
          </a:solidFill>
          <a:ln w="19080">
            <a:solidFill>
              <a:srgbClr val="000000"/>
            </a:solidFill>
            <a:miter/>
          </a:ln>
        </p:spPr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x = malloc(N*sizeof(int));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&lt;manipulate x&gt;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free(x);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y = malloc(M*sizeof(int));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&lt;manipulate y&gt;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65"/>
                </a:solidFill>
                <a:latin typeface="Courier New"/>
              </a:rPr>
              <a:t>free(x);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