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7" r:id="rId2"/>
    <p:sldId id="258" r:id="rId3"/>
    <p:sldId id="259" r:id="rId4"/>
    <p:sldId id="268" r:id="rId5"/>
    <p:sldId id="269" r:id="rId6"/>
    <p:sldId id="260" r:id="rId7"/>
    <p:sldId id="261" r:id="rId8"/>
    <p:sldId id="262" r:id="rId9"/>
    <p:sldId id="263" r:id="rId10"/>
    <p:sldId id="275" r:id="rId11"/>
    <p:sldId id="264" r:id="rId12"/>
    <p:sldId id="265" r:id="rId13"/>
    <p:sldId id="271" r:id="rId14"/>
    <p:sldId id="266" r:id="rId15"/>
    <p:sldId id="267" r:id="rId16"/>
    <p:sldId id="272" r:id="rId17"/>
    <p:sldId id="273" r:id="rId18"/>
    <p:sldId id="274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4/3/2016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6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4/3/2016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89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4/3/2016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9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4/3/2016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3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4/3/2016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52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4/3/2016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4/3/2016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4/3/2016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1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4/3/2016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2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4/3/2016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4/3/2016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4/3/2016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1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extgenactionscript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s.apache.org/flex-dev-forum" TargetMode="External"/><Relationship Id="rId2" Type="http://schemas.openxmlformats.org/officeDocument/2006/relationships/hyperlink" Target="https://s.apache.org/flexjswik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JavaScript in </a:t>
            </a:r>
            <a:r>
              <a:rPr lang="en-US" dirty="0" smtClean="0"/>
              <a:t>ActionScript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0"/>
            <a:ext cx="6507167" cy="2438400"/>
          </a:xfrm>
        </p:spPr>
        <p:txBody>
          <a:bodyPr>
            <a:normAutofit fontScale="62500" lnSpcReduction="20000"/>
          </a:bodyPr>
          <a:lstStyle/>
          <a:p>
            <a:r>
              <a:rPr lang="en-US" sz="8000" dirty="0" err="1">
                <a:solidFill>
                  <a:schemeClr val="tx1"/>
                </a:solidFill>
              </a:rPr>
              <a:t>FlexJS</a:t>
            </a:r>
            <a:r>
              <a:rPr lang="en-US" sz="8000" dirty="0">
                <a:solidFill>
                  <a:schemeClr val="tx1"/>
                </a:solidFill>
              </a:rPr>
              <a:t> World Tour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San </a:t>
            </a:r>
            <a:r>
              <a:rPr lang="en-US" dirty="0" smtClean="0">
                <a:solidFill>
                  <a:schemeClr val="tx1"/>
                </a:solidFill>
              </a:rPr>
              <a:t>Francisco, California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April 4, 2016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OmPrakash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Muppirala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Apache Flex</a:t>
            </a:r>
            <a:r>
              <a:rPr lang="en-US" dirty="0">
                <a:solidFill>
                  <a:schemeClr val="tx1"/>
                </a:solidFill>
              </a:rPr>
              <a:t>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7388" y="6400800"/>
            <a:ext cx="5510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Apache Flex™, Flex, </a:t>
            </a:r>
            <a:r>
              <a:rPr lang="en-US" sz="1000" dirty="0" err="1">
                <a:solidFill>
                  <a:srgbClr val="000000"/>
                </a:solidFill>
              </a:rPr>
              <a:t>FlexJS</a:t>
            </a:r>
            <a:r>
              <a:rPr lang="en-US" sz="1000" dirty="0">
                <a:solidFill>
                  <a:srgbClr val="000000"/>
                </a:solidFill>
              </a:rPr>
              <a:t> and Apache™ are trademarks of The Apache Software Foundation</a:t>
            </a:r>
          </a:p>
        </p:txBody>
      </p:sp>
    </p:spTree>
    <p:extLst>
      <p:ext uri="{BB962C8B-B14F-4D97-AF65-F5344CB8AC3E}">
        <p14:creationId xmlns:p14="http://schemas.microsoft.com/office/powerpoint/2010/main" val="11011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Externs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28800"/>
            <a:ext cx="89154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FlexJS</a:t>
            </a:r>
            <a:r>
              <a:rPr lang="en-US" dirty="0" smtClean="0"/>
              <a:t> has a built in extern: </a:t>
            </a:r>
            <a:r>
              <a:rPr lang="en-US" dirty="0" err="1" smtClean="0"/>
              <a:t>js.swc</a:t>
            </a:r>
            <a:endParaRPr lang="en-US" dirty="0" smtClean="0"/>
          </a:p>
          <a:p>
            <a:pPr lvl="1"/>
            <a:r>
              <a:rPr lang="en-US" dirty="0" smtClean="0"/>
              <a:t>Provides all the APIs necessary to access and manipulate the HTML(5)/SVG DOM</a:t>
            </a:r>
          </a:p>
          <a:p>
            <a:r>
              <a:rPr lang="en-US" dirty="0" smtClean="0"/>
              <a:t>Tooling available (outside of Apache Flex) to create extern files for any third party JavaScript library </a:t>
            </a:r>
            <a:br>
              <a:rPr lang="en-US" dirty="0" smtClean="0"/>
            </a:br>
            <a:r>
              <a:rPr lang="en-US" dirty="0" smtClean="0"/>
              <a:t>(Check out Josh </a:t>
            </a:r>
            <a:r>
              <a:rPr lang="en-US" dirty="0" err="1" smtClean="0"/>
              <a:t>Tynjala’s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nextgenactionscript.com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3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Externs - JQuery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$(circle).animate({opacity: 0.25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 "toggle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"});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$(circle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fadeIn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$(circle).click(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handleCircleClick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Externs - AngularJS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//Define the Angular App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//Add dependencies 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app:IModule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("app",["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ngMaterial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//Add an AngularJS controller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app.controller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MyController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["$scope", "$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mdDialog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MyController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//Set ng-app attribute on the body element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document.body.setAttribute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("ng-app", "app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3000" dirty="0"/>
              <a:t>Your AngularJS app is ready!</a:t>
            </a:r>
          </a:p>
        </p:txBody>
      </p:sp>
    </p:spTree>
    <p:extLst>
      <p:ext uri="{BB962C8B-B14F-4D97-AF65-F5344CB8AC3E}">
        <p14:creationId xmlns:p14="http://schemas.microsoft.com/office/powerpoint/2010/main" val="10914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Externs - AngularJS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//AngularJS Controller class (yes, a proper class!)	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MyController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//$scope and $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mdDialog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gets injected by AngularJS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scope:IScope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mdDialog:MDDialogService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function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MyController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scope:IScope,mdDialog:MDDialogService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this.$scope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scope;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this.$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mdDialog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mdDialog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//Anything added to $scope is available for databinding from html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this.$scope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handleBtnClick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this.handleBtnClick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this.$scope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["close"]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this.close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this.$scope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 = new Date();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this.$scope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btnLabelStr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 = "Click me";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531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Externs – Material Design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Just add a Material Design directive to the DOM</a:t>
            </a:r>
          </a:p>
          <a:p>
            <a:r>
              <a:rPr lang="en-US" dirty="0" smtClean="0"/>
              <a:t>AngularJS + Material Design takes care of the rest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div.innerHTML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+= '&lt;md-button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myBtn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="md-primary md-raised"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ng-click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handleBtnClick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()"&gt; 					{{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btnLabelStr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md-button&gt;';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Components: Custom Elements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/>
              <a:t>Custom Elements</a:t>
            </a:r>
            <a:r>
              <a:rPr lang="en-US" dirty="0"/>
              <a:t> allow web developers to define new types of HTML </a:t>
            </a:r>
            <a:r>
              <a:rPr lang="en-US" dirty="0" smtClean="0"/>
              <a:t>elements</a:t>
            </a:r>
          </a:p>
          <a:p>
            <a:r>
              <a:rPr lang="en-US" dirty="0"/>
              <a:t>The spec is one of several new API primitives landing under the </a:t>
            </a:r>
            <a:r>
              <a:rPr lang="en-US" b="1" dirty="0"/>
              <a:t>Web Components</a:t>
            </a:r>
            <a:r>
              <a:rPr lang="en-US" dirty="0"/>
              <a:t> </a:t>
            </a:r>
            <a:r>
              <a:rPr lang="en-US" dirty="0" smtClean="0"/>
              <a:t>umbrella</a:t>
            </a:r>
          </a:p>
          <a:p>
            <a:r>
              <a:rPr lang="en-US" dirty="0" smtClean="0"/>
              <a:t>Lets us create custom HTML elements</a:t>
            </a:r>
          </a:p>
          <a:p>
            <a:r>
              <a:rPr lang="en-US" dirty="0" smtClean="0"/>
              <a:t>Supported by </a:t>
            </a:r>
            <a:r>
              <a:rPr lang="en-US" dirty="0" err="1" smtClean="0"/>
              <a:t>js.swc</a:t>
            </a:r>
            <a:r>
              <a:rPr lang="en-US" dirty="0" smtClean="0"/>
              <a:t> extern library</a:t>
            </a:r>
            <a:endParaRPr lang="en-US" dirty="0" smtClean="0"/>
          </a:p>
          <a:p>
            <a:r>
              <a:rPr lang="en-US" dirty="0" smtClean="0"/>
              <a:t>It’s changing constantly, so this stuff might not work in a few months!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86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Components: Custom Elements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WebComponent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HTMLElement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IWebComponent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protected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shadowRoot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ShadowRoot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//Lifecycle method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createdCallback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 : void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shadowRoot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this['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createShadowRoot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']();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setupComponent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setupComponent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() : void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override in subclass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Components: Custom Elements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MDButton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WebComponent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override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function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setupComponent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():void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createLabel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createIcon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protected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createLabel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():void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label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ownerDocument.createTextNode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("");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shadowRoot.appendChild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(Node(label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Everything comes together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41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  <a:endParaRPr lang="en-US" sz="6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Wiki page: </a:t>
            </a:r>
            <a:r>
              <a:rPr lang="en-US" dirty="0" smtClean="0">
                <a:hlinkClick r:id="rId2"/>
              </a:rPr>
              <a:t>s.apache.org/</a:t>
            </a:r>
            <a:r>
              <a:rPr lang="en-US" dirty="0" err="1" smtClean="0">
                <a:hlinkClick r:id="rId2"/>
              </a:rPr>
              <a:t>flexjswiki</a:t>
            </a:r>
            <a:endParaRPr lang="en-US" dirty="0" smtClean="0"/>
          </a:p>
          <a:p>
            <a:r>
              <a:rPr lang="en-US" dirty="0" smtClean="0"/>
              <a:t>Mailing list : </a:t>
            </a:r>
            <a:r>
              <a:rPr lang="en-US" dirty="0" smtClean="0">
                <a:hlinkClick r:id="rId3" action="ppaction://hlinkfile"/>
              </a:rPr>
              <a:t>s.apache.org/flex-dev-forum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bigosmallm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b="1" dirty="0" smtClean="0"/>
              <a:t>That’s all, folks!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835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Why cross-compile AS to JS?</a:t>
            </a:r>
          </a:p>
          <a:p>
            <a:r>
              <a:rPr lang="en-US" dirty="0" smtClean="0"/>
              <a:t>Manipulate HTML DOM</a:t>
            </a:r>
          </a:p>
          <a:p>
            <a:r>
              <a:rPr lang="en-US" dirty="0" smtClean="0"/>
              <a:t>SVG too</a:t>
            </a:r>
          </a:p>
          <a:p>
            <a:r>
              <a:rPr lang="en-US" dirty="0" smtClean="0"/>
              <a:t>Animation</a:t>
            </a:r>
          </a:p>
          <a:p>
            <a:r>
              <a:rPr lang="en-US" dirty="0" smtClean="0"/>
              <a:t>Externs (</a:t>
            </a:r>
            <a:r>
              <a:rPr lang="en-US" dirty="0" err="1" smtClean="0"/>
              <a:t>Jquery</a:t>
            </a:r>
            <a:r>
              <a:rPr lang="en-US" dirty="0" smtClean="0"/>
              <a:t>, Angular, Material Design)</a:t>
            </a:r>
          </a:p>
          <a:p>
            <a:r>
              <a:rPr lang="en-US" dirty="0" smtClean="0"/>
              <a:t>Web Components: Custom Elements</a:t>
            </a:r>
            <a:endParaRPr lang="en-US" dirty="0" smtClean="0"/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6846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cross-compile ActionScript to JavaScript?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True Object Oriented Programming</a:t>
            </a:r>
          </a:p>
          <a:p>
            <a:pPr lvl="1"/>
            <a:r>
              <a:rPr lang="en-US" sz="3600" dirty="0" smtClean="0"/>
              <a:t>Classes</a:t>
            </a:r>
          </a:p>
          <a:p>
            <a:pPr lvl="1"/>
            <a:r>
              <a:rPr lang="en-US" sz="3600" dirty="0" smtClean="0"/>
              <a:t>Interfaces</a:t>
            </a:r>
          </a:p>
          <a:p>
            <a:pPr lvl="1"/>
            <a:r>
              <a:rPr lang="en-US" sz="3600" dirty="0" smtClean="0"/>
              <a:t>Encapsulation</a:t>
            </a:r>
          </a:p>
          <a:p>
            <a:pPr lvl="1"/>
            <a:r>
              <a:rPr lang="en-US" sz="3600" dirty="0" smtClean="0"/>
              <a:t>Polymorphism</a:t>
            </a:r>
          </a:p>
          <a:p>
            <a:pPr lvl="1"/>
            <a:r>
              <a:rPr lang="en-US" sz="3600" dirty="0" smtClean="0"/>
              <a:t>Design Patterns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6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cross-compile ActionScript to JavaScript?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Statically Typed</a:t>
            </a:r>
          </a:p>
          <a:p>
            <a:pPr lvl="1"/>
            <a:r>
              <a:rPr lang="en-US" dirty="0" smtClean="0"/>
              <a:t>Type checking done by compiler</a:t>
            </a:r>
          </a:p>
          <a:p>
            <a:pPr lvl="1"/>
            <a:r>
              <a:rPr lang="en-US" dirty="0" smtClean="0"/>
              <a:t>Catch ‘stupid’ bugs during compile time</a:t>
            </a:r>
          </a:p>
          <a:p>
            <a:pPr lvl="2"/>
            <a:r>
              <a:rPr lang="en-US" dirty="0" smtClean="0"/>
              <a:t>No spelling mistakes</a:t>
            </a:r>
          </a:p>
          <a:p>
            <a:pPr lvl="2"/>
            <a:r>
              <a:rPr lang="en-US" dirty="0" smtClean="0"/>
              <a:t>No accidentally creating global variables</a:t>
            </a:r>
          </a:p>
          <a:p>
            <a:pPr lvl="1"/>
            <a:r>
              <a:rPr lang="en-US" dirty="0" smtClean="0"/>
              <a:t>Cut down unit tests that exist only to test stupid bugs</a:t>
            </a:r>
          </a:p>
          <a:p>
            <a:pPr lvl="1"/>
            <a:r>
              <a:rPr lang="en-US" dirty="0" smtClean="0"/>
              <a:t>Optional dynamic typing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cross-compile ActionScript to JavaScript?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IDE Support</a:t>
            </a:r>
          </a:p>
          <a:p>
            <a:pPr lvl="1"/>
            <a:r>
              <a:rPr lang="en-US" dirty="0" smtClean="0"/>
              <a:t>Use any of the supported IDEs: Flash Builder, IntelliJ Idea, FDT, </a:t>
            </a:r>
            <a:r>
              <a:rPr lang="en-US" dirty="0" err="1" smtClean="0"/>
              <a:t>MoonShine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Code completion (more in a bit)</a:t>
            </a:r>
          </a:p>
          <a:p>
            <a:pPr lvl="1"/>
            <a:r>
              <a:rPr lang="en-US" dirty="0" smtClean="0"/>
              <a:t>Debug via SWF/AIR runtime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3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Manipulate HTML DOM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container:HTMLDivElement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('div') as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HTMLDivElement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container.style.width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'100%';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container.style.height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'100%';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document.body.appendChild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(container);</a:t>
            </a:r>
            <a:endParaRPr lang="en-US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SVG!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//Create SVG element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SVGElement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(SVG_NAMESPACE_URI, 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") as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SVGElement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svg.setAttribute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("width", "200");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svg.setAttribute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("height", "200");</a:t>
            </a: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document.body.appendChild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//Create Circle element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circle:SVGCircleElement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(SVG_NAMESPACE_URI, "circle") as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SVGCircleElement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circle.setAttributeNS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null,"cx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 "50");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circle.setAttributeNS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null,"cy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 "50");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circle.setAttributeNS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null,"r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 "50");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circle.setAttributeNS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null,"fill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 "green");</a:t>
            </a: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svg.appendChild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(circle);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svg.addEventListener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("click",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button_clickListener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false);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Animate!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circleRadius:Number</a:t>
            </a:r>
            <a:r>
              <a:rPr lang="en-US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private function </a:t>
            </a:r>
            <a:r>
              <a:rPr lang="en-US" sz="2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animateUp</a:t>
            </a:r>
            <a:r>
              <a:rPr lang="en-US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():void {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circleRadius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+= 1;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circleRadius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&gt; 100)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circle.setAttributeNS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,"r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circleRadius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requestAnimationFrame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animateUp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9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dirty="0" smtClean="0"/>
              <a:t>Externs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28800"/>
            <a:ext cx="8915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Externs are API signatures (interfaces) of third party libraries that can be directly accessed from ActionScript during compile time</a:t>
            </a:r>
          </a:p>
          <a:p>
            <a:r>
              <a:rPr lang="en-US" dirty="0" smtClean="0"/>
              <a:t>Runtime implementation comes from the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itself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3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</TotalTime>
  <Words>564</Words>
  <Application>Microsoft Office PowerPoint</Application>
  <PresentationFormat>On-screen Show (4:3)</PresentationFormat>
  <Paragraphs>170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Writing JavaScript in ActionScript</vt:lpstr>
      <vt:lpstr>Summary</vt:lpstr>
      <vt:lpstr>Why cross-compile ActionScript to JavaScript?</vt:lpstr>
      <vt:lpstr>Why cross-compile ActionScript to JavaScript?</vt:lpstr>
      <vt:lpstr>Why cross-compile ActionScript to JavaScript?</vt:lpstr>
      <vt:lpstr>Manipulate HTML DOM</vt:lpstr>
      <vt:lpstr>SVG!</vt:lpstr>
      <vt:lpstr>Let’s Animate!</vt:lpstr>
      <vt:lpstr>Externs</vt:lpstr>
      <vt:lpstr>Externs</vt:lpstr>
      <vt:lpstr>Externs - JQuery</vt:lpstr>
      <vt:lpstr>Externs - AngularJS</vt:lpstr>
      <vt:lpstr>Externs - AngularJS</vt:lpstr>
      <vt:lpstr>Externs – Material Design</vt:lpstr>
      <vt:lpstr>Web Components: Custom Elements</vt:lpstr>
      <vt:lpstr>Web Components: Custom Elements</vt:lpstr>
      <vt:lpstr>Web Components: Custom Elements</vt:lpstr>
      <vt:lpstr>Everything comes together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43</cp:revision>
  <dcterms:created xsi:type="dcterms:W3CDTF">2016-04-03T17:38:58Z</dcterms:created>
  <dcterms:modified xsi:type="dcterms:W3CDTF">2016-04-04T08:19:53Z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