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5" r:id="rId3"/>
    <p:sldId id="278" r:id="rId4"/>
    <p:sldId id="279" r:id="rId5"/>
    <p:sldId id="285" r:id="rId6"/>
    <p:sldId id="284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80" r:id="rId15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5294" autoAdjust="0"/>
  </p:normalViewPr>
  <p:slideViewPr>
    <p:cSldViewPr snapToGrid="0">
      <p:cViewPr varScale="1">
        <p:scale>
          <a:sx n="93" d="100"/>
          <a:sy n="93" d="100"/>
        </p:scale>
        <p:origin x="384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38FB0022-09EC-4D6F-86C0-C813C6F2F39A}">
      <dgm:prSet phldrT="[Text]" custT="1"/>
      <dgm:spPr/>
      <dgm:t>
        <a:bodyPr rtlCol="0"/>
        <a:lstStyle/>
        <a:p>
          <a:pPr rtl="0"/>
          <a:r>
            <a:rPr lang="ja-JP" altLang="en-US" sz="1400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ステップ </a:t>
          </a:r>
          <a:r>
            <a:rPr lang="en-US" altLang="ja-JP" sz="1400" noProof="0" dirty="0">
              <a:latin typeface="Meiryo UI" panose="020B0604030504040204" pitchFamily="50" charset="-128"/>
              <a:ea typeface="Meiryo UI" panose="020B0604030504040204" pitchFamily="50" charset="-128"/>
            </a:rPr>
            <a:t>2</a:t>
          </a:r>
          <a:br>
            <a:rPr lang="ja-JP" altLang="en-US" sz="1400" noProof="0" dirty="0"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en-US" altLang="ja-JP" sz="2800" noProof="0" dirty="0">
              <a:latin typeface="Meiryo UI" panose="020B0604030504040204" pitchFamily="50" charset="-128"/>
              <a:ea typeface="Meiryo UI" panose="020B0604030504040204" pitchFamily="50" charset="-128"/>
            </a:rPr>
            <a:t>Do</a:t>
          </a:r>
          <a:r>
            <a:rPr lang="ja-JP" altLang="en-US" sz="2000" noProof="0" dirty="0">
              <a:latin typeface="Meiryo UI" panose="020B0604030504040204" pitchFamily="50" charset="-128"/>
              <a:ea typeface="Meiryo UI" panose="020B0604030504040204" pitchFamily="50" charset="-128"/>
            </a:rPr>
            <a:t>​​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 rtlCol="0"/>
        <a:lstStyle/>
        <a:p>
          <a:pPr rtl="0"/>
          <a:endParaRPr lang="en-US"/>
        </a:p>
      </dgm:t>
    </dgm:pt>
    <dgm:pt modelId="{EA86A114-EBD1-49CF-AB76-042FF3D636A5}" type="sibTrans" cxnId="{9A1C775D-7DDB-48F9-97D9-490A63DE2A86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 custT="1"/>
      <dgm:spPr/>
      <dgm:t>
        <a:bodyPr rtlCol="0"/>
        <a:lstStyle/>
        <a:p>
          <a:pPr rtl="0"/>
          <a:r>
            <a:rPr lang="ja-JP" altLang="en-US" sz="1400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ステップ </a:t>
          </a:r>
          <a:r>
            <a:rPr lang="en-US" altLang="ja-JP" sz="1400" noProof="0" dirty="0">
              <a:latin typeface="Meiryo UI" panose="020B0604030504040204" pitchFamily="50" charset="-128"/>
              <a:ea typeface="Meiryo UI" panose="020B0604030504040204" pitchFamily="50" charset="-128"/>
            </a:rPr>
            <a:t>3</a:t>
          </a:r>
          <a:br>
            <a:rPr lang="ja-JP" altLang="en-US" sz="2000" noProof="0" dirty="0"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en-US" altLang="ja-JP" sz="2800" noProof="0" dirty="0">
              <a:latin typeface="Meiryo UI" panose="020B0604030504040204" pitchFamily="50" charset="-128"/>
              <a:ea typeface="Meiryo UI" panose="020B0604030504040204" pitchFamily="50" charset="-128"/>
            </a:rPr>
            <a:t>Check</a:t>
          </a:r>
          <a:r>
            <a:rPr lang="ja-JP" altLang="en-US" sz="2000" noProof="0" dirty="0">
              <a:latin typeface="Meiryo UI" panose="020B0604030504040204" pitchFamily="50" charset="-128"/>
              <a:ea typeface="Meiryo UI" panose="020B0604030504040204" pitchFamily="50" charset="-128"/>
            </a:rPr>
            <a:t>​​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 rtlCol="0"/>
        <a:lstStyle/>
        <a:p>
          <a:pPr rtl="0"/>
          <a:endParaRPr lang="en-US"/>
        </a:p>
      </dgm:t>
    </dgm:pt>
    <dgm:pt modelId="{13A2EB04-B868-427A-B17F-16729BFA55DA}" type="sibTrans" cxnId="{198EE807-14A4-40FA-B030-5F9F79A9713E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 custT="1"/>
      <dgm:spPr/>
      <dgm:t>
        <a:bodyPr rtlCol="0"/>
        <a:lstStyle/>
        <a:p>
          <a:pPr rtl="0"/>
          <a:r>
            <a:rPr lang="ja-JP" altLang="en-US" sz="1400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ステップ </a:t>
          </a:r>
          <a:r>
            <a:rPr lang="en-US" altLang="ja-JP" sz="1400" noProof="0" dirty="0">
              <a:latin typeface="Meiryo UI" panose="020B0604030504040204" pitchFamily="50" charset="-128"/>
              <a:ea typeface="Meiryo UI" panose="020B0604030504040204" pitchFamily="50" charset="-128"/>
            </a:rPr>
            <a:t>4</a:t>
          </a:r>
          <a:br>
            <a:rPr lang="ja-JP" altLang="en-US" sz="2400" noProof="0" dirty="0"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en-US" altLang="ja-JP" sz="2800" noProof="0" dirty="0">
              <a:latin typeface="Meiryo UI" panose="020B0604030504040204" pitchFamily="50" charset="-128"/>
              <a:ea typeface="Meiryo UI" panose="020B0604030504040204" pitchFamily="50" charset="-128"/>
            </a:rPr>
            <a:t>Action</a:t>
          </a:r>
          <a:endParaRPr lang="ja-JP" altLang="en-US" sz="28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 rtlCol="0"/>
        <a:lstStyle/>
        <a:p>
          <a:pPr rtl="0"/>
          <a:endParaRPr lang="en-US"/>
        </a:p>
      </dgm:t>
    </dgm:pt>
    <dgm:pt modelId="{BEE765C7-6165-4808-9B3B-A6627557B77F}" type="sibTrans" cxnId="{97323DE5-E2BF-422D-8188-D2445F20223B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 custT="1"/>
      <dgm:spPr/>
      <dgm:t>
        <a:bodyPr rtlCol="0"/>
        <a:lstStyle/>
        <a:p>
          <a:pPr rtl="0"/>
          <a:r>
            <a:rPr lang="ja-JP" altLang="en-US" sz="1400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ステップ </a:t>
          </a:r>
          <a:r>
            <a:rPr lang="en-US" altLang="ja-JP" sz="1400" noProof="0" dirty="0"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br>
            <a:rPr lang="ja-JP" altLang="en-US" sz="2000" noProof="0" dirty="0"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en-US" altLang="ja-JP" sz="2800" noProof="0" dirty="0">
              <a:latin typeface="Meiryo UI" panose="020B0604030504040204" pitchFamily="50" charset="-128"/>
              <a:ea typeface="Meiryo UI" panose="020B0604030504040204" pitchFamily="50" charset="-128"/>
            </a:rPr>
            <a:t>Plan</a:t>
          </a:r>
          <a:endParaRPr lang="ja-JP" altLang="en-US" sz="28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 rtlCol="0"/>
        <a:lstStyle/>
        <a:p>
          <a:pPr rtl="0"/>
          <a:endParaRPr lang="en-US"/>
        </a:p>
      </dgm:t>
    </dgm:pt>
    <dgm:pt modelId="{612BA10D-4F4F-4BF6-9059-06A94BDAF34E}" type="sibTrans" cxnId="{64DAF508-E1BA-4EDC-A97D-EE1A011CB9E0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7C5A343C-E262-450D-959C-A644EA0CABBE}" type="pres">
      <dgm:prSet presAssocID="{DA2EE66E-1894-4E15-A659-CCDCFE4DAD65}" presName="node" presStyleLbl="node1" presStyleIdx="0" presStyleCnt="4" custScaleX="121896" custScaleY="121896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0" presStyleCnt="4"/>
      <dgm:spPr/>
    </dgm:pt>
    <dgm:pt modelId="{018B9E75-742E-4303-A16C-8A821310EF15}" type="pres">
      <dgm:prSet presAssocID="{612BA10D-4F4F-4BF6-9059-06A94BDAF34E}" presName="connectorText" presStyleLbl="sibTrans2D1" presStyleIdx="0" presStyleCnt="4"/>
      <dgm:spPr/>
    </dgm:pt>
    <dgm:pt modelId="{91CB6799-0928-4E01-9EDA-41B17BB04FAF}" type="pres">
      <dgm:prSet presAssocID="{38FB0022-09EC-4D6F-86C0-C813C6F2F39A}" presName="node" presStyleLbl="node1" presStyleIdx="1" presStyleCnt="4" custScaleX="121896" custScaleY="121896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1" presStyleCnt="4"/>
      <dgm:spPr/>
    </dgm:pt>
    <dgm:pt modelId="{A60042D3-910C-4160-96CD-1A63C2C4C0FB}" type="pres">
      <dgm:prSet presAssocID="{EA86A114-EBD1-49CF-AB76-042FF3D636A5}" presName="connectorText" presStyleLbl="sibTrans2D1" presStyleIdx="1" presStyleCnt="4"/>
      <dgm:spPr/>
    </dgm:pt>
    <dgm:pt modelId="{28372633-A8CE-4898-AF86-305447452F30}" type="pres">
      <dgm:prSet presAssocID="{9131EDB8-27A6-42FD-A541-052EFC01D4C6}" presName="node" presStyleLbl="node1" presStyleIdx="2" presStyleCnt="4" custScaleX="121896" custScaleY="121896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2" presStyleCnt="4"/>
      <dgm:spPr/>
    </dgm:pt>
    <dgm:pt modelId="{2F68EEE9-28D4-49EC-A4B1-C191492E34F2}" type="pres">
      <dgm:prSet presAssocID="{13A2EB04-B868-427A-B17F-16729BFA55DA}" presName="connectorText" presStyleLbl="sibTrans2D1" presStyleIdx="2" presStyleCnt="4"/>
      <dgm:spPr/>
    </dgm:pt>
    <dgm:pt modelId="{4DD53E4A-81C3-4CAD-B31F-4C20BA5CFCD7}" type="pres">
      <dgm:prSet presAssocID="{23116FF9-AEB9-43F5-882D-9ECB1FD5DE18}" presName="node" presStyleLbl="node1" presStyleIdx="3" presStyleCnt="4" custScaleX="121896" custScaleY="121896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3" presStyleCnt="4"/>
      <dgm:spPr/>
    </dgm:pt>
    <dgm:pt modelId="{75E8BE9C-270B-4810-939F-EB750969C50A}" type="pres">
      <dgm:prSet presAssocID="{BEE765C7-6165-4808-9B3B-A6627557B77F}" presName="connectorText" presStyleLbl="sibTrans2D1" presStyleIdx="3" presStyleCnt="4"/>
      <dgm:spPr/>
    </dgm:pt>
  </dgm:ptLst>
  <dgm:cxnLst>
    <dgm:cxn modelId="{198EE807-14A4-40FA-B030-5F9F79A9713E}" srcId="{13633CBA-2502-434A-928C-6EC6967F259D}" destId="{9131EDB8-27A6-42FD-A541-052EFC01D4C6}" srcOrd="2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0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9A1C775D-7DDB-48F9-97D9-490A63DE2A86}" srcId="{13633CBA-2502-434A-928C-6EC6967F259D}" destId="{38FB0022-09EC-4D6F-86C0-C813C6F2F39A}" srcOrd="1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3" destOrd="0" parTransId="{86229775-B50F-4220-B88B-07C4BA05CEAC}" sibTransId="{BEE765C7-6165-4808-9B3B-A6627557B77F}"/>
    <dgm:cxn modelId="{381EE5FA-8238-4893-AAE3-669FE20776B0}" type="presParOf" srcId="{EA3ADED0-C9AD-4C17-98CE-D872DACD90E8}" destId="{7C5A343C-E262-450D-959C-A644EA0CABBE}" srcOrd="0" destOrd="0" presId="urn:microsoft.com/office/officeart/2005/8/layout/cycle2"/>
    <dgm:cxn modelId="{516E789B-A1EF-4A99-AEAC-BA725AC33E92}" type="presParOf" srcId="{EA3ADED0-C9AD-4C17-98CE-D872DACD90E8}" destId="{719BC63E-F731-4648-BC28-EDC25FC57AA9}" srcOrd="1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2" destOrd="0" presId="urn:microsoft.com/office/officeart/2005/8/layout/cycle2"/>
    <dgm:cxn modelId="{971F10E2-5CED-4C4E-9252-D755753EA2E9}" type="presParOf" srcId="{EA3ADED0-C9AD-4C17-98CE-D872DACD90E8}" destId="{3701657F-6946-4A4C-877D-2A88A526B7E1}" srcOrd="3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4" destOrd="0" presId="urn:microsoft.com/office/officeart/2005/8/layout/cycle2"/>
    <dgm:cxn modelId="{1B430A39-072A-40C5-B4BD-47B08DF907B6}" type="presParOf" srcId="{EA3ADED0-C9AD-4C17-98CE-D872DACD90E8}" destId="{3BFA7701-5D17-48E5-8EAF-0CE4B894FCD8}" srcOrd="5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6" destOrd="0" presId="urn:microsoft.com/office/officeart/2005/8/layout/cycle2"/>
    <dgm:cxn modelId="{30A9895D-4071-42A8-815E-0C83C1883982}" type="presParOf" srcId="{EA3ADED0-C9AD-4C17-98CE-D872DACD90E8}" destId="{670EC530-2BF9-418C-9EBE-CFD33FE15D7D}" srcOrd="7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A343C-E262-450D-959C-A644EA0CABBE}">
      <dsp:nvSpPr>
        <dsp:cNvPr id="0" name=""/>
        <dsp:cNvSpPr/>
      </dsp:nvSpPr>
      <dsp:spPr>
        <a:xfrm>
          <a:off x="1405047" y="-155981"/>
          <a:ext cx="1800004" cy="1800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ステップ </a:t>
          </a:r>
          <a:r>
            <a:rPr lang="en-US" altLang="ja-JP" sz="14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br>
            <a:rPr lang="ja-JP" altLang="en-US" sz="20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en-US" altLang="ja-JP" sz="28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Plan</a:t>
          </a:r>
          <a:endParaRPr lang="ja-JP" altLang="en-US" sz="28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668651" y="107623"/>
        <a:ext cx="1272796" cy="1272796"/>
      </dsp:txXfrm>
    </dsp:sp>
    <dsp:sp modelId="{719BC63E-F731-4648-BC28-EDC25FC57AA9}">
      <dsp:nvSpPr>
        <dsp:cNvPr id="0" name=""/>
        <dsp:cNvSpPr/>
      </dsp:nvSpPr>
      <dsp:spPr>
        <a:xfrm rot="2700000">
          <a:off x="2973833" y="1273718"/>
          <a:ext cx="220204" cy="498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15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83507" y="1350037"/>
        <a:ext cx="154143" cy="299027"/>
      </dsp:txXfrm>
    </dsp:sp>
    <dsp:sp modelId="{91CB6799-0928-4E01-9EDA-41B17BB04FAF}">
      <dsp:nvSpPr>
        <dsp:cNvPr id="0" name=""/>
        <dsp:cNvSpPr/>
      </dsp:nvSpPr>
      <dsp:spPr>
        <a:xfrm>
          <a:off x="2971632" y="1410604"/>
          <a:ext cx="1800004" cy="1800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ステップ </a:t>
          </a:r>
          <a:r>
            <a:rPr lang="en-US" altLang="ja-JP" sz="14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2</a:t>
          </a:r>
          <a:br>
            <a:rPr lang="ja-JP" altLang="en-US" sz="14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en-US" altLang="ja-JP" sz="28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Do</a:t>
          </a:r>
          <a:r>
            <a:rPr lang="ja-JP" altLang="en-US" sz="20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​​</a:t>
          </a:r>
        </a:p>
      </dsp:txBody>
      <dsp:txXfrm>
        <a:off x="3235236" y="1674208"/>
        <a:ext cx="1272796" cy="1272796"/>
      </dsp:txXfrm>
    </dsp:sp>
    <dsp:sp modelId="{3701657F-6946-4A4C-877D-2A88A526B7E1}">
      <dsp:nvSpPr>
        <dsp:cNvPr id="0" name=""/>
        <dsp:cNvSpPr/>
      </dsp:nvSpPr>
      <dsp:spPr>
        <a:xfrm rot="8100000">
          <a:off x="2982646" y="2840303"/>
          <a:ext cx="220204" cy="498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15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10800000">
        <a:off x="3039033" y="2916622"/>
        <a:ext cx="154143" cy="299027"/>
      </dsp:txXfrm>
    </dsp:sp>
    <dsp:sp modelId="{28372633-A8CE-4898-AF86-305447452F30}">
      <dsp:nvSpPr>
        <dsp:cNvPr id="0" name=""/>
        <dsp:cNvSpPr/>
      </dsp:nvSpPr>
      <dsp:spPr>
        <a:xfrm>
          <a:off x="1405047" y="2977189"/>
          <a:ext cx="1800004" cy="1800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ステップ </a:t>
          </a:r>
          <a:r>
            <a:rPr lang="en-US" altLang="ja-JP" sz="14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3</a:t>
          </a:r>
          <a:br>
            <a:rPr lang="ja-JP" altLang="en-US" sz="20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en-US" altLang="ja-JP" sz="28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Check</a:t>
          </a:r>
          <a:r>
            <a:rPr lang="ja-JP" altLang="en-US" sz="20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​​</a:t>
          </a:r>
        </a:p>
      </dsp:txBody>
      <dsp:txXfrm>
        <a:off x="1668651" y="3240793"/>
        <a:ext cx="1272796" cy="1272796"/>
      </dsp:txXfrm>
    </dsp:sp>
    <dsp:sp modelId="{3BFA7701-5D17-48E5-8EAF-0CE4B894FCD8}">
      <dsp:nvSpPr>
        <dsp:cNvPr id="0" name=""/>
        <dsp:cNvSpPr/>
      </dsp:nvSpPr>
      <dsp:spPr>
        <a:xfrm rot="13500000">
          <a:off x="1416061" y="2849117"/>
          <a:ext cx="220204" cy="498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15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10800000">
        <a:off x="1472448" y="2972148"/>
        <a:ext cx="154143" cy="299027"/>
      </dsp:txXfrm>
    </dsp:sp>
    <dsp:sp modelId="{4DD53E4A-81C3-4CAD-B31F-4C20BA5CFCD7}">
      <dsp:nvSpPr>
        <dsp:cNvPr id="0" name=""/>
        <dsp:cNvSpPr/>
      </dsp:nvSpPr>
      <dsp:spPr>
        <a:xfrm>
          <a:off x="-161537" y="1410604"/>
          <a:ext cx="1800004" cy="1800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ステップ </a:t>
          </a:r>
          <a:r>
            <a:rPr lang="en-US" altLang="ja-JP" sz="14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4</a:t>
          </a:r>
          <a:br>
            <a:rPr lang="ja-JP" altLang="en-US" sz="24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en-US" altLang="ja-JP" sz="28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Action</a:t>
          </a:r>
          <a:endParaRPr lang="ja-JP" altLang="en-US" sz="28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2067" y="1674208"/>
        <a:ext cx="1272796" cy="1272796"/>
      </dsp:txXfrm>
    </dsp:sp>
    <dsp:sp modelId="{670EC530-2BF9-418C-9EBE-CFD33FE15D7D}">
      <dsp:nvSpPr>
        <dsp:cNvPr id="0" name=""/>
        <dsp:cNvSpPr/>
      </dsp:nvSpPr>
      <dsp:spPr>
        <a:xfrm rot="18900000">
          <a:off x="1407248" y="1282532"/>
          <a:ext cx="220204" cy="498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15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416922" y="1405563"/>
        <a:ext cx="154143" cy="299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03BE6D-D330-45F0-9681-F58E537858E3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2024年6月23日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6428948-F85C-40F5-A0E6-1A702B928FCC}" type="datetime4">
              <a:rPr lang="ja-JP" altLang="en-US" smtClean="0"/>
              <a:pPr/>
              <a:t>2024年6月23日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クリックしてマスター テキストのスタイルを編集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7542409-6A04-4DC6-AC3A-D3758287A8F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US" altLang="ja-JP" smtClean="0"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7690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US" altLang="ja-JP" smtClean="0"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7093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US" altLang="ja-JP" smtClean="0"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322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US" altLang="ja-JP" smtClean="0"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9227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US" altLang="ja-JP" smtClean="0"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079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US" altLang="ja-JP" smtClean="0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59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US" altLang="ja-JP" smtClean="0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49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US" altLang="ja-JP" smtClean="0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8750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US" altLang="ja-JP" smtClean="0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05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US" altLang="ja-JP" smtClean="0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41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US" altLang="ja-JP" smtClean="0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069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US" altLang="ja-JP" smtClean="0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214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US" altLang="ja-JP" smtClean="0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990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pic>
        <p:nvPicPr>
          <p:cNvPr id="8" name="画像 7" descr="真っ青な空に浮かぶふわふわとした白い雲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画像 9" descr="植物の新芽のクローズ アップ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画像 10" descr="波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‹#›</a:t>
            </a:fld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74F8-8888-4BC9-840F-A8DFA3B5F9EE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‹#›</a:t>
            </a:fld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C27CDB-E3D0-451C-9112-C8D4BDC5D947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‹#›</a:t>
            </a:fld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926573-7359-4C16-A18E-9979E3F3B395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pic>
        <p:nvPicPr>
          <p:cNvPr id="11" name="画像 10" descr="緑色の植物のクローズ アップ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画像 8" descr="波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F3D5D2-807E-40C4-9E89-A67C71B8570F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/>
              <a:t>‹#›</a:t>
            </a:fld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346C6-4F53-43E5-AB70-DA241CC20B08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‹#›</a:t>
            </a:fld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378D3-ED99-44B6-8C84-295B577F9E81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‹#›</a:t>
            </a:fld>
            <a:endParaRPr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92BCAA-9B73-41A6-A601-0565753E8761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AB67B8-9519-436B-B463-7DE082A5D867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D8FF83-14C1-4FAD-88BD-8782E3B786FA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長方形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3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CD8D479-8942-46E8-A226-A4E01F7A105C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15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F575A6-731E-471D-AFDE-B5ECDD82D801}" type="datetime4">
              <a:rPr lang="ja-JP" altLang="en-US" smtClean="0"/>
              <a:pPr/>
              <a:t>2024年6月23日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kumimoji="1" sz="3400" kern="1200">
          <a:solidFill>
            <a:schemeClr val="accent1">
              <a:lumMod val="7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プログラミング講座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番外編 </a:t>
            </a:r>
            <a:r>
              <a:rPr lang="en-US" altLang="ja-JP" dirty="0"/>
              <a:t>: PDCA </a:t>
            </a:r>
            <a:r>
              <a:rPr lang="ja-JP" altLang="en-US" dirty="0"/>
              <a:t>と </a:t>
            </a:r>
            <a:r>
              <a:rPr lang="en-US" altLang="ja-JP" dirty="0"/>
              <a:t>OODA (1)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Check : </a:t>
            </a:r>
            <a:r>
              <a:rPr lang="ja-JP" altLang="en-US" dirty="0"/>
              <a:t>評価 </a:t>
            </a:r>
            <a:r>
              <a:rPr lang="en-US" altLang="ja-JP" dirty="0"/>
              <a:t>(</a:t>
            </a:r>
            <a:r>
              <a:rPr lang="ja-JP" altLang="en-US" dirty="0"/>
              <a:t>検査・テスト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9371948" cy="823912"/>
          </a:xfrm>
        </p:spPr>
        <p:txBody>
          <a:bodyPr rtlCol="0"/>
          <a:lstStyle/>
          <a:p>
            <a:pPr rtl="0"/>
            <a:r>
              <a:rPr lang="ja-JP" altLang="en-US" dirty="0"/>
              <a:t>単体テスト </a:t>
            </a:r>
            <a:r>
              <a:rPr lang="en-US" altLang="ja-JP" dirty="0"/>
              <a:t>(Debug)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結合テスト </a:t>
            </a:r>
            <a:r>
              <a:rPr lang="en-US" altLang="ja-JP" dirty="0"/>
              <a:t>(Release)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品質保証 </a:t>
            </a:r>
            <a:r>
              <a:rPr lang="en-US" altLang="ja-JP" dirty="0"/>
              <a:t>/ </a:t>
            </a:r>
            <a:r>
              <a:rPr lang="ja-JP" altLang="en-US" dirty="0"/>
              <a:t>結合検査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09698" y="2434147"/>
            <a:ext cx="9371947" cy="3811271"/>
          </a:xfrm>
        </p:spPr>
        <p:txBody>
          <a:bodyPr numCol="1" spcCol="0" rtlCol="0">
            <a:normAutofit/>
          </a:bodyPr>
          <a:lstStyle/>
          <a:p>
            <a:pPr rtl="0"/>
            <a:r>
              <a:rPr lang="ja-JP" altLang="en-US" dirty="0"/>
              <a:t>単体テスト </a:t>
            </a:r>
            <a:r>
              <a:rPr lang="en-US" altLang="ja-JP" dirty="0"/>
              <a:t>(Debug)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dirty="0"/>
              <a:t>- Visual Studio </a:t>
            </a:r>
            <a:r>
              <a:rPr lang="ja-JP" altLang="en-US" dirty="0"/>
              <a:t>ステップ送りで全てのパターンの確認をする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条件分岐で全ての分岐の確認ができているか？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考慮した条件分岐と同じ動作をしているか？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わかりやすいコメントになっているか？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/>
            </a:br>
            <a:endParaRPr lang="en-US" altLang="ja-JP" sz="800" dirty="0"/>
          </a:p>
          <a:p>
            <a:pPr rtl="0"/>
            <a:endParaRPr lang="en-US" altLang="ja-JP" sz="20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10</a:t>
            </a:fld>
            <a:endParaRPr lang="ja-JP" altLang="en-US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8ED774-83E1-4BB8-B5F6-4081A88A2DB0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324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Check : </a:t>
            </a:r>
            <a:r>
              <a:rPr lang="ja-JP" altLang="en-US" dirty="0"/>
              <a:t>評価 </a:t>
            </a:r>
            <a:r>
              <a:rPr lang="en-US" altLang="ja-JP" dirty="0"/>
              <a:t>(</a:t>
            </a:r>
            <a:r>
              <a:rPr lang="ja-JP" altLang="en-US" dirty="0"/>
              <a:t>検査・テスト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9371948" cy="823912"/>
          </a:xfrm>
        </p:spPr>
        <p:txBody>
          <a:bodyPr rtlCol="0"/>
          <a:lstStyle/>
          <a:p>
            <a:pPr rtl="0"/>
            <a:r>
              <a:rPr lang="ja-JP" altLang="en-US" dirty="0"/>
              <a:t>単体テスト </a:t>
            </a:r>
            <a:r>
              <a:rPr lang="en-US" altLang="ja-JP" dirty="0"/>
              <a:t>(Debug)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結合テスト </a:t>
            </a:r>
            <a:r>
              <a:rPr lang="en-US" altLang="ja-JP" dirty="0"/>
              <a:t>(Release)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品質保証 </a:t>
            </a:r>
            <a:r>
              <a:rPr lang="en-US" altLang="ja-JP" dirty="0"/>
              <a:t>/ </a:t>
            </a:r>
            <a:r>
              <a:rPr lang="ja-JP" altLang="en-US" dirty="0"/>
              <a:t>結合検査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09698" y="2434147"/>
            <a:ext cx="9371947" cy="3811271"/>
          </a:xfrm>
        </p:spPr>
        <p:txBody>
          <a:bodyPr numCol="1" spcCol="0" rtlCol="0">
            <a:normAutofit/>
          </a:bodyPr>
          <a:lstStyle/>
          <a:p>
            <a:pPr rtl="0"/>
            <a:r>
              <a:rPr lang="ja-JP" altLang="en-US" dirty="0"/>
              <a:t>結合テスト </a:t>
            </a:r>
            <a:r>
              <a:rPr lang="en-US" altLang="ja-JP" dirty="0"/>
              <a:t>(Release)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dirty="0"/>
              <a:t>- Release</a:t>
            </a:r>
            <a:r>
              <a:rPr lang="ja-JP" altLang="en-US" dirty="0"/>
              <a:t>ビルドで全てのパターンを確認できているか？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プログラミング変更による影響範囲を理解できているか？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当初の目的からずれたプログラミングになっていないか？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リファクタリングなどにより、他の影響を確認できているか？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全ての動作パターンをテスト内容に反映できているか？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/>
            </a:br>
            <a:endParaRPr lang="en-US" altLang="ja-JP" sz="800" dirty="0"/>
          </a:p>
          <a:p>
            <a:pPr rtl="0"/>
            <a:endParaRPr lang="en-US" altLang="ja-JP" sz="20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11</a:t>
            </a:fld>
            <a:endParaRPr lang="ja-JP" altLang="en-US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8ED774-83E1-4BB8-B5F6-4081A88A2DB0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5816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Action : </a:t>
            </a:r>
            <a:r>
              <a:rPr lang="ja-JP" altLang="en-US" dirty="0"/>
              <a:t>対策・改善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9371948" cy="823912"/>
          </a:xfrm>
        </p:spPr>
        <p:txBody>
          <a:bodyPr rtlCol="0"/>
          <a:lstStyle/>
          <a:p>
            <a:pPr rtl="0"/>
            <a:r>
              <a:rPr lang="ja-JP" altLang="en-US" dirty="0"/>
              <a:t>テスト不具合対策 </a:t>
            </a:r>
            <a:r>
              <a:rPr lang="en-US" altLang="ja-JP" dirty="0"/>
              <a:t>/</a:t>
            </a:r>
            <a:r>
              <a:rPr lang="ja-JP" altLang="en-US" dirty="0"/>
              <a:t>コードレビュー改善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09698" y="2434147"/>
            <a:ext cx="9371947" cy="3811271"/>
          </a:xfrm>
        </p:spPr>
        <p:txBody>
          <a:bodyPr numCol="1" spcCol="0" rtlCol="0">
            <a:normAutofit/>
          </a:bodyPr>
          <a:lstStyle/>
          <a:p>
            <a:pPr rtl="0"/>
            <a:r>
              <a:rPr lang="ja-JP" altLang="en-US" dirty="0"/>
              <a:t>テスト不具合対策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dirty="0"/>
              <a:t>- </a:t>
            </a:r>
            <a:r>
              <a:rPr lang="ja-JP" altLang="en-US" dirty="0"/>
              <a:t>なぜテスト不具合が発生したか？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プログラミング 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コーディング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ミスが発生したのか？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詳細設計の段階で問題が発生していたのならば、フィードバックはできているか？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/>
            </a:br>
            <a:endParaRPr lang="en-US" altLang="ja-JP" sz="800" dirty="0"/>
          </a:p>
          <a:p>
            <a:pPr rtl="0"/>
            <a:endParaRPr lang="en-US" altLang="ja-JP" sz="20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12</a:t>
            </a:fld>
            <a:endParaRPr lang="ja-JP" altLang="en-US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8ED774-83E1-4BB8-B5F6-4081A88A2DB0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11314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Action : </a:t>
            </a:r>
            <a:r>
              <a:rPr lang="ja-JP" altLang="en-US" dirty="0"/>
              <a:t>対策・改善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9371948" cy="823912"/>
          </a:xfrm>
        </p:spPr>
        <p:txBody>
          <a:bodyPr rtlCol="0"/>
          <a:lstStyle/>
          <a:p>
            <a:pPr rtl="0"/>
            <a:r>
              <a:rPr lang="ja-JP" altLang="en-US" dirty="0"/>
              <a:t>テスト不具合対策 </a:t>
            </a:r>
            <a:r>
              <a:rPr lang="en-US" altLang="ja-JP" dirty="0"/>
              <a:t>/</a:t>
            </a:r>
            <a:r>
              <a:rPr lang="ja-JP" altLang="en-US" dirty="0"/>
              <a:t>コードレビュー改善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09698" y="2434147"/>
            <a:ext cx="9371947" cy="3811271"/>
          </a:xfrm>
        </p:spPr>
        <p:txBody>
          <a:bodyPr numCol="1" spcCol="0" rtlCol="0">
            <a:normAutofit/>
          </a:bodyPr>
          <a:lstStyle/>
          <a:p>
            <a:pPr rtl="0"/>
            <a:r>
              <a:rPr lang="ja-JP" altLang="en-US" dirty="0"/>
              <a:t>コードレビュー改善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dirty="0"/>
              <a:t>- </a:t>
            </a:r>
            <a:r>
              <a:rPr lang="ja-JP" altLang="en-US" dirty="0"/>
              <a:t>なぜ指摘されたか？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プログラミング構造として問題があったのか？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初期化など、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C++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の基本を理解できているか？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コーディング規約を把握できているか？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/>
            </a:br>
            <a:endParaRPr lang="en-US" altLang="ja-JP" sz="800" dirty="0"/>
          </a:p>
          <a:p>
            <a:pPr rtl="0"/>
            <a:endParaRPr lang="en-US" altLang="ja-JP" sz="20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13</a:t>
            </a:fld>
            <a:endParaRPr lang="ja-JP" altLang="en-US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8ED774-83E1-4BB8-B5F6-4081A88A2DB0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24843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参加者 全員で発表しましょう！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14</a:t>
            </a:fld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7F8C7-D686-4C56-9721-EAC393A82A2F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AFD70FD5-25C2-2BDC-8638-EBEEAC7CE1F3}"/>
              </a:ext>
            </a:extLst>
          </p:cNvPr>
          <p:cNvSpPr txBox="1">
            <a:spLocks/>
          </p:cNvSpPr>
          <p:nvPr/>
        </p:nvSpPr>
        <p:spPr>
          <a:xfrm>
            <a:off x="1409698" y="2434147"/>
            <a:ext cx="9546626" cy="3811271"/>
          </a:xfrm>
          <a:prstGeom prst="rect">
            <a:avLst/>
          </a:prstGeom>
        </p:spPr>
        <p:txBody>
          <a:bodyPr numCol="1" spcCol="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PDCA</a:t>
            </a:r>
            <a:r>
              <a:rPr lang="ja-JP" altLang="en-US" dirty="0"/>
              <a:t>について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dirty="0"/>
              <a:t>- PDCA</a:t>
            </a:r>
            <a:r>
              <a:rPr lang="ja-JP" altLang="en-US" dirty="0"/>
              <a:t>を理解できたか？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先輩は、業務が怠慢になっていないか？←今回の講義で反省点を述べましょう！ 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（対象：鈴木）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後輩たちは、今、自信を持っている項目を発表しましょう！←自信をもって発表しましょう！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（対象：能見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T , 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吉野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T , 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川口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T , 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山口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）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先輩は日々の反省をすること。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後輩たちは自信を持って発表できることを増やすこと！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ja-JP" altLang="en-US" sz="2800" dirty="0">
                <a:solidFill>
                  <a:schemeClr val="accent5">
                    <a:lumMod val="50000"/>
                  </a:schemeClr>
                </a:solidFill>
              </a:rPr>
              <a:t>次回は </a:t>
            </a:r>
            <a:r>
              <a:rPr lang="en-US" altLang="ja-JP" sz="2800" dirty="0">
                <a:solidFill>
                  <a:schemeClr val="accent5">
                    <a:lumMod val="50000"/>
                  </a:schemeClr>
                </a:solidFill>
              </a:rPr>
              <a:t>OODA</a:t>
            </a:r>
            <a:r>
              <a:rPr lang="ja-JP" altLang="en-US" sz="2800" dirty="0">
                <a:solidFill>
                  <a:schemeClr val="accent5">
                    <a:lumMod val="50000"/>
                  </a:schemeClr>
                </a:solidFill>
              </a:rPr>
              <a:t>について講義していきます。お楽しみに！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altLang="ja-JP" sz="800" dirty="0"/>
          </a:p>
          <a:p>
            <a:endParaRPr lang="en-US" altLang="ja-JP" sz="2000" dirty="0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085CBBF5-D417-C8EE-195E-BABC7A8D31EF}"/>
              </a:ext>
            </a:extLst>
          </p:cNvPr>
          <p:cNvSpPr txBox="1">
            <a:spLocks/>
          </p:cNvSpPr>
          <p:nvPr/>
        </p:nvSpPr>
        <p:spPr>
          <a:xfrm>
            <a:off x="1409699" y="1554480"/>
            <a:ext cx="9371948" cy="823912"/>
          </a:xfrm>
          <a:prstGeom prst="rect">
            <a:avLst/>
          </a:prstGeom>
        </p:spPr>
        <p:txBody>
          <a:bodyPr rtlCol="0" anchor="b" anchorCtr="0"/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1" dirty="0"/>
              <a:t>今回の講義内容を聴いて、全員発表をしましょう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793433" cy="1183566"/>
          </a:xfrm>
        </p:spPr>
        <p:txBody>
          <a:bodyPr rtlCol="0"/>
          <a:lstStyle/>
          <a:p>
            <a:pPr rtl="0"/>
            <a:r>
              <a:rPr lang="en-US" altLang="ja-JP" dirty="0"/>
              <a:t>PDCA </a:t>
            </a:r>
            <a:r>
              <a:rPr lang="ja-JP" altLang="en-US" dirty="0"/>
              <a:t>と </a:t>
            </a:r>
            <a:r>
              <a:rPr lang="en-US" altLang="ja-JP" dirty="0"/>
              <a:t>OODA </a:t>
            </a:r>
            <a:r>
              <a:rPr lang="ja-JP" altLang="en-US" dirty="0"/>
              <a:t>を理解し業務効率の改善を図ろう！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PDCA </a:t>
            </a:r>
            <a:r>
              <a:rPr lang="ja-JP" altLang="en-US" dirty="0"/>
              <a:t>と </a:t>
            </a:r>
            <a:r>
              <a:rPr lang="en-US" altLang="ja-JP" dirty="0"/>
              <a:t>OODA </a:t>
            </a:r>
            <a:r>
              <a:rPr lang="ja-JP" altLang="en-US" dirty="0"/>
              <a:t>を覚えましょう</a:t>
            </a:r>
          </a:p>
          <a:p>
            <a:pPr rtl="0"/>
            <a:r>
              <a:rPr lang="ja-JP" altLang="en-US" dirty="0"/>
              <a:t>プログラミング講座 番外編</a:t>
            </a:r>
            <a:r>
              <a:rPr lang="en-US" altLang="ja-JP" dirty="0"/>
              <a:t>(1) PDCA </a:t>
            </a:r>
            <a:r>
              <a:rPr lang="ja-JP" altLang="en-US" dirty="0"/>
              <a:t>とは</a:t>
            </a:r>
          </a:p>
          <a:p>
            <a:pPr rtl="0"/>
            <a:r>
              <a:rPr lang="ja-JP" altLang="en-US" dirty="0"/>
              <a:t>プログラミング講座 番外編</a:t>
            </a:r>
            <a:r>
              <a:rPr lang="en-US" altLang="ja-JP" dirty="0"/>
              <a:t>(2) OODA </a:t>
            </a:r>
            <a:r>
              <a:rPr lang="ja-JP" altLang="en-US" dirty="0"/>
              <a:t>とは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2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038FE-8A69-4BC2-8418-9394530F341C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OFT</a:t>
            </a:r>
            <a:r>
              <a:rPr lang="ja-JP" altLang="en-US" dirty="0"/>
              <a:t>チーム の </a:t>
            </a:r>
            <a:r>
              <a:rPr lang="en-US" altLang="ja-JP" dirty="0"/>
              <a:t>PDCA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Plan : </a:t>
            </a:r>
            <a:r>
              <a:rPr lang="ja-JP" altLang="en-US" dirty="0"/>
              <a:t>計画</a:t>
            </a:r>
          </a:p>
          <a:p>
            <a:pPr rtl="0"/>
            <a:r>
              <a:rPr lang="en-US" altLang="ja-JP" dirty="0"/>
              <a:t>Do : </a:t>
            </a:r>
            <a:r>
              <a:rPr lang="ja-JP" altLang="en-US" dirty="0"/>
              <a:t>実行</a:t>
            </a:r>
          </a:p>
          <a:p>
            <a:pPr rtl="0"/>
            <a:r>
              <a:rPr lang="en-US" altLang="ja-JP" dirty="0"/>
              <a:t>Check : </a:t>
            </a:r>
            <a:r>
              <a:rPr lang="ja-JP" altLang="en-US" dirty="0"/>
              <a:t>評価</a:t>
            </a:r>
            <a:r>
              <a:rPr lang="en-US" altLang="ja-JP" dirty="0"/>
              <a:t>(</a:t>
            </a:r>
            <a:r>
              <a:rPr lang="ja-JP" altLang="en-US" dirty="0"/>
              <a:t>検査・テスト</a:t>
            </a:r>
            <a:r>
              <a:rPr lang="en-US" altLang="ja-JP" dirty="0"/>
              <a:t>)</a:t>
            </a:r>
          </a:p>
          <a:p>
            <a:pPr rtl="0"/>
            <a:r>
              <a:rPr lang="en-US" altLang="ja-JP" dirty="0"/>
              <a:t>Action : </a:t>
            </a:r>
            <a:r>
              <a:rPr lang="ja-JP" altLang="en-US" dirty="0"/>
              <a:t>対策・改善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3</a:t>
            </a:fld>
            <a:endParaRPr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7132FB-BF7B-4C1B-9621-D55F6E8C18D5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graphicFrame>
        <p:nvGraphicFramePr>
          <p:cNvPr id="8" name="コンテンツ プレースホルダー 9" descr="循環フローで一連のステージ、タスク、またはイベントが循環している基本な循環図。接続矢印またはフローではなく、ステージまたはステップを強調します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3045951"/>
              </p:ext>
            </p:extLst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B78584-34C2-6F95-E2E9-CA00D0D90EDE}"/>
              </a:ext>
            </a:extLst>
          </p:cNvPr>
          <p:cNvSpPr txBox="1"/>
          <p:nvPr/>
        </p:nvSpPr>
        <p:spPr>
          <a:xfrm>
            <a:off x="1260389" y="4201297"/>
            <a:ext cx="39953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OFT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プロジェクトにおける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PDCA</a:t>
            </a: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を考えてみます。</a:t>
            </a:r>
          </a:p>
        </p:txBody>
      </p:sp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Plan : </a:t>
            </a:r>
            <a:r>
              <a:rPr lang="ja-JP" altLang="en-US" dirty="0"/>
              <a:t>計画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9371948" cy="823912"/>
          </a:xfrm>
        </p:spPr>
        <p:txBody>
          <a:bodyPr rtlCol="0"/>
          <a:lstStyle/>
          <a:p>
            <a:pPr rtl="0"/>
            <a:r>
              <a:rPr lang="ja-JP" altLang="en-US" dirty="0"/>
              <a:t>指摘</a:t>
            </a:r>
            <a:r>
              <a:rPr lang="en-US" altLang="ja-JP" dirty="0"/>
              <a:t>(</a:t>
            </a:r>
            <a:r>
              <a:rPr lang="ja-JP" altLang="en-US" dirty="0"/>
              <a:t>指示</a:t>
            </a:r>
            <a:r>
              <a:rPr lang="en-US" altLang="ja-JP" dirty="0"/>
              <a:t>)</a:t>
            </a:r>
            <a:r>
              <a:rPr lang="ja-JP" altLang="en-US" dirty="0"/>
              <a:t>内容の確認 </a:t>
            </a:r>
            <a:r>
              <a:rPr lang="en-US" altLang="ja-JP" dirty="0"/>
              <a:t>/ </a:t>
            </a:r>
            <a:r>
              <a:rPr lang="ja-JP" altLang="en-US" dirty="0"/>
              <a:t>納期</a:t>
            </a:r>
            <a:r>
              <a:rPr lang="en-US" altLang="ja-JP" dirty="0"/>
              <a:t>(</a:t>
            </a:r>
            <a:r>
              <a:rPr lang="ja-JP" altLang="en-US" dirty="0"/>
              <a:t>スケジュール</a:t>
            </a:r>
            <a:r>
              <a:rPr lang="en-US" altLang="ja-JP" dirty="0"/>
              <a:t>) /</a:t>
            </a:r>
            <a:r>
              <a:rPr lang="ja-JP" altLang="en-US" dirty="0"/>
              <a:t> 工数</a:t>
            </a:r>
            <a:r>
              <a:rPr lang="en-US" altLang="ja-JP" dirty="0"/>
              <a:t>(</a:t>
            </a:r>
            <a:r>
              <a:rPr lang="ja-JP" altLang="en-US" dirty="0"/>
              <a:t>見積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09698" y="2434147"/>
            <a:ext cx="9371947" cy="3811271"/>
          </a:xfrm>
        </p:spPr>
        <p:txBody>
          <a:bodyPr numCol="1" spcCol="0" rtlCol="0"/>
          <a:lstStyle/>
          <a:p>
            <a:pPr rtl="0"/>
            <a:r>
              <a:rPr lang="ja-JP" altLang="en-US" dirty="0"/>
              <a:t>指摘</a:t>
            </a:r>
            <a:r>
              <a:rPr lang="en-US" altLang="ja-JP" dirty="0"/>
              <a:t>(</a:t>
            </a:r>
            <a:r>
              <a:rPr lang="ja-JP" altLang="en-US" dirty="0"/>
              <a:t>指示</a:t>
            </a:r>
            <a:r>
              <a:rPr lang="en-US" altLang="ja-JP" dirty="0"/>
              <a:t>)</a:t>
            </a:r>
            <a:r>
              <a:rPr lang="ja-JP" altLang="en-US" dirty="0"/>
              <a:t>内容の確認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dirty="0"/>
              <a:t>- OFT</a:t>
            </a:r>
            <a:r>
              <a:rPr lang="ja-JP" altLang="en-US" dirty="0"/>
              <a:t>指摘リスト の内容を確認する。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指摘に記載されている単語の意味を理解出来ているか？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自衛官目線で内容の確認が出来ているか？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正しい仕様を理解できているか？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※FCPM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プロジェクトのどのクラスに関連しているか？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/>
            </a:br>
            <a:endParaRPr lang="en-US" altLang="ja-JP" sz="800" dirty="0"/>
          </a:p>
          <a:p>
            <a:pPr rtl="0"/>
            <a:endParaRPr lang="en-US" altLang="ja-JP" sz="20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4</a:t>
            </a:fld>
            <a:endParaRPr lang="ja-JP" altLang="en-US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8ED774-83E1-4BB8-B5F6-4081A88A2DB0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Plan : </a:t>
            </a:r>
            <a:r>
              <a:rPr lang="ja-JP" altLang="en-US" dirty="0"/>
              <a:t>計画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9371948" cy="823912"/>
          </a:xfrm>
        </p:spPr>
        <p:txBody>
          <a:bodyPr rtlCol="0"/>
          <a:lstStyle/>
          <a:p>
            <a:pPr rtl="0"/>
            <a:r>
              <a:rPr lang="ja-JP" altLang="en-US" dirty="0"/>
              <a:t>指摘</a:t>
            </a:r>
            <a:r>
              <a:rPr lang="en-US" altLang="ja-JP" dirty="0"/>
              <a:t>(</a:t>
            </a:r>
            <a:r>
              <a:rPr lang="ja-JP" altLang="en-US" dirty="0"/>
              <a:t>指示</a:t>
            </a:r>
            <a:r>
              <a:rPr lang="en-US" altLang="ja-JP" dirty="0"/>
              <a:t>)</a:t>
            </a:r>
            <a:r>
              <a:rPr lang="ja-JP" altLang="en-US" dirty="0"/>
              <a:t>内容の確認 </a:t>
            </a:r>
            <a:r>
              <a:rPr lang="en-US" altLang="ja-JP" dirty="0"/>
              <a:t>/ </a:t>
            </a:r>
            <a:r>
              <a:rPr lang="ja-JP" altLang="en-US" dirty="0"/>
              <a:t>納期</a:t>
            </a:r>
            <a:r>
              <a:rPr lang="en-US" altLang="ja-JP" dirty="0"/>
              <a:t>(</a:t>
            </a:r>
            <a:r>
              <a:rPr lang="ja-JP" altLang="en-US" dirty="0"/>
              <a:t>スケジュール</a:t>
            </a:r>
            <a:r>
              <a:rPr lang="en-US" altLang="ja-JP" dirty="0"/>
              <a:t>) /</a:t>
            </a:r>
            <a:r>
              <a:rPr lang="ja-JP" altLang="en-US" dirty="0"/>
              <a:t> 工数</a:t>
            </a:r>
            <a:r>
              <a:rPr lang="en-US" altLang="ja-JP" dirty="0"/>
              <a:t>(</a:t>
            </a:r>
            <a:r>
              <a:rPr lang="ja-JP" altLang="en-US" dirty="0"/>
              <a:t>見積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09698" y="2434147"/>
            <a:ext cx="9371947" cy="3811271"/>
          </a:xfrm>
        </p:spPr>
        <p:txBody>
          <a:bodyPr numCol="1" spcCol="0" rtlCol="0"/>
          <a:lstStyle/>
          <a:p>
            <a:pPr rtl="0"/>
            <a:r>
              <a:rPr lang="ja-JP" altLang="en-US" dirty="0"/>
              <a:t>納期</a:t>
            </a:r>
            <a:r>
              <a:rPr lang="en-US" altLang="ja-JP" dirty="0"/>
              <a:t>(</a:t>
            </a:r>
            <a:r>
              <a:rPr lang="ja-JP" altLang="en-US" dirty="0"/>
              <a:t>スケジュール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dirty="0"/>
              <a:t>- </a:t>
            </a:r>
            <a:r>
              <a:rPr lang="ja-JP" altLang="en-US" dirty="0"/>
              <a:t>検査・リリースまで含めた納期</a:t>
            </a:r>
            <a:r>
              <a:rPr lang="en-US" altLang="ja-JP" dirty="0"/>
              <a:t>(</a:t>
            </a:r>
            <a:r>
              <a:rPr lang="ja-JP" altLang="en-US" dirty="0"/>
              <a:t>スケジュール</a:t>
            </a:r>
            <a:r>
              <a:rPr lang="en-US" altLang="ja-JP" dirty="0"/>
              <a:t>)</a:t>
            </a:r>
            <a:r>
              <a:rPr lang="ja-JP" altLang="en-US" dirty="0"/>
              <a:t>で考える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リリース後、現地確認まで実施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依頼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まで考えているか？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-&gt;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依頼した方にもスケジュールがあります。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リリースしたモジュールで品質保証までとして納期を守れることができるか？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単体テスト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(Debug) / 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結合テスト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(Release) 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まで納期に入っているか？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/>
            </a:br>
            <a:endParaRPr lang="en-US" altLang="ja-JP" sz="800" dirty="0"/>
          </a:p>
          <a:p>
            <a:pPr rtl="0"/>
            <a:endParaRPr lang="en-US" altLang="ja-JP" sz="20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5</a:t>
            </a:fld>
            <a:endParaRPr lang="ja-JP" altLang="en-US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8ED774-83E1-4BB8-B5F6-4081A88A2DB0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15670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Plan : </a:t>
            </a:r>
            <a:r>
              <a:rPr lang="ja-JP" altLang="en-US" dirty="0"/>
              <a:t>計画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9371948" cy="823912"/>
          </a:xfrm>
        </p:spPr>
        <p:txBody>
          <a:bodyPr rtlCol="0"/>
          <a:lstStyle/>
          <a:p>
            <a:pPr rtl="0"/>
            <a:r>
              <a:rPr lang="ja-JP" altLang="en-US" dirty="0"/>
              <a:t>指摘</a:t>
            </a:r>
            <a:r>
              <a:rPr lang="en-US" altLang="ja-JP" dirty="0"/>
              <a:t>(</a:t>
            </a:r>
            <a:r>
              <a:rPr lang="ja-JP" altLang="en-US" dirty="0"/>
              <a:t>指示</a:t>
            </a:r>
            <a:r>
              <a:rPr lang="en-US" altLang="ja-JP" dirty="0"/>
              <a:t>)</a:t>
            </a:r>
            <a:r>
              <a:rPr lang="ja-JP" altLang="en-US" dirty="0"/>
              <a:t>内容の確認 </a:t>
            </a:r>
            <a:r>
              <a:rPr lang="en-US" altLang="ja-JP" dirty="0"/>
              <a:t>/ </a:t>
            </a:r>
            <a:r>
              <a:rPr lang="ja-JP" altLang="en-US" dirty="0"/>
              <a:t>納期</a:t>
            </a:r>
            <a:r>
              <a:rPr lang="en-US" altLang="ja-JP" dirty="0"/>
              <a:t>(</a:t>
            </a:r>
            <a:r>
              <a:rPr lang="ja-JP" altLang="en-US" dirty="0"/>
              <a:t>スケジュール</a:t>
            </a:r>
            <a:r>
              <a:rPr lang="en-US" altLang="ja-JP" dirty="0"/>
              <a:t>) /</a:t>
            </a:r>
            <a:r>
              <a:rPr lang="ja-JP" altLang="en-US" dirty="0"/>
              <a:t> 工数</a:t>
            </a:r>
            <a:r>
              <a:rPr lang="en-US" altLang="ja-JP" dirty="0"/>
              <a:t>(</a:t>
            </a:r>
            <a:r>
              <a:rPr lang="ja-JP" altLang="en-US" dirty="0"/>
              <a:t>見積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09698" y="2442385"/>
            <a:ext cx="9371947" cy="3811271"/>
          </a:xfrm>
        </p:spPr>
        <p:txBody>
          <a:bodyPr numCol="1" spcCol="0" rtlCol="0">
            <a:normAutofit/>
          </a:bodyPr>
          <a:lstStyle/>
          <a:p>
            <a:pPr rtl="0"/>
            <a:r>
              <a:rPr lang="ja-JP" altLang="en-US" dirty="0"/>
              <a:t>工数</a:t>
            </a:r>
            <a:r>
              <a:rPr lang="en-US" altLang="ja-JP" dirty="0"/>
              <a:t>(</a:t>
            </a:r>
            <a:r>
              <a:rPr lang="ja-JP" altLang="en-US" dirty="0"/>
              <a:t>見積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dirty="0"/>
              <a:t>- </a:t>
            </a:r>
            <a:r>
              <a:rPr lang="ja-JP" altLang="en-US" dirty="0"/>
              <a:t>確認した内容の全容が見えているか？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影響範囲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他の操作時など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を理解し、全操作に対して対応する工数を算出しているか？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コードレビュー・検査工数は算出されているか？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指摘された際の再対応の工数まで算出されているか？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覚えよう！安く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工数を短く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算出しても誰も得はしません！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安く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早く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見積もると、回答している時に上長から褒められるでしょう！でも実は本当は誰も得はしません。むしろ間違えた算出をリカバリーする方が大変です。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ja-JP" altLang="en-US" sz="1800" dirty="0">
                <a:solidFill>
                  <a:srgbClr val="FF0000"/>
                </a:solidFill>
              </a:rPr>
              <a:t>また時間だけで判断する上長でしたら、上長失格ですので、更に御上の方に密告しましょう！</a:t>
            </a:r>
            <a:br>
              <a:rPr lang="en-US" altLang="ja-JP" sz="1800" dirty="0">
                <a:solidFill>
                  <a:srgbClr val="FF0000"/>
                </a:solidFill>
              </a:rPr>
            </a:b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ja-JP" altLang="en-US" sz="2400" dirty="0">
                <a:solidFill>
                  <a:schemeClr val="accent5">
                    <a:lumMod val="50000"/>
                  </a:schemeClr>
                </a:solidFill>
              </a:rPr>
              <a:t>精度の良い見積ほど、出来るエンジニアです。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altLang="ja-JP" sz="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6</a:t>
            </a:fld>
            <a:endParaRPr lang="ja-JP" altLang="en-US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8ED774-83E1-4BB8-B5F6-4081A88A2DB0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9114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Do : </a:t>
            </a:r>
            <a:r>
              <a:rPr lang="ja-JP" altLang="en-US" dirty="0"/>
              <a:t>実行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9371948" cy="823912"/>
          </a:xfrm>
        </p:spPr>
        <p:txBody>
          <a:bodyPr rtlCol="0"/>
          <a:lstStyle/>
          <a:p>
            <a:pPr rtl="0"/>
            <a:r>
              <a:rPr lang="ja-JP" altLang="en-US" dirty="0"/>
              <a:t>プログラミング詳細設計 </a:t>
            </a:r>
            <a:r>
              <a:rPr lang="en-US" altLang="ja-JP" dirty="0"/>
              <a:t>/ </a:t>
            </a:r>
            <a:r>
              <a:rPr lang="ja-JP" altLang="en-US" dirty="0"/>
              <a:t>プログラミング </a:t>
            </a:r>
            <a:r>
              <a:rPr lang="en-US" altLang="ja-JP" dirty="0"/>
              <a:t>/ </a:t>
            </a:r>
            <a:r>
              <a:rPr lang="ja-JP" altLang="en-US" dirty="0"/>
              <a:t>コードレビュー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09698" y="2434147"/>
            <a:ext cx="9371947" cy="3811271"/>
          </a:xfrm>
        </p:spPr>
        <p:txBody>
          <a:bodyPr numCol="1" spcCol="0" rtlCol="0">
            <a:normAutofit/>
          </a:bodyPr>
          <a:lstStyle/>
          <a:p>
            <a:pPr rtl="0"/>
            <a:r>
              <a:rPr lang="ja-JP" altLang="en-US" dirty="0"/>
              <a:t>プログラミング詳細設計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dirty="0"/>
              <a:t>- </a:t>
            </a:r>
            <a:r>
              <a:rPr lang="ja-JP" altLang="en-US" dirty="0"/>
              <a:t>明確なビジョンが見えているか？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後輩は先輩からの指示が理解できているか？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※</a:t>
            </a:r>
            <a:r>
              <a:rPr lang="ja-JP" altLang="en-US" sz="1800" dirty="0">
                <a:solidFill>
                  <a:srgbClr val="FF0000"/>
                </a:solidFill>
              </a:rPr>
              <a:t>先輩は後輩に正しく指示が出来ているか？また理解したことを確認できているか？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※(1)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正しく理解できることを確認するため、コードレビューの目的欄の記載から始めたら？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※(2)</a:t>
            </a:r>
            <a:r>
              <a:rPr lang="ja-JP" altLang="en-US" sz="1800" dirty="0">
                <a:solidFill>
                  <a:srgbClr val="FF0000"/>
                </a:solidFill>
              </a:rPr>
              <a:t>忙しいからといって先輩がコードレビューを怠っていませんか？怠っている様をみかけたら更なる上長に密告しましょう！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/>
            </a:br>
            <a:endParaRPr lang="en-US" altLang="ja-JP" sz="800" dirty="0"/>
          </a:p>
          <a:p>
            <a:pPr rtl="0"/>
            <a:endParaRPr lang="en-US" altLang="ja-JP" sz="20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7</a:t>
            </a:fld>
            <a:endParaRPr lang="ja-JP" altLang="en-US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8ED774-83E1-4BB8-B5F6-4081A88A2DB0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31611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Do : </a:t>
            </a:r>
            <a:r>
              <a:rPr lang="ja-JP" altLang="en-US" dirty="0"/>
              <a:t>実行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9371948" cy="823912"/>
          </a:xfrm>
        </p:spPr>
        <p:txBody>
          <a:bodyPr rtlCol="0"/>
          <a:lstStyle/>
          <a:p>
            <a:pPr rtl="0"/>
            <a:r>
              <a:rPr lang="ja-JP" altLang="en-US" dirty="0"/>
              <a:t>プログラミング詳細設計 </a:t>
            </a:r>
            <a:r>
              <a:rPr lang="en-US" altLang="ja-JP" dirty="0"/>
              <a:t>/ </a:t>
            </a:r>
            <a:r>
              <a:rPr lang="ja-JP" altLang="en-US" dirty="0"/>
              <a:t>プログラミング </a:t>
            </a:r>
            <a:r>
              <a:rPr lang="en-US" altLang="ja-JP" dirty="0"/>
              <a:t>/ </a:t>
            </a:r>
            <a:r>
              <a:rPr lang="ja-JP" altLang="en-US" dirty="0"/>
              <a:t>コードレビュー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09698" y="2434147"/>
            <a:ext cx="9371947" cy="3811271"/>
          </a:xfrm>
        </p:spPr>
        <p:txBody>
          <a:bodyPr numCol="1" spcCol="0" rtlCol="0">
            <a:normAutofit/>
          </a:bodyPr>
          <a:lstStyle/>
          <a:p>
            <a:pPr rtl="0"/>
            <a:r>
              <a:rPr lang="ja-JP" altLang="en-US" dirty="0"/>
              <a:t>プログラミング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dirty="0"/>
              <a:t>- </a:t>
            </a:r>
            <a:r>
              <a:rPr lang="ja-JP" altLang="en-US" dirty="0"/>
              <a:t>誰が見ても理解できるプログラミングになっているか？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無駄な変数をつくっていませんか？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ネストが深くなっていませんか？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コード規約通りのプログラミング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コーディング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になっているか？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/>
            </a:br>
            <a:endParaRPr lang="en-US" altLang="ja-JP" sz="800" dirty="0"/>
          </a:p>
          <a:p>
            <a:pPr rtl="0"/>
            <a:endParaRPr lang="en-US" altLang="ja-JP" sz="20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8</a:t>
            </a:fld>
            <a:endParaRPr lang="ja-JP" altLang="en-US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8ED774-83E1-4BB8-B5F6-4081A88A2DB0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35408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Do : </a:t>
            </a:r>
            <a:r>
              <a:rPr lang="ja-JP" altLang="en-US" dirty="0"/>
              <a:t>実行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9371948" cy="823912"/>
          </a:xfrm>
        </p:spPr>
        <p:txBody>
          <a:bodyPr rtlCol="0"/>
          <a:lstStyle/>
          <a:p>
            <a:pPr rtl="0"/>
            <a:r>
              <a:rPr lang="ja-JP" altLang="en-US" dirty="0"/>
              <a:t>プログラミング詳細設計 </a:t>
            </a:r>
            <a:r>
              <a:rPr lang="en-US" altLang="ja-JP" dirty="0"/>
              <a:t>/ </a:t>
            </a:r>
            <a:r>
              <a:rPr lang="ja-JP" altLang="en-US" dirty="0"/>
              <a:t>プログラミング </a:t>
            </a:r>
            <a:r>
              <a:rPr lang="en-US" altLang="ja-JP" dirty="0"/>
              <a:t>/ </a:t>
            </a:r>
            <a:r>
              <a:rPr lang="ja-JP" altLang="en-US" dirty="0"/>
              <a:t>コードレビュー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09698" y="2434147"/>
            <a:ext cx="9371947" cy="3811271"/>
          </a:xfrm>
        </p:spPr>
        <p:txBody>
          <a:bodyPr numCol="1" spcCol="0" rtlCol="0">
            <a:normAutofit/>
          </a:bodyPr>
          <a:lstStyle/>
          <a:p>
            <a:pPr rtl="0"/>
            <a:r>
              <a:rPr lang="ja-JP" altLang="en-US" dirty="0"/>
              <a:t>コードレビュー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dirty="0"/>
              <a:t>- </a:t>
            </a:r>
            <a:r>
              <a:rPr lang="ja-JP" altLang="en-US" dirty="0"/>
              <a:t>目的 </a:t>
            </a:r>
            <a:r>
              <a:rPr lang="en-US" altLang="ja-JP" dirty="0"/>
              <a:t>-&gt; </a:t>
            </a:r>
            <a:r>
              <a:rPr lang="ja-JP" altLang="en-US" dirty="0"/>
              <a:t>対応までを記載</a:t>
            </a:r>
            <a:br>
              <a:rPr lang="en-US" altLang="ja-JP" dirty="0"/>
            </a:br>
            <a:br>
              <a:rPr lang="en-US" altLang="ja-JP" sz="800" dirty="0"/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プログラミングの変更箇所の理由を説明できているか？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初期化からプログラミング構成まで説明できているか？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※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見やすさまで考慮できているか？</a:t>
            </a:r>
            <a:b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ja-JP" sz="800" dirty="0"/>
            </a:br>
            <a:endParaRPr lang="en-US" altLang="ja-JP" sz="800" dirty="0"/>
          </a:p>
          <a:p>
            <a:pPr rtl="0"/>
            <a:endParaRPr lang="en-US" altLang="ja-JP" sz="20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ja-JP" smtClean="0"/>
              <a:t>9</a:t>
            </a:fld>
            <a:endParaRPr lang="ja-JP" altLang="en-US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8ED774-83E1-4BB8-B5F6-4081A88A2DB0}" type="datetime4">
              <a:rPr lang="ja-JP" altLang="en-US" smtClean="0"/>
              <a:t>2024年6月23日</a:t>
            </a:fld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</p:spTree>
    <p:extLst>
      <p:ext uri="{BB962C8B-B14F-4D97-AF65-F5344CB8AC3E}">
        <p14:creationId xmlns:p14="http://schemas.microsoft.com/office/powerpoint/2010/main" val="320390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環境保護 16 x 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200_TF03098889.potx" id="{59149FCB-0328-4034-A41E-B77E05CBC25E}" vid="{0929C2EF-0ECE-4D88-B3ED-4640F1EB2043}"/>
    </a:ext>
  </a:extLst>
</a:theme>
</file>

<file path=ppt/theme/theme2.xml><?xml version="1.0" encoding="utf-8"?>
<a:theme xmlns:a="http://schemas.openxmlformats.org/drawingml/2006/main" name="Office テーマ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自然環境保護の教育用写真入りプレゼンテーション</Template>
  <TotalTime>220</TotalTime>
  <Words>1276</Words>
  <Application>Microsoft Office PowerPoint</Application>
  <PresentationFormat>ワイド画面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7" baseType="lpstr">
      <vt:lpstr>Meiryo UI</vt:lpstr>
      <vt:lpstr>Arial</vt:lpstr>
      <vt:lpstr>環境保護 16 x 9</vt:lpstr>
      <vt:lpstr>プログラミング講座</vt:lpstr>
      <vt:lpstr>PDCA と OODA を理解し業務効率の改善を図ろう！</vt:lpstr>
      <vt:lpstr>OFTチーム の PDCA</vt:lpstr>
      <vt:lpstr>Plan : 計画</vt:lpstr>
      <vt:lpstr>Plan : 計画</vt:lpstr>
      <vt:lpstr>Plan : 計画</vt:lpstr>
      <vt:lpstr>Do : 実行</vt:lpstr>
      <vt:lpstr>Do : 実行</vt:lpstr>
      <vt:lpstr>Do : 実行</vt:lpstr>
      <vt:lpstr>Check : 評価 (検査・テスト)</vt:lpstr>
      <vt:lpstr>Check : 評価 (検査・テスト)</vt:lpstr>
      <vt:lpstr>Action : 対策・改善</vt:lpstr>
      <vt:lpstr>Action : 対策・改善</vt:lpstr>
      <vt:lpstr>参加者 全員で発表しましょう！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大和 鈴木</dc:creator>
  <cp:lastModifiedBy>大和 鈴木</cp:lastModifiedBy>
  <cp:revision>6</cp:revision>
  <dcterms:created xsi:type="dcterms:W3CDTF">2024-06-23T06:18:39Z</dcterms:created>
  <dcterms:modified xsi:type="dcterms:W3CDTF">2024-06-23T09:59:01Z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