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1" r:id="rId5"/>
    <p:sldId id="262" r:id="rId6"/>
    <p:sldId id="264" r:id="rId7"/>
    <p:sldId id="265" r:id="rId8"/>
    <p:sldId id="266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9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8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4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43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71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2D9BB-D62B-4321-B969-B9B14D80C5E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20220407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05017" y="1890944"/>
            <a:ext cx="338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需求</a:t>
            </a:r>
            <a:r>
              <a:rPr lang="en-US" altLang="zh-TW" dirty="0" smtClean="0"/>
              <a:t>1:</a:t>
            </a:r>
            <a:r>
              <a:rPr lang="zh-TW" altLang="en-US" dirty="0" smtClean="0"/>
              <a:t> 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zh-TW" altLang="en-US" dirty="0"/>
              <a:t>需求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元 </a:t>
            </a:r>
            <a:r>
              <a:rPr lang="en-US" altLang="zh-TW" dirty="0" smtClean="0"/>
              <a:t>(</a:t>
            </a:r>
            <a:r>
              <a:rPr lang="zh-TW" altLang="en-US" dirty="0" smtClean="0"/>
              <a:t>待假日補充文件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03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0938"/>
            <a:ext cx="12191999" cy="717951"/>
          </a:xfrm>
        </p:spPr>
        <p:txBody>
          <a:bodyPr/>
          <a:lstStyle/>
          <a:p>
            <a:pPr algn="ctr"/>
            <a:r>
              <a:rPr lang="zh-TW" altLang="en-US" dirty="0" smtClean="0"/>
              <a:t>需求</a:t>
            </a:r>
            <a:r>
              <a:rPr lang="en-US" altLang="zh-TW" dirty="0" smtClean="0"/>
              <a:t>1:</a:t>
            </a:r>
            <a:r>
              <a:rPr lang="zh-TW" altLang="en-US" dirty="0" smtClean="0"/>
              <a:t> 去年的需求新增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預約</a:t>
            </a:r>
            <a:r>
              <a:rPr lang="en-US" altLang="zh-TW" dirty="0" smtClean="0"/>
              <a:t>/</a:t>
            </a:r>
            <a:r>
              <a:rPr lang="zh-TW" altLang="en-US" dirty="0" smtClean="0"/>
              <a:t>歸還系統</a:t>
            </a:r>
            <a:r>
              <a:rPr lang="en-US" altLang="zh-TW" dirty="0" smtClean="0"/>
              <a:t>”-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71021" y="1358283"/>
            <a:ext cx="10049523" cy="5122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0921" y="2086252"/>
            <a:ext cx="9912498" cy="1074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i="1" dirty="0" smtClean="0">
                <a:solidFill>
                  <a:srgbClr val="FF0000"/>
                </a:solidFill>
              </a:rPr>
              <a:t>筆 電 預 約 歸 還 系 統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(</a:t>
            </a:r>
            <a:r>
              <a:rPr lang="zh-TW" altLang="en-US" sz="3600" i="1" dirty="0" smtClean="0">
                <a:solidFill>
                  <a:srgbClr val="FF0000"/>
                </a:solidFill>
              </a:rPr>
              <a:t>放背景圖片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zh-TW" sz="3600" i="1" dirty="0" smtClean="0">
                <a:solidFill>
                  <a:srgbClr val="FF0000"/>
                </a:solidFill>
              </a:rPr>
              <a:t>NB 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20738" y="3405271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工號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Employee-ID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3067" y="3416800"/>
            <a:ext cx="5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廠</a:t>
            </a:r>
            <a:endParaRPr lang="en-US" altLang="zh-TW" dirty="0" smtClean="0"/>
          </a:p>
          <a:p>
            <a:r>
              <a:rPr lang="en-US" altLang="zh-TW" dirty="0" smtClean="0"/>
              <a:t>Fab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781834" y="343302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姓名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09682" y="3425920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筆電</a:t>
            </a:r>
            <a:r>
              <a:rPr lang="zh-TW" altLang="en-US" dirty="0" smtClean="0"/>
              <a:t>編號</a:t>
            </a:r>
            <a:endParaRPr lang="en-US" altLang="zh-TW" dirty="0" smtClean="0"/>
          </a:p>
          <a:p>
            <a:r>
              <a:rPr lang="en-US" altLang="zh-TW" dirty="0" smtClean="0"/>
              <a:t>NB</a:t>
            </a:r>
            <a:r>
              <a:rPr lang="zh-TW" altLang="en-US" dirty="0" smtClean="0"/>
              <a:t> </a:t>
            </a:r>
            <a:r>
              <a:rPr lang="en-US" altLang="zh-TW" dirty="0" smtClean="0"/>
              <a:t>Number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37009" y="34168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筆電配件</a:t>
            </a:r>
            <a:endParaRPr lang="en-US" altLang="zh-TW" dirty="0" smtClean="0"/>
          </a:p>
          <a:p>
            <a:r>
              <a:rPr lang="en-US" altLang="zh-TW" dirty="0" smtClean="0"/>
              <a:t>Parts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65255" y="3437270"/>
            <a:ext cx="187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借用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歸還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續借</a:t>
            </a:r>
            <a:endParaRPr lang="en-US" altLang="zh-TW" sz="1400" dirty="0" smtClean="0"/>
          </a:p>
          <a:p>
            <a:r>
              <a:rPr lang="en-US" altLang="zh-TW" sz="1400" dirty="0" smtClean="0"/>
              <a:t>Lend/Borrow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568410" y="3438882"/>
            <a:ext cx="113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現在時間</a:t>
            </a:r>
            <a:endParaRPr lang="en-US" altLang="zh-TW" dirty="0" smtClean="0"/>
          </a:p>
          <a:p>
            <a:r>
              <a:rPr lang="en-US" altLang="zh-TW" dirty="0" smtClean="0"/>
              <a:t>Now Time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9336967" y="1559363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8885667" y="1559362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口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8428412" y="1559362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rgbClr val="FF0000"/>
                </a:solidFill>
              </a:rPr>
              <a:t>一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321" y="4079702"/>
            <a:ext cx="587715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91051" y="4070108"/>
            <a:ext cx="480891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563314" y="4087674"/>
            <a:ext cx="1091953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722729" y="4090369"/>
            <a:ext cx="1091953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字母限大寫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331997" y="4013504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滑鼠</a:t>
            </a:r>
            <a:endParaRPr lang="en-US" altLang="zh-TW" dirty="0" smtClean="0"/>
          </a:p>
          <a:p>
            <a:r>
              <a:rPr lang="en-US" altLang="zh-TW" sz="1200" dirty="0" smtClean="0"/>
              <a:t>Mouse</a:t>
            </a:r>
            <a:endParaRPr lang="zh-TW" altLang="en-US" sz="1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304694" y="44023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充電線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296556" y="4736910"/>
            <a:ext cx="908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筆電</a:t>
            </a:r>
            <a:r>
              <a:rPr lang="zh-TW" altLang="en-US" dirty="0" smtClean="0"/>
              <a:t>包</a:t>
            </a:r>
            <a:endParaRPr lang="en-US" altLang="zh-TW" dirty="0" smtClean="0"/>
          </a:p>
          <a:p>
            <a:r>
              <a:rPr lang="en-US" altLang="zh-TW" sz="1200" dirty="0" smtClean="0"/>
              <a:t>NB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Package</a:t>
            </a:r>
            <a:endParaRPr lang="zh-TW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4951168" y="4113049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951168" y="4452912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946114" y="4821275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946114" y="5181006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295108" y="5131947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網路線</a:t>
            </a:r>
            <a:endParaRPr lang="en-US" altLang="zh-TW" sz="1600" dirty="0" smtClean="0"/>
          </a:p>
          <a:p>
            <a:r>
              <a:rPr lang="en-US" altLang="zh-TW" sz="1200" dirty="0" smtClean="0"/>
              <a:t>Cable</a:t>
            </a:r>
            <a:endParaRPr lang="zh-TW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6303880" y="4075808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314865" y="4471095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6682729" y="3982727"/>
            <a:ext cx="76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借用</a:t>
            </a:r>
            <a:endParaRPr lang="en-US" altLang="zh-TW" dirty="0" smtClean="0"/>
          </a:p>
          <a:p>
            <a:r>
              <a:rPr lang="en-US" altLang="zh-TW" sz="1400" dirty="0" smtClean="0"/>
              <a:t>Reserve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6701633" y="4438833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歸還</a:t>
            </a:r>
            <a:endParaRPr lang="en-US" altLang="zh-TW" dirty="0" smtClean="0"/>
          </a:p>
          <a:p>
            <a:r>
              <a:rPr lang="en-US" altLang="zh-TW" sz="1200" dirty="0" smtClean="0"/>
              <a:t>Return</a:t>
            </a:r>
          </a:p>
        </p:txBody>
      </p:sp>
      <p:sp>
        <p:nvSpPr>
          <p:cNvPr id="36" name="矩形 35"/>
          <p:cNvSpPr/>
          <p:nvPr/>
        </p:nvSpPr>
        <p:spPr>
          <a:xfrm>
            <a:off x="4500972" y="5953174"/>
            <a:ext cx="146444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確定 </a:t>
            </a:r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393537" y="4021562"/>
            <a:ext cx="163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2022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04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07</a:t>
            </a:r>
            <a:r>
              <a:rPr lang="zh-TW" altLang="en-US" sz="1400" dirty="0" smtClean="0"/>
              <a:t>日 </a:t>
            </a:r>
            <a:endParaRPr lang="en-US" altLang="zh-TW" sz="1400" dirty="0" smtClean="0"/>
          </a:p>
          <a:p>
            <a:pPr algn="ctr"/>
            <a:r>
              <a:rPr lang="zh-TW" altLang="en-US" sz="1400" dirty="0" smtClean="0"/>
              <a:t>早上 </a:t>
            </a:r>
            <a:r>
              <a:rPr lang="en-US" altLang="zh-TW" sz="1400" dirty="0" smtClean="0"/>
              <a:t>10:00:00</a:t>
            </a: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6" y="3958679"/>
            <a:ext cx="563732" cy="56373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39" y="4294431"/>
            <a:ext cx="563732" cy="563732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58" y="4309423"/>
            <a:ext cx="563732" cy="563732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6123145" y="3394271"/>
            <a:ext cx="1304867" cy="1786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右箭號 42"/>
          <p:cNvSpPr/>
          <p:nvPr/>
        </p:nvSpPr>
        <p:spPr>
          <a:xfrm rot="5400000">
            <a:off x="6447566" y="5161896"/>
            <a:ext cx="586209" cy="6890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 flipH="1">
            <a:off x="6291359" y="5837932"/>
            <a:ext cx="94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選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913504" y="3412219"/>
            <a:ext cx="1340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反饋</a:t>
            </a:r>
            <a:endParaRPr lang="en-US" altLang="zh-TW" dirty="0" smtClean="0"/>
          </a:p>
          <a:p>
            <a:r>
              <a:rPr lang="en-US" altLang="zh-TW" sz="1200" dirty="0" smtClean="0"/>
              <a:t>Problem Feedback</a:t>
            </a:r>
            <a:endParaRPr lang="zh-TW" altLang="en-US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357428" y="3841905"/>
            <a:ext cx="1791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藍屏</a:t>
            </a:r>
            <a:endParaRPr lang="en-US" altLang="zh-TW" dirty="0" smtClean="0"/>
          </a:p>
          <a:p>
            <a:r>
              <a:rPr lang="en-US" altLang="zh-TW" sz="1400" dirty="0" smtClean="0"/>
              <a:t>(Blue screen of death)</a:t>
            </a:r>
            <a:endParaRPr lang="zh-TW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9038346" y="3985120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9033218" y="4350669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9355596" y="4258408"/>
            <a:ext cx="1850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黑屏</a:t>
            </a:r>
            <a:endParaRPr lang="en-US" altLang="zh-TW" dirty="0" smtClean="0"/>
          </a:p>
          <a:p>
            <a:r>
              <a:rPr lang="en-US" altLang="zh-TW" sz="1400" dirty="0" smtClean="0"/>
              <a:t>(Black screen of death)</a:t>
            </a:r>
            <a:endParaRPr lang="zh-TW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9033218" y="4728504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9375043" y="4689836"/>
            <a:ext cx="85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重開</a:t>
            </a:r>
            <a:endParaRPr lang="en-US" altLang="zh-TW" dirty="0" smtClean="0"/>
          </a:p>
          <a:p>
            <a:r>
              <a:rPr lang="en-US" altLang="zh-TW" sz="1400" dirty="0" smtClean="0"/>
              <a:t>(Reopen)</a:t>
            </a:r>
            <a:endParaRPr lang="zh-TW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9024152" y="5109933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9358474" y="5106339"/>
            <a:ext cx="190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WIFI</a:t>
            </a:r>
            <a:r>
              <a:rPr lang="zh-TW" altLang="en-US" sz="1400" dirty="0"/>
              <a:t>連不</a:t>
            </a:r>
            <a:r>
              <a:rPr lang="zh-TW" altLang="en-US" sz="1400" dirty="0" smtClean="0"/>
              <a:t>上</a:t>
            </a:r>
            <a:endParaRPr lang="en-US" altLang="zh-TW" sz="1400" dirty="0" smtClean="0"/>
          </a:p>
          <a:p>
            <a:r>
              <a:rPr lang="en-US" altLang="zh-TW" sz="1400" dirty="0" smtClean="0"/>
              <a:t>(</a:t>
            </a:r>
            <a:r>
              <a:rPr lang="en-US" altLang="zh-TW" sz="1400" dirty="0"/>
              <a:t>WIFI</a:t>
            </a:r>
            <a:r>
              <a:rPr lang="zh-TW" altLang="en-US" sz="1400" dirty="0"/>
              <a:t> </a:t>
            </a:r>
            <a:r>
              <a:rPr lang="en-US" altLang="zh-TW" sz="1400" dirty="0"/>
              <a:t>can’t connect NB)</a:t>
            </a:r>
            <a:endParaRPr lang="zh-TW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7509106" y="3408715"/>
            <a:ext cx="1355591" cy="1426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rot="5400000">
            <a:off x="7844870" y="4756763"/>
            <a:ext cx="586209" cy="6890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 flipH="1">
            <a:off x="7409641" y="5409401"/>
            <a:ext cx="148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即時</a:t>
            </a:r>
            <a:r>
              <a:rPr lang="zh-TW" altLang="en-US" sz="1200" dirty="0" smtClean="0">
                <a:solidFill>
                  <a:srgbClr val="FF0000"/>
                </a:solidFill>
              </a:rPr>
              <a:t>跑</a:t>
            </a:r>
            <a:r>
              <a:rPr lang="zh-TW" altLang="en-US" sz="1200" dirty="0">
                <a:solidFill>
                  <a:srgbClr val="FF0000"/>
                </a:solidFill>
              </a:rPr>
              <a:t>，</a:t>
            </a:r>
            <a:r>
              <a:rPr lang="zh-TW" altLang="en-US" sz="1200" dirty="0" smtClean="0">
                <a:solidFill>
                  <a:srgbClr val="FF0000"/>
                </a:solidFill>
              </a:rPr>
              <a:t>如果</a:t>
            </a:r>
            <a:r>
              <a:rPr lang="en-US" altLang="zh-TW" sz="1200" dirty="0">
                <a:solidFill>
                  <a:srgbClr val="FF0000"/>
                </a:solidFill>
              </a:rPr>
              <a:t>USER</a:t>
            </a:r>
            <a:r>
              <a:rPr lang="zh-TW" altLang="en-US" sz="1200" dirty="0">
                <a:solidFill>
                  <a:srgbClr val="FF0000"/>
                </a:solidFill>
              </a:rPr>
              <a:t>沒來登記也都在</a:t>
            </a:r>
            <a:r>
              <a:rPr lang="zh-TW" altLang="en-US" sz="1200" dirty="0" smtClean="0">
                <a:solidFill>
                  <a:srgbClr val="FF0000"/>
                </a:solidFill>
              </a:rPr>
              <a:t>跑時間</a:t>
            </a:r>
            <a:r>
              <a:rPr lang="zh-TW" altLang="en-US" sz="1200" dirty="0">
                <a:solidFill>
                  <a:srgbClr val="FF0000"/>
                </a:solidFill>
              </a:rPr>
              <a:t>，</a:t>
            </a:r>
            <a:r>
              <a:rPr lang="zh-TW" altLang="en-US" sz="1200" dirty="0" smtClean="0">
                <a:solidFill>
                  <a:srgbClr val="FF0000"/>
                </a:solidFill>
              </a:rPr>
              <a:t>日期則是可以用選的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024152" y="5579895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9323132" y="5517207"/>
            <a:ext cx="194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其他原因 </a:t>
            </a:r>
            <a:r>
              <a:rPr lang="en-US" altLang="zh-TW" sz="1400" dirty="0" smtClean="0"/>
              <a:t>Other Reason</a:t>
            </a:r>
          </a:p>
          <a:p>
            <a:r>
              <a:rPr lang="en-US" altLang="zh-TW" sz="1400" dirty="0" smtClean="0"/>
              <a:t>______</a:t>
            </a:r>
            <a:endParaRPr lang="zh-TW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157431" y="3387303"/>
            <a:ext cx="4749565" cy="1426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60"/>
          <p:cNvSpPr/>
          <p:nvPr/>
        </p:nvSpPr>
        <p:spPr>
          <a:xfrm rot="5400000">
            <a:off x="2022560" y="4771790"/>
            <a:ext cx="586209" cy="6890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 flipH="1">
            <a:off x="1622799" y="5384251"/>
            <a:ext cx="148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User</a:t>
            </a:r>
            <a:r>
              <a:rPr lang="zh-TW" altLang="en-US" sz="1200" dirty="0" smtClean="0">
                <a:solidFill>
                  <a:srgbClr val="FF0000"/>
                </a:solidFill>
              </a:rPr>
              <a:t> 用打字的方式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24152" y="5993189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9375042" y="5953174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無 </a:t>
            </a:r>
            <a:r>
              <a:rPr lang="en-US" altLang="zh-TW" dirty="0" smtClean="0"/>
              <a:t>(No problem)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6694481" y="479406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續</a:t>
            </a:r>
            <a:r>
              <a:rPr lang="zh-TW" altLang="en-US" dirty="0" smtClean="0"/>
              <a:t>借</a:t>
            </a:r>
            <a:endParaRPr lang="en-US" altLang="zh-TW" dirty="0" smtClean="0"/>
          </a:p>
          <a:p>
            <a:r>
              <a:rPr lang="en-US" altLang="zh-TW" sz="1200" dirty="0" smtClean="0"/>
              <a:t>Renew</a:t>
            </a:r>
          </a:p>
        </p:txBody>
      </p:sp>
      <p:sp>
        <p:nvSpPr>
          <p:cNvPr id="67" name="矩形 66"/>
          <p:cNvSpPr/>
          <p:nvPr/>
        </p:nvSpPr>
        <p:spPr>
          <a:xfrm>
            <a:off x="6333526" y="4840665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142681" y="6379302"/>
            <a:ext cx="99766" cy="38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5187405" y="6593308"/>
            <a:ext cx="6769414" cy="199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10293141" y="1365804"/>
            <a:ext cx="1798985" cy="255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FF0000"/>
                </a:solidFill>
              </a:rPr>
              <a:t>工</a:t>
            </a:r>
            <a:r>
              <a:rPr lang="zh-TW" altLang="en-US" sz="1100" dirty="0" smtClean="0">
                <a:solidFill>
                  <a:srgbClr val="FF0000"/>
                </a:solidFill>
              </a:rPr>
              <a:t>號 </a:t>
            </a:r>
            <a:r>
              <a:rPr lang="en-US" altLang="zh-TW" sz="1100" dirty="0" smtClean="0">
                <a:solidFill>
                  <a:srgbClr val="FF0000"/>
                </a:solidFill>
              </a:rPr>
              <a:t>Employee ID: 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 smtClean="0">
                <a:solidFill>
                  <a:srgbClr val="FF0000"/>
                </a:solidFill>
              </a:rPr>
              <a:t>廠</a:t>
            </a:r>
            <a:r>
              <a:rPr lang="en-US" altLang="zh-TW" sz="1100" dirty="0" smtClean="0">
                <a:solidFill>
                  <a:srgbClr val="FF0000"/>
                </a:solidFill>
              </a:rPr>
              <a:t>-</a:t>
            </a:r>
            <a:r>
              <a:rPr lang="zh-TW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zh-TW" sz="1100" dirty="0" smtClean="0">
                <a:solidFill>
                  <a:srgbClr val="FF0000"/>
                </a:solidFill>
              </a:rPr>
              <a:t>Fab.: 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 smtClean="0">
                <a:solidFill>
                  <a:srgbClr val="FF0000"/>
                </a:solidFill>
              </a:rPr>
              <a:t>部門 </a:t>
            </a:r>
            <a:r>
              <a:rPr lang="en-US" altLang="zh-TW" sz="1100" dirty="0" smtClean="0">
                <a:solidFill>
                  <a:srgbClr val="FF0000"/>
                </a:solidFill>
              </a:rPr>
              <a:t>Dep.: 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 smtClean="0">
                <a:solidFill>
                  <a:srgbClr val="FF0000"/>
                </a:solidFill>
              </a:rPr>
              <a:t>姓名 </a:t>
            </a:r>
            <a:r>
              <a:rPr lang="en-US" altLang="zh-TW" sz="1100" dirty="0" smtClean="0">
                <a:solidFill>
                  <a:srgbClr val="FF0000"/>
                </a:solidFill>
              </a:rPr>
              <a:t>Name: 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FF0000"/>
                </a:solidFill>
              </a:rPr>
              <a:t>筆</a:t>
            </a:r>
            <a:r>
              <a:rPr lang="zh-TW" altLang="en-US" sz="1100" dirty="0" smtClean="0">
                <a:solidFill>
                  <a:srgbClr val="FF0000"/>
                </a:solidFill>
              </a:rPr>
              <a:t>電編號</a:t>
            </a:r>
            <a:r>
              <a:rPr lang="en-US" altLang="zh-TW" sz="1100" dirty="0" smtClean="0">
                <a:solidFill>
                  <a:srgbClr val="FF0000"/>
                </a:solidFill>
              </a:rPr>
              <a:t>:</a:t>
            </a:r>
            <a:r>
              <a:rPr lang="zh-TW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zh-TW" sz="1100" dirty="0" smtClean="0">
                <a:solidFill>
                  <a:srgbClr val="FF0000"/>
                </a:solidFill>
              </a:rPr>
              <a:t>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100" dirty="0" smtClean="0">
                <a:solidFill>
                  <a:srgbClr val="FF0000"/>
                </a:solidFill>
              </a:rPr>
              <a:t>…….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100" dirty="0" smtClean="0">
                <a:solidFill>
                  <a:srgbClr val="FF0000"/>
                </a:solidFill>
              </a:rPr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FF0000"/>
                </a:solidFill>
              </a:rPr>
              <a:t>問題</a:t>
            </a:r>
            <a:r>
              <a:rPr lang="zh-TW" altLang="en-US" sz="1100" dirty="0" smtClean="0">
                <a:solidFill>
                  <a:srgbClr val="FF0000"/>
                </a:solidFill>
              </a:rPr>
              <a:t>反饋</a:t>
            </a:r>
            <a:r>
              <a:rPr lang="en-US" altLang="zh-TW" sz="1100" dirty="0" smtClean="0">
                <a:solidFill>
                  <a:srgbClr val="FF0000"/>
                </a:solidFill>
              </a:rPr>
              <a:t>:XXXX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361315" y="3387303"/>
            <a:ext cx="733977" cy="4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取消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Cancel</a:t>
            </a:r>
            <a:endParaRPr lang="zh-TW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11289163" y="3387303"/>
            <a:ext cx="725128" cy="4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確認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Confirm</a:t>
            </a:r>
            <a:endParaRPr lang="zh-TW" altLang="en-US" sz="1200" dirty="0"/>
          </a:p>
        </p:txBody>
      </p:sp>
      <p:sp>
        <p:nvSpPr>
          <p:cNvPr id="75" name="向右箭號 74"/>
          <p:cNvSpPr/>
          <p:nvPr/>
        </p:nvSpPr>
        <p:spPr>
          <a:xfrm rot="16200000">
            <a:off x="10458028" y="5224374"/>
            <a:ext cx="2848399" cy="238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11442042" y="4072251"/>
            <a:ext cx="6174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再</a:t>
            </a:r>
            <a:endParaRPr lang="en-US" altLang="zh-TW" dirty="0" smtClean="0"/>
          </a:p>
          <a:p>
            <a:r>
              <a:rPr lang="zh-TW" altLang="en-US" dirty="0" smtClean="0"/>
              <a:t>讓</a:t>
            </a:r>
            <a:endParaRPr lang="en-US" altLang="zh-TW" dirty="0" smtClean="0"/>
          </a:p>
          <a:p>
            <a:r>
              <a:rPr lang="en-US" altLang="zh-TW" dirty="0" smtClean="0"/>
              <a:t>User</a:t>
            </a:r>
          </a:p>
          <a:p>
            <a:r>
              <a:rPr lang="zh-TW" altLang="en-US" dirty="0" smtClean="0"/>
              <a:t>最</a:t>
            </a:r>
            <a:endParaRPr lang="en-US" altLang="zh-TW" dirty="0" smtClean="0"/>
          </a:p>
          <a:p>
            <a:r>
              <a:rPr lang="zh-TW" altLang="en-US" dirty="0" smtClean="0"/>
              <a:t>後</a:t>
            </a:r>
            <a:endParaRPr lang="en-US" altLang="zh-TW" dirty="0" smtClean="0"/>
          </a:p>
          <a:p>
            <a:r>
              <a:rPr lang="zh-TW" altLang="en-US" dirty="0" smtClean="0"/>
              <a:t>一</a:t>
            </a:r>
            <a:endParaRPr lang="en-US" altLang="zh-TW" dirty="0" smtClean="0"/>
          </a:p>
          <a:p>
            <a:r>
              <a:rPr lang="zh-TW" altLang="en-US" dirty="0" smtClean="0"/>
              <a:t>次</a:t>
            </a:r>
            <a:endParaRPr lang="en-US" altLang="zh-TW" dirty="0" smtClean="0"/>
          </a:p>
          <a:p>
            <a:r>
              <a:rPr lang="zh-TW" altLang="en-US" dirty="0" smtClean="0"/>
              <a:t>確</a:t>
            </a:r>
            <a:endParaRPr lang="en-US" altLang="zh-TW" dirty="0" smtClean="0"/>
          </a:p>
          <a:p>
            <a:r>
              <a:rPr lang="zh-TW" altLang="en-US" dirty="0" smtClean="0"/>
              <a:t>認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512317" y="4072251"/>
            <a:ext cx="950715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799747" y="342150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部門</a:t>
            </a:r>
            <a:endParaRPr lang="en-US" altLang="zh-TW" dirty="0" smtClean="0"/>
          </a:p>
          <a:p>
            <a:r>
              <a:rPr lang="en-US" altLang="zh-TW" dirty="0" smtClean="0"/>
              <a:t>Dep.</a:t>
            </a:r>
            <a:endParaRPr lang="zh-TW" altLang="en-US" dirty="0"/>
          </a:p>
        </p:txBody>
      </p:sp>
      <p:pic>
        <p:nvPicPr>
          <p:cNvPr id="79" name="圖片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044" y="5947255"/>
            <a:ext cx="654905" cy="6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5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設備管理系統網頁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個子網頁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6416" t="23625" r="6289" b="38900"/>
          <a:stretch/>
        </p:blipFill>
        <p:spPr>
          <a:xfrm>
            <a:off x="561464" y="1690688"/>
            <a:ext cx="6776720" cy="23530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37858" y="2156224"/>
            <a:ext cx="914400" cy="31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Export excel</a:t>
            </a:r>
            <a:endParaRPr lang="zh-TW" altLang="en-US" sz="1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46068" y="1894614"/>
            <a:ext cx="147450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/>
              <a:t>全部筆電資料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All NB Detail Data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6416" t="23625" r="6289" b="38900"/>
          <a:stretch/>
        </p:blipFill>
        <p:spPr>
          <a:xfrm>
            <a:off x="561464" y="4360417"/>
            <a:ext cx="6776720" cy="235303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07488" y="1885891"/>
            <a:ext cx="108234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資料彙整圖</a:t>
            </a:r>
            <a:endParaRPr lang="en-US" altLang="zh-TW" sz="1400" dirty="0" smtClean="0"/>
          </a:p>
          <a:p>
            <a:r>
              <a:rPr lang="en-US" altLang="zh-TW" sz="1400" dirty="0" smtClean="0"/>
              <a:t>Data Chart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46068" y="4595053"/>
            <a:ext cx="147450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全部筆電資料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All NB Detail Data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63500" y="4595053"/>
            <a:ext cx="108234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/>
              <a:t>資料彙整圖</a:t>
            </a:r>
            <a:endParaRPr lang="en-US" altLang="zh-TW" sz="1400" dirty="0" smtClean="0"/>
          </a:p>
          <a:p>
            <a:r>
              <a:rPr lang="en-US" altLang="zh-TW" sz="1400" dirty="0" smtClean="0"/>
              <a:t>Data Chart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61464" y="5202315"/>
            <a:ext cx="6776720" cy="1180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37858" y="4729815"/>
            <a:ext cx="914400" cy="31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Export excel</a:t>
            </a:r>
            <a:endParaRPr lang="zh-TW" altLang="en-US" sz="1200" dirty="0"/>
          </a:p>
        </p:txBody>
      </p:sp>
      <p:cxnSp>
        <p:nvCxnSpPr>
          <p:cNvPr id="13" name="直線單箭頭接點 12"/>
          <p:cNvCxnSpPr>
            <a:endCxn id="14" idx="1"/>
          </p:cNvCxnSpPr>
          <p:nvPr/>
        </p:nvCxnSpPr>
        <p:spPr>
          <a:xfrm flipV="1">
            <a:off x="7427139" y="1451624"/>
            <a:ext cx="829272" cy="359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256411" y="851459"/>
            <a:ext cx="3475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借用</a:t>
            </a:r>
            <a:r>
              <a:rPr lang="en-US" altLang="zh-TW" dirty="0" smtClean="0"/>
              <a:t>/</a:t>
            </a:r>
            <a:r>
              <a:rPr lang="zh-TW" altLang="en-US" dirty="0" smtClean="0"/>
              <a:t>歸還</a:t>
            </a:r>
            <a:r>
              <a:rPr lang="en-US" altLang="zh-TW" dirty="0" smtClean="0"/>
              <a:t>/</a:t>
            </a:r>
            <a:r>
              <a:rPr lang="zh-TW" altLang="en-US" dirty="0" smtClean="0"/>
              <a:t>續借 </a:t>
            </a:r>
            <a:r>
              <a:rPr lang="zh-TW" altLang="en-US" dirty="0"/>
              <a:t>總量</a:t>
            </a:r>
            <a:r>
              <a:rPr lang="zh-TW" altLang="en-US" dirty="0" smtClean="0"/>
              <a:t>使用狀況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:</a:t>
            </a:r>
            <a:r>
              <a:rPr lang="zh-TW" altLang="en-US" dirty="0" smtClean="0"/>
              <a:t>借用</a:t>
            </a:r>
            <a:r>
              <a:rPr lang="en-US" altLang="zh-TW" dirty="0" smtClean="0"/>
              <a:t>/</a:t>
            </a:r>
            <a:r>
              <a:rPr lang="zh-TW" altLang="en-US" dirty="0" smtClean="0"/>
              <a:t>歸還</a:t>
            </a:r>
            <a:r>
              <a:rPr lang="en-US" altLang="zh-TW" dirty="0" smtClean="0"/>
              <a:t>/</a:t>
            </a:r>
            <a:r>
              <a:rPr lang="zh-TW" altLang="en-US" dirty="0" smtClean="0"/>
              <a:t>續借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X</a:t>
            </a:r>
            <a:r>
              <a:rPr lang="zh-TW" altLang="en-US" dirty="0" smtClean="0"/>
              <a:t>軸時間軸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半年</a:t>
            </a:r>
            <a:r>
              <a:rPr lang="en-US" altLang="zh-TW" dirty="0" smtClean="0"/>
              <a:t>/</a:t>
            </a:r>
            <a:r>
              <a:rPr lang="zh-TW" altLang="en-US" dirty="0" smtClean="0"/>
              <a:t>一年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圓餅圖</a:t>
            </a:r>
            <a:r>
              <a:rPr lang="en-US" altLang="zh-TW" dirty="0" smtClean="0"/>
              <a:t>/</a:t>
            </a:r>
            <a:r>
              <a:rPr lang="zh-TW" altLang="en-US" dirty="0" smtClean="0"/>
              <a:t>長條圖</a:t>
            </a:r>
            <a:endParaRPr lang="en-US" altLang="zh-TW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8204314" y="3266351"/>
            <a:ext cx="4027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各廠</a:t>
            </a:r>
            <a:r>
              <a:rPr lang="en-US" altLang="zh-TW" dirty="0" smtClean="0"/>
              <a:t>/</a:t>
            </a:r>
            <a:r>
              <a:rPr lang="zh-TW" altLang="en-US" dirty="0" smtClean="0"/>
              <a:t>各部門的借用</a:t>
            </a:r>
            <a:r>
              <a:rPr lang="en-US" altLang="zh-TW" dirty="0" smtClean="0"/>
              <a:t>/</a:t>
            </a:r>
            <a:r>
              <a:rPr lang="zh-TW" altLang="en-US" dirty="0" smtClean="0"/>
              <a:t>歸還</a:t>
            </a:r>
            <a:r>
              <a:rPr lang="en-US" altLang="zh-TW" dirty="0" smtClean="0"/>
              <a:t>/</a:t>
            </a:r>
            <a:r>
              <a:rPr lang="zh-TW" altLang="en-US" dirty="0" smtClean="0"/>
              <a:t>續借總量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1:</a:t>
            </a:r>
            <a:r>
              <a:rPr lang="zh-TW" altLang="en-US" dirty="0" smtClean="0"/>
              <a:t> 哪一廠</a:t>
            </a:r>
            <a:r>
              <a:rPr lang="en-US" altLang="zh-TW" dirty="0" smtClean="0"/>
              <a:t>/</a:t>
            </a:r>
            <a:r>
              <a:rPr lang="zh-TW" altLang="en-US" dirty="0" smtClean="0"/>
              <a:t>哪個部門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2:</a:t>
            </a:r>
            <a:r>
              <a:rPr lang="zh-TW" altLang="en-US" dirty="0" smtClean="0"/>
              <a:t>借用</a:t>
            </a:r>
            <a:r>
              <a:rPr lang="en-US" altLang="zh-TW" dirty="0" smtClean="0"/>
              <a:t>/</a:t>
            </a:r>
            <a:r>
              <a:rPr lang="zh-TW" altLang="en-US" dirty="0" smtClean="0"/>
              <a:t>歸還</a:t>
            </a:r>
            <a:r>
              <a:rPr lang="en-US" altLang="zh-TW" dirty="0" smtClean="0"/>
              <a:t>/</a:t>
            </a:r>
            <a:r>
              <a:rPr lang="zh-TW" altLang="en-US" dirty="0" smtClean="0"/>
              <a:t>續借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X</a:t>
            </a:r>
            <a:r>
              <a:rPr lang="zh-TW" altLang="en-US" dirty="0" smtClean="0"/>
              <a:t>軸時間軸</a:t>
            </a:r>
            <a:r>
              <a:rPr lang="en-US" altLang="zh-TW" dirty="0" smtClean="0"/>
              <a:t>: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半年</a:t>
            </a:r>
            <a:r>
              <a:rPr lang="en-US" altLang="zh-TW" dirty="0" smtClean="0"/>
              <a:t>/</a:t>
            </a:r>
            <a:r>
              <a:rPr lang="zh-TW" altLang="en-US" dirty="0" smtClean="0"/>
              <a:t>一年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圓餅圖</a:t>
            </a:r>
            <a:r>
              <a:rPr lang="en-US" altLang="zh-TW" dirty="0" smtClean="0"/>
              <a:t>/</a:t>
            </a:r>
            <a:r>
              <a:rPr lang="zh-TW" altLang="en-US" dirty="0" smtClean="0"/>
              <a:t>長條圖</a:t>
            </a:r>
            <a:endParaRPr lang="en-US" altLang="zh-TW" dirty="0" smtClean="0"/>
          </a:p>
        </p:txBody>
      </p:sp>
      <p:sp>
        <p:nvSpPr>
          <p:cNvPr id="16" name="加號 15"/>
          <p:cNvSpPr/>
          <p:nvPr/>
        </p:nvSpPr>
        <p:spPr>
          <a:xfrm>
            <a:off x="3256231" y="3755254"/>
            <a:ext cx="1624614" cy="8397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270107" y="1992161"/>
            <a:ext cx="337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問題反饋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:</a:t>
            </a:r>
            <a:r>
              <a:rPr lang="zh-TW" altLang="en-US" dirty="0"/>
              <a:t>藍</a:t>
            </a:r>
            <a:r>
              <a:rPr lang="zh-TW" altLang="en-US" dirty="0" smtClean="0"/>
              <a:t>屏</a:t>
            </a:r>
            <a:r>
              <a:rPr lang="en-US" altLang="zh-TW" dirty="0" smtClean="0"/>
              <a:t>/</a:t>
            </a:r>
            <a:r>
              <a:rPr lang="zh-TW" altLang="en-US" dirty="0" smtClean="0"/>
              <a:t>黑屏</a:t>
            </a:r>
            <a:r>
              <a:rPr lang="en-US" altLang="zh-TW" dirty="0" smtClean="0"/>
              <a:t>…./</a:t>
            </a:r>
            <a:r>
              <a:rPr lang="zh-TW" altLang="en-US" dirty="0" smtClean="0"/>
              <a:t>無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X</a:t>
            </a:r>
            <a:r>
              <a:rPr lang="zh-TW" altLang="en-US" dirty="0" smtClean="0"/>
              <a:t>軸時間軸</a:t>
            </a:r>
            <a:r>
              <a:rPr lang="en-US" altLang="zh-TW" dirty="0" smtClean="0"/>
              <a:t>: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半年</a:t>
            </a:r>
            <a:r>
              <a:rPr lang="en-US" altLang="zh-TW" dirty="0" smtClean="0"/>
              <a:t>/</a:t>
            </a:r>
            <a:r>
              <a:rPr lang="zh-TW" altLang="en-US" dirty="0" smtClean="0"/>
              <a:t>一年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圓餅圖</a:t>
            </a:r>
            <a:r>
              <a:rPr lang="en-US" altLang="zh-TW" dirty="0" smtClean="0"/>
              <a:t>/</a:t>
            </a:r>
            <a:r>
              <a:rPr lang="zh-TW" altLang="en-US" dirty="0" smtClean="0"/>
              <a:t>長條圖</a:t>
            </a:r>
            <a:endParaRPr lang="en-US" altLang="zh-TW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8408811" y="388548"/>
            <a:ext cx="349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看要不要從</a:t>
            </a:r>
            <a:r>
              <a:rPr lang="en-US" altLang="zh-TW" dirty="0" smtClean="0"/>
              <a:t>local</a:t>
            </a:r>
            <a:r>
              <a:rPr lang="zh-TW" altLang="en-US" dirty="0" smtClean="0"/>
              <a:t>端的</a:t>
            </a:r>
            <a:r>
              <a:rPr lang="en-US" altLang="zh-TW" dirty="0" err="1" smtClean="0"/>
              <a:t>xlsx</a:t>
            </a:r>
            <a:r>
              <a:rPr lang="zh-TW" altLang="en-US" dirty="0" smtClean="0"/>
              <a:t>檔做統計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322204" y="4607753"/>
            <a:ext cx="337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各廠</a:t>
            </a:r>
            <a:r>
              <a:rPr lang="en-US" altLang="zh-TW" dirty="0" smtClean="0"/>
              <a:t>/</a:t>
            </a:r>
            <a:r>
              <a:rPr lang="zh-TW" altLang="en-US" dirty="0" smtClean="0"/>
              <a:t>各部門的目前庫存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:</a:t>
            </a:r>
            <a:r>
              <a:rPr lang="zh-TW" altLang="en-US" dirty="0" smtClean="0"/>
              <a:t> 哪一廠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X</a:t>
            </a:r>
            <a:r>
              <a:rPr lang="zh-TW" altLang="en-US" dirty="0" smtClean="0"/>
              <a:t>軸時間軸</a:t>
            </a:r>
            <a:r>
              <a:rPr lang="en-US" altLang="zh-TW" dirty="0" smtClean="0"/>
              <a:t>: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半年</a:t>
            </a:r>
            <a:r>
              <a:rPr lang="en-US" altLang="zh-TW" dirty="0" smtClean="0"/>
              <a:t>/</a:t>
            </a:r>
            <a:r>
              <a:rPr lang="zh-TW" altLang="en-US" dirty="0" smtClean="0"/>
              <a:t>一年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圓餅圖</a:t>
            </a:r>
            <a:r>
              <a:rPr lang="en-US" altLang="zh-TW" dirty="0" smtClean="0"/>
              <a:t>/</a:t>
            </a:r>
            <a:r>
              <a:rPr lang="zh-TW" altLang="en-US" dirty="0" smtClean="0"/>
              <a:t>長條圖</a:t>
            </a:r>
            <a:endParaRPr lang="en-US" altLang="zh-TW" dirty="0" smtClean="0"/>
          </a:p>
        </p:txBody>
      </p:sp>
      <p:cxnSp>
        <p:nvCxnSpPr>
          <p:cNvPr id="21" name="直線單箭頭接點 20"/>
          <p:cNvCxnSpPr>
            <a:endCxn id="17" idx="1"/>
          </p:cNvCxnSpPr>
          <p:nvPr/>
        </p:nvCxnSpPr>
        <p:spPr>
          <a:xfrm flipV="1">
            <a:off x="7427139" y="2592326"/>
            <a:ext cx="842968" cy="235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5" idx="1"/>
          </p:cNvCxnSpPr>
          <p:nvPr/>
        </p:nvCxnSpPr>
        <p:spPr>
          <a:xfrm flipV="1">
            <a:off x="7427139" y="4005015"/>
            <a:ext cx="777175" cy="103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19" idx="1"/>
          </p:cNvCxnSpPr>
          <p:nvPr/>
        </p:nvCxnSpPr>
        <p:spPr>
          <a:xfrm>
            <a:off x="7427139" y="5059101"/>
            <a:ext cx="895065" cy="14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322204" y="5700961"/>
            <a:ext cx="337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各廠</a:t>
            </a:r>
            <a:r>
              <a:rPr lang="en-US" altLang="zh-TW" dirty="0" smtClean="0"/>
              <a:t>/</a:t>
            </a:r>
            <a:r>
              <a:rPr lang="zh-TW" altLang="en-US" dirty="0" smtClean="0"/>
              <a:t>各</a:t>
            </a:r>
            <a:r>
              <a:rPr lang="zh-TW" altLang="en-US" dirty="0" smtClean="0"/>
              <a:t>部門</a:t>
            </a:r>
            <a:r>
              <a:rPr lang="zh-TW" altLang="en-US" dirty="0" smtClean="0"/>
              <a:t>的維修狀況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:</a:t>
            </a:r>
            <a:r>
              <a:rPr lang="zh-TW" altLang="en-US" dirty="0" smtClean="0"/>
              <a:t> 哪一廠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X</a:t>
            </a:r>
            <a:r>
              <a:rPr lang="zh-TW" altLang="en-US" dirty="0" smtClean="0"/>
              <a:t>軸時間軸</a:t>
            </a:r>
            <a:r>
              <a:rPr lang="en-US" altLang="zh-TW" dirty="0" smtClean="0"/>
              <a:t>: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半年</a:t>
            </a:r>
            <a:r>
              <a:rPr lang="en-US" altLang="zh-TW" dirty="0" smtClean="0"/>
              <a:t>/</a:t>
            </a:r>
            <a:r>
              <a:rPr lang="zh-TW" altLang="en-US" dirty="0" smtClean="0"/>
              <a:t>一年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圓餅圖</a:t>
            </a:r>
            <a:r>
              <a:rPr lang="en-US" altLang="zh-TW" dirty="0" smtClean="0"/>
              <a:t>/</a:t>
            </a:r>
            <a:r>
              <a:rPr lang="zh-TW" altLang="en-US" dirty="0" smtClean="0"/>
              <a:t>長條圖</a:t>
            </a:r>
            <a:endParaRPr lang="en-US" altLang="zh-TW" dirty="0" smtClean="0"/>
          </a:p>
        </p:txBody>
      </p:sp>
      <p:cxnSp>
        <p:nvCxnSpPr>
          <p:cNvPr id="23" name="直線單箭頭接點 22"/>
          <p:cNvCxnSpPr>
            <a:endCxn id="22" idx="1"/>
          </p:cNvCxnSpPr>
          <p:nvPr/>
        </p:nvCxnSpPr>
        <p:spPr>
          <a:xfrm>
            <a:off x="7468765" y="5059101"/>
            <a:ext cx="853439" cy="124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747316" y="1927912"/>
            <a:ext cx="15161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/>
              <a:t>筆電</a:t>
            </a:r>
            <a:r>
              <a:rPr lang="zh-TW" altLang="en-US" sz="1400" dirty="0"/>
              <a:t>維修</a:t>
            </a:r>
            <a:r>
              <a:rPr lang="zh-TW" altLang="en-US" sz="1400" dirty="0" smtClean="0"/>
              <a:t>資料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All NB </a:t>
            </a:r>
            <a:r>
              <a:rPr lang="en-US" altLang="zh-TW" sz="1400" dirty="0" err="1" smtClean="0"/>
              <a:t>Reapir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Data</a:t>
            </a:r>
            <a:endParaRPr lang="zh-TW" altLang="en-US" sz="1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878117" y="4610301"/>
            <a:ext cx="15161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/>
              <a:t>筆電</a:t>
            </a:r>
            <a:r>
              <a:rPr lang="zh-TW" altLang="en-US" sz="1400" dirty="0"/>
              <a:t>維修</a:t>
            </a:r>
            <a:r>
              <a:rPr lang="zh-TW" altLang="en-US" sz="1400" dirty="0" smtClean="0"/>
              <a:t>資料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All NB </a:t>
            </a:r>
            <a:r>
              <a:rPr lang="en-US" altLang="zh-TW" sz="1400" dirty="0" err="1" smtClean="0"/>
              <a:t>Reapir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Data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429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" y="861134"/>
            <a:ext cx="7375864" cy="220247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12477"/>
              </p:ext>
            </p:extLst>
          </p:nvPr>
        </p:nvGraphicFramePr>
        <p:xfrm>
          <a:off x="0" y="3227100"/>
          <a:ext cx="12109138" cy="219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116">
                  <a:extLst>
                    <a:ext uri="{9D8B030D-6E8A-4147-A177-3AD203B41FA5}">
                      <a16:colId xmlns:a16="http://schemas.microsoft.com/office/drawing/2014/main" val="3900178497"/>
                    </a:ext>
                  </a:extLst>
                </a:gridCol>
                <a:gridCol w="745116">
                  <a:extLst>
                    <a:ext uri="{9D8B030D-6E8A-4147-A177-3AD203B41FA5}">
                      <a16:colId xmlns:a16="http://schemas.microsoft.com/office/drawing/2014/main" val="2442735014"/>
                    </a:ext>
                  </a:extLst>
                </a:gridCol>
                <a:gridCol w="1072049">
                  <a:extLst>
                    <a:ext uri="{9D8B030D-6E8A-4147-A177-3AD203B41FA5}">
                      <a16:colId xmlns:a16="http://schemas.microsoft.com/office/drawing/2014/main" val="2583364253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4237401439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2912597294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722329189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2445749024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432603971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1293242178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4203876402"/>
                    </a:ext>
                  </a:extLst>
                </a:gridCol>
                <a:gridCol w="973841">
                  <a:extLst>
                    <a:ext uri="{9D8B030D-6E8A-4147-A177-3AD203B41FA5}">
                      <a16:colId xmlns:a16="http://schemas.microsoft.com/office/drawing/2014/main" val="2013398844"/>
                    </a:ext>
                  </a:extLst>
                </a:gridCol>
                <a:gridCol w="1007065">
                  <a:extLst>
                    <a:ext uri="{9D8B030D-6E8A-4147-A177-3AD203B41FA5}">
                      <a16:colId xmlns:a16="http://schemas.microsoft.com/office/drawing/2014/main" val="2036922330"/>
                    </a:ext>
                  </a:extLst>
                </a:gridCol>
                <a:gridCol w="1007065">
                  <a:extLst>
                    <a:ext uri="{9D8B030D-6E8A-4147-A177-3AD203B41FA5}">
                      <a16:colId xmlns:a16="http://schemas.microsoft.com/office/drawing/2014/main" val="163890557"/>
                    </a:ext>
                  </a:extLst>
                </a:gridCol>
                <a:gridCol w="704268">
                  <a:extLst>
                    <a:ext uri="{9D8B030D-6E8A-4147-A177-3AD203B41FA5}">
                      <a16:colId xmlns:a16="http://schemas.microsoft.com/office/drawing/2014/main" val="2924605854"/>
                    </a:ext>
                  </a:extLst>
                </a:gridCol>
              </a:tblGrid>
              <a:tr h="725290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廠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Fab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電腦名稱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最後登入帳號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Last</a:t>
                      </a:r>
                      <a:r>
                        <a:rPr lang="en-US" altLang="zh-TW" sz="1600" baseline="0" dirty="0" smtClean="0"/>
                        <a:t> user login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借用人</a:t>
                      </a:r>
                    </a:p>
                    <a:p>
                      <a:r>
                        <a:rPr lang="en-US" altLang="zh-TW" sz="1600" dirty="0" smtClean="0"/>
                        <a:t>User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借用人的部門</a:t>
                      </a: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User Dep.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借用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日期</a:t>
                      </a:r>
                      <a:r>
                        <a:rPr lang="en-US" altLang="zh-TW" sz="1600" dirty="0" smtClean="0"/>
                        <a:t>/</a:t>
                      </a:r>
                      <a:r>
                        <a:rPr lang="zh-TW" altLang="en-US" sz="1600" dirty="0" smtClean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歸還人</a:t>
                      </a:r>
                    </a:p>
                    <a:p>
                      <a:r>
                        <a:rPr lang="en-US" altLang="zh-TW" sz="1600" dirty="0" smtClean="0"/>
                        <a:t>User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歸還人的部門</a:t>
                      </a: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User Dep.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歸還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strike="sngStrike" dirty="0" smtClean="0">
                          <a:solidFill>
                            <a:srgbClr val="FF0000"/>
                          </a:solidFill>
                        </a:rPr>
                        <a:t>作業系統</a:t>
                      </a:r>
                      <a:endParaRPr lang="en-US" altLang="zh-TW" sz="1600" strike="sngStrike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TW" altLang="en-US" sz="1600" strike="noStrike" dirty="0" smtClean="0">
                          <a:solidFill>
                            <a:srgbClr val="FF0000"/>
                          </a:solidFill>
                        </a:rPr>
                        <a:t>廠牌</a:t>
                      </a:r>
                      <a:r>
                        <a:rPr lang="en-US" altLang="zh-TW" sz="1600" strike="noStrike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zh-TW" altLang="en-US" sz="1600" strike="noStrike" dirty="0" smtClean="0">
                          <a:solidFill>
                            <a:srgbClr val="FF0000"/>
                          </a:solidFill>
                        </a:rPr>
                        <a:t>型號</a:t>
                      </a:r>
                      <a:endParaRPr lang="zh-TW" altLang="en-US" sz="160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最近開機時間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狀態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應用程式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名稱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應用程式版本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16792"/>
                  </a:ext>
                </a:extLst>
              </a:tr>
              <a:tr h="464538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XXXXX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老王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小美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聰明派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2022/04/07</a:t>
                      </a:r>
                    </a:p>
                    <a:p>
                      <a:r>
                        <a:rPr lang="en-US" altLang="zh-TW" sz="900" dirty="0" smtClean="0"/>
                        <a:t>10:00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大美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聰明派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2022/04/010</a:t>
                      </a:r>
                    </a:p>
                    <a:p>
                      <a:r>
                        <a:rPr lang="en-US" altLang="zh-TW" sz="900" dirty="0" smtClean="0"/>
                        <a:t>10:00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strike="sngStrike" dirty="0" smtClean="0">
                          <a:solidFill>
                            <a:srgbClr val="FF0000"/>
                          </a:solidFill>
                        </a:rPr>
                        <a:t>Windows 1909</a:t>
                      </a:r>
                    </a:p>
                    <a:p>
                      <a:r>
                        <a:rPr lang="en-US" altLang="zh-TW" sz="900" strike="noStrike" dirty="0" smtClean="0">
                          <a:solidFill>
                            <a:srgbClr val="FF0000"/>
                          </a:solidFill>
                        </a:rPr>
                        <a:t>Lenovo T14s</a:t>
                      </a:r>
                      <a:endParaRPr lang="zh-TW" altLang="en-US" sz="90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2022/04/09</a:t>
                      </a:r>
                    </a:p>
                    <a:p>
                      <a:r>
                        <a:rPr lang="en-US" altLang="zh-TW" sz="900" dirty="0" smtClean="0"/>
                        <a:t>10:00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借用中</a:t>
                      </a:r>
                      <a:endParaRPr lang="en-US" altLang="zh-TW" sz="900" dirty="0" smtClean="0"/>
                    </a:p>
                    <a:p>
                      <a:endParaRPr lang="en-US" altLang="zh-TW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03874"/>
                  </a:ext>
                </a:extLst>
              </a:tr>
              <a:tr h="623833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XXXX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老草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欄位不顯示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欄位不顯示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欄位不顯示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欄位不顯示</a:t>
                      </a:r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欄位不顯示</a:t>
                      </a:r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欄位不顯示</a:t>
                      </a:r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strike="noStrike" dirty="0" smtClean="0">
                          <a:solidFill>
                            <a:srgbClr val="FF0000"/>
                          </a:solidFill>
                        </a:rPr>
                        <a:t>Lenovo T14s</a:t>
                      </a:r>
                      <a:endParaRPr lang="zh-TW" altLang="en-US" sz="900" strike="noStrik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90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2022/04/07</a:t>
                      </a:r>
                    </a:p>
                    <a:p>
                      <a:r>
                        <a:rPr lang="en-US" altLang="zh-TW" sz="900" dirty="0" smtClean="0"/>
                        <a:t>10:00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/>
                        <a:t>庫存</a:t>
                      </a:r>
                      <a:endParaRPr lang="en-US" altLang="zh-TW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37938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83" y="6180400"/>
            <a:ext cx="10058400" cy="6776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275208" y="5479979"/>
            <a:ext cx="1162975" cy="707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074198" y="5469592"/>
            <a:ext cx="3960921" cy="7714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929631" y="5500251"/>
            <a:ext cx="967666" cy="740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2099573" y="5479979"/>
            <a:ext cx="1670472" cy="781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929631" y="5479979"/>
            <a:ext cx="4731798" cy="799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569034" y="5462256"/>
            <a:ext cx="4361902" cy="8167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982375" y="5462256"/>
            <a:ext cx="1485164" cy="778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467539" y="5426923"/>
            <a:ext cx="2193890" cy="852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2109920" y="5462256"/>
            <a:ext cx="4204316" cy="778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020012" y="5476928"/>
            <a:ext cx="1910924" cy="8094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動作按鈕: 下一項 39">
            <a:hlinkClick r:id="" action="ppaction://hlinkshowjump?jump=nextslide" highlightClick="1"/>
          </p:cNvPr>
          <p:cNvSpPr/>
          <p:nvPr/>
        </p:nvSpPr>
        <p:spPr>
          <a:xfrm rot="5400000">
            <a:off x="435717" y="3895410"/>
            <a:ext cx="238158" cy="273676"/>
          </a:xfrm>
          <a:prstGeom prst="actionButtonForwardNex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2545" y="3913169"/>
            <a:ext cx="372862" cy="228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9348183" y="3218726"/>
            <a:ext cx="1074198" cy="2181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9189131" y="5612801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借用中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從第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頁的借用欄位抓值</a:t>
            </a:r>
            <a:r>
              <a:rPr lang="en-US" altLang="zh-TW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庫存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除了借用外都歸類為庫存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44" name="向右箭號 43"/>
          <p:cNvSpPr/>
          <p:nvPr/>
        </p:nvSpPr>
        <p:spPr>
          <a:xfrm rot="5400000">
            <a:off x="9753812" y="5349916"/>
            <a:ext cx="263631" cy="453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/>
          <p:cNvCxnSpPr/>
          <p:nvPr/>
        </p:nvCxnSpPr>
        <p:spPr>
          <a:xfrm flipV="1">
            <a:off x="0" y="3095958"/>
            <a:ext cx="12109138" cy="6645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6633" y="449715"/>
            <a:ext cx="111524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Before: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0" y="2892105"/>
            <a:ext cx="865365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Now: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51" name="向右箭號 50"/>
          <p:cNvSpPr/>
          <p:nvPr/>
        </p:nvSpPr>
        <p:spPr>
          <a:xfrm>
            <a:off x="7661429" y="1587358"/>
            <a:ext cx="994299" cy="68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593515" y="1313556"/>
            <a:ext cx="3657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以前的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借用人</a:t>
            </a:r>
            <a:r>
              <a:rPr lang="en-US" altLang="zh-TW" dirty="0" smtClean="0"/>
              <a:t>”+”</a:t>
            </a:r>
            <a:r>
              <a:rPr lang="zh-TW" altLang="en-US" dirty="0" smtClean="0"/>
              <a:t>部門</a:t>
            </a:r>
            <a:r>
              <a:rPr lang="en-US" altLang="zh-TW" dirty="0" smtClean="0"/>
              <a:t>”+”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”</a:t>
            </a:r>
          </a:p>
          <a:p>
            <a:r>
              <a:rPr lang="zh-TW" altLang="en-US" dirty="0"/>
              <a:t>都是</a:t>
            </a:r>
            <a:r>
              <a:rPr lang="zh-TW" altLang="en-US" dirty="0" smtClean="0"/>
              <a:t>從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檔去讀取資料然後顯示</a:t>
            </a:r>
            <a:endParaRPr lang="en-US" altLang="zh-TW" dirty="0" smtClean="0"/>
          </a:p>
        </p:txBody>
      </p:sp>
      <p:sp>
        <p:nvSpPr>
          <p:cNvPr id="53" name="動作按鈕: 下一項 52">
            <a:hlinkClick r:id="" action="ppaction://hlinkshowjump?jump=nextslide" highlightClick="1"/>
          </p:cNvPr>
          <p:cNvSpPr/>
          <p:nvPr/>
        </p:nvSpPr>
        <p:spPr>
          <a:xfrm rot="5400000">
            <a:off x="9993328" y="3875923"/>
            <a:ext cx="238158" cy="273676"/>
          </a:xfrm>
          <a:prstGeom prst="actionButtonForwardNex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9494741" y="3893682"/>
            <a:ext cx="372862" cy="228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標題 1"/>
          <p:cNvSpPr>
            <a:spLocks noGrp="1"/>
          </p:cNvSpPr>
          <p:nvPr>
            <p:ph type="title"/>
          </p:nvPr>
        </p:nvSpPr>
        <p:spPr>
          <a:xfrm>
            <a:off x="-41431" y="13614"/>
            <a:ext cx="12191999" cy="71795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需求</a:t>
            </a:r>
            <a:r>
              <a:rPr lang="en-US" altLang="zh-TW" dirty="0" smtClean="0"/>
              <a:t>1:</a:t>
            </a:r>
            <a:r>
              <a:rPr lang="zh-TW" altLang="en-US" dirty="0" smtClean="0"/>
              <a:t> 去年的需求新增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預約</a:t>
            </a:r>
            <a:r>
              <a:rPr lang="en-US" altLang="zh-TW" dirty="0" smtClean="0"/>
              <a:t>/</a:t>
            </a:r>
            <a:r>
              <a:rPr lang="zh-TW" altLang="en-US" dirty="0" smtClean="0"/>
              <a:t>歸還系統</a:t>
            </a:r>
            <a:r>
              <a:rPr lang="en-US" altLang="zh-TW" dirty="0" smtClean="0"/>
              <a:t>”-</a:t>
            </a:r>
            <a:r>
              <a:rPr lang="zh-TW" altLang="en-US" dirty="0"/>
              <a:t>資料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62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0938"/>
            <a:ext cx="12191999" cy="71795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需求</a:t>
            </a:r>
            <a:r>
              <a:rPr lang="en-US" altLang="zh-TW" dirty="0" smtClean="0"/>
              <a:t>1:</a:t>
            </a:r>
            <a:r>
              <a:rPr lang="zh-TW" altLang="en-US" dirty="0" smtClean="0"/>
              <a:t> 去年的需求新增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預約</a:t>
            </a:r>
            <a:r>
              <a:rPr lang="en-US" altLang="zh-TW" dirty="0" smtClean="0"/>
              <a:t>/</a:t>
            </a:r>
            <a:r>
              <a:rPr lang="zh-TW" altLang="en-US" dirty="0" smtClean="0"/>
              <a:t>歸還系統</a:t>
            </a:r>
            <a:r>
              <a:rPr lang="en-US" altLang="zh-TW" dirty="0" smtClean="0"/>
              <a:t>”-</a:t>
            </a:r>
            <a:r>
              <a:rPr lang="zh-TW" altLang="en-US" dirty="0"/>
              <a:t>資料儲存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651115" y="1730391"/>
            <a:ext cx="412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Xlsx</a:t>
            </a:r>
            <a:r>
              <a:rPr lang="zh-TW" altLang="en-US" dirty="0" smtClean="0"/>
              <a:t>檔儲存在</a:t>
            </a:r>
            <a:r>
              <a:rPr lang="en-US" altLang="zh-TW" dirty="0" smtClean="0"/>
              <a:t>local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每週儲存一次檔案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保留</a:t>
            </a:r>
            <a:r>
              <a:rPr lang="zh-TW" altLang="en-US" dirty="0"/>
              <a:t>一</a:t>
            </a:r>
            <a:r>
              <a:rPr lang="zh-TW" altLang="en-US" dirty="0" smtClean="0"/>
              <a:t>年檔案</a:t>
            </a:r>
            <a:endParaRPr lang="en-US" altLang="zh-TW" dirty="0" smtClean="0"/>
          </a:p>
          <a:p>
            <a:r>
              <a:rPr lang="en-US" altLang="zh-TW" dirty="0" smtClean="0"/>
              <a:t>Ps: </a:t>
            </a:r>
            <a:r>
              <a:rPr lang="en-US" altLang="zh-TW" dirty="0" err="1" smtClean="0"/>
              <a:t>xlsx</a:t>
            </a:r>
            <a:r>
              <a:rPr lang="zh-TW" altLang="en-US" dirty="0" smtClean="0"/>
              <a:t> 作為辦公如果要</a:t>
            </a:r>
            <a:r>
              <a:rPr lang="zh-TW" altLang="en-US" dirty="0" smtClean="0"/>
              <a:t>用資料分析之用</a:t>
            </a:r>
            <a:endParaRPr lang="en-US" altLang="zh-TW" dirty="0" smtClean="0"/>
          </a:p>
        </p:txBody>
      </p:sp>
      <p:sp>
        <p:nvSpPr>
          <p:cNvPr id="72" name="文字方塊 71"/>
          <p:cNvSpPr txBox="1"/>
          <p:nvPr/>
        </p:nvSpPr>
        <p:spPr>
          <a:xfrm>
            <a:off x="7589717" y="2958623"/>
            <a:ext cx="420749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檔儲存在</a:t>
            </a:r>
            <a:r>
              <a:rPr lang="en-US" altLang="zh-TW" dirty="0" err="1" smtClean="0"/>
              <a:t>mongoDB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分鐘儲存一次檔案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只保留</a:t>
            </a:r>
            <a:r>
              <a:rPr lang="en-US" altLang="zh-TW" dirty="0" smtClean="0"/>
              <a:t>1</a:t>
            </a:r>
            <a:r>
              <a:rPr lang="zh-TW" altLang="en-US" dirty="0" smtClean="0"/>
              <a:t>週檔案</a:t>
            </a:r>
            <a:endParaRPr lang="en-US" altLang="zh-TW" dirty="0" smtClean="0"/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檔儲存在</a:t>
            </a:r>
            <a:r>
              <a:rPr lang="en-US" altLang="zh-TW" dirty="0" smtClean="0"/>
              <a:t>local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分鐘儲存一次檔案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只保留</a:t>
            </a:r>
            <a:r>
              <a:rPr lang="en-US" altLang="zh-TW" dirty="0" smtClean="0"/>
              <a:t>1</a:t>
            </a:r>
            <a:r>
              <a:rPr lang="zh-TW" altLang="en-US" dirty="0" smtClean="0"/>
              <a:t>週檔案</a:t>
            </a:r>
            <a:endParaRPr lang="en-US" altLang="zh-TW" dirty="0" smtClean="0"/>
          </a:p>
          <a:p>
            <a:r>
              <a:rPr lang="en-US" altLang="zh-TW" dirty="0" smtClean="0"/>
              <a:t>Ps: </a:t>
            </a:r>
            <a:r>
              <a:rPr lang="zh-TW" altLang="en-US" dirty="0" smtClean="0"/>
              <a:t>存在</a:t>
            </a:r>
            <a:r>
              <a:rPr lang="en-US" altLang="zh-TW" dirty="0" smtClean="0"/>
              <a:t>local</a:t>
            </a:r>
            <a:r>
              <a:rPr lang="zh-TW" altLang="en-US" dirty="0" smtClean="0"/>
              <a:t>端是因為要做</a:t>
            </a:r>
            <a:r>
              <a:rPr lang="en-US" altLang="zh-TW" dirty="0" smtClean="0"/>
              <a:t>DB</a:t>
            </a:r>
            <a:r>
              <a:rPr lang="zh-TW" altLang="en-US" dirty="0" smtClean="0"/>
              <a:t>的資料備份，如果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crash</a:t>
            </a:r>
            <a:r>
              <a:rPr lang="zh-TW" altLang="en-US" dirty="0" smtClean="0"/>
              <a:t>，可以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用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json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讀取最後一份資料，然後自動匯入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DB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>
            <a:stCxn id="5" idx="3"/>
          </p:cNvCxnSpPr>
          <p:nvPr/>
        </p:nvCxnSpPr>
        <p:spPr>
          <a:xfrm flipV="1">
            <a:off x="5918187" y="2512381"/>
            <a:ext cx="1494667" cy="170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" idx="3"/>
          </p:cNvCxnSpPr>
          <p:nvPr/>
        </p:nvCxnSpPr>
        <p:spPr>
          <a:xfrm>
            <a:off x="5918187" y="4213974"/>
            <a:ext cx="1208261" cy="6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565435" y="3034574"/>
            <a:ext cx="4626563" cy="26940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5400000">
            <a:off x="9190425" y="5684195"/>
            <a:ext cx="586209" cy="6890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7722687" y="6140863"/>
            <a:ext cx="335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我之後會在公司內建立</a:t>
            </a:r>
            <a:r>
              <a:rPr lang="en-US" altLang="zh-TW" dirty="0" err="1" smtClean="0"/>
              <a:t>docker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docker</a:t>
            </a:r>
            <a:r>
              <a:rPr lang="zh-TW" altLang="en-US" dirty="0" smtClean="0"/>
              <a:t>上建</a:t>
            </a:r>
            <a:r>
              <a:rPr lang="en-US" altLang="zh-TW" dirty="0" err="1" smtClean="0"/>
              <a:t>mondodb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" y="2270310"/>
            <a:ext cx="6699821" cy="11166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80551" y="3752309"/>
            <a:ext cx="28376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資</a:t>
            </a:r>
            <a:r>
              <a:rPr lang="zh-TW" altLang="en-US" dirty="0" smtClean="0"/>
              <a:t>料備份最後時間</a:t>
            </a:r>
            <a:endParaRPr lang="en-US" altLang="zh-TW" dirty="0" smtClean="0"/>
          </a:p>
          <a:p>
            <a:r>
              <a:rPr lang="en-US" altLang="zh-TW" dirty="0" smtClean="0"/>
              <a:t>Last Time Data restore</a:t>
            </a:r>
          </a:p>
          <a:p>
            <a:r>
              <a:rPr lang="en-US" altLang="zh-TW" dirty="0" smtClean="0"/>
              <a:t>Ex:2022/04/07 10:00:00 AM</a:t>
            </a:r>
          </a:p>
        </p:txBody>
      </p:sp>
      <p:sp>
        <p:nvSpPr>
          <p:cNvPr id="6" name="矩形 5"/>
          <p:cNvSpPr/>
          <p:nvPr/>
        </p:nvSpPr>
        <p:spPr>
          <a:xfrm>
            <a:off x="3710866" y="2512381"/>
            <a:ext cx="816746" cy="28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endCxn id="5" idx="0"/>
          </p:cNvCxnSpPr>
          <p:nvPr/>
        </p:nvCxnSpPr>
        <p:spPr>
          <a:xfrm>
            <a:off x="4145872" y="2796466"/>
            <a:ext cx="353497" cy="95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3165252" y="4745372"/>
            <a:ext cx="310718" cy="2918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174647" y="5084678"/>
            <a:ext cx="310718" cy="2918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38450" y="47174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資料庫備份中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438450" y="5045942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資料庫異常，請手動重啟</a:t>
            </a:r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3165252" y="5451944"/>
            <a:ext cx="310718" cy="29186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455400" y="53997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資料庫正常運作中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120701" y="2302257"/>
            <a:ext cx="85311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700" dirty="0" smtClean="0"/>
              <a:t>筆電</a:t>
            </a:r>
            <a:r>
              <a:rPr lang="zh-TW" altLang="en-US" sz="700" dirty="0"/>
              <a:t>維修</a:t>
            </a:r>
            <a:r>
              <a:rPr lang="zh-TW" altLang="en-US" sz="700" dirty="0" smtClean="0"/>
              <a:t>資料</a:t>
            </a:r>
            <a:r>
              <a:rPr lang="en-US" altLang="zh-TW" sz="700" dirty="0" smtClean="0"/>
              <a:t/>
            </a:r>
            <a:br>
              <a:rPr lang="en-US" altLang="zh-TW" sz="700" dirty="0" smtClean="0"/>
            </a:br>
            <a:r>
              <a:rPr lang="en-US" altLang="zh-TW" sz="700" dirty="0" smtClean="0"/>
              <a:t>All NB </a:t>
            </a:r>
            <a:r>
              <a:rPr lang="en-US" altLang="zh-TW" sz="700" dirty="0" err="1" smtClean="0"/>
              <a:t>Reapir</a:t>
            </a:r>
            <a:r>
              <a:rPr lang="en-US" altLang="zh-TW" sz="700" dirty="0" smtClean="0"/>
              <a:t> </a:t>
            </a:r>
            <a:r>
              <a:rPr lang="en-US" altLang="zh-TW" sz="700" dirty="0" smtClean="0"/>
              <a:t>Data</a:t>
            </a:r>
            <a:endParaRPr lang="zh-TW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3105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248575" y="1358283"/>
            <a:ext cx="6303145" cy="5122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5760831" y="1586144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309531" y="1586143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口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852276" y="1586143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rgbClr val="FF0000"/>
                </a:solidFill>
              </a:rPr>
              <a:t>一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373" y="2290438"/>
            <a:ext cx="156247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筆電借閱系統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8373" y="2831975"/>
            <a:ext cx="156247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設備管理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77488" y="3374994"/>
            <a:ext cx="156247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筆電借閱系統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745985" y="3374993"/>
            <a:ext cx="156247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設備管理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99899" y="2186866"/>
            <a:ext cx="156247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主網頁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2" idx="2"/>
            <a:endCxn id="9" idx="0"/>
          </p:cNvCxnSpPr>
          <p:nvPr/>
        </p:nvCxnSpPr>
        <p:spPr>
          <a:xfrm flipH="1">
            <a:off x="7458723" y="2639627"/>
            <a:ext cx="1022411" cy="73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2" idx="2"/>
            <a:endCxn id="10" idx="0"/>
          </p:cNvCxnSpPr>
          <p:nvPr/>
        </p:nvCxnSpPr>
        <p:spPr>
          <a:xfrm>
            <a:off x="8481134" y="2639627"/>
            <a:ext cx="1046086" cy="73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925017" y="2820996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如同去年需要輸入</a:t>
            </a:r>
            <a:r>
              <a:rPr lang="en-US" altLang="zh-TW" dirty="0" smtClean="0"/>
              <a:t>admin</a:t>
            </a:r>
            <a:r>
              <a:rPr lang="zh-TW" altLang="en-US" dirty="0" smtClean="0"/>
              <a:t>密碼</a:t>
            </a:r>
            <a:endParaRPr lang="zh-TW" altLang="en-US" dirty="0"/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0" y="160938"/>
            <a:ext cx="12191999" cy="71795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需求</a:t>
            </a:r>
            <a:r>
              <a:rPr lang="en-US" altLang="zh-TW" dirty="0" smtClean="0"/>
              <a:t>1:</a:t>
            </a:r>
            <a:r>
              <a:rPr lang="zh-TW" altLang="en-US" dirty="0" smtClean="0"/>
              <a:t> 去年的需求新增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預約</a:t>
            </a:r>
            <a:r>
              <a:rPr lang="en-US" altLang="zh-TW" dirty="0" smtClean="0"/>
              <a:t>/</a:t>
            </a:r>
            <a:r>
              <a:rPr lang="zh-TW" altLang="en-US" dirty="0" smtClean="0"/>
              <a:t>歸還系統</a:t>
            </a:r>
            <a:r>
              <a:rPr lang="en-US" altLang="zh-TW" dirty="0" smtClean="0"/>
              <a:t>”-</a:t>
            </a:r>
            <a:r>
              <a:rPr lang="zh-TW" altLang="en-US" dirty="0" smtClean="0"/>
              <a:t>網頁架構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96611" y="2186865"/>
            <a:ext cx="4136993" cy="3903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頁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 預設顯示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筆電借閱系統的網頁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35158" y="4495057"/>
            <a:ext cx="1621653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全部筆電資料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367857" y="4495058"/>
            <a:ext cx="741285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chart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624136" y="4510710"/>
            <a:ext cx="1621653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筆電維修資料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10" idx="2"/>
            <a:endCxn id="17" idx="0"/>
          </p:cNvCxnSpPr>
          <p:nvPr/>
        </p:nvCxnSpPr>
        <p:spPr>
          <a:xfrm flipH="1">
            <a:off x="8745985" y="3827754"/>
            <a:ext cx="781235" cy="6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0" idx="2"/>
            <a:endCxn id="22" idx="0"/>
          </p:cNvCxnSpPr>
          <p:nvPr/>
        </p:nvCxnSpPr>
        <p:spPr>
          <a:xfrm>
            <a:off x="9527220" y="3827754"/>
            <a:ext cx="907743" cy="68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1" idx="0"/>
          </p:cNvCxnSpPr>
          <p:nvPr/>
        </p:nvCxnSpPr>
        <p:spPr>
          <a:xfrm>
            <a:off x="9678879" y="3873284"/>
            <a:ext cx="2059621" cy="62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8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75874"/>
              </p:ext>
            </p:extLst>
          </p:nvPr>
        </p:nvGraphicFramePr>
        <p:xfrm>
          <a:off x="521942" y="3144965"/>
          <a:ext cx="10341736" cy="353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73">
                  <a:extLst>
                    <a:ext uri="{9D8B030D-6E8A-4147-A177-3AD203B41FA5}">
                      <a16:colId xmlns:a16="http://schemas.microsoft.com/office/drawing/2014/main" val="3900178497"/>
                    </a:ext>
                  </a:extLst>
                </a:gridCol>
                <a:gridCol w="768273">
                  <a:extLst>
                    <a:ext uri="{9D8B030D-6E8A-4147-A177-3AD203B41FA5}">
                      <a16:colId xmlns:a16="http://schemas.microsoft.com/office/drawing/2014/main" val="2442735014"/>
                    </a:ext>
                  </a:extLst>
                </a:gridCol>
                <a:gridCol w="862367">
                  <a:extLst>
                    <a:ext uri="{9D8B030D-6E8A-4147-A177-3AD203B41FA5}">
                      <a16:colId xmlns:a16="http://schemas.microsoft.com/office/drawing/2014/main" val="625547688"/>
                    </a:ext>
                  </a:extLst>
                </a:gridCol>
                <a:gridCol w="862367">
                  <a:extLst>
                    <a:ext uri="{9D8B030D-6E8A-4147-A177-3AD203B41FA5}">
                      <a16:colId xmlns:a16="http://schemas.microsoft.com/office/drawing/2014/main" val="4237401439"/>
                    </a:ext>
                  </a:extLst>
                </a:gridCol>
                <a:gridCol w="862367">
                  <a:extLst>
                    <a:ext uri="{9D8B030D-6E8A-4147-A177-3AD203B41FA5}">
                      <a16:colId xmlns:a16="http://schemas.microsoft.com/office/drawing/2014/main" val="2912597294"/>
                    </a:ext>
                  </a:extLst>
                </a:gridCol>
                <a:gridCol w="862367">
                  <a:extLst>
                    <a:ext uri="{9D8B030D-6E8A-4147-A177-3AD203B41FA5}">
                      <a16:colId xmlns:a16="http://schemas.microsoft.com/office/drawing/2014/main" val="3813615046"/>
                    </a:ext>
                  </a:extLst>
                </a:gridCol>
                <a:gridCol w="862367">
                  <a:extLst>
                    <a:ext uri="{9D8B030D-6E8A-4147-A177-3AD203B41FA5}">
                      <a16:colId xmlns:a16="http://schemas.microsoft.com/office/drawing/2014/main" val="722329189"/>
                    </a:ext>
                  </a:extLst>
                </a:gridCol>
                <a:gridCol w="862367">
                  <a:extLst>
                    <a:ext uri="{9D8B030D-6E8A-4147-A177-3AD203B41FA5}">
                      <a16:colId xmlns:a16="http://schemas.microsoft.com/office/drawing/2014/main" val="2445749024"/>
                    </a:ext>
                  </a:extLst>
                </a:gridCol>
                <a:gridCol w="862367">
                  <a:extLst>
                    <a:ext uri="{9D8B030D-6E8A-4147-A177-3AD203B41FA5}">
                      <a16:colId xmlns:a16="http://schemas.microsoft.com/office/drawing/2014/main" val="432603971"/>
                    </a:ext>
                  </a:extLst>
                </a:gridCol>
                <a:gridCol w="1004105">
                  <a:extLst>
                    <a:ext uri="{9D8B030D-6E8A-4147-A177-3AD203B41FA5}">
                      <a16:colId xmlns:a16="http://schemas.microsoft.com/office/drawing/2014/main" val="2013398844"/>
                    </a:ext>
                  </a:extLst>
                </a:gridCol>
                <a:gridCol w="1038361">
                  <a:extLst>
                    <a:ext uri="{9D8B030D-6E8A-4147-A177-3AD203B41FA5}">
                      <a16:colId xmlns:a16="http://schemas.microsoft.com/office/drawing/2014/main" val="2036922330"/>
                    </a:ext>
                  </a:extLst>
                </a:gridCol>
                <a:gridCol w="726155">
                  <a:extLst>
                    <a:ext uri="{9D8B030D-6E8A-4147-A177-3AD203B41FA5}">
                      <a16:colId xmlns:a16="http://schemas.microsoft.com/office/drawing/2014/main" val="2924605854"/>
                    </a:ext>
                  </a:extLst>
                </a:gridCol>
              </a:tblGrid>
              <a:tr h="1042436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廠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Fab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電腦名稱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strike="sngStrike" dirty="0" smtClean="0">
                          <a:solidFill>
                            <a:srgbClr val="FF0000"/>
                          </a:solidFill>
                        </a:rPr>
                        <a:t>作業系統</a:t>
                      </a:r>
                      <a:endParaRPr lang="en-US" altLang="zh-TW" sz="1600" strike="sngStrike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TW" altLang="en-US" sz="1600" strike="noStrike" dirty="0" smtClean="0">
                          <a:solidFill>
                            <a:srgbClr val="FF0000"/>
                          </a:solidFill>
                        </a:rPr>
                        <a:t>廠牌</a:t>
                      </a:r>
                      <a:r>
                        <a:rPr lang="en-US" altLang="zh-TW" sz="1600" strike="noStrike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zh-TW" altLang="en-US" sz="1600" strike="noStrike" dirty="0" smtClean="0">
                          <a:solidFill>
                            <a:srgbClr val="FF0000"/>
                          </a:solidFill>
                        </a:rPr>
                        <a:t>型號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OAM No.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ITSR No.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損壞日期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廠商送修日期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廠商回廠日期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是否過保固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最近開機時間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狀態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補充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16792"/>
                  </a:ext>
                </a:extLst>
              </a:tr>
              <a:tr h="61899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XXXXX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strike="sngStrike" dirty="0" smtClean="0">
                          <a:solidFill>
                            <a:srgbClr val="FF0000"/>
                          </a:solidFill>
                        </a:rPr>
                        <a:t>Windows 1909</a:t>
                      </a:r>
                    </a:p>
                    <a:p>
                      <a:r>
                        <a:rPr lang="en-US" altLang="zh-TW" sz="900" strike="noStrike" dirty="0" smtClean="0">
                          <a:solidFill>
                            <a:srgbClr val="FF0000"/>
                          </a:solidFill>
                        </a:rPr>
                        <a:t>Lenovo T14s</a:t>
                      </a:r>
                      <a:endParaRPr lang="zh-TW" altLang="en-US" sz="900" strike="noStrik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2022/04/09</a:t>
                      </a:r>
                    </a:p>
                    <a:p>
                      <a:r>
                        <a:rPr lang="en-US" altLang="zh-TW" sz="900" dirty="0" smtClean="0"/>
                        <a:t>10:00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廠商維修中</a:t>
                      </a:r>
                      <a:endParaRPr lang="en-US" altLang="zh-TW" sz="900" dirty="0" smtClean="0"/>
                    </a:p>
                    <a:p>
                      <a:endParaRPr lang="en-US" altLang="zh-TW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03874"/>
                  </a:ext>
                </a:extLst>
              </a:tr>
              <a:tr h="609586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XXXX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2022/04/07</a:t>
                      </a:r>
                    </a:p>
                    <a:p>
                      <a:r>
                        <a:rPr lang="en-US" altLang="zh-TW" sz="900" dirty="0" smtClean="0"/>
                        <a:t>10:00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/>
                        <a:t>已報廢除帳</a:t>
                      </a:r>
                      <a:endParaRPr lang="en-US" altLang="zh-TW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37938"/>
                  </a:ext>
                </a:extLst>
              </a:tr>
              <a:tr h="609586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待送給原廠維修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05379"/>
                  </a:ext>
                </a:extLst>
              </a:tr>
              <a:tr h="609586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廠商已修復並歸還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2556"/>
                  </a:ext>
                </a:extLst>
              </a:tr>
            </a:tbl>
          </a:graphicData>
        </a:graphic>
      </p:graphicFrame>
      <p:sp>
        <p:nvSpPr>
          <p:cNvPr id="4" name="動作按鈕: 下一項 3">
            <a:hlinkClick r:id="" action="ppaction://hlinkshowjump?jump=nextslide" highlightClick="1"/>
          </p:cNvPr>
          <p:cNvSpPr/>
          <p:nvPr/>
        </p:nvSpPr>
        <p:spPr>
          <a:xfrm rot="5400000">
            <a:off x="9780115" y="3728772"/>
            <a:ext cx="238158" cy="273676"/>
          </a:xfrm>
          <a:prstGeom prst="actionButtonForwardNex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191350" y="3756266"/>
            <a:ext cx="372862" cy="228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094131" y="385791"/>
            <a:ext cx="50135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廠商維修</a:t>
            </a:r>
            <a:r>
              <a:rPr lang="zh-TW" altLang="en-US" dirty="0" smtClean="0"/>
              <a:t>中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Repairing</a:t>
            </a:r>
          </a:p>
          <a:p>
            <a:r>
              <a:rPr lang="zh-TW" altLang="en-US" dirty="0"/>
              <a:t>已報廢除</a:t>
            </a:r>
            <a:r>
              <a:rPr lang="zh-TW" altLang="en-US" dirty="0" smtClean="0"/>
              <a:t>帳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Already Sunset</a:t>
            </a:r>
          </a:p>
          <a:p>
            <a:r>
              <a:rPr lang="zh-TW" altLang="en-US" dirty="0"/>
              <a:t>待送給原廠</a:t>
            </a:r>
            <a:r>
              <a:rPr lang="zh-TW" altLang="en-US" dirty="0" smtClean="0"/>
              <a:t>維修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Ready to Repair</a:t>
            </a:r>
            <a:endParaRPr lang="zh-TW" altLang="en-US" dirty="0"/>
          </a:p>
          <a:p>
            <a:r>
              <a:rPr lang="zh-TW" altLang="en-US" dirty="0"/>
              <a:t>廠商已修復並</a:t>
            </a:r>
            <a:r>
              <a:rPr lang="zh-TW" altLang="en-US" dirty="0" smtClean="0"/>
              <a:t>歸還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Already fixed and return</a:t>
            </a:r>
          </a:p>
          <a:p>
            <a:pPr fontAlgn="t"/>
            <a:r>
              <a:rPr lang="zh-TW" altLang="zh-TW" b="1" dirty="0" smtClean="0"/>
              <a:t>廠商</a:t>
            </a:r>
            <a:r>
              <a:rPr lang="zh-TW" altLang="zh-TW" b="1" dirty="0"/>
              <a:t>送修</a:t>
            </a:r>
            <a:r>
              <a:rPr lang="zh-TW" altLang="zh-TW" b="1" dirty="0" smtClean="0"/>
              <a:t>日期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Repair Date</a:t>
            </a:r>
          </a:p>
          <a:p>
            <a:pPr fontAlgn="t"/>
            <a:r>
              <a:rPr lang="zh-TW" altLang="zh-TW" b="1" dirty="0" smtClean="0"/>
              <a:t>廠商</a:t>
            </a:r>
            <a:r>
              <a:rPr lang="zh-TW" altLang="en-US" b="1" dirty="0"/>
              <a:t>回廠</a:t>
            </a:r>
            <a:r>
              <a:rPr lang="zh-TW" altLang="zh-TW" b="1" dirty="0" smtClean="0"/>
              <a:t>日期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 smtClean="0"/>
              <a:t>Return Date</a:t>
            </a:r>
          </a:p>
          <a:p>
            <a:pPr fontAlgn="t"/>
            <a:r>
              <a:rPr lang="zh-TW" altLang="en-US" b="1" dirty="0"/>
              <a:t>是否過保</a:t>
            </a:r>
            <a:r>
              <a:rPr lang="zh-TW" altLang="en-US" b="1" dirty="0" smtClean="0"/>
              <a:t>固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Overdue Date</a:t>
            </a:r>
          </a:p>
          <a:p>
            <a:pPr fontAlgn="t"/>
            <a:r>
              <a:rPr lang="zh-TW" altLang="en-US" b="1" dirty="0"/>
              <a:t>損壞</a:t>
            </a:r>
            <a:r>
              <a:rPr lang="zh-TW" altLang="en-US" b="1" dirty="0" smtClean="0"/>
              <a:t>日期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Broke Sown Date</a:t>
            </a:r>
            <a:endParaRPr lang="zh-TW" altLang="zh-TW" dirty="0"/>
          </a:p>
          <a:p>
            <a:pPr fontAlgn="t"/>
            <a:endParaRPr lang="zh-TW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1" name="矩形 40"/>
          <p:cNvSpPr/>
          <p:nvPr/>
        </p:nvSpPr>
        <p:spPr>
          <a:xfrm>
            <a:off x="11169090" y="2710534"/>
            <a:ext cx="246114" cy="410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動作按鈕: 上一項 41">
            <a:hlinkClick r:id="" action="ppaction://hlinkshowjump?jump=previousslide" highlightClick="1"/>
          </p:cNvPr>
          <p:cNvSpPr/>
          <p:nvPr/>
        </p:nvSpPr>
        <p:spPr>
          <a:xfrm rot="5400000">
            <a:off x="11082486" y="2788823"/>
            <a:ext cx="419320" cy="29296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動作按鈕: 上一項 42">
            <a:hlinkClick r:id="" action="ppaction://hlinkshowjump?jump=previousslide" highlightClick="1"/>
          </p:cNvPr>
          <p:cNvSpPr/>
          <p:nvPr/>
        </p:nvSpPr>
        <p:spPr>
          <a:xfrm rot="16200000">
            <a:off x="11085934" y="6475424"/>
            <a:ext cx="419320" cy="29296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1066865" y="2191762"/>
            <a:ext cx="46307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新增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1555864" y="2174204"/>
            <a:ext cx="46307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修改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2092186" y="2177304"/>
            <a:ext cx="46307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完成</a:t>
            </a:r>
          </a:p>
        </p:txBody>
      </p:sp>
      <p:sp>
        <p:nvSpPr>
          <p:cNvPr id="47" name="矩形 46"/>
          <p:cNvSpPr/>
          <p:nvPr/>
        </p:nvSpPr>
        <p:spPr>
          <a:xfrm>
            <a:off x="914400" y="1997476"/>
            <a:ext cx="1793289" cy="603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605341" y="4414705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450878" y="4461654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353749" y="4565625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3150007" y="4540023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3975451" y="4461654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5470666" y="4461437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444087" y="4447337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7285403" y="4509639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8028334" y="4519766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9181046" y="4509639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10158348" y="4484473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645222" y="4484472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5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0938"/>
            <a:ext cx="12191999" cy="717951"/>
          </a:xfrm>
        </p:spPr>
        <p:txBody>
          <a:bodyPr/>
          <a:lstStyle/>
          <a:p>
            <a:pPr algn="ctr"/>
            <a:r>
              <a:rPr lang="zh-TW" altLang="en-US" dirty="0" smtClean="0"/>
              <a:t>需求</a:t>
            </a:r>
            <a:r>
              <a:rPr lang="en-US" altLang="zh-TW" dirty="0" smtClean="0"/>
              <a:t>2: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53414" y="22460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假日在補需求文件給您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867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968</Words>
  <Application>Microsoft Office PowerPoint</Application>
  <PresentationFormat>寬螢幕</PresentationFormat>
  <Paragraphs>252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20220407</vt:lpstr>
      <vt:lpstr>Outline</vt:lpstr>
      <vt:lpstr>需求1: 去年的需求新增”預約/歸還系統”-介面</vt:lpstr>
      <vt:lpstr>設備管理系統網頁-分2個子網頁</vt:lpstr>
      <vt:lpstr>需求1: 去年的需求新增”預約/歸還系統”-資料欄位</vt:lpstr>
      <vt:lpstr>需求1: 去年的需求新增”預約/歸還系統”-資料儲存</vt:lpstr>
      <vt:lpstr>需求1: 去年的需求新增”預約/歸還系統”-網頁架構</vt:lpstr>
      <vt:lpstr>PowerPoint 簡報</vt:lpstr>
      <vt:lpstr>需求2: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20220407</dc:title>
  <dc:creator>林勝凱</dc:creator>
  <cp:lastModifiedBy>林勝凱</cp:lastModifiedBy>
  <cp:revision>55</cp:revision>
  <dcterms:created xsi:type="dcterms:W3CDTF">2022-04-07T13:19:50Z</dcterms:created>
  <dcterms:modified xsi:type="dcterms:W3CDTF">2022-04-08T00:54:55Z</dcterms:modified>
</cp:coreProperties>
</file>