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9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8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43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D9BB-D62B-4321-B969-B9B14D80C5E0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19D4-322E-45B4-8129-5468B51BD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20221007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06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05017" y="1890944"/>
            <a:ext cx="65299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需求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50000</a:t>
            </a:r>
            <a:r>
              <a:rPr lang="zh-TW" altLang="en-US" dirty="0"/>
              <a:t>元</a:t>
            </a:r>
            <a:r>
              <a:rPr lang="en-US" altLang="zh-TW" dirty="0"/>
              <a:t>+10000</a:t>
            </a:r>
            <a:r>
              <a:rPr lang="zh-TW" altLang="en-US" dirty="0"/>
              <a:t>元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60000</a:t>
            </a:r>
            <a:r>
              <a:rPr lang="zh-TW" altLang="en-US" dirty="0"/>
              <a:t>元</a:t>
            </a:r>
            <a:endParaRPr lang="en-US" altLang="zh-TW" dirty="0"/>
          </a:p>
          <a:p>
            <a:pPr lvl="1"/>
            <a:r>
              <a:rPr lang="en-US" altLang="zh-TW" dirty="0"/>
              <a:t>(50000</a:t>
            </a:r>
            <a:r>
              <a:rPr lang="zh-TW" altLang="en-US" dirty="0"/>
              <a:t>元</a:t>
            </a:r>
            <a:r>
              <a:rPr lang="en-US" altLang="zh-TW" dirty="0"/>
              <a:t>)10</a:t>
            </a:r>
            <a:r>
              <a:rPr lang="zh-TW" altLang="en-US" dirty="0"/>
              <a:t>月</a:t>
            </a:r>
            <a:r>
              <a:rPr lang="en-US" altLang="zh-TW" dirty="0"/>
              <a:t>~10/17:</a:t>
            </a:r>
            <a:r>
              <a:rPr lang="zh-TW" altLang="en-US" dirty="0"/>
              <a:t> 把</a:t>
            </a:r>
            <a:r>
              <a:rPr lang="en-US" altLang="zh-TW" dirty="0"/>
              <a:t>local</a:t>
            </a:r>
            <a:r>
              <a:rPr lang="zh-TW" altLang="en-US" dirty="0"/>
              <a:t>端資料</a:t>
            </a:r>
            <a:r>
              <a:rPr lang="en-US" altLang="zh-TW" dirty="0"/>
              <a:t>coding</a:t>
            </a:r>
            <a:r>
              <a:rPr lang="zh-TW" altLang="en-US" dirty="0"/>
              <a:t>完成</a:t>
            </a:r>
            <a:endParaRPr lang="en-US" altLang="zh-TW" dirty="0"/>
          </a:p>
          <a:p>
            <a:pPr lvl="1"/>
            <a:r>
              <a:rPr lang="en-US" altLang="zh-TW" dirty="0"/>
              <a:t>(10000</a:t>
            </a:r>
            <a:r>
              <a:rPr lang="zh-TW" altLang="en-US" dirty="0"/>
              <a:t>元</a:t>
            </a:r>
            <a:r>
              <a:rPr lang="en-US" altLang="zh-TW" dirty="0"/>
              <a:t>)11</a:t>
            </a:r>
            <a:r>
              <a:rPr lang="zh-TW" altLang="en-US" dirty="0"/>
              <a:t>月</a:t>
            </a:r>
            <a:r>
              <a:rPr lang="en-US" altLang="zh-TW" dirty="0"/>
              <a:t>~12</a:t>
            </a:r>
            <a:r>
              <a:rPr lang="zh-TW" altLang="en-US" dirty="0"/>
              <a:t>月</a:t>
            </a:r>
            <a:r>
              <a:rPr lang="en-US" altLang="zh-TW" dirty="0"/>
              <a:t>:</a:t>
            </a:r>
            <a:r>
              <a:rPr lang="zh-TW" altLang="en-US" dirty="0"/>
              <a:t> 修改</a:t>
            </a:r>
            <a:endParaRPr lang="en-US" altLang="zh-TW" dirty="0"/>
          </a:p>
          <a:p>
            <a:pPr lvl="1"/>
            <a:r>
              <a:rPr lang="zh-TW" altLang="en-US" dirty="0"/>
              <a:t>明年繼續合作，再來處理</a:t>
            </a:r>
            <a:r>
              <a:rPr lang="en-US" altLang="zh-TW" dirty="0"/>
              <a:t>mongo DB</a:t>
            </a:r>
          </a:p>
          <a:p>
            <a:endParaRPr lang="en-US" altLang="zh-TW" dirty="0"/>
          </a:p>
          <a:p>
            <a:r>
              <a:rPr lang="zh-TW" altLang="en-US" dirty="0"/>
              <a:t>要求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網頁介面適用甚麼寫，案件需求者後續可以做更改</a:t>
            </a:r>
            <a:endParaRPr lang="en-US" altLang="zh-TW" dirty="0"/>
          </a:p>
          <a:p>
            <a:r>
              <a:rPr lang="zh-TW" altLang="en-US" dirty="0"/>
              <a:t>網頁用</a:t>
            </a:r>
            <a:r>
              <a:rPr lang="en-US" altLang="zh-TW" dirty="0" err="1"/>
              <a:t>reactjs</a:t>
            </a:r>
            <a:r>
              <a:rPr lang="zh-TW" altLang="en-US" dirty="0"/>
              <a:t>來寫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改用 </a:t>
            </a:r>
            <a:r>
              <a:rPr lang="en-US" altLang="zh-TW" dirty="0">
                <a:sym typeface="Wingdings" panose="05000000000000000000" pitchFamily="2" charset="2"/>
              </a:rPr>
              <a:t>python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/>
          </a:p>
          <a:p>
            <a:r>
              <a:rPr lang="en-US" altLang="zh-TW" dirty="0"/>
              <a:t>Server</a:t>
            </a:r>
            <a:r>
              <a:rPr lang="zh-TW" altLang="en-US" dirty="0"/>
              <a:t> 端跟</a:t>
            </a:r>
            <a:r>
              <a:rPr lang="en-US" altLang="zh-TW" dirty="0"/>
              <a:t>client</a:t>
            </a:r>
            <a:r>
              <a:rPr lang="zh-TW" altLang="en-US" dirty="0"/>
              <a:t> 端用</a:t>
            </a:r>
            <a:r>
              <a:rPr lang="en-US" altLang="zh-TW" dirty="0"/>
              <a:t>python</a:t>
            </a:r>
            <a:r>
              <a:rPr lang="zh-TW" altLang="en-US" dirty="0"/>
              <a:t> 寫</a:t>
            </a:r>
            <a:endParaRPr lang="en-US" altLang="zh-TW" dirty="0"/>
          </a:p>
          <a:p>
            <a:r>
              <a:rPr lang="zh-TW" altLang="en-US" dirty="0"/>
              <a:t>不用包成</a:t>
            </a:r>
            <a:r>
              <a:rPr lang="en-US" altLang="zh-TW" dirty="0"/>
              <a:t>exe</a:t>
            </a:r>
            <a:r>
              <a:rPr lang="zh-TW" altLang="en-US" dirty="0"/>
              <a:t>，案件需求者直接執行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endParaRPr lang="en-US" altLang="zh-TW" dirty="0"/>
          </a:p>
          <a:p>
            <a:r>
              <a:rPr lang="zh-TW" altLang="en-US" dirty="0"/>
              <a:t>怎麼種在</a:t>
            </a:r>
            <a:r>
              <a:rPr lang="en-US" altLang="zh-TW" dirty="0"/>
              <a:t>server(</a:t>
            </a:r>
            <a:r>
              <a:rPr lang="zh-TW" altLang="en-US" dirty="0"/>
              <a:t>網頁用</a:t>
            </a:r>
            <a:r>
              <a:rPr lang="en-US" altLang="zh-TW" dirty="0"/>
              <a:t>local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當成</a:t>
            </a:r>
            <a:r>
              <a:rPr lang="en-US" altLang="zh-TW" dirty="0"/>
              <a:t>URL)</a:t>
            </a:r>
            <a:r>
              <a:rPr lang="zh-TW" altLang="en-US" dirty="0"/>
              <a:t>跟</a:t>
            </a:r>
            <a:r>
              <a:rPr lang="en-US" altLang="zh-TW" dirty="0"/>
              <a:t>client</a:t>
            </a:r>
            <a:r>
              <a:rPr lang="zh-TW" altLang="en-US" dirty="0"/>
              <a:t> 端，需要有</a:t>
            </a:r>
            <a:r>
              <a:rPr lang="en-US" altLang="zh-TW" dirty="0"/>
              <a:t>SOP</a:t>
            </a:r>
          </a:p>
        </p:txBody>
      </p:sp>
    </p:spTree>
    <p:extLst>
      <p:ext uri="{BB962C8B-B14F-4D97-AF65-F5344CB8AC3E}">
        <p14:creationId xmlns:p14="http://schemas.microsoft.com/office/powerpoint/2010/main" val="419633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48575" y="1358283"/>
            <a:ext cx="6303145" cy="5122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5760831" y="1586144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309531" y="1586143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口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852276" y="1586143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一</a:t>
            </a:r>
          </a:p>
        </p:txBody>
      </p:sp>
      <p:sp>
        <p:nvSpPr>
          <p:cNvPr id="7" name="矩形 6"/>
          <p:cNvSpPr/>
          <p:nvPr/>
        </p:nvSpPr>
        <p:spPr>
          <a:xfrm>
            <a:off x="408373" y="2290438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使用者借閱</a:t>
            </a:r>
            <a:r>
              <a:rPr lang="en-US" altLang="zh-TW" dirty="0"/>
              <a:t>/</a:t>
            </a:r>
            <a:r>
              <a:rPr lang="zh-TW" altLang="en-US" dirty="0"/>
              <a:t>歸還系統</a:t>
            </a:r>
          </a:p>
        </p:txBody>
      </p:sp>
      <p:sp>
        <p:nvSpPr>
          <p:cNvPr id="8" name="矩形 7"/>
          <p:cNvSpPr/>
          <p:nvPr/>
        </p:nvSpPr>
        <p:spPr>
          <a:xfrm>
            <a:off x="408373" y="2831975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設備管理系統</a:t>
            </a:r>
          </a:p>
        </p:txBody>
      </p:sp>
      <p:sp>
        <p:nvSpPr>
          <p:cNvPr id="10" name="矩形 9"/>
          <p:cNvSpPr/>
          <p:nvPr/>
        </p:nvSpPr>
        <p:spPr>
          <a:xfrm>
            <a:off x="8745985" y="3374993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設備管理系統</a:t>
            </a:r>
          </a:p>
        </p:txBody>
      </p:sp>
      <p:sp>
        <p:nvSpPr>
          <p:cNvPr id="12" name="矩形 11"/>
          <p:cNvSpPr/>
          <p:nvPr/>
        </p:nvSpPr>
        <p:spPr>
          <a:xfrm>
            <a:off x="7699899" y="2186866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主網頁</a:t>
            </a:r>
          </a:p>
        </p:txBody>
      </p:sp>
      <p:cxnSp>
        <p:nvCxnSpPr>
          <p:cNvPr id="14" name="直線單箭頭接點 13"/>
          <p:cNvCxnSpPr>
            <a:cxnSpLocks/>
            <a:stCxn id="12" idx="2"/>
            <a:endCxn id="13" idx="0"/>
          </p:cNvCxnSpPr>
          <p:nvPr/>
        </p:nvCxnSpPr>
        <p:spPr>
          <a:xfrm flipH="1">
            <a:off x="7618521" y="2639627"/>
            <a:ext cx="862613" cy="73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2"/>
            <a:endCxn id="10" idx="0"/>
          </p:cNvCxnSpPr>
          <p:nvPr/>
        </p:nvCxnSpPr>
        <p:spPr>
          <a:xfrm>
            <a:off x="8481134" y="2639627"/>
            <a:ext cx="1046086" cy="73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924164" y="2797510"/>
            <a:ext cx="3194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需要輸入密碼</a:t>
            </a:r>
            <a:r>
              <a:rPr lang="en-US" altLang="zh-TW" sz="1400" dirty="0">
                <a:sym typeface="Wingdings" panose="05000000000000000000" pitchFamily="2" charset="2"/>
              </a:rPr>
              <a:t></a:t>
            </a:r>
            <a:r>
              <a:rPr lang="zh-TW" altLang="en-US" sz="1400" dirty="0"/>
              <a:t>用成</a:t>
            </a:r>
            <a:r>
              <a:rPr lang="en-US" altLang="zh-TW" sz="1400" dirty="0"/>
              <a:t>config</a:t>
            </a:r>
            <a:r>
              <a:rPr lang="zh-TW" altLang="en-US" sz="1400" dirty="0"/>
              <a:t> 可隨時調整</a:t>
            </a: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需求</a:t>
            </a:r>
            <a:r>
              <a:rPr lang="en-US" altLang="zh-TW" dirty="0"/>
              <a:t>:</a:t>
            </a:r>
            <a:r>
              <a:rPr lang="zh-TW" altLang="en-US" dirty="0"/>
              <a:t> 主網頁架構</a:t>
            </a:r>
          </a:p>
        </p:txBody>
      </p:sp>
      <p:sp>
        <p:nvSpPr>
          <p:cNvPr id="20" name="矩形 19"/>
          <p:cNvSpPr/>
          <p:nvPr/>
        </p:nvSpPr>
        <p:spPr>
          <a:xfrm>
            <a:off x="2096611" y="2186866"/>
            <a:ext cx="4136993" cy="376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圖片</a:t>
            </a:r>
          </a:p>
        </p:txBody>
      </p:sp>
      <p:sp>
        <p:nvSpPr>
          <p:cNvPr id="17" name="矩形 16"/>
          <p:cNvSpPr/>
          <p:nvPr/>
        </p:nvSpPr>
        <p:spPr>
          <a:xfrm>
            <a:off x="7935158" y="4495057"/>
            <a:ext cx="1621653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全部筆電資料</a:t>
            </a:r>
          </a:p>
        </p:txBody>
      </p:sp>
      <p:sp>
        <p:nvSpPr>
          <p:cNvPr id="21" name="矩形 20"/>
          <p:cNvSpPr/>
          <p:nvPr/>
        </p:nvSpPr>
        <p:spPr>
          <a:xfrm>
            <a:off x="11367857" y="4495058"/>
            <a:ext cx="741285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chart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24136" y="4510710"/>
            <a:ext cx="1621653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筆電維修資料</a:t>
            </a:r>
          </a:p>
        </p:txBody>
      </p:sp>
      <p:cxnSp>
        <p:nvCxnSpPr>
          <p:cNvPr id="23" name="直線單箭頭接點 22"/>
          <p:cNvCxnSpPr>
            <a:stCxn id="10" idx="2"/>
            <a:endCxn id="17" idx="0"/>
          </p:cNvCxnSpPr>
          <p:nvPr/>
        </p:nvCxnSpPr>
        <p:spPr>
          <a:xfrm flipH="1">
            <a:off x="8745985" y="3827754"/>
            <a:ext cx="781235" cy="6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0" idx="2"/>
            <a:endCxn id="22" idx="0"/>
          </p:cNvCxnSpPr>
          <p:nvPr/>
        </p:nvCxnSpPr>
        <p:spPr>
          <a:xfrm>
            <a:off x="9527220" y="3827754"/>
            <a:ext cx="907743" cy="68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1" idx="0"/>
          </p:cNvCxnSpPr>
          <p:nvPr/>
        </p:nvCxnSpPr>
        <p:spPr>
          <a:xfrm>
            <a:off x="9678879" y="3873284"/>
            <a:ext cx="2059621" cy="62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C6EB11-8BA5-57B4-64E3-CF18502B7685}"/>
              </a:ext>
            </a:extLst>
          </p:cNvPr>
          <p:cNvSpPr txBox="1"/>
          <p:nvPr/>
        </p:nvSpPr>
        <p:spPr>
          <a:xfrm>
            <a:off x="8119852" y="4977693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Excel/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9F300B-BA14-A8CF-2844-6902BE7CE05B}"/>
              </a:ext>
            </a:extLst>
          </p:cNvPr>
          <p:cNvSpPr txBox="1"/>
          <p:nvPr/>
        </p:nvSpPr>
        <p:spPr>
          <a:xfrm>
            <a:off x="9867531" y="4993348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Excel/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6318F6-F680-5281-17C1-67E022EF607D}"/>
              </a:ext>
            </a:extLst>
          </p:cNvPr>
          <p:cNvSpPr/>
          <p:nvPr/>
        </p:nvSpPr>
        <p:spPr>
          <a:xfrm>
            <a:off x="6837286" y="3374993"/>
            <a:ext cx="156247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使用者借閱</a:t>
            </a:r>
            <a:r>
              <a:rPr lang="en-US" altLang="zh-TW" dirty="0"/>
              <a:t>/</a:t>
            </a:r>
            <a:r>
              <a:rPr lang="zh-TW" altLang="en-US" dirty="0"/>
              <a:t>歸還系統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7E4E3B-8346-FE01-F7BC-7C9E30C2B793}"/>
              </a:ext>
            </a:extLst>
          </p:cNvPr>
          <p:cNvSpPr/>
          <p:nvPr/>
        </p:nvSpPr>
        <p:spPr>
          <a:xfrm>
            <a:off x="621547" y="6025420"/>
            <a:ext cx="5612057" cy="3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XXXX@copyright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dirty="0"/>
              <a:t>需求</a:t>
            </a:r>
            <a:r>
              <a:rPr lang="en-US" altLang="zh-TW" sz="3600" dirty="0"/>
              <a:t>:</a:t>
            </a:r>
            <a:r>
              <a:rPr lang="zh-TW" altLang="en-US" sz="3600" dirty="0"/>
              <a:t> 新增</a:t>
            </a:r>
            <a:r>
              <a:rPr lang="en-US" altLang="zh-TW" sz="3600" dirty="0"/>
              <a:t>”</a:t>
            </a:r>
            <a:r>
              <a:rPr lang="zh-TW" altLang="en-US" sz="3600" dirty="0"/>
              <a:t>使用者借閱</a:t>
            </a:r>
            <a:r>
              <a:rPr lang="en-US" altLang="zh-TW" sz="3600" dirty="0"/>
              <a:t>/</a:t>
            </a:r>
            <a:r>
              <a:rPr lang="zh-TW" altLang="en-US" sz="3600" dirty="0"/>
              <a:t>歸還系統</a:t>
            </a:r>
            <a:r>
              <a:rPr lang="en-US" altLang="zh-TW" sz="3600" dirty="0"/>
              <a:t>”-</a:t>
            </a:r>
            <a:r>
              <a:rPr lang="zh-TW" altLang="en-US" sz="3600" dirty="0"/>
              <a:t>介面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71021" y="1358283"/>
            <a:ext cx="10049523" cy="5122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9533" y="1976875"/>
            <a:ext cx="9912498" cy="1074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i="1" dirty="0">
                <a:solidFill>
                  <a:srgbClr val="FF0000"/>
                </a:solidFill>
              </a:rPr>
              <a:t>筆 電 預 約 歸 還 系 統 </a:t>
            </a:r>
            <a:r>
              <a:rPr lang="en-US" altLang="zh-TW" sz="3600" i="1" dirty="0">
                <a:solidFill>
                  <a:srgbClr val="FF0000"/>
                </a:solidFill>
              </a:rPr>
              <a:t>(</a:t>
            </a:r>
            <a:r>
              <a:rPr lang="zh-TW" altLang="en-US" sz="3600" i="1" dirty="0">
                <a:solidFill>
                  <a:srgbClr val="FF0000"/>
                </a:solidFill>
              </a:rPr>
              <a:t>放背景圖片</a:t>
            </a:r>
            <a:r>
              <a:rPr lang="en-US" altLang="zh-TW" sz="3600" i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TW" sz="3600" i="1" dirty="0">
                <a:solidFill>
                  <a:srgbClr val="FF0000"/>
                </a:solidFill>
              </a:rPr>
              <a:t>NB 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0738" y="3405271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工號</a:t>
            </a:r>
            <a:endParaRPr lang="en-US" altLang="zh-TW" dirty="0"/>
          </a:p>
          <a:p>
            <a:pPr algn="ctr"/>
            <a:r>
              <a:rPr lang="en-US" altLang="zh-TW" dirty="0"/>
              <a:t>Employee-ID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067" y="3416800"/>
            <a:ext cx="5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廠</a:t>
            </a:r>
            <a:endParaRPr lang="en-US" altLang="zh-TW" dirty="0"/>
          </a:p>
          <a:p>
            <a:r>
              <a:rPr lang="en-US" altLang="zh-TW" dirty="0"/>
              <a:t>Fab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781834" y="343302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姓名</a:t>
            </a:r>
            <a:endParaRPr lang="en-US" altLang="zh-TW" dirty="0"/>
          </a:p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09682" y="3425920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筆電編號</a:t>
            </a:r>
            <a:endParaRPr lang="en-US" altLang="zh-TW" dirty="0"/>
          </a:p>
          <a:p>
            <a:r>
              <a:rPr lang="en-US" altLang="zh-TW" dirty="0"/>
              <a:t>NB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7009" y="34168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筆電配件</a:t>
            </a:r>
            <a:endParaRPr lang="en-US" altLang="zh-TW" dirty="0"/>
          </a:p>
          <a:p>
            <a:r>
              <a:rPr lang="en-US" altLang="zh-TW" dirty="0"/>
              <a:t>Parts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65255" y="3437270"/>
            <a:ext cx="187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借用</a:t>
            </a:r>
            <a:r>
              <a:rPr lang="en-US" altLang="zh-TW" sz="1400" dirty="0"/>
              <a:t>/</a:t>
            </a:r>
            <a:r>
              <a:rPr lang="zh-TW" altLang="en-US" sz="1400" dirty="0"/>
              <a:t>歸還</a:t>
            </a:r>
            <a:r>
              <a:rPr lang="en-US" altLang="zh-TW" sz="1400" dirty="0"/>
              <a:t>/</a:t>
            </a:r>
            <a:r>
              <a:rPr lang="zh-TW" altLang="en-US" sz="1400" dirty="0"/>
              <a:t>續借</a:t>
            </a:r>
            <a:endParaRPr lang="en-US" altLang="zh-TW" sz="1400" dirty="0"/>
          </a:p>
          <a:p>
            <a:r>
              <a:rPr lang="en-US" altLang="zh-TW" sz="1400" dirty="0"/>
              <a:t>Lend/Borrow</a:t>
            </a:r>
            <a:endParaRPr lang="zh-TW" altLang="en-US" sz="1400" dirty="0"/>
          </a:p>
        </p:txBody>
      </p:sp>
      <p:sp>
        <p:nvSpPr>
          <p:cNvPr id="12" name="圓角矩形 11"/>
          <p:cNvSpPr/>
          <p:nvPr/>
        </p:nvSpPr>
        <p:spPr>
          <a:xfrm>
            <a:off x="9336967" y="1559363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885667" y="1559362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口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8428412" y="1559362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一</a:t>
            </a:r>
          </a:p>
        </p:txBody>
      </p:sp>
      <p:sp>
        <p:nvSpPr>
          <p:cNvPr id="15" name="矩形 14"/>
          <p:cNvSpPr/>
          <p:nvPr/>
        </p:nvSpPr>
        <p:spPr>
          <a:xfrm>
            <a:off x="169321" y="4079702"/>
            <a:ext cx="587715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</a:rPr>
              <a:t>字母限大寫</a:t>
            </a:r>
          </a:p>
        </p:txBody>
      </p:sp>
      <p:sp>
        <p:nvSpPr>
          <p:cNvPr id="16" name="矩形 15"/>
          <p:cNvSpPr/>
          <p:nvPr/>
        </p:nvSpPr>
        <p:spPr>
          <a:xfrm>
            <a:off x="891051" y="4070108"/>
            <a:ext cx="480891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rgbClr val="FF0000"/>
                </a:solidFill>
              </a:rPr>
              <a:t>字母限大寫</a:t>
            </a:r>
          </a:p>
        </p:txBody>
      </p:sp>
      <p:sp>
        <p:nvSpPr>
          <p:cNvPr id="17" name="矩形 16"/>
          <p:cNvSpPr/>
          <p:nvPr/>
        </p:nvSpPr>
        <p:spPr>
          <a:xfrm>
            <a:off x="2563314" y="4087674"/>
            <a:ext cx="1091953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722729" y="4090369"/>
            <a:ext cx="1091953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字母限大寫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31997" y="4013504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滑鼠</a:t>
            </a:r>
            <a:endParaRPr lang="en-US" altLang="zh-TW" dirty="0"/>
          </a:p>
          <a:p>
            <a:r>
              <a:rPr lang="en-US" altLang="zh-TW" sz="1200" dirty="0"/>
              <a:t>Mouse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04694" y="4402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充電線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296556" y="4736910"/>
            <a:ext cx="908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筆電包</a:t>
            </a:r>
            <a:endParaRPr lang="en-US" altLang="zh-TW" dirty="0"/>
          </a:p>
          <a:p>
            <a:r>
              <a:rPr lang="en-US" altLang="zh-TW" sz="1200" dirty="0"/>
              <a:t>NB</a:t>
            </a:r>
            <a:r>
              <a:rPr lang="zh-TW" altLang="en-US" sz="1200" dirty="0"/>
              <a:t> </a:t>
            </a:r>
            <a:r>
              <a:rPr lang="en-US" altLang="zh-TW" sz="1200" dirty="0"/>
              <a:t>Package</a:t>
            </a:r>
            <a:endParaRPr lang="zh-TW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4951168" y="4113049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51168" y="4452912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46114" y="482127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946114" y="5181006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95108" y="513194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網路線</a:t>
            </a:r>
            <a:endParaRPr lang="en-US" altLang="zh-TW" sz="1600" dirty="0"/>
          </a:p>
          <a:p>
            <a:r>
              <a:rPr lang="en-US" altLang="zh-TW" sz="1200" dirty="0"/>
              <a:t>Cable</a:t>
            </a:r>
            <a:endParaRPr lang="zh-TW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303880" y="4075808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314865" y="447109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682729" y="3982727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借用</a:t>
            </a:r>
            <a:endParaRPr lang="en-US" altLang="zh-TW" dirty="0"/>
          </a:p>
          <a:p>
            <a:r>
              <a:rPr lang="en-US" altLang="zh-TW" sz="1400" dirty="0"/>
              <a:t>Reserve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701633" y="4438833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歸還</a:t>
            </a:r>
            <a:endParaRPr lang="en-US" altLang="zh-TW" dirty="0"/>
          </a:p>
          <a:p>
            <a:r>
              <a:rPr lang="en-US" altLang="zh-TW" sz="1200" dirty="0"/>
              <a:t>Return</a:t>
            </a:r>
          </a:p>
        </p:txBody>
      </p:sp>
      <p:sp>
        <p:nvSpPr>
          <p:cNvPr id="36" name="矩形 35"/>
          <p:cNvSpPr/>
          <p:nvPr/>
        </p:nvSpPr>
        <p:spPr>
          <a:xfrm>
            <a:off x="4459432" y="6003773"/>
            <a:ext cx="1464448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確定 </a:t>
            </a:r>
            <a:r>
              <a:rPr lang="en-US" altLang="zh-TW" dirty="0"/>
              <a:t>Confirm</a:t>
            </a:r>
            <a:endParaRPr lang="zh-TW" altLang="en-US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6" y="3958679"/>
            <a:ext cx="563732" cy="56373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39" y="4294431"/>
            <a:ext cx="563732" cy="56373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58" y="4309423"/>
            <a:ext cx="563732" cy="563732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123145" y="3394271"/>
            <a:ext cx="1304867" cy="1786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 rot="5400000">
            <a:off x="6447566" y="5161896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 flipH="1">
            <a:off x="6291359" y="5837932"/>
            <a:ext cx="9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選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697093" y="3332047"/>
            <a:ext cx="1340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問題反饋</a:t>
            </a:r>
            <a:endParaRPr lang="en-US" altLang="zh-TW" dirty="0"/>
          </a:p>
          <a:p>
            <a:r>
              <a:rPr lang="en-US" altLang="zh-TW" sz="1200" dirty="0"/>
              <a:t>Problem Feedback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141017" y="3761733"/>
            <a:ext cx="1791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藍屏</a:t>
            </a:r>
            <a:endParaRPr lang="en-US" altLang="zh-TW" dirty="0"/>
          </a:p>
          <a:p>
            <a:r>
              <a:rPr lang="en-US" altLang="zh-TW" sz="1400" dirty="0"/>
              <a:t>(Blue screen of death)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7821935" y="3904948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816807" y="4270497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8139185" y="4178236"/>
            <a:ext cx="185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黑屏</a:t>
            </a:r>
            <a:endParaRPr lang="en-US" altLang="zh-TW" dirty="0"/>
          </a:p>
          <a:p>
            <a:r>
              <a:rPr lang="en-US" altLang="zh-TW" sz="1400" dirty="0"/>
              <a:t>(Black screen of death)</a:t>
            </a:r>
            <a:endParaRPr lang="zh-TW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7816807" y="4648332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158632" y="4609664"/>
            <a:ext cx="85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重開</a:t>
            </a:r>
            <a:endParaRPr lang="en-US" altLang="zh-TW" dirty="0"/>
          </a:p>
          <a:p>
            <a:r>
              <a:rPr lang="en-US" altLang="zh-TW" sz="1400" dirty="0"/>
              <a:t>(Reopen)</a:t>
            </a:r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807741" y="5029761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142063" y="5026167"/>
            <a:ext cx="190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WIFI</a:t>
            </a:r>
            <a:r>
              <a:rPr lang="zh-TW" altLang="en-US" sz="1400" dirty="0"/>
              <a:t>連不上</a:t>
            </a:r>
            <a:endParaRPr lang="en-US" altLang="zh-TW" sz="1400" dirty="0"/>
          </a:p>
          <a:p>
            <a:r>
              <a:rPr lang="en-US" altLang="zh-TW" sz="1400" dirty="0"/>
              <a:t>(WIFI</a:t>
            </a:r>
            <a:r>
              <a:rPr lang="zh-TW" altLang="en-US" sz="1400" dirty="0"/>
              <a:t> </a:t>
            </a:r>
            <a:r>
              <a:rPr lang="en-US" altLang="zh-TW" sz="1400" dirty="0"/>
              <a:t>can’t connect NB)</a:t>
            </a:r>
            <a:endParaRPr lang="zh-TW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7807741" y="5499723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8106721" y="5437035"/>
            <a:ext cx="194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其他原因 </a:t>
            </a:r>
            <a:r>
              <a:rPr lang="en-US" altLang="zh-TW" sz="1400" dirty="0"/>
              <a:t>Other Reason</a:t>
            </a:r>
          </a:p>
          <a:p>
            <a:r>
              <a:rPr lang="en-US" altLang="zh-TW" sz="1400" dirty="0"/>
              <a:t>______</a:t>
            </a:r>
            <a:endParaRPr lang="zh-TW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157431" y="3387303"/>
            <a:ext cx="4749565" cy="1426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 rot="5400000">
            <a:off x="2022560" y="4771790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 flipH="1">
            <a:off x="1622799" y="5384251"/>
            <a:ext cx="148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User</a:t>
            </a:r>
            <a:r>
              <a:rPr lang="zh-TW" altLang="en-US" sz="1200" dirty="0">
                <a:solidFill>
                  <a:srgbClr val="FF0000"/>
                </a:solidFill>
              </a:rPr>
              <a:t> 用打字的方式</a:t>
            </a:r>
          </a:p>
        </p:txBody>
      </p:sp>
      <p:sp>
        <p:nvSpPr>
          <p:cNvPr id="63" name="矩形 62"/>
          <p:cNvSpPr/>
          <p:nvPr/>
        </p:nvSpPr>
        <p:spPr>
          <a:xfrm>
            <a:off x="7807741" y="5913017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8158631" y="5873002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 </a:t>
            </a:r>
            <a:r>
              <a:rPr lang="en-US" altLang="zh-TW" dirty="0"/>
              <a:t>(No problem)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694481" y="479406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續借</a:t>
            </a:r>
            <a:endParaRPr lang="en-US" altLang="zh-TW" dirty="0"/>
          </a:p>
          <a:p>
            <a:r>
              <a:rPr lang="en-US" altLang="zh-TW" sz="1200" dirty="0"/>
              <a:t>Renew</a:t>
            </a:r>
          </a:p>
        </p:txBody>
      </p:sp>
      <p:sp>
        <p:nvSpPr>
          <p:cNvPr id="67" name="矩形 66"/>
          <p:cNvSpPr/>
          <p:nvPr/>
        </p:nvSpPr>
        <p:spPr>
          <a:xfrm>
            <a:off x="6333526" y="4840665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142681" y="6379302"/>
            <a:ext cx="99766" cy="38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>
            <a:off x="5187405" y="6593308"/>
            <a:ext cx="6769414" cy="199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10293141" y="1365804"/>
            <a:ext cx="1798985" cy="255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工號 </a:t>
            </a:r>
            <a:r>
              <a:rPr lang="en-US" altLang="zh-TW" sz="1100" dirty="0">
                <a:solidFill>
                  <a:srgbClr val="FF0000"/>
                </a:solidFill>
              </a:rPr>
              <a:t>Employee ID: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廠</a:t>
            </a:r>
            <a:r>
              <a:rPr lang="en-US" altLang="zh-TW" sz="1100" dirty="0">
                <a:solidFill>
                  <a:srgbClr val="FF0000"/>
                </a:solidFill>
              </a:rPr>
              <a:t>-</a:t>
            </a:r>
            <a:r>
              <a:rPr lang="zh-TW" altLang="en-US" sz="1100" dirty="0">
                <a:solidFill>
                  <a:srgbClr val="FF0000"/>
                </a:solidFill>
              </a:rPr>
              <a:t> </a:t>
            </a:r>
            <a:r>
              <a:rPr lang="en-US" altLang="zh-TW" sz="1100" dirty="0">
                <a:solidFill>
                  <a:srgbClr val="FF0000"/>
                </a:solidFill>
              </a:rPr>
              <a:t>Fab.: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部門 </a:t>
            </a:r>
            <a:r>
              <a:rPr lang="en-US" altLang="zh-TW" sz="1100" dirty="0">
                <a:solidFill>
                  <a:srgbClr val="FF0000"/>
                </a:solidFill>
              </a:rPr>
              <a:t>Dep.: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姓名 </a:t>
            </a:r>
            <a:r>
              <a:rPr lang="en-US" altLang="zh-TW" sz="1100" dirty="0">
                <a:solidFill>
                  <a:srgbClr val="FF0000"/>
                </a:solidFill>
              </a:rPr>
              <a:t>Name: 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筆電編號</a:t>
            </a:r>
            <a:r>
              <a:rPr lang="en-US" altLang="zh-TW" sz="1100" dirty="0">
                <a:solidFill>
                  <a:srgbClr val="FF0000"/>
                </a:solidFill>
              </a:rPr>
              <a:t>:</a:t>
            </a:r>
            <a:r>
              <a:rPr lang="zh-TW" altLang="en-US" sz="1100" dirty="0">
                <a:solidFill>
                  <a:srgbClr val="FF0000"/>
                </a:solidFill>
              </a:rPr>
              <a:t> </a:t>
            </a:r>
            <a:r>
              <a:rPr lang="en-US" altLang="zh-TW" sz="1100" dirty="0">
                <a:solidFill>
                  <a:srgbClr val="FF0000"/>
                </a:solidFill>
              </a:rPr>
              <a:t>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狀態</a:t>
            </a:r>
            <a:r>
              <a:rPr lang="en-US" altLang="zh-TW" sz="1100" dirty="0">
                <a:solidFill>
                  <a:srgbClr val="FF0000"/>
                </a:solidFill>
              </a:rPr>
              <a:t>:</a:t>
            </a:r>
            <a:r>
              <a:rPr lang="zh-TW" altLang="en-US" sz="1100" dirty="0">
                <a:solidFill>
                  <a:srgbClr val="FF0000"/>
                </a:solidFill>
              </a:rPr>
              <a:t> 借用</a:t>
            </a:r>
            <a:r>
              <a:rPr lang="en-US" altLang="zh-TW" sz="1100" dirty="0">
                <a:solidFill>
                  <a:srgbClr val="FF0000"/>
                </a:solidFill>
              </a:rPr>
              <a:t>/</a:t>
            </a:r>
            <a:r>
              <a:rPr lang="zh-TW" altLang="en-US" sz="1100" dirty="0">
                <a:solidFill>
                  <a:srgbClr val="FF0000"/>
                </a:solidFill>
              </a:rPr>
              <a:t>歸還</a:t>
            </a:r>
            <a:r>
              <a:rPr lang="en-US" altLang="zh-TW" sz="1100" dirty="0">
                <a:solidFill>
                  <a:srgbClr val="FF0000"/>
                </a:solidFill>
              </a:rPr>
              <a:t>/</a:t>
            </a:r>
            <a:r>
              <a:rPr lang="zh-TW" altLang="en-US" sz="1100" dirty="0">
                <a:solidFill>
                  <a:srgbClr val="FF0000"/>
                </a:solidFill>
              </a:rPr>
              <a:t>續借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問題反饋</a:t>
            </a:r>
            <a:r>
              <a:rPr lang="en-US" altLang="zh-TW" sz="1100" dirty="0">
                <a:solidFill>
                  <a:srgbClr val="FF0000"/>
                </a:solidFill>
              </a:rPr>
              <a:t>:XXXX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rgbClr val="FF0000"/>
                </a:solidFill>
              </a:rPr>
              <a:t>目前時間</a:t>
            </a:r>
            <a:r>
              <a:rPr lang="en-US" altLang="zh-TW" sz="1100" dirty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sz="1100" dirty="0">
                <a:solidFill>
                  <a:srgbClr val="FF0000"/>
                </a:solidFill>
              </a:rPr>
              <a:t>          </a:t>
            </a:r>
            <a:r>
              <a:rPr lang="en-US" altLang="zh-TW" sz="1100" dirty="0">
                <a:solidFill>
                  <a:srgbClr val="FF0000"/>
                </a:solidFill>
              </a:rPr>
              <a:t>2022/10/07 08:00:00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361315" y="3387303"/>
            <a:ext cx="733977" cy="4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取消</a:t>
            </a:r>
            <a:endParaRPr lang="en-US" altLang="zh-TW" sz="1200" dirty="0"/>
          </a:p>
          <a:p>
            <a:pPr algn="ctr"/>
            <a:r>
              <a:rPr lang="en-US" altLang="zh-TW" sz="1200" dirty="0"/>
              <a:t>Cancel</a:t>
            </a:r>
            <a:endParaRPr lang="zh-TW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1289163" y="3387303"/>
            <a:ext cx="725128" cy="4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確認</a:t>
            </a:r>
            <a:endParaRPr lang="en-US" altLang="zh-TW" sz="1200" dirty="0"/>
          </a:p>
          <a:p>
            <a:pPr algn="ctr"/>
            <a:r>
              <a:rPr lang="en-US" altLang="zh-TW" sz="1200" dirty="0"/>
              <a:t>Confirm</a:t>
            </a:r>
            <a:endParaRPr lang="zh-TW" altLang="en-US" sz="1200" dirty="0"/>
          </a:p>
        </p:txBody>
      </p:sp>
      <p:sp>
        <p:nvSpPr>
          <p:cNvPr id="75" name="向右箭號 74"/>
          <p:cNvSpPr/>
          <p:nvPr/>
        </p:nvSpPr>
        <p:spPr>
          <a:xfrm rot="16200000">
            <a:off x="10458028" y="5224374"/>
            <a:ext cx="2848399" cy="238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11442042" y="4072251"/>
            <a:ext cx="617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再</a:t>
            </a:r>
            <a:endParaRPr lang="en-US" altLang="zh-TW" dirty="0"/>
          </a:p>
          <a:p>
            <a:r>
              <a:rPr lang="zh-TW" altLang="en-US" dirty="0"/>
              <a:t>讓</a:t>
            </a:r>
            <a:endParaRPr lang="en-US" altLang="zh-TW" dirty="0"/>
          </a:p>
          <a:p>
            <a:r>
              <a:rPr lang="en-US" altLang="zh-TW" dirty="0"/>
              <a:t>User</a:t>
            </a:r>
          </a:p>
          <a:p>
            <a:r>
              <a:rPr lang="zh-TW" altLang="en-US" dirty="0"/>
              <a:t>最</a:t>
            </a:r>
            <a:endParaRPr lang="en-US" altLang="zh-TW" dirty="0"/>
          </a:p>
          <a:p>
            <a:r>
              <a:rPr lang="zh-TW" altLang="en-US" dirty="0"/>
              <a:t>後</a:t>
            </a:r>
            <a:endParaRPr lang="en-US" altLang="zh-TW" dirty="0"/>
          </a:p>
          <a:p>
            <a:r>
              <a:rPr lang="zh-TW" altLang="en-US" dirty="0"/>
              <a:t>一</a:t>
            </a:r>
            <a:endParaRPr lang="en-US" altLang="zh-TW" dirty="0"/>
          </a:p>
          <a:p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確</a:t>
            </a:r>
            <a:endParaRPr lang="en-US" altLang="zh-TW" dirty="0"/>
          </a:p>
          <a:p>
            <a:r>
              <a:rPr lang="zh-TW" altLang="en-US" dirty="0"/>
              <a:t>認</a:t>
            </a:r>
          </a:p>
        </p:txBody>
      </p:sp>
      <p:sp>
        <p:nvSpPr>
          <p:cNvPr id="77" name="矩形 76"/>
          <p:cNvSpPr/>
          <p:nvPr/>
        </p:nvSpPr>
        <p:spPr>
          <a:xfrm>
            <a:off x="1512317" y="4072251"/>
            <a:ext cx="950715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99747" y="342150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部門</a:t>
            </a:r>
            <a:endParaRPr lang="en-US" altLang="zh-TW" dirty="0"/>
          </a:p>
          <a:p>
            <a:r>
              <a:rPr lang="en-US" altLang="zh-TW" dirty="0"/>
              <a:t>Dep.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56B1E8-BFAD-54F9-8390-B99793D2435F}"/>
              </a:ext>
            </a:extLst>
          </p:cNvPr>
          <p:cNvSpPr/>
          <p:nvPr/>
        </p:nvSpPr>
        <p:spPr>
          <a:xfrm>
            <a:off x="139533" y="3122994"/>
            <a:ext cx="9912498" cy="206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i="1" dirty="0">
                <a:solidFill>
                  <a:srgbClr val="FF0000"/>
                </a:solidFill>
              </a:rPr>
              <a:t>跑馬燈</a:t>
            </a:r>
            <a:r>
              <a:rPr lang="en-US" altLang="zh-TW" sz="1600" i="1" dirty="0">
                <a:solidFill>
                  <a:srgbClr val="FF0000"/>
                </a:solidFill>
              </a:rPr>
              <a:t>(</a:t>
            </a:r>
            <a:r>
              <a:rPr lang="zh-TW" altLang="en-US" sz="1600" i="1" dirty="0">
                <a:solidFill>
                  <a:srgbClr val="FF0000"/>
                </a:solidFill>
              </a:rPr>
              <a:t>類似公告</a:t>
            </a:r>
            <a:r>
              <a:rPr lang="en-US" altLang="zh-TW" sz="1600" i="1" dirty="0">
                <a:solidFill>
                  <a:srgbClr val="FF0000"/>
                </a:solidFill>
              </a:rPr>
              <a:t>)(</a:t>
            </a:r>
            <a:r>
              <a:rPr lang="zh-TW" altLang="en-US" sz="1600" i="1" dirty="0">
                <a:solidFill>
                  <a:srgbClr val="FF0000"/>
                </a:solidFill>
              </a:rPr>
              <a:t>不做特效，就是文字一職顯示在這</a:t>
            </a:r>
            <a:r>
              <a:rPr lang="en-US" altLang="zh-TW" sz="1600" i="1" dirty="0">
                <a:solidFill>
                  <a:srgbClr val="FF0000"/>
                </a:solidFill>
              </a:rPr>
              <a:t>)</a:t>
            </a:r>
            <a:endParaRPr lang="zh-TW" altLang="en-US" sz="1600" i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7B9D1B-DBE9-C2AF-528C-3E9AC1DB4C43}"/>
              </a:ext>
            </a:extLst>
          </p:cNvPr>
          <p:cNvSpPr/>
          <p:nvPr/>
        </p:nvSpPr>
        <p:spPr>
          <a:xfrm>
            <a:off x="4978052" y="5601862"/>
            <a:ext cx="333276" cy="28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90F890-101F-1F33-1E11-1A39BCCAA192}"/>
              </a:ext>
            </a:extLst>
          </p:cNvPr>
          <p:cNvSpPr txBox="1"/>
          <p:nvPr/>
        </p:nvSpPr>
        <p:spPr>
          <a:xfrm>
            <a:off x="5308445" y="5553819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其他 </a:t>
            </a:r>
            <a:r>
              <a:rPr lang="en-US" altLang="zh-TW" sz="1200" dirty="0"/>
              <a:t>Other</a:t>
            </a:r>
          </a:p>
          <a:p>
            <a:r>
              <a:rPr lang="en-US" altLang="zh-TW" sz="1200" dirty="0"/>
              <a:t>_______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22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設備管理系統網頁</a:t>
            </a:r>
            <a:r>
              <a:rPr lang="en-US" altLang="zh-TW" dirty="0"/>
              <a:t>-</a:t>
            </a:r>
            <a:r>
              <a:rPr lang="zh-TW" altLang="en-US" dirty="0"/>
              <a:t>分</a:t>
            </a:r>
            <a:r>
              <a:rPr lang="en-US" altLang="zh-TW" dirty="0"/>
              <a:t>3</a:t>
            </a:r>
            <a:r>
              <a:rPr lang="zh-TW" altLang="en-US" dirty="0"/>
              <a:t>個子網頁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9797" y="3206899"/>
            <a:ext cx="147450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全部筆電資料</a:t>
            </a:r>
            <a:br>
              <a:rPr lang="en-US" altLang="zh-TW" sz="1400" dirty="0"/>
            </a:br>
            <a:r>
              <a:rPr lang="en-US" altLang="zh-TW" sz="1400" dirty="0"/>
              <a:t>All NB Detail Data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1555" y="3192490"/>
            <a:ext cx="10823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資料彙整圖</a:t>
            </a:r>
            <a:endParaRPr lang="en-US" altLang="zh-TW" sz="1400" dirty="0"/>
          </a:p>
          <a:p>
            <a:r>
              <a:rPr lang="en-US" altLang="zh-TW" sz="1400" dirty="0"/>
              <a:t>Data Chart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61464" y="5202315"/>
            <a:ext cx="6776720" cy="1180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cxnSpLocks/>
            <a:stCxn id="9" idx="3"/>
            <a:endCxn id="14" idx="1"/>
          </p:cNvCxnSpPr>
          <p:nvPr/>
        </p:nvCxnSpPr>
        <p:spPr>
          <a:xfrm flipV="1">
            <a:off x="5323903" y="1451624"/>
            <a:ext cx="2932508" cy="200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256411" y="851459"/>
            <a:ext cx="3475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借用</a:t>
            </a:r>
            <a:r>
              <a:rPr lang="en-US" altLang="zh-TW" dirty="0"/>
              <a:t>/</a:t>
            </a:r>
            <a:r>
              <a:rPr lang="zh-TW" altLang="en-US" dirty="0"/>
              <a:t>歸還</a:t>
            </a:r>
            <a:r>
              <a:rPr lang="en-US" altLang="zh-TW" dirty="0"/>
              <a:t>/</a:t>
            </a:r>
            <a:r>
              <a:rPr lang="zh-TW" altLang="en-US" dirty="0"/>
              <a:t>續借 總量使用狀況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選擇</a:t>
            </a:r>
            <a:r>
              <a:rPr lang="en-US" altLang="zh-TW" dirty="0"/>
              <a:t>:</a:t>
            </a:r>
            <a:r>
              <a:rPr lang="zh-TW" altLang="en-US" dirty="0"/>
              <a:t>借用</a:t>
            </a:r>
            <a:r>
              <a:rPr lang="en-US" altLang="zh-TW" dirty="0"/>
              <a:t>/</a:t>
            </a:r>
            <a:r>
              <a:rPr lang="zh-TW" altLang="en-US" dirty="0"/>
              <a:t>歸還</a:t>
            </a:r>
            <a:r>
              <a:rPr lang="en-US" altLang="zh-TW" dirty="0"/>
              <a:t>/</a:t>
            </a:r>
            <a:r>
              <a:rPr lang="zh-TW" altLang="en-US" dirty="0"/>
              <a:t>續借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X</a:t>
            </a:r>
            <a:r>
              <a:rPr lang="zh-TW" altLang="en-US" dirty="0"/>
              <a:t>軸時間軸</a:t>
            </a:r>
            <a:r>
              <a:rPr lang="en-US" altLang="zh-TW" dirty="0"/>
              <a:t>:</a:t>
            </a:r>
            <a:r>
              <a:rPr lang="zh-TW" altLang="en-US" dirty="0"/>
              <a:t> 月</a:t>
            </a:r>
            <a:r>
              <a:rPr lang="en-US" altLang="zh-TW" dirty="0"/>
              <a:t>/</a:t>
            </a:r>
            <a:r>
              <a:rPr lang="zh-TW" altLang="en-US" dirty="0"/>
              <a:t>半年</a:t>
            </a:r>
            <a:r>
              <a:rPr lang="en-US" altLang="zh-TW" dirty="0"/>
              <a:t>/</a:t>
            </a:r>
            <a:r>
              <a:rPr lang="zh-TW" altLang="en-US" dirty="0"/>
              <a:t>一年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顯示</a:t>
            </a:r>
            <a:r>
              <a:rPr lang="en-US" altLang="zh-TW" dirty="0"/>
              <a:t>:</a:t>
            </a:r>
            <a:r>
              <a:rPr lang="zh-TW" altLang="en-US" dirty="0"/>
              <a:t> 圓餅圖</a:t>
            </a:r>
            <a:r>
              <a:rPr lang="en-US" altLang="zh-TW" dirty="0"/>
              <a:t>/</a:t>
            </a:r>
            <a:r>
              <a:rPr lang="zh-TW" altLang="en-US" dirty="0"/>
              <a:t>長條圖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04314" y="3266351"/>
            <a:ext cx="4027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各廠</a:t>
            </a:r>
            <a:r>
              <a:rPr lang="en-US" altLang="zh-TW" dirty="0"/>
              <a:t>/</a:t>
            </a:r>
            <a:r>
              <a:rPr lang="zh-TW" altLang="en-US" dirty="0"/>
              <a:t>各部門的借用</a:t>
            </a:r>
            <a:r>
              <a:rPr lang="en-US" altLang="zh-TW" dirty="0"/>
              <a:t>/</a:t>
            </a:r>
            <a:r>
              <a:rPr lang="zh-TW" altLang="en-US" dirty="0"/>
              <a:t>歸還</a:t>
            </a:r>
            <a:r>
              <a:rPr lang="en-US" altLang="zh-TW" dirty="0"/>
              <a:t>/</a:t>
            </a:r>
            <a:r>
              <a:rPr lang="zh-TW" altLang="en-US" dirty="0"/>
              <a:t>續借總量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選擇</a:t>
            </a:r>
            <a:r>
              <a:rPr lang="en-US" altLang="zh-TW" dirty="0"/>
              <a:t>1:</a:t>
            </a:r>
            <a:r>
              <a:rPr lang="zh-TW" altLang="en-US" dirty="0"/>
              <a:t> 哪一廠</a:t>
            </a:r>
            <a:r>
              <a:rPr lang="en-US" altLang="zh-TW" dirty="0"/>
              <a:t>/</a:t>
            </a:r>
            <a:r>
              <a:rPr lang="zh-TW" altLang="en-US" dirty="0"/>
              <a:t>哪個部門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選擇</a:t>
            </a:r>
            <a:r>
              <a:rPr lang="en-US" altLang="zh-TW" dirty="0"/>
              <a:t>2:</a:t>
            </a:r>
            <a:r>
              <a:rPr lang="zh-TW" altLang="en-US" dirty="0"/>
              <a:t>借用</a:t>
            </a:r>
            <a:r>
              <a:rPr lang="en-US" altLang="zh-TW" dirty="0"/>
              <a:t>/</a:t>
            </a:r>
            <a:r>
              <a:rPr lang="zh-TW" altLang="en-US" dirty="0"/>
              <a:t>歸還</a:t>
            </a:r>
            <a:r>
              <a:rPr lang="en-US" altLang="zh-TW" dirty="0"/>
              <a:t>/</a:t>
            </a:r>
            <a:r>
              <a:rPr lang="zh-TW" altLang="en-US" dirty="0"/>
              <a:t>續借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X</a:t>
            </a:r>
            <a:r>
              <a:rPr lang="zh-TW" altLang="en-US" dirty="0"/>
              <a:t>軸時間軸</a:t>
            </a:r>
            <a:r>
              <a:rPr lang="en-US" altLang="zh-TW" dirty="0"/>
              <a:t>:</a:t>
            </a:r>
            <a:r>
              <a:rPr lang="zh-TW" altLang="en-US" dirty="0"/>
              <a:t>月</a:t>
            </a:r>
            <a:r>
              <a:rPr lang="en-US" altLang="zh-TW" dirty="0"/>
              <a:t>/</a:t>
            </a:r>
            <a:r>
              <a:rPr lang="zh-TW" altLang="en-US" dirty="0"/>
              <a:t>半年</a:t>
            </a:r>
            <a:r>
              <a:rPr lang="en-US" altLang="zh-TW" dirty="0"/>
              <a:t>/</a:t>
            </a:r>
            <a:r>
              <a:rPr lang="zh-TW" altLang="en-US" dirty="0"/>
              <a:t>一年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顯示</a:t>
            </a:r>
            <a:r>
              <a:rPr lang="en-US" altLang="zh-TW" dirty="0"/>
              <a:t>:</a:t>
            </a:r>
            <a:r>
              <a:rPr lang="zh-TW" altLang="en-US" dirty="0"/>
              <a:t> 圓餅圖</a:t>
            </a:r>
            <a:r>
              <a:rPr lang="en-US" altLang="zh-TW" dirty="0"/>
              <a:t>/</a:t>
            </a:r>
            <a:r>
              <a:rPr lang="zh-TW" altLang="en-US" dirty="0"/>
              <a:t>長條圖</a:t>
            </a:r>
            <a:endParaRPr lang="en-US" altLang="zh-TW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70107" y="1992161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問題反饋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選擇</a:t>
            </a:r>
            <a:r>
              <a:rPr lang="en-US" altLang="zh-TW" dirty="0"/>
              <a:t>:</a:t>
            </a:r>
            <a:r>
              <a:rPr lang="zh-TW" altLang="en-US" dirty="0"/>
              <a:t>藍屏</a:t>
            </a:r>
            <a:r>
              <a:rPr lang="en-US" altLang="zh-TW" dirty="0"/>
              <a:t>/</a:t>
            </a:r>
            <a:r>
              <a:rPr lang="zh-TW" altLang="en-US" dirty="0"/>
              <a:t>黑屏</a:t>
            </a:r>
            <a:r>
              <a:rPr lang="en-US" altLang="zh-TW" dirty="0"/>
              <a:t>…./</a:t>
            </a:r>
            <a:r>
              <a:rPr lang="zh-TW" altLang="en-US" dirty="0"/>
              <a:t>無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X</a:t>
            </a:r>
            <a:r>
              <a:rPr lang="zh-TW" altLang="en-US" dirty="0"/>
              <a:t>軸時間軸</a:t>
            </a:r>
            <a:r>
              <a:rPr lang="en-US" altLang="zh-TW" dirty="0"/>
              <a:t>:</a:t>
            </a:r>
            <a:r>
              <a:rPr lang="zh-TW" altLang="en-US" dirty="0"/>
              <a:t>月</a:t>
            </a:r>
            <a:r>
              <a:rPr lang="en-US" altLang="zh-TW" dirty="0"/>
              <a:t>/</a:t>
            </a:r>
            <a:r>
              <a:rPr lang="zh-TW" altLang="en-US" dirty="0"/>
              <a:t>半年</a:t>
            </a:r>
            <a:r>
              <a:rPr lang="en-US" altLang="zh-TW" dirty="0"/>
              <a:t>/</a:t>
            </a:r>
            <a:r>
              <a:rPr lang="zh-TW" altLang="en-US" dirty="0"/>
              <a:t>一年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顯示</a:t>
            </a:r>
            <a:r>
              <a:rPr lang="en-US" altLang="zh-TW" dirty="0"/>
              <a:t>:</a:t>
            </a:r>
            <a:r>
              <a:rPr lang="zh-TW" altLang="en-US" dirty="0"/>
              <a:t> 圓餅圖</a:t>
            </a:r>
            <a:r>
              <a:rPr lang="en-US" altLang="zh-TW" dirty="0"/>
              <a:t>/</a:t>
            </a:r>
            <a:r>
              <a:rPr lang="zh-TW" altLang="en-US" dirty="0"/>
              <a:t>長條圖</a:t>
            </a:r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15451" y="1547988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local</a:t>
            </a:r>
            <a:r>
              <a:rPr lang="zh-TW" altLang="en-US" dirty="0"/>
              <a:t>端的</a:t>
            </a:r>
            <a:r>
              <a:rPr lang="en-US" altLang="zh-TW" dirty="0"/>
              <a:t>xlsx/excel</a:t>
            </a:r>
            <a:r>
              <a:rPr lang="zh-TW" altLang="en-US" dirty="0"/>
              <a:t> 檔做儲存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322204" y="4607753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各廠</a:t>
            </a:r>
            <a:r>
              <a:rPr lang="en-US" altLang="zh-TW" dirty="0"/>
              <a:t>/</a:t>
            </a:r>
            <a:r>
              <a:rPr lang="zh-TW" altLang="en-US" dirty="0"/>
              <a:t>各部門的目前庫存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選擇</a:t>
            </a:r>
            <a:r>
              <a:rPr lang="en-US" altLang="zh-TW" dirty="0"/>
              <a:t>:</a:t>
            </a:r>
            <a:r>
              <a:rPr lang="zh-TW" altLang="en-US" dirty="0"/>
              <a:t> 哪一廠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X</a:t>
            </a:r>
            <a:r>
              <a:rPr lang="zh-TW" altLang="en-US" dirty="0"/>
              <a:t>軸時間軸</a:t>
            </a:r>
            <a:r>
              <a:rPr lang="en-US" altLang="zh-TW" dirty="0"/>
              <a:t>:</a:t>
            </a:r>
            <a:r>
              <a:rPr lang="zh-TW" altLang="en-US" dirty="0"/>
              <a:t>月</a:t>
            </a:r>
            <a:r>
              <a:rPr lang="en-US" altLang="zh-TW" dirty="0"/>
              <a:t>/</a:t>
            </a:r>
            <a:r>
              <a:rPr lang="zh-TW" altLang="en-US" dirty="0"/>
              <a:t>半年</a:t>
            </a:r>
            <a:r>
              <a:rPr lang="en-US" altLang="zh-TW" dirty="0"/>
              <a:t>/</a:t>
            </a:r>
            <a:r>
              <a:rPr lang="zh-TW" altLang="en-US" dirty="0"/>
              <a:t>一年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顯示</a:t>
            </a:r>
            <a:r>
              <a:rPr lang="en-US" altLang="zh-TW" dirty="0"/>
              <a:t>:</a:t>
            </a:r>
            <a:r>
              <a:rPr lang="zh-TW" altLang="en-US" dirty="0"/>
              <a:t> 圓餅圖</a:t>
            </a:r>
            <a:r>
              <a:rPr lang="en-US" altLang="zh-TW" dirty="0"/>
              <a:t>/</a:t>
            </a:r>
            <a:r>
              <a:rPr lang="zh-TW" altLang="en-US" dirty="0"/>
              <a:t>長條圖</a:t>
            </a:r>
            <a:endParaRPr lang="en-US" altLang="zh-TW" dirty="0"/>
          </a:p>
        </p:txBody>
      </p:sp>
      <p:cxnSp>
        <p:nvCxnSpPr>
          <p:cNvPr id="21" name="直線單箭頭接點 20"/>
          <p:cNvCxnSpPr>
            <a:stCxn id="9" idx="3"/>
            <a:endCxn id="17" idx="1"/>
          </p:cNvCxnSpPr>
          <p:nvPr/>
        </p:nvCxnSpPr>
        <p:spPr>
          <a:xfrm flipV="1">
            <a:off x="5323903" y="2592326"/>
            <a:ext cx="2946204" cy="86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3"/>
            <a:endCxn id="15" idx="1"/>
          </p:cNvCxnSpPr>
          <p:nvPr/>
        </p:nvCxnSpPr>
        <p:spPr>
          <a:xfrm>
            <a:off x="5323903" y="3454100"/>
            <a:ext cx="2880411" cy="55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3"/>
            <a:endCxn id="19" idx="1"/>
          </p:cNvCxnSpPr>
          <p:nvPr/>
        </p:nvCxnSpPr>
        <p:spPr>
          <a:xfrm>
            <a:off x="5323903" y="3454100"/>
            <a:ext cx="2998301" cy="175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22204" y="5700961"/>
            <a:ext cx="337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各廠</a:t>
            </a:r>
            <a:r>
              <a:rPr lang="en-US" altLang="zh-TW" dirty="0"/>
              <a:t>/</a:t>
            </a:r>
            <a:r>
              <a:rPr lang="zh-TW" altLang="en-US" dirty="0"/>
              <a:t>各部門的維修狀況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選擇</a:t>
            </a:r>
            <a:r>
              <a:rPr lang="en-US" altLang="zh-TW" dirty="0"/>
              <a:t>:</a:t>
            </a:r>
            <a:r>
              <a:rPr lang="zh-TW" altLang="en-US" dirty="0"/>
              <a:t> 哪一廠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X</a:t>
            </a:r>
            <a:r>
              <a:rPr lang="zh-TW" altLang="en-US" dirty="0"/>
              <a:t>軸時間軸</a:t>
            </a:r>
            <a:r>
              <a:rPr lang="en-US" altLang="zh-TW" dirty="0"/>
              <a:t>:</a:t>
            </a:r>
            <a:r>
              <a:rPr lang="zh-TW" altLang="en-US" dirty="0"/>
              <a:t>月</a:t>
            </a:r>
            <a:r>
              <a:rPr lang="en-US" altLang="zh-TW" dirty="0"/>
              <a:t>/</a:t>
            </a:r>
            <a:r>
              <a:rPr lang="zh-TW" altLang="en-US" dirty="0"/>
              <a:t>半年</a:t>
            </a:r>
            <a:r>
              <a:rPr lang="en-US" altLang="zh-TW" dirty="0"/>
              <a:t>/</a:t>
            </a:r>
            <a:r>
              <a:rPr lang="zh-TW" altLang="en-US" dirty="0"/>
              <a:t>一年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顯示</a:t>
            </a:r>
            <a:r>
              <a:rPr lang="en-US" altLang="zh-TW" dirty="0"/>
              <a:t>:</a:t>
            </a:r>
            <a:r>
              <a:rPr lang="zh-TW" altLang="en-US" dirty="0"/>
              <a:t> 圓餅圖</a:t>
            </a:r>
            <a:r>
              <a:rPr lang="en-US" altLang="zh-TW" dirty="0"/>
              <a:t>/</a:t>
            </a:r>
            <a:r>
              <a:rPr lang="zh-TW" altLang="en-US" dirty="0"/>
              <a:t>長條圖</a:t>
            </a:r>
            <a:endParaRPr lang="en-US" altLang="zh-TW" dirty="0"/>
          </a:p>
        </p:txBody>
      </p:sp>
      <p:cxnSp>
        <p:nvCxnSpPr>
          <p:cNvPr id="23" name="直線單箭頭接點 22"/>
          <p:cNvCxnSpPr>
            <a:cxnSpLocks/>
            <a:stCxn id="9" idx="3"/>
            <a:endCxn id="22" idx="1"/>
          </p:cNvCxnSpPr>
          <p:nvPr/>
        </p:nvCxnSpPr>
        <p:spPr>
          <a:xfrm>
            <a:off x="5323903" y="3454100"/>
            <a:ext cx="2998301" cy="284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15451" y="3206899"/>
            <a:ext cx="15161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筆電維修資料</a:t>
            </a:r>
            <a:br>
              <a:rPr lang="en-US" altLang="zh-TW" sz="1400" dirty="0"/>
            </a:br>
            <a:r>
              <a:rPr lang="en-US" altLang="zh-TW" sz="1400" dirty="0"/>
              <a:t>All NB </a:t>
            </a:r>
            <a:r>
              <a:rPr lang="en-US" altLang="zh-TW" sz="1400" dirty="0" err="1"/>
              <a:t>Reapir</a:t>
            </a:r>
            <a:r>
              <a:rPr lang="en-US" altLang="zh-TW" sz="1400" dirty="0"/>
              <a:t> Data</a:t>
            </a:r>
            <a:endParaRPr lang="zh-TW" altLang="en-US" sz="1400" dirty="0"/>
          </a:p>
        </p:txBody>
      </p:sp>
      <p:sp>
        <p:nvSpPr>
          <p:cNvPr id="43" name="動作按鈕: 往前或上一項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93E7089-2B33-1B35-AF3A-306496F9E664}"/>
              </a:ext>
            </a:extLst>
          </p:cNvPr>
          <p:cNvSpPr/>
          <p:nvPr/>
        </p:nvSpPr>
        <p:spPr>
          <a:xfrm rot="16200000">
            <a:off x="2070465" y="3460719"/>
            <a:ext cx="225061" cy="21182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39B1826-CF74-A255-1105-31341D742B32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182996" y="1992161"/>
            <a:ext cx="898056" cy="14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動作按鈕: 往前或上一項 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24BEAF0-4CCC-C6B6-BF63-512644D8AD87}"/>
              </a:ext>
            </a:extLst>
          </p:cNvPr>
          <p:cNvSpPr/>
          <p:nvPr/>
        </p:nvSpPr>
        <p:spPr>
          <a:xfrm rot="16200000">
            <a:off x="3837294" y="3418945"/>
            <a:ext cx="225061" cy="21182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4CB7927-F7A5-69E5-9929-296D28C7EFAC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094748" y="1988774"/>
            <a:ext cx="936887" cy="147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2">
            <a:extLst>
              <a:ext uri="{FF2B5EF4-FFF2-40B4-BE49-F238E27FC236}">
                <a16:creationId xmlns:a16="http://schemas.microsoft.com/office/drawing/2014/main" id="{B4E902FA-0D67-9EDB-875C-CB657BB47C78}"/>
              </a:ext>
            </a:extLst>
          </p:cNvPr>
          <p:cNvSpPr/>
          <p:nvPr/>
        </p:nvSpPr>
        <p:spPr>
          <a:xfrm>
            <a:off x="71022" y="2298583"/>
            <a:ext cx="7664554" cy="4182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11">
            <a:extLst>
              <a:ext uri="{FF2B5EF4-FFF2-40B4-BE49-F238E27FC236}">
                <a16:creationId xmlns:a16="http://schemas.microsoft.com/office/drawing/2014/main" id="{DD188E99-33FA-5916-B651-AFB08E81ADCE}"/>
              </a:ext>
            </a:extLst>
          </p:cNvPr>
          <p:cNvSpPr/>
          <p:nvPr/>
        </p:nvSpPr>
        <p:spPr>
          <a:xfrm>
            <a:off x="6975370" y="2419212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3" name="圓角矩形 12">
            <a:extLst>
              <a:ext uri="{FF2B5EF4-FFF2-40B4-BE49-F238E27FC236}">
                <a16:creationId xmlns:a16="http://schemas.microsoft.com/office/drawing/2014/main" id="{9B38FA9C-2811-4270-C8D8-B2D471313FCF}"/>
              </a:ext>
            </a:extLst>
          </p:cNvPr>
          <p:cNvSpPr/>
          <p:nvPr/>
        </p:nvSpPr>
        <p:spPr>
          <a:xfrm>
            <a:off x="6524070" y="2419211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口</a:t>
            </a:r>
          </a:p>
        </p:txBody>
      </p:sp>
      <p:sp>
        <p:nvSpPr>
          <p:cNvPr id="54" name="圓角矩形 13">
            <a:extLst>
              <a:ext uri="{FF2B5EF4-FFF2-40B4-BE49-F238E27FC236}">
                <a16:creationId xmlns:a16="http://schemas.microsoft.com/office/drawing/2014/main" id="{B711103B-0ACD-E4E8-B4A0-D86793450694}"/>
              </a:ext>
            </a:extLst>
          </p:cNvPr>
          <p:cNvSpPr/>
          <p:nvPr/>
        </p:nvSpPr>
        <p:spPr>
          <a:xfrm>
            <a:off x="6066815" y="2419211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一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B540912-B34E-CD45-2ACB-0995BDFAFF17}"/>
              </a:ext>
            </a:extLst>
          </p:cNvPr>
          <p:cNvSpPr txBox="1"/>
          <p:nvPr/>
        </p:nvSpPr>
        <p:spPr>
          <a:xfrm>
            <a:off x="4665623" y="2837530"/>
            <a:ext cx="25362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燈號</a:t>
            </a:r>
            <a:r>
              <a:rPr lang="en-US" altLang="zh-TW" sz="1400" dirty="0"/>
              <a:t>)</a:t>
            </a:r>
            <a:r>
              <a:rPr lang="zh-TW" altLang="en-US" sz="1400" dirty="0"/>
              <a:t>資料備份狀態</a:t>
            </a:r>
            <a:r>
              <a:rPr lang="en-US" altLang="zh-TW" sz="1400" dirty="0"/>
              <a:t>:</a:t>
            </a:r>
            <a:r>
              <a:rPr lang="zh-TW" altLang="en-US" sz="1400" dirty="0"/>
              <a:t> 正常運行</a:t>
            </a:r>
          </a:p>
        </p:txBody>
      </p:sp>
    </p:spTree>
    <p:extLst>
      <p:ext uri="{BB962C8B-B14F-4D97-AF65-F5344CB8AC3E}">
        <p14:creationId xmlns:p14="http://schemas.microsoft.com/office/powerpoint/2010/main" val="25922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00289"/>
              </p:ext>
            </p:extLst>
          </p:nvPr>
        </p:nvGraphicFramePr>
        <p:xfrm>
          <a:off x="41431" y="2030689"/>
          <a:ext cx="10397805" cy="219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16">
                  <a:extLst>
                    <a:ext uri="{9D8B030D-6E8A-4147-A177-3AD203B41FA5}">
                      <a16:colId xmlns:a16="http://schemas.microsoft.com/office/drawing/2014/main" val="3900178497"/>
                    </a:ext>
                  </a:extLst>
                </a:gridCol>
                <a:gridCol w="745116">
                  <a:extLst>
                    <a:ext uri="{9D8B030D-6E8A-4147-A177-3AD203B41FA5}">
                      <a16:colId xmlns:a16="http://schemas.microsoft.com/office/drawing/2014/main" val="2442735014"/>
                    </a:ext>
                  </a:extLst>
                </a:gridCol>
                <a:gridCol w="1072049">
                  <a:extLst>
                    <a:ext uri="{9D8B030D-6E8A-4147-A177-3AD203B41FA5}">
                      <a16:colId xmlns:a16="http://schemas.microsoft.com/office/drawing/2014/main" val="2583364253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4237401439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2912597294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722329189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2445749024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432603971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1293242178"/>
                    </a:ext>
                  </a:extLst>
                </a:gridCol>
                <a:gridCol w="836374">
                  <a:extLst>
                    <a:ext uri="{9D8B030D-6E8A-4147-A177-3AD203B41FA5}">
                      <a16:colId xmlns:a16="http://schemas.microsoft.com/office/drawing/2014/main" val="4203876402"/>
                    </a:ext>
                  </a:extLst>
                </a:gridCol>
                <a:gridCol w="973841">
                  <a:extLst>
                    <a:ext uri="{9D8B030D-6E8A-4147-A177-3AD203B41FA5}">
                      <a16:colId xmlns:a16="http://schemas.microsoft.com/office/drawing/2014/main" val="2013398844"/>
                    </a:ext>
                  </a:extLst>
                </a:gridCol>
                <a:gridCol w="1007065">
                  <a:extLst>
                    <a:ext uri="{9D8B030D-6E8A-4147-A177-3AD203B41FA5}">
                      <a16:colId xmlns:a16="http://schemas.microsoft.com/office/drawing/2014/main" val="2036922330"/>
                    </a:ext>
                  </a:extLst>
                </a:gridCol>
              </a:tblGrid>
              <a:tr h="72529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廠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Fab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電腦名稱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最後登入帳號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Last</a:t>
                      </a:r>
                      <a:r>
                        <a:rPr lang="en-US" altLang="zh-TW" sz="1600" baseline="0" dirty="0"/>
                        <a:t> user login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借用人</a:t>
                      </a:r>
                    </a:p>
                    <a:p>
                      <a:r>
                        <a:rPr lang="en-US" altLang="zh-TW" sz="1600" dirty="0"/>
                        <a:t>User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借用人的部門</a:t>
                      </a: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User Dep.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借用</a:t>
                      </a:r>
                      <a:endParaRPr lang="en-US" altLang="zh-TW" sz="1600" dirty="0"/>
                    </a:p>
                    <a:p>
                      <a:r>
                        <a:rPr lang="zh-TW" altLang="en-US" sz="1600" dirty="0"/>
                        <a:t>日期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歸還人</a:t>
                      </a:r>
                    </a:p>
                    <a:p>
                      <a:r>
                        <a:rPr lang="en-US" altLang="zh-TW" sz="1600" dirty="0"/>
                        <a:t>User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歸還人的部門</a:t>
                      </a:r>
                      <a:endParaRPr lang="en-US" altLang="zh-TW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User Dep.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歸還</a:t>
                      </a:r>
                      <a:endParaRPr lang="en-US" altLang="zh-TW" sz="1600" dirty="0"/>
                    </a:p>
                    <a:p>
                      <a:r>
                        <a:rPr lang="zh-TW" altLang="en-US" sz="1600" dirty="0"/>
                        <a:t>日期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strike="noStrike" dirty="0">
                          <a:solidFill>
                            <a:srgbClr val="FF0000"/>
                          </a:solidFill>
                        </a:rPr>
                        <a:t>廠牌</a:t>
                      </a:r>
                      <a:r>
                        <a:rPr lang="en-US" altLang="zh-TW" sz="1600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TW" altLang="en-US" sz="1600" strike="noStrike" dirty="0">
                          <a:solidFill>
                            <a:srgbClr val="FF0000"/>
                          </a:solidFill>
                        </a:rPr>
                        <a:t>型號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最近開機時間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16792"/>
                  </a:ext>
                </a:extLst>
              </a:tr>
              <a:tr h="464538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老王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小美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聰明派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2022/04/07</a:t>
                      </a:r>
                    </a:p>
                    <a:p>
                      <a:r>
                        <a:rPr lang="en-US" altLang="zh-TW" sz="900" dirty="0"/>
                        <a:t>10:00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大美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聰明派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2022/04/10</a:t>
                      </a:r>
                    </a:p>
                    <a:p>
                      <a:r>
                        <a:rPr lang="en-US" altLang="zh-TW" sz="900" dirty="0"/>
                        <a:t>10:00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trike="noStrike" dirty="0">
                          <a:solidFill>
                            <a:srgbClr val="FF0000"/>
                          </a:solidFill>
                        </a:rPr>
                        <a:t>Lenovo T14s</a:t>
                      </a:r>
                      <a:endParaRPr lang="zh-TW" altLang="en-US" sz="90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2022/04/09</a:t>
                      </a:r>
                    </a:p>
                    <a:p>
                      <a:r>
                        <a:rPr lang="en-US" altLang="zh-TW" sz="900" dirty="0"/>
                        <a:t>10:00</a:t>
                      </a:r>
                      <a:endParaRPr lang="zh-TW" altLang="en-US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借用中</a:t>
                      </a:r>
                      <a:endParaRPr lang="en-US" altLang="zh-TW" sz="900" dirty="0"/>
                    </a:p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03874"/>
                  </a:ext>
                </a:extLst>
              </a:tr>
              <a:tr h="623833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老草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大美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株株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欄位不顯示</a:t>
                      </a:r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trike="noStrike" dirty="0">
                          <a:solidFill>
                            <a:srgbClr val="FF0000"/>
                          </a:solidFill>
                        </a:rPr>
                        <a:t>Lenovo T14s</a:t>
                      </a:r>
                      <a:endParaRPr lang="zh-TW" altLang="en-US" sz="900" strike="noStrike" dirty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90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2022/04/07</a:t>
                      </a:r>
                    </a:p>
                    <a:p>
                      <a:r>
                        <a:rPr lang="en-US" altLang="zh-TW" sz="900" dirty="0"/>
                        <a:t>10:00</a:t>
                      </a:r>
                      <a:endParaRPr lang="zh-TW" altLang="en-US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/>
                        <a:t>庫存</a:t>
                      </a:r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37938"/>
                  </a:ext>
                </a:extLst>
              </a:tr>
            </a:tbl>
          </a:graphicData>
        </a:graphic>
      </p:graphicFrame>
      <p:sp>
        <p:nvSpPr>
          <p:cNvPr id="40" name="動作按鈕: 下一項 39">
            <a:hlinkClick r:id="" action="ppaction://hlinkshowjump?jump=nextslide" highlightClick="1"/>
          </p:cNvPr>
          <p:cNvSpPr/>
          <p:nvPr/>
        </p:nvSpPr>
        <p:spPr>
          <a:xfrm rot="5400000">
            <a:off x="477148" y="2698999"/>
            <a:ext cx="238158" cy="273676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3976" y="2716758"/>
            <a:ext cx="372862" cy="22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389614" y="2022315"/>
            <a:ext cx="1074198" cy="2181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230562" y="4416390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借用中</a:t>
            </a:r>
            <a:r>
              <a:rPr lang="en-US" altLang="zh-TW" sz="1400" dirty="0"/>
              <a:t>(</a:t>
            </a:r>
            <a:r>
              <a:rPr lang="zh-TW" altLang="en-US" sz="1400" dirty="0"/>
              <a:t>從借用欄位抓值</a:t>
            </a:r>
            <a:r>
              <a:rPr lang="en-US" altLang="zh-TW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庫存</a:t>
            </a:r>
            <a:r>
              <a:rPr lang="en-US" altLang="zh-TW" sz="1400" dirty="0"/>
              <a:t>(</a:t>
            </a:r>
            <a:r>
              <a:rPr lang="zh-TW" altLang="en-US" sz="1400" dirty="0"/>
              <a:t>除了借用外都歸類為庫存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44" name="向右箭號 43"/>
          <p:cNvSpPr/>
          <p:nvPr/>
        </p:nvSpPr>
        <p:spPr>
          <a:xfrm rot="5400000">
            <a:off x="9795243" y="4153505"/>
            <a:ext cx="263631" cy="453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動作按鈕: 下一項 52">
            <a:hlinkClick r:id="" action="ppaction://hlinkshowjump?jump=nextslide" highlightClick="1"/>
          </p:cNvPr>
          <p:cNvSpPr/>
          <p:nvPr/>
        </p:nvSpPr>
        <p:spPr>
          <a:xfrm rot="5400000">
            <a:off x="10034759" y="2679512"/>
            <a:ext cx="238158" cy="273676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9536172" y="2697271"/>
            <a:ext cx="372862" cy="22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標題 1"/>
          <p:cNvSpPr>
            <a:spLocks noGrp="1"/>
          </p:cNvSpPr>
          <p:nvPr>
            <p:ph type="title"/>
          </p:nvPr>
        </p:nvSpPr>
        <p:spPr>
          <a:xfrm>
            <a:off x="-109797" y="285595"/>
            <a:ext cx="12191999" cy="82535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需求</a:t>
            </a:r>
            <a:r>
              <a:rPr lang="en-US" altLang="zh-TW" dirty="0"/>
              <a:t>:</a:t>
            </a:r>
            <a:r>
              <a:rPr lang="zh-TW" altLang="en-US" dirty="0"/>
              <a:t> 新增</a:t>
            </a:r>
            <a:r>
              <a:rPr lang="en-US" altLang="zh-TW" dirty="0"/>
              <a:t>”</a:t>
            </a:r>
            <a:r>
              <a:rPr lang="zh-TW" altLang="en-US" dirty="0"/>
              <a:t>設備管理系統</a:t>
            </a:r>
            <a:r>
              <a:rPr lang="en-US" altLang="zh-TW" dirty="0"/>
              <a:t>”-</a:t>
            </a:r>
            <a:br>
              <a:rPr lang="en-US" altLang="zh-TW" dirty="0"/>
            </a:br>
            <a:r>
              <a:rPr lang="zh-TW" altLang="en-US" dirty="0"/>
              <a:t>全部筆電借閱</a:t>
            </a:r>
            <a:r>
              <a:rPr lang="en-US" altLang="zh-TW" dirty="0"/>
              <a:t>/</a:t>
            </a:r>
            <a:r>
              <a:rPr lang="zh-TW" altLang="en-US" dirty="0"/>
              <a:t>歸還動態資料欄位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A6945B4-09FD-2BA9-A713-5C73A1DC5958}"/>
              </a:ext>
            </a:extLst>
          </p:cNvPr>
          <p:cNvSpPr txBox="1"/>
          <p:nvPr/>
        </p:nvSpPr>
        <p:spPr>
          <a:xfrm>
            <a:off x="7969640" y="1223670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如果最後關機時間超過</a:t>
            </a:r>
            <a:r>
              <a:rPr lang="en-US" altLang="zh-TW" sz="1400" dirty="0">
                <a:solidFill>
                  <a:srgbClr val="FF0000"/>
                </a:solidFill>
              </a:rPr>
              <a:t>20</a:t>
            </a:r>
            <a:r>
              <a:rPr lang="zh-TW" altLang="en-US" sz="1400" dirty="0">
                <a:solidFill>
                  <a:srgbClr val="FF0000"/>
                </a:solidFill>
              </a:rPr>
              <a:t>天，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則文字顯示紅色</a:t>
            </a:r>
          </a:p>
        </p:txBody>
      </p:sp>
    </p:spTree>
    <p:extLst>
      <p:ext uri="{BB962C8B-B14F-4D97-AF65-F5344CB8AC3E}">
        <p14:creationId xmlns:p14="http://schemas.microsoft.com/office/powerpoint/2010/main" val="31715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81572"/>
              </p:ext>
            </p:extLst>
          </p:nvPr>
        </p:nvGraphicFramePr>
        <p:xfrm>
          <a:off x="151003" y="3144965"/>
          <a:ext cx="10528184" cy="353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75">
                  <a:extLst>
                    <a:ext uri="{9D8B030D-6E8A-4147-A177-3AD203B41FA5}">
                      <a16:colId xmlns:a16="http://schemas.microsoft.com/office/drawing/2014/main" val="861792652"/>
                    </a:ext>
                  </a:extLst>
                </a:gridCol>
                <a:gridCol w="737075">
                  <a:extLst>
                    <a:ext uri="{9D8B030D-6E8A-4147-A177-3AD203B41FA5}">
                      <a16:colId xmlns:a16="http://schemas.microsoft.com/office/drawing/2014/main" val="3900178497"/>
                    </a:ext>
                  </a:extLst>
                </a:gridCol>
                <a:gridCol w="737075">
                  <a:extLst>
                    <a:ext uri="{9D8B030D-6E8A-4147-A177-3AD203B41FA5}">
                      <a16:colId xmlns:a16="http://schemas.microsoft.com/office/drawing/2014/main" val="2442735014"/>
                    </a:ext>
                  </a:extLst>
                </a:gridCol>
                <a:gridCol w="827349">
                  <a:extLst>
                    <a:ext uri="{9D8B030D-6E8A-4147-A177-3AD203B41FA5}">
                      <a16:colId xmlns:a16="http://schemas.microsoft.com/office/drawing/2014/main" val="625547688"/>
                    </a:ext>
                  </a:extLst>
                </a:gridCol>
                <a:gridCol w="827349">
                  <a:extLst>
                    <a:ext uri="{9D8B030D-6E8A-4147-A177-3AD203B41FA5}">
                      <a16:colId xmlns:a16="http://schemas.microsoft.com/office/drawing/2014/main" val="2912597294"/>
                    </a:ext>
                  </a:extLst>
                </a:gridCol>
                <a:gridCol w="827349">
                  <a:extLst>
                    <a:ext uri="{9D8B030D-6E8A-4147-A177-3AD203B41FA5}">
                      <a16:colId xmlns:a16="http://schemas.microsoft.com/office/drawing/2014/main" val="3813615046"/>
                    </a:ext>
                  </a:extLst>
                </a:gridCol>
                <a:gridCol w="827349">
                  <a:extLst>
                    <a:ext uri="{9D8B030D-6E8A-4147-A177-3AD203B41FA5}">
                      <a16:colId xmlns:a16="http://schemas.microsoft.com/office/drawing/2014/main" val="722329189"/>
                    </a:ext>
                  </a:extLst>
                </a:gridCol>
                <a:gridCol w="827349">
                  <a:extLst>
                    <a:ext uri="{9D8B030D-6E8A-4147-A177-3AD203B41FA5}">
                      <a16:colId xmlns:a16="http://schemas.microsoft.com/office/drawing/2014/main" val="2445749024"/>
                    </a:ext>
                  </a:extLst>
                </a:gridCol>
                <a:gridCol w="827349">
                  <a:extLst>
                    <a:ext uri="{9D8B030D-6E8A-4147-A177-3AD203B41FA5}">
                      <a16:colId xmlns:a16="http://schemas.microsoft.com/office/drawing/2014/main" val="432603971"/>
                    </a:ext>
                  </a:extLst>
                </a:gridCol>
                <a:gridCol w="963331">
                  <a:extLst>
                    <a:ext uri="{9D8B030D-6E8A-4147-A177-3AD203B41FA5}">
                      <a16:colId xmlns:a16="http://schemas.microsoft.com/office/drawing/2014/main" val="2013398844"/>
                    </a:ext>
                  </a:extLst>
                </a:gridCol>
                <a:gridCol w="996196">
                  <a:extLst>
                    <a:ext uri="{9D8B030D-6E8A-4147-A177-3AD203B41FA5}">
                      <a16:colId xmlns:a16="http://schemas.microsoft.com/office/drawing/2014/main" val="2036922330"/>
                    </a:ext>
                  </a:extLst>
                </a:gridCol>
                <a:gridCol w="696669">
                  <a:extLst>
                    <a:ext uri="{9D8B030D-6E8A-4147-A177-3AD203B41FA5}">
                      <a16:colId xmlns:a16="http://schemas.microsoft.com/office/drawing/2014/main" val="1211348025"/>
                    </a:ext>
                  </a:extLst>
                </a:gridCol>
                <a:gridCol w="696669">
                  <a:extLst>
                    <a:ext uri="{9D8B030D-6E8A-4147-A177-3AD203B41FA5}">
                      <a16:colId xmlns:a16="http://schemas.microsoft.com/office/drawing/2014/main" val="2924605854"/>
                    </a:ext>
                  </a:extLst>
                </a:gridCol>
              </a:tblGrid>
              <a:tr h="1042436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廠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Fab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電腦名稱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strike="sngStrike" dirty="0">
                          <a:solidFill>
                            <a:srgbClr val="FF0000"/>
                          </a:solidFill>
                        </a:rPr>
                        <a:t>作業系統</a:t>
                      </a:r>
                      <a:endParaRPr lang="en-US" altLang="zh-TW" sz="1600" strike="sngStrike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TW" altLang="en-US" sz="1600" strike="noStrike" dirty="0">
                          <a:solidFill>
                            <a:srgbClr val="FF0000"/>
                          </a:solidFill>
                        </a:rPr>
                        <a:t>廠牌</a:t>
                      </a:r>
                      <a:r>
                        <a:rPr lang="en-US" altLang="zh-TW" sz="1600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TW" altLang="en-US" sz="1600" strike="noStrike" dirty="0">
                          <a:solidFill>
                            <a:srgbClr val="FF0000"/>
                          </a:solidFill>
                        </a:rPr>
                        <a:t>型號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申請單</a:t>
                      </a:r>
                      <a:r>
                        <a:rPr lang="en-US" altLang="zh-TW" sz="1600" dirty="0"/>
                        <a:t> No.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損壞日期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廠商送修日期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廠商回廠日期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是否過保固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最近開機時間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狀態時間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補充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16792"/>
                  </a:ext>
                </a:extLst>
              </a:tr>
              <a:tr h="61899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trike="sngStrike" dirty="0">
                          <a:solidFill>
                            <a:srgbClr val="FF0000"/>
                          </a:solidFill>
                        </a:rPr>
                        <a:t>Windows 1909</a:t>
                      </a:r>
                    </a:p>
                    <a:p>
                      <a:r>
                        <a:rPr lang="en-US" altLang="zh-TW" sz="900" strike="noStrike" dirty="0">
                          <a:solidFill>
                            <a:srgbClr val="FF0000"/>
                          </a:solidFill>
                        </a:rPr>
                        <a:t>Lenovo T14s</a:t>
                      </a:r>
                      <a:endParaRPr lang="zh-TW" altLang="en-US" sz="900" strike="noStrike" dirty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2022/04/09</a:t>
                      </a:r>
                    </a:p>
                    <a:p>
                      <a:r>
                        <a:rPr lang="en-US" altLang="zh-TW" sz="900" dirty="0"/>
                        <a:t>10:00</a:t>
                      </a:r>
                      <a:endParaRPr lang="zh-TW" altLang="en-US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廠商維修中</a:t>
                      </a:r>
                      <a:endParaRPr lang="en-US" altLang="zh-TW" sz="900" dirty="0"/>
                    </a:p>
                    <a:p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03874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XXXX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2022/04/07</a:t>
                      </a:r>
                    </a:p>
                    <a:p>
                      <a:r>
                        <a:rPr lang="en-US" altLang="zh-TW" sz="900" dirty="0"/>
                        <a:t>10:00</a:t>
                      </a:r>
                      <a:endParaRPr lang="zh-TW" altLang="en-US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/>
                        <a:t>已報廢除帳</a:t>
                      </a:r>
                      <a:endParaRPr lang="en-US" altLang="zh-TW" sz="900" dirty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37938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待送給原廠維修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05379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/>
                        <a:t>廠商已修復並歸還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2556"/>
                  </a:ext>
                </a:extLst>
              </a:tr>
            </a:tbl>
          </a:graphicData>
        </a:graphic>
      </p:graphicFrame>
      <p:sp>
        <p:nvSpPr>
          <p:cNvPr id="4" name="動作按鈕: 下一項 3">
            <a:hlinkClick r:id="" action="ppaction://hlinkshowjump?jump=nextslide" highlightClick="1"/>
          </p:cNvPr>
          <p:cNvSpPr/>
          <p:nvPr/>
        </p:nvSpPr>
        <p:spPr>
          <a:xfrm rot="5400000">
            <a:off x="8927822" y="3718823"/>
            <a:ext cx="238158" cy="273676"/>
          </a:xfrm>
          <a:prstGeom prst="actionButtonForwardNex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79934" y="3746317"/>
            <a:ext cx="543088" cy="22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345139" y="1257879"/>
            <a:ext cx="2057436" cy="16004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/>
              <a:t>廠商維修中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Repairing</a:t>
            </a:r>
          </a:p>
          <a:p>
            <a:r>
              <a:rPr lang="zh-TW" altLang="en-US" sz="1400" dirty="0"/>
              <a:t>已報廢除帳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Already Sunset</a:t>
            </a:r>
          </a:p>
          <a:p>
            <a:r>
              <a:rPr lang="zh-TW" altLang="en-US" sz="1400" dirty="0"/>
              <a:t>待送給原廠維修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Ready to Repair</a:t>
            </a:r>
            <a:endParaRPr lang="zh-TW" altLang="en-US" sz="1400" dirty="0"/>
          </a:p>
          <a:p>
            <a:r>
              <a:rPr lang="zh-TW" altLang="en-US" sz="1400" dirty="0"/>
              <a:t>廠商已修復並歸還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Already fixed and return</a:t>
            </a:r>
          </a:p>
        </p:txBody>
      </p:sp>
      <p:sp>
        <p:nvSpPr>
          <p:cNvPr id="41" name="矩形 40"/>
          <p:cNvSpPr/>
          <p:nvPr/>
        </p:nvSpPr>
        <p:spPr>
          <a:xfrm>
            <a:off x="11169090" y="2710534"/>
            <a:ext cx="246114" cy="4105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動作按鈕: 上一項 41">
            <a:hlinkClick r:id="" action="ppaction://hlinkshowjump?jump=previousslide" highlightClick="1"/>
          </p:cNvPr>
          <p:cNvSpPr/>
          <p:nvPr/>
        </p:nvSpPr>
        <p:spPr>
          <a:xfrm rot="5400000">
            <a:off x="11082486" y="2788823"/>
            <a:ext cx="419320" cy="2929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動作按鈕: 上一項 42">
            <a:hlinkClick r:id="" action="ppaction://hlinkshowjump?jump=previousslide" highlightClick="1"/>
          </p:cNvPr>
          <p:cNvSpPr/>
          <p:nvPr/>
        </p:nvSpPr>
        <p:spPr>
          <a:xfrm rot="16200000">
            <a:off x="11085934" y="6475424"/>
            <a:ext cx="419320" cy="2929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066865" y="2191762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新增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1555864" y="2174204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修改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092186" y="2177304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完成</a:t>
            </a:r>
          </a:p>
        </p:txBody>
      </p:sp>
      <p:sp>
        <p:nvSpPr>
          <p:cNvPr id="47" name="矩形 46"/>
          <p:cNvSpPr/>
          <p:nvPr/>
        </p:nvSpPr>
        <p:spPr>
          <a:xfrm>
            <a:off x="914400" y="1997476"/>
            <a:ext cx="2365695" cy="603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83797" y="4414704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219EA97-AEE8-B4FC-77CC-9EEF969D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97" y="285595"/>
            <a:ext cx="12191999" cy="82535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需求</a:t>
            </a:r>
            <a:r>
              <a:rPr lang="en-US" altLang="zh-TW" dirty="0"/>
              <a:t>:</a:t>
            </a:r>
            <a:r>
              <a:rPr lang="zh-TW" altLang="en-US" dirty="0"/>
              <a:t> 新增</a:t>
            </a:r>
            <a:r>
              <a:rPr lang="en-US" altLang="zh-TW" dirty="0"/>
              <a:t>”</a:t>
            </a:r>
            <a:r>
              <a:rPr lang="zh-TW" altLang="en-US" dirty="0"/>
              <a:t>設備管理系統</a:t>
            </a:r>
            <a:r>
              <a:rPr lang="en-US" altLang="zh-TW" dirty="0"/>
              <a:t>”-</a:t>
            </a:r>
            <a:br>
              <a:rPr lang="en-US" altLang="zh-TW" dirty="0"/>
            </a:br>
            <a:r>
              <a:rPr lang="zh-TW" altLang="en-US" dirty="0"/>
              <a:t>全部維修動態資料欄位</a:t>
            </a:r>
          </a:p>
        </p:txBody>
      </p:sp>
      <p:sp>
        <p:nvSpPr>
          <p:cNvPr id="7" name="向右箭號 42">
            <a:extLst>
              <a:ext uri="{FF2B5EF4-FFF2-40B4-BE49-F238E27FC236}">
                <a16:creationId xmlns:a16="http://schemas.microsoft.com/office/drawing/2014/main" id="{EDCBCCA5-147F-83B2-5BCA-F418CC5F6FFD}"/>
              </a:ext>
            </a:extLst>
          </p:cNvPr>
          <p:cNvSpPr/>
          <p:nvPr/>
        </p:nvSpPr>
        <p:spPr>
          <a:xfrm rot="16200000">
            <a:off x="8553202" y="2674242"/>
            <a:ext cx="586209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7A765D-0E0C-6F15-37BD-C24720C248BD}"/>
              </a:ext>
            </a:extLst>
          </p:cNvPr>
          <p:cNvSpPr txBox="1"/>
          <p:nvPr/>
        </p:nvSpPr>
        <p:spPr>
          <a:xfrm>
            <a:off x="9402575" y="1605636"/>
            <a:ext cx="203813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zh-TW" altLang="zh-TW" sz="1200" b="1" dirty="0"/>
              <a:t>廠商送修日期</a:t>
            </a:r>
            <a:r>
              <a:rPr lang="en-US" altLang="zh-TW" sz="1200" b="1" dirty="0"/>
              <a:t>: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Repair Date</a:t>
            </a:r>
          </a:p>
          <a:p>
            <a:pPr fontAlgn="t"/>
            <a:r>
              <a:rPr lang="zh-TW" altLang="zh-TW" sz="1200" b="1" dirty="0"/>
              <a:t>廠商</a:t>
            </a:r>
            <a:r>
              <a:rPr lang="zh-TW" altLang="en-US" sz="1200" b="1" dirty="0"/>
              <a:t>回廠</a:t>
            </a:r>
            <a:r>
              <a:rPr lang="zh-TW" altLang="zh-TW" sz="1200" b="1" dirty="0"/>
              <a:t>日期</a:t>
            </a:r>
            <a:r>
              <a:rPr lang="en-US" altLang="zh-TW" sz="1200" b="1" dirty="0"/>
              <a:t>: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Return Date</a:t>
            </a:r>
          </a:p>
          <a:p>
            <a:pPr fontAlgn="t"/>
            <a:r>
              <a:rPr lang="zh-TW" altLang="en-US" sz="1200" b="1" dirty="0"/>
              <a:t>是否過保固</a:t>
            </a:r>
            <a:r>
              <a:rPr lang="en-US" altLang="zh-TW" sz="1200" b="1" dirty="0"/>
              <a:t>: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Overdue Date</a:t>
            </a:r>
          </a:p>
          <a:p>
            <a:pPr fontAlgn="t"/>
            <a:r>
              <a:rPr lang="zh-TW" altLang="en-US" sz="1200" b="1" dirty="0"/>
              <a:t>損壞日期</a:t>
            </a:r>
            <a:r>
              <a:rPr lang="en-US" altLang="zh-TW" sz="1200" b="1" dirty="0"/>
              <a:t>: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Broke Sown Date</a:t>
            </a:r>
            <a:endParaRPr lang="en-US" altLang="zh-TW" sz="1200" dirty="0"/>
          </a:p>
        </p:txBody>
      </p:sp>
      <p:sp>
        <p:nvSpPr>
          <p:cNvPr id="10" name="向右箭號 42">
            <a:extLst>
              <a:ext uri="{FF2B5EF4-FFF2-40B4-BE49-F238E27FC236}">
                <a16:creationId xmlns:a16="http://schemas.microsoft.com/office/drawing/2014/main" id="{70503A9C-AF0A-CA1F-F80A-8BE6BB7FDFC7}"/>
              </a:ext>
            </a:extLst>
          </p:cNvPr>
          <p:cNvSpPr/>
          <p:nvPr/>
        </p:nvSpPr>
        <p:spPr>
          <a:xfrm rot="16200000">
            <a:off x="9296949" y="2520773"/>
            <a:ext cx="858932" cy="6890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0CEE68-9269-D230-FFA4-1EF6F5FEB251}"/>
              </a:ext>
            </a:extLst>
          </p:cNvPr>
          <p:cNvSpPr/>
          <p:nvPr/>
        </p:nvSpPr>
        <p:spPr>
          <a:xfrm>
            <a:off x="193350" y="5021984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6DFBC4-A7A5-266C-FD9A-8959F96601A9}"/>
              </a:ext>
            </a:extLst>
          </p:cNvPr>
          <p:cNvSpPr/>
          <p:nvPr/>
        </p:nvSpPr>
        <p:spPr>
          <a:xfrm>
            <a:off x="183797" y="5582203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25917D-F1ED-E26F-13D5-0CD7D6E4995E}"/>
              </a:ext>
            </a:extLst>
          </p:cNvPr>
          <p:cNvSpPr/>
          <p:nvPr/>
        </p:nvSpPr>
        <p:spPr>
          <a:xfrm>
            <a:off x="183797" y="6192925"/>
            <a:ext cx="673044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0066EC-5A51-ADEF-583A-011B7E8DBA3E}"/>
              </a:ext>
            </a:extLst>
          </p:cNvPr>
          <p:cNvSpPr txBox="1"/>
          <p:nvPr/>
        </p:nvSpPr>
        <p:spPr>
          <a:xfrm>
            <a:off x="2667829" y="2191762"/>
            <a:ext cx="46307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253684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0938"/>
            <a:ext cx="12191999" cy="71795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需求</a:t>
            </a:r>
            <a:r>
              <a:rPr lang="en-US" altLang="zh-TW" dirty="0"/>
              <a:t>:</a:t>
            </a:r>
            <a:r>
              <a:rPr lang="zh-TW" altLang="en-US" dirty="0"/>
              <a:t> 新增</a:t>
            </a:r>
            <a:r>
              <a:rPr lang="en-US" altLang="zh-TW" dirty="0"/>
              <a:t>”</a:t>
            </a:r>
            <a:r>
              <a:rPr lang="zh-TW" altLang="en-US" dirty="0"/>
              <a:t>設備管理系統</a:t>
            </a:r>
            <a:r>
              <a:rPr lang="en-US" altLang="zh-TW" dirty="0"/>
              <a:t>”-</a:t>
            </a:r>
            <a:r>
              <a:rPr lang="zh-TW" altLang="en-US" dirty="0"/>
              <a:t>資料儲存</a:t>
            </a:r>
            <a:r>
              <a:rPr lang="en-US" altLang="zh-TW" dirty="0"/>
              <a:t>/</a:t>
            </a:r>
            <a:r>
              <a:rPr lang="zh-TW" altLang="en-US" dirty="0"/>
              <a:t>備份</a:t>
            </a:r>
            <a:r>
              <a:rPr lang="en-US" altLang="zh-TW" dirty="0"/>
              <a:t>/</a:t>
            </a:r>
            <a:r>
              <a:rPr lang="zh-TW" altLang="en-US" dirty="0"/>
              <a:t>異常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767513" y="1705967"/>
            <a:ext cx="412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Xlsx</a:t>
            </a:r>
            <a:r>
              <a:rPr lang="zh-TW" altLang="en-US" dirty="0"/>
              <a:t>檔儲存在</a:t>
            </a:r>
            <a:r>
              <a:rPr lang="en-US" altLang="zh-TW" dirty="0"/>
              <a:t>local</a:t>
            </a:r>
            <a:r>
              <a:rPr lang="zh-TW" altLang="en-US" dirty="0"/>
              <a:t>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每週儲存一次檔案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15</a:t>
            </a:r>
            <a:r>
              <a:rPr lang="zh-TW" altLang="en-US" dirty="0"/>
              <a:t>天保留檔案</a:t>
            </a:r>
            <a:endParaRPr lang="en-US" altLang="zh-TW" dirty="0"/>
          </a:p>
          <a:p>
            <a:r>
              <a:rPr lang="en-US" altLang="zh-TW" dirty="0"/>
              <a:t>Ps: </a:t>
            </a:r>
            <a:r>
              <a:rPr lang="en-US" altLang="zh-TW" dirty="0" err="1"/>
              <a:t>xlsx</a:t>
            </a:r>
            <a:r>
              <a:rPr lang="zh-TW" altLang="en-US" dirty="0"/>
              <a:t> 作為辦公如果要用資料分析之用</a:t>
            </a:r>
            <a:endParaRPr lang="en-US" altLang="zh-TW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804742" y="3029403"/>
            <a:ext cx="4207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Json</a:t>
            </a:r>
            <a:r>
              <a:rPr lang="zh-TW" altLang="en-US" dirty="0"/>
              <a:t>檔儲存在</a:t>
            </a:r>
            <a:r>
              <a:rPr lang="en-US" altLang="zh-TW" dirty="0"/>
              <a:t>local</a:t>
            </a:r>
            <a:r>
              <a:rPr lang="zh-TW" altLang="en-US" dirty="0"/>
              <a:t>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</a:t>
            </a:r>
            <a:r>
              <a:rPr lang="en-US" altLang="zh-TW" dirty="0"/>
              <a:t>10</a:t>
            </a:r>
            <a:r>
              <a:rPr lang="zh-TW" altLang="en-US" dirty="0"/>
              <a:t>分鐘儲存一次檔案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30</a:t>
            </a:r>
            <a:r>
              <a:rPr lang="zh-TW" altLang="en-US" dirty="0"/>
              <a:t>天保留檔案</a:t>
            </a:r>
            <a:endParaRPr lang="en-US" altLang="zh-TW" dirty="0"/>
          </a:p>
          <a:p>
            <a:r>
              <a:rPr lang="en-US" altLang="zh-TW" dirty="0"/>
              <a:t>Ps: </a:t>
            </a:r>
            <a:r>
              <a:rPr lang="zh-TW" altLang="en-US" dirty="0"/>
              <a:t>存在</a:t>
            </a:r>
            <a:r>
              <a:rPr lang="en-US" altLang="zh-TW" dirty="0"/>
              <a:t>local</a:t>
            </a:r>
            <a:r>
              <a:rPr lang="zh-TW" altLang="en-US" dirty="0"/>
              <a:t>端是因為要做</a:t>
            </a:r>
            <a:r>
              <a:rPr lang="en-US" altLang="zh-TW" dirty="0"/>
              <a:t>DB</a:t>
            </a:r>
            <a:r>
              <a:rPr lang="zh-TW" altLang="en-US" dirty="0"/>
              <a:t>的資料備份，如果</a:t>
            </a:r>
            <a:r>
              <a:rPr lang="en-US" altLang="zh-TW" dirty="0"/>
              <a:t>restore</a:t>
            </a:r>
            <a:r>
              <a:rPr lang="zh-TW" altLang="en-US" dirty="0"/>
              <a:t> </a:t>
            </a:r>
            <a:r>
              <a:rPr lang="en-US" altLang="zh-TW" dirty="0"/>
              <a:t>crash</a:t>
            </a:r>
            <a:r>
              <a:rPr lang="zh-TW" altLang="en-US" dirty="0"/>
              <a:t>，可以</a:t>
            </a:r>
            <a:r>
              <a:rPr lang="zh-TW" altLang="en-US" sz="2400" b="1" dirty="0">
                <a:solidFill>
                  <a:srgbClr val="FF0000"/>
                </a:solidFill>
              </a:rPr>
              <a:t>用</a:t>
            </a:r>
            <a:r>
              <a:rPr lang="en-US" altLang="zh-TW" sz="2400" b="1" dirty="0" err="1">
                <a:solidFill>
                  <a:srgbClr val="FF0000"/>
                </a:solidFill>
              </a:rPr>
              <a:t>json</a:t>
            </a:r>
            <a:r>
              <a:rPr lang="zh-TW" altLang="en-US" sz="2400" b="1" dirty="0">
                <a:solidFill>
                  <a:srgbClr val="FF0000"/>
                </a:solidFill>
              </a:rPr>
              <a:t>讀取最後一份資料，然後自動匯入到網頁，並記錄何時</a:t>
            </a:r>
            <a:r>
              <a:rPr lang="en-US" altLang="zh-TW" sz="2400" b="1" dirty="0">
                <a:solidFill>
                  <a:srgbClr val="FF0000"/>
                </a:solidFill>
              </a:rPr>
              <a:t>crash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80551" y="3752309"/>
            <a:ext cx="28376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資料備份最後時間</a:t>
            </a:r>
            <a:endParaRPr lang="en-US" altLang="zh-TW" dirty="0"/>
          </a:p>
          <a:p>
            <a:r>
              <a:rPr lang="en-US" altLang="zh-TW" dirty="0"/>
              <a:t>Last Time Data restore</a:t>
            </a:r>
          </a:p>
          <a:p>
            <a:r>
              <a:rPr lang="en-US" altLang="zh-TW" dirty="0"/>
              <a:t>Ex:2022/04/07 10:00:00 AM</a:t>
            </a:r>
          </a:p>
        </p:txBody>
      </p:sp>
      <p:cxnSp>
        <p:nvCxnSpPr>
          <p:cNvPr id="8" name="直線單箭頭接點 7"/>
          <p:cNvCxnSpPr>
            <a:cxnSpLocks/>
            <a:stCxn id="22" idx="2"/>
            <a:endCxn id="5" idx="0"/>
          </p:cNvCxnSpPr>
          <p:nvPr/>
        </p:nvCxnSpPr>
        <p:spPr>
          <a:xfrm flipH="1">
            <a:off x="4499369" y="2452279"/>
            <a:ext cx="1596630" cy="130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165252" y="4745372"/>
            <a:ext cx="310718" cy="2918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174647" y="5084678"/>
            <a:ext cx="310718" cy="2918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38450" y="47174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資料庫備份中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438450" y="504594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資料庫異常，請手動重啟</a:t>
            </a:r>
          </a:p>
        </p:txBody>
      </p:sp>
      <p:sp>
        <p:nvSpPr>
          <p:cNvPr id="25" name="橢圓 24"/>
          <p:cNvSpPr/>
          <p:nvPr/>
        </p:nvSpPr>
        <p:spPr>
          <a:xfrm>
            <a:off x="3165252" y="5451944"/>
            <a:ext cx="310718" cy="29186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455400" y="53997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資料庫正常運作中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4D2390-40FF-BD23-E7B3-7D8E22C0958F}"/>
              </a:ext>
            </a:extLst>
          </p:cNvPr>
          <p:cNvSpPr txBox="1"/>
          <p:nvPr/>
        </p:nvSpPr>
        <p:spPr>
          <a:xfrm>
            <a:off x="587135" y="2521079"/>
            <a:ext cx="147450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全部筆電資料</a:t>
            </a:r>
            <a:br>
              <a:rPr lang="en-US" altLang="zh-TW" sz="1400" dirty="0"/>
            </a:br>
            <a:r>
              <a:rPr lang="en-US" altLang="zh-TW" sz="1400" dirty="0"/>
              <a:t>All NB Detail Data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526FB-45FA-0CCD-96F7-D234BC0161F4}"/>
              </a:ext>
            </a:extLst>
          </p:cNvPr>
          <p:cNvSpPr txBox="1"/>
          <p:nvPr/>
        </p:nvSpPr>
        <p:spPr>
          <a:xfrm>
            <a:off x="4148893" y="2506670"/>
            <a:ext cx="108234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資料彙整圖</a:t>
            </a:r>
            <a:endParaRPr lang="en-US" altLang="zh-TW" sz="1400" dirty="0"/>
          </a:p>
          <a:p>
            <a:r>
              <a:rPr lang="en-US" altLang="zh-TW" sz="1400" dirty="0"/>
              <a:t>Data Chart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6D1C53-3EBE-C725-277B-1901B1CFA6AA}"/>
              </a:ext>
            </a:extLst>
          </p:cNvPr>
          <p:cNvSpPr txBox="1"/>
          <p:nvPr/>
        </p:nvSpPr>
        <p:spPr>
          <a:xfrm>
            <a:off x="2422789" y="2521079"/>
            <a:ext cx="15161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筆電維修資料</a:t>
            </a:r>
            <a:br>
              <a:rPr lang="en-US" altLang="zh-TW" sz="1400" dirty="0"/>
            </a:br>
            <a:r>
              <a:rPr lang="en-US" altLang="zh-TW" sz="1400" dirty="0"/>
              <a:t>All NB </a:t>
            </a:r>
            <a:r>
              <a:rPr lang="en-US" altLang="zh-TW" sz="1400" dirty="0" err="1"/>
              <a:t>Reapir</a:t>
            </a:r>
            <a:r>
              <a:rPr lang="en-US" altLang="zh-TW" sz="1400" dirty="0"/>
              <a:t> Data</a:t>
            </a:r>
            <a:endParaRPr lang="zh-TW" altLang="en-US" sz="1400" dirty="0"/>
          </a:p>
        </p:txBody>
      </p:sp>
      <p:sp>
        <p:nvSpPr>
          <p:cNvPr id="15" name="圓角矩形 2">
            <a:extLst>
              <a:ext uri="{FF2B5EF4-FFF2-40B4-BE49-F238E27FC236}">
                <a16:creationId xmlns:a16="http://schemas.microsoft.com/office/drawing/2014/main" id="{968AED68-BD88-8843-FF47-1E610E782C72}"/>
              </a:ext>
            </a:extLst>
          </p:cNvPr>
          <p:cNvSpPr/>
          <p:nvPr/>
        </p:nvSpPr>
        <p:spPr>
          <a:xfrm>
            <a:off x="71022" y="1591054"/>
            <a:ext cx="7664554" cy="4889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1">
            <a:extLst>
              <a:ext uri="{FF2B5EF4-FFF2-40B4-BE49-F238E27FC236}">
                <a16:creationId xmlns:a16="http://schemas.microsoft.com/office/drawing/2014/main" id="{5D51F9CC-DE75-3712-06D2-5B2B8E0D3022}"/>
              </a:ext>
            </a:extLst>
          </p:cNvPr>
          <p:cNvSpPr/>
          <p:nvPr/>
        </p:nvSpPr>
        <p:spPr>
          <a:xfrm>
            <a:off x="6863669" y="1705967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圓角矩形 12">
            <a:extLst>
              <a:ext uri="{FF2B5EF4-FFF2-40B4-BE49-F238E27FC236}">
                <a16:creationId xmlns:a16="http://schemas.microsoft.com/office/drawing/2014/main" id="{17366663-EC96-4285-F28B-979AEBC8AA44}"/>
              </a:ext>
            </a:extLst>
          </p:cNvPr>
          <p:cNvSpPr/>
          <p:nvPr/>
        </p:nvSpPr>
        <p:spPr>
          <a:xfrm>
            <a:off x="6391258" y="1683047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口</a:t>
            </a:r>
          </a:p>
        </p:txBody>
      </p:sp>
      <p:sp>
        <p:nvSpPr>
          <p:cNvPr id="18" name="圓角矩形 13">
            <a:extLst>
              <a:ext uri="{FF2B5EF4-FFF2-40B4-BE49-F238E27FC236}">
                <a16:creationId xmlns:a16="http://schemas.microsoft.com/office/drawing/2014/main" id="{934277C3-DCD5-EACE-25A7-72A5E0C81DB5}"/>
              </a:ext>
            </a:extLst>
          </p:cNvPr>
          <p:cNvSpPr/>
          <p:nvPr/>
        </p:nvSpPr>
        <p:spPr>
          <a:xfrm>
            <a:off x="5908905" y="1683047"/>
            <a:ext cx="399495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FF0000"/>
                </a:solidFill>
              </a:rPr>
              <a:t>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64A6F9-1C72-92CF-DDE1-024EF7A2D8DC}"/>
              </a:ext>
            </a:extLst>
          </p:cNvPr>
          <p:cNvSpPr txBox="1"/>
          <p:nvPr/>
        </p:nvSpPr>
        <p:spPr>
          <a:xfrm>
            <a:off x="4827863" y="2144502"/>
            <a:ext cx="25362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燈號</a:t>
            </a:r>
            <a:r>
              <a:rPr lang="en-US" altLang="zh-TW" sz="1400" dirty="0"/>
              <a:t>)</a:t>
            </a:r>
            <a:r>
              <a:rPr lang="zh-TW" altLang="en-US" sz="1400" dirty="0"/>
              <a:t>資料備份狀態</a:t>
            </a:r>
            <a:r>
              <a:rPr lang="en-US" altLang="zh-TW" sz="1400" dirty="0"/>
              <a:t>:</a:t>
            </a:r>
            <a:r>
              <a:rPr lang="zh-TW" altLang="en-US" sz="1400" dirty="0"/>
              <a:t> 正常運行</a:t>
            </a:r>
          </a:p>
        </p:txBody>
      </p:sp>
    </p:spTree>
    <p:extLst>
      <p:ext uri="{BB962C8B-B14F-4D97-AF65-F5344CB8AC3E}">
        <p14:creationId xmlns:p14="http://schemas.microsoft.com/office/powerpoint/2010/main" val="424690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1056</Words>
  <Application>Microsoft Office PowerPoint</Application>
  <PresentationFormat>寬螢幕</PresentationFormat>
  <Paragraphs>256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20221007</vt:lpstr>
      <vt:lpstr>Outline</vt:lpstr>
      <vt:lpstr>需求: 主網頁架構</vt:lpstr>
      <vt:lpstr>需求: 新增”使用者借閱/歸還系統”-介面</vt:lpstr>
      <vt:lpstr>設備管理系統網頁-分3個子網頁</vt:lpstr>
      <vt:lpstr>需求: 新增”設備管理系統”- 全部筆電借閱/歸還動態資料欄位</vt:lpstr>
      <vt:lpstr>需求: 新增”設備管理系統”- 全部維修動態資料欄位</vt:lpstr>
      <vt:lpstr>需求: 新增”設備管理系統”-資料儲存/備份/異常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20220407</dc:title>
  <dc:creator>林勝凱</dc:creator>
  <cp:lastModifiedBy>凱</cp:lastModifiedBy>
  <cp:revision>120</cp:revision>
  <dcterms:created xsi:type="dcterms:W3CDTF">2022-04-07T13:19:50Z</dcterms:created>
  <dcterms:modified xsi:type="dcterms:W3CDTF">2022-10-07T09:07:23Z</dcterms:modified>
</cp:coreProperties>
</file>