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3"/>
  </p:notesMasterIdLst>
  <p:sldIdLst>
    <p:sldId id="285" r:id="rId2"/>
    <p:sldId id="357" r:id="rId3"/>
    <p:sldId id="379" r:id="rId4"/>
    <p:sldId id="360" r:id="rId5"/>
    <p:sldId id="380" r:id="rId6"/>
    <p:sldId id="381" r:id="rId7"/>
    <p:sldId id="382" r:id="rId8"/>
    <p:sldId id="385" r:id="rId9"/>
    <p:sldId id="383" r:id="rId10"/>
    <p:sldId id="384" r:id="rId11"/>
    <p:sldId id="363" r:id="rId12"/>
    <p:sldId id="364" r:id="rId13"/>
    <p:sldId id="365" r:id="rId14"/>
    <p:sldId id="368" r:id="rId15"/>
    <p:sldId id="370" r:id="rId16"/>
    <p:sldId id="372" r:id="rId17"/>
    <p:sldId id="373" r:id="rId18"/>
    <p:sldId id="388" r:id="rId19"/>
    <p:sldId id="389" r:id="rId20"/>
    <p:sldId id="378" r:id="rId21"/>
    <p:sldId id="3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81292" autoAdjust="0"/>
  </p:normalViewPr>
  <p:slideViewPr>
    <p:cSldViewPr snapToGrid="0">
      <p:cViewPr varScale="1">
        <p:scale>
          <a:sx n="93" d="100"/>
          <a:sy n="93" d="100"/>
        </p:scale>
        <p:origin x="194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6EC0B-79DB-4260-AA9A-1FB60E7E2553}" type="datetimeFigureOut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2A9E9-3003-4715-8739-D341CA3E51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461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564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05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58075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94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557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280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58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476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027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77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2500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404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205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4461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0902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54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676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2A9E9-3003-4715-8739-D341CA3E51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5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7453-A705-4DBC-9AE5-2FD26C0252BF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43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2B59-C38A-40A2-9632-ED4E3F8D3CE4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77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D829E-E131-485A-8D9E-D196E277601A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5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59BD-490D-44F2-B717-49369A4F6A81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CD2910-5291-4215-A14B-1E9C42171AB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84012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56463-9C4A-4355-863A-640A540655CB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2774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3B206-EAD6-45E3-A159-51EB1E48AE15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27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BB415-F39F-41E2-8DF1-6EE1E686450B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186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866A-80EC-40B2-9470-F517F2E14193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45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810D-60FA-441A-B321-DFF531FD20B7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69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8D6E-2362-4882-8450-86FDD6BA8424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48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A8E5-A9BB-4CF2-9DCF-EAA45EEFA751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2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92963-013B-48EB-83C9-12B4EA2F63C6}" type="datetime1">
              <a:rPr lang="zh-TW" altLang="en-US" smtClean="0"/>
              <a:t>2020/4/19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2910-5291-4215-A14B-1E9C42171A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09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gpon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gpon.github.io/LpcConstrainedWaveNet_demo/" TargetMode="External"/><Relationship Id="rId2" Type="http://schemas.openxmlformats.org/officeDocument/2006/relationships/hyperlink" Target="https://bigpon.github.io/QuasiPeriodicWaveNet_dem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67110" y="1558629"/>
            <a:ext cx="7201844" cy="2615929"/>
          </a:xfrm>
        </p:spPr>
        <p:txBody>
          <a:bodyPr anchor="ctr">
            <a:noAutofit/>
          </a:bodyPr>
          <a:lstStyle/>
          <a:p>
            <a:r>
              <a:rPr lang="en-US" altLang="zh-TW" sz="4000" b="1" dirty="0" smtClean="0"/>
              <a:t>Voice Conversion with Neural-based </a:t>
            </a:r>
            <a:r>
              <a:rPr lang="en-US" altLang="zh-TW" sz="4000" b="1" dirty="0"/>
              <a:t>S</a:t>
            </a:r>
            <a:r>
              <a:rPr lang="en-US" altLang="zh-TW" sz="4000" b="1" dirty="0" smtClean="0"/>
              <a:t>peech </a:t>
            </a:r>
            <a:r>
              <a:rPr lang="en-US" altLang="zh-TW" sz="4000" b="1" dirty="0"/>
              <a:t>G</a:t>
            </a:r>
            <a:r>
              <a:rPr lang="en-US" altLang="zh-TW" sz="4000" b="1" dirty="0" smtClean="0"/>
              <a:t>eneration </a:t>
            </a:r>
            <a:r>
              <a:rPr lang="en-US" altLang="zh-TW" sz="4000" b="1" dirty="0"/>
              <a:t>M</a:t>
            </a:r>
            <a:r>
              <a:rPr lang="en-US" altLang="zh-TW" sz="4000" b="1" dirty="0" smtClean="0"/>
              <a:t>odel</a:t>
            </a:r>
            <a:endParaRPr kumimoji="1" lang="ja-JP" altLang="en-US" sz="3800" b="1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6101" y="4174558"/>
            <a:ext cx="7503861" cy="1374317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en-US" altLang="ja-JP" sz="2000" b="1" dirty="0" smtClean="0"/>
              <a:t>Yi-</a:t>
            </a:r>
            <a:r>
              <a:rPr kumimoji="1" lang="en-US" altLang="ja-JP" sz="2000" b="1" dirty="0" err="1" smtClean="0"/>
              <a:t>Chiao</a:t>
            </a:r>
            <a:r>
              <a:rPr kumimoji="1" lang="en-US" altLang="ja-JP" sz="2000" b="1" dirty="0" smtClean="0"/>
              <a:t> Wu</a:t>
            </a:r>
          </a:p>
          <a:p>
            <a:pPr>
              <a:lnSpc>
                <a:spcPct val="120000"/>
              </a:lnSpc>
            </a:pPr>
            <a:r>
              <a:rPr kumimoji="1" lang="en-US" altLang="ja-JP" sz="2000" dirty="0" smtClean="0"/>
              <a:t>Toda Lab, Nagoya University</a:t>
            </a:r>
            <a:endParaRPr kumimoji="1" lang="ja-JP" altLang="en-US" sz="2000" dirty="0"/>
          </a:p>
        </p:txBody>
      </p:sp>
      <p:pic>
        <p:nvPicPr>
          <p:cNvPr id="8" name="Picture 2" descr="https://upload.wikimedia.org/wikipedia/en/0/0e/Logon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46" y="5288271"/>
            <a:ext cx="1344120" cy="9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69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Temporal Mismatch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TTS </a:t>
            </a:r>
            <a:r>
              <a:rPr lang="en-US" altLang="zh-TW" dirty="0" err="1" smtClean="0"/>
              <a:t>postfilter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Source</a:t>
            </a:r>
            <a:r>
              <a:rPr lang="en-US" altLang="zh-TW" dirty="0" smtClean="0"/>
              <a:t>: artificial speech; </a:t>
            </a:r>
            <a:r>
              <a:rPr lang="en-US" altLang="zh-TW" b="1" dirty="0" smtClean="0"/>
              <a:t>target</a:t>
            </a:r>
            <a:r>
              <a:rPr lang="en-US" altLang="zh-TW" dirty="0" smtClean="0"/>
              <a:t>: natural speech</a:t>
            </a:r>
          </a:p>
          <a:p>
            <a:pPr lvl="1"/>
            <a:r>
              <a:rPr lang="en-US" altLang="zh-TW" dirty="0" smtClean="0"/>
              <a:t>Source and target have the same data length, but the temporal structures are different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.-C. Wu et al.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cyclical post-filtering approach to mismatch refinement of neural vocoder for text-to-speech systems,”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714" y="3528130"/>
            <a:ext cx="5530571" cy="147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5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 smtClean="0">
                <a:latin typeface="+mn-lt"/>
              </a:rPr>
              <a:t>WaveNet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Calibri" panose="020F0502020204030204"/>
              </a:rPr>
              <a:t>[A. Oord+, 2016]</a:t>
            </a:r>
            <a:endParaRPr lang="zh-TW" altLang="en-US" sz="1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Audio signals have a very </a:t>
            </a:r>
            <a:r>
              <a:rPr lang="en-US" altLang="zh-TW" b="1" dirty="0" smtClean="0">
                <a:solidFill>
                  <a:srgbClr val="C00000"/>
                </a:solidFill>
              </a:rPr>
              <a:t>long term </a:t>
            </a:r>
            <a:r>
              <a:rPr lang="en-US" altLang="zh-TW" b="1" dirty="0" smtClean="0"/>
              <a:t>dependency</a:t>
            </a:r>
          </a:p>
          <a:p>
            <a:r>
              <a:rPr lang="en-US" altLang="zh-TW" dirty="0" smtClean="0"/>
              <a:t>Basic RNN </a:t>
            </a:r>
            <a:r>
              <a:rPr lang="en-US" altLang="zh-TW" b="1" dirty="0" smtClean="0"/>
              <a:t>cannot</a:t>
            </a:r>
            <a:r>
              <a:rPr lang="en-US" altLang="zh-TW" dirty="0" smtClean="0"/>
              <a:t> model long-term correlations</a:t>
            </a:r>
            <a:endParaRPr lang="en-US" altLang="zh-TW" dirty="0"/>
          </a:p>
          <a:p>
            <a:r>
              <a:rPr lang="en-US" altLang="zh-TW" dirty="0" smtClean="0"/>
              <a:t>Stacked CNN layers</a:t>
            </a:r>
          </a:p>
          <a:p>
            <a:pPr lvl="1"/>
            <a:r>
              <a:rPr lang="en-US" altLang="zh-TW" dirty="0" smtClean="0"/>
              <a:t>Input: a segment of previous samples (</a:t>
            </a:r>
            <a:r>
              <a:rPr lang="en-US" altLang="zh-TW" b="1" dirty="0" smtClean="0">
                <a:solidFill>
                  <a:srgbClr val="C00000"/>
                </a:solidFill>
              </a:rPr>
              <a:t>receptive field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Output: the conditional probability </a:t>
            </a:r>
          </a:p>
          <a:p>
            <a:pPr marL="457200" lvl="1" indent="0">
              <a:buNone/>
            </a:pPr>
            <a:r>
              <a:rPr lang="en-US" altLang="zh-TW" dirty="0" smtClean="0"/>
              <a:t>of the current sample 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7" name="物件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223536"/>
              </p:ext>
            </p:extLst>
          </p:nvPr>
        </p:nvGraphicFramePr>
        <p:xfrm>
          <a:off x="3900021" y="4098506"/>
          <a:ext cx="2066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4" imgW="2120760" imgH="393480" progId="Equation.DSMT4">
                  <p:embed/>
                </p:oleObj>
              </mc:Choice>
              <mc:Fallback>
                <p:oleObj name="Equation" r:id="rId4" imgW="2120760" imgH="393480" progId="Equation.DSMT4">
                  <p:embed/>
                  <p:pic>
                    <p:nvPicPr>
                      <p:cNvPr id="5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021" y="4098506"/>
                        <a:ext cx="20669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6569" y="3965825"/>
            <a:ext cx="2239540" cy="257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8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Dilated CNN </a:t>
            </a:r>
            <a:r>
              <a:rPr lang="en-US" altLang="zh-TW" sz="1800" dirty="0" smtClean="0">
                <a:latin typeface="+mn-lt"/>
              </a:rPr>
              <a:t>[F. Yu+, 2016]</a:t>
            </a:r>
            <a:endParaRPr lang="zh-TW" altLang="en-US" sz="18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</a:t>
            </a:r>
            <a:r>
              <a:rPr lang="en-US" altLang="zh-TW" dirty="0" smtClean="0"/>
              <a:t>onvolution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with skip holes </a:t>
            </a:r>
          </a:p>
          <a:p>
            <a:r>
              <a:rPr lang="en-US" altLang="zh-TW" b="1" dirty="0" smtClean="0"/>
              <a:t>Efficiently</a:t>
            </a:r>
            <a:r>
              <a:rPr lang="en-US" altLang="zh-TW" dirty="0" smtClean="0"/>
              <a:t> extend the </a:t>
            </a:r>
            <a:r>
              <a:rPr lang="en-US" altLang="zh-TW" b="1" dirty="0" smtClean="0">
                <a:solidFill>
                  <a:srgbClr val="C00000"/>
                </a:solidFill>
              </a:rPr>
              <a:t>receptive field</a:t>
            </a:r>
          </a:p>
          <a:p>
            <a:r>
              <a:rPr lang="en-US" altLang="zh-TW" dirty="0" err="1" smtClean="0"/>
              <a:t>Downsampling</a:t>
            </a:r>
            <a:r>
              <a:rPr lang="en-US" altLang="zh-TW" dirty="0" smtClean="0"/>
              <a:t>-like structure makes the network capture information on different levels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07" y="3851072"/>
            <a:ext cx="5670385" cy="25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Is </a:t>
            </a:r>
            <a:r>
              <a:rPr lang="en-US" b="1" dirty="0" err="1">
                <a:latin typeface="+mn-lt"/>
              </a:rPr>
              <a:t>WaveNet</a:t>
            </a:r>
            <a:r>
              <a:rPr lang="en-US" b="1" dirty="0">
                <a:latin typeface="+mn-lt"/>
              </a:rPr>
              <a:t> vocoder suitable </a:t>
            </a:r>
            <a:r>
              <a:rPr lang="en-US" b="1" dirty="0" smtClean="0">
                <a:latin typeface="+mn-lt"/>
              </a:rPr>
              <a:t>for </a:t>
            </a:r>
            <a:r>
              <a:rPr lang="en-US" b="1" dirty="0">
                <a:latin typeface="+mn-lt"/>
              </a:rPr>
              <a:t>speech </a:t>
            </a:r>
            <a:r>
              <a:rPr lang="en-US" b="1" dirty="0" smtClean="0">
                <a:latin typeface="+mn-lt"/>
              </a:rPr>
              <a:t>generation?</a:t>
            </a:r>
            <a:endParaRPr lang="zh-TW" altLang="en-US" sz="40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Speech signal is a </a:t>
            </a:r>
            <a:r>
              <a:rPr lang="en-US" altLang="zh-TW" b="1" dirty="0" smtClean="0"/>
              <a:t>quasi-periodic</a:t>
            </a:r>
            <a:r>
              <a:rPr lang="en-US" altLang="zh-TW" dirty="0" smtClean="0"/>
              <a:t> signal</a:t>
            </a:r>
          </a:p>
          <a:p>
            <a:pPr lvl="1"/>
            <a:r>
              <a:rPr lang="en-US" altLang="zh-TW" dirty="0" smtClean="0"/>
              <a:t>Periodic part: long-term correlation</a:t>
            </a:r>
          </a:p>
          <a:p>
            <a:pPr lvl="1"/>
            <a:r>
              <a:rPr lang="en-US" altLang="zh-TW" dirty="0" smtClean="0"/>
              <a:t>Non-periodic part: short-term correlation</a:t>
            </a:r>
          </a:p>
          <a:p>
            <a:r>
              <a:rPr lang="en-US" altLang="zh-TW" dirty="0" err="1" smtClean="0"/>
              <a:t>WaveNet</a:t>
            </a:r>
            <a:endParaRPr lang="en-US" altLang="zh-TW" dirty="0" smtClean="0"/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Fixed</a:t>
            </a:r>
            <a:r>
              <a:rPr lang="en-US" altLang="zh-TW" dirty="0" smtClean="0"/>
              <a:t> network architecture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Without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prior knowledge </a:t>
            </a:r>
            <a:r>
              <a:rPr lang="en-US" altLang="zh-TW" dirty="0" smtClean="0"/>
              <a:t>of speech signal</a:t>
            </a:r>
          </a:p>
          <a:p>
            <a:r>
              <a:rPr lang="en-US" altLang="zh-TW" dirty="0" smtClean="0"/>
              <a:t>Problems </a:t>
            </a:r>
            <a:r>
              <a:rPr lang="en-US" altLang="zh-TW" dirty="0"/>
              <a:t>of </a:t>
            </a:r>
            <a:r>
              <a:rPr lang="en-US" altLang="zh-TW" dirty="0" err="1"/>
              <a:t>WaveNet</a:t>
            </a:r>
            <a:r>
              <a:rPr lang="en-US" altLang="zh-TW" dirty="0"/>
              <a:t> as a </a:t>
            </a:r>
            <a:r>
              <a:rPr lang="en-US" altLang="zh-TW" dirty="0" smtClean="0"/>
              <a:t>vocoder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Inefficient</a:t>
            </a:r>
            <a:r>
              <a:rPr lang="en-US" altLang="zh-TW" dirty="0" smtClean="0"/>
              <a:t> speech signal modeling</a:t>
            </a:r>
          </a:p>
          <a:p>
            <a:pPr lvl="1"/>
            <a:r>
              <a:rPr lang="en-US" altLang="zh-TW" b="1" dirty="0" smtClean="0">
                <a:solidFill>
                  <a:srgbClr val="C00000"/>
                </a:solidFill>
              </a:rPr>
              <a:t>Limited</a:t>
            </a:r>
            <a:r>
              <a:rPr lang="en-US" altLang="zh-TW" b="1" dirty="0" smtClean="0"/>
              <a:t> pitch controllability</a:t>
            </a:r>
            <a:endParaRPr lang="en-US" altLang="zh-TW" b="1" dirty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34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Quasi-Periodic </a:t>
            </a:r>
            <a:r>
              <a:rPr lang="en-US" altLang="zh-TW" b="1" dirty="0" err="1" smtClean="0">
                <a:solidFill>
                  <a:prstClr val="black"/>
                </a:solidFill>
                <a:latin typeface="Calibri" panose="020F0502020204030204"/>
              </a:rPr>
              <a:t>WaveNet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Pitch-dependent dilated convolution</a:t>
            </a:r>
          </a:p>
          <a:p>
            <a:pPr lvl="1"/>
            <a:r>
              <a:rPr lang="en-US" altLang="zh-TW" b="1" dirty="0" smtClean="0"/>
              <a:t>Dynamically</a:t>
            </a:r>
            <a:r>
              <a:rPr lang="en-US" altLang="zh-TW" dirty="0" smtClean="0"/>
              <a:t> </a:t>
            </a:r>
            <a:r>
              <a:rPr lang="en-US" altLang="zh-TW" dirty="0" smtClean="0"/>
              <a:t>change the dilation size</a:t>
            </a:r>
          </a:p>
          <a:p>
            <a:pPr lvl="1"/>
            <a:r>
              <a:rPr lang="en-US" altLang="zh-TW" dirty="0" smtClean="0"/>
              <a:t>Model </a:t>
            </a:r>
            <a:r>
              <a:rPr lang="en-US" altLang="zh-TW" dirty="0"/>
              <a:t>the </a:t>
            </a:r>
            <a:r>
              <a:rPr lang="en-US" altLang="zh-TW" b="1" dirty="0"/>
              <a:t>periodic</a:t>
            </a:r>
            <a:r>
              <a:rPr lang="en-US" altLang="zh-TW" dirty="0"/>
              <a:t> part with </a:t>
            </a:r>
            <a:r>
              <a:rPr lang="en-US" altLang="zh-TW" b="1" dirty="0">
                <a:solidFill>
                  <a:srgbClr val="C00000"/>
                </a:solidFill>
              </a:rPr>
              <a:t>prior </a:t>
            </a:r>
            <a:r>
              <a:rPr lang="en-US" altLang="zh-TW" b="1" i="1" dirty="0">
                <a:solidFill>
                  <a:srgbClr val="C00000"/>
                </a:solidFill>
              </a:rPr>
              <a:t>F</a:t>
            </a:r>
            <a:r>
              <a:rPr lang="en-US" altLang="zh-TW" b="1" baseline="-25000" dirty="0">
                <a:solidFill>
                  <a:srgbClr val="C00000"/>
                </a:solidFill>
              </a:rPr>
              <a:t>0</a:t>
            </a:r>
            <a:r>
              <a:rPr lang="en-US" altLang="zh-TW" b="1" dirty="0">
                <a:solidFill>
                  <a:srgbClr val="C00000"/>
                </a:solidFill>
              </a:rPr>
              <a:t> knowledge </a:t>
            </a:r>
            <a:r>
              <a:rPr lang="en-US" altLang="zh-TW" dirty="0"/>
              <a:t>(long-term correlations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smtClean="0"/>
              <a:t>Cascaded network</a:t>
            </a:r>
            <a:endParaRPr lang="en-US" altLang="zh-TW" b="1" dirty="0"/>
          </a:p>
          <a:p>
            <a:pPr lvl="1"/>
            <a:r>
              <a:rPr lang="en-US" altLang="zh-TW" b="1" dirty="0" smtClean="0"/>
              <a:t>Fixed</a:t>
            </a:r>
            <a:r>
              <a:rPr lang="en-US" altLang="zh-TW" dirty="0" smtClean="0"/>
              <a:t> modules model the non-periodic </a:t>
            </a:r>
            <a:r>
              <a:rPr lang="en-US" altLang="zh-TW" dirty="0"/>
              <a:t>part with the </a:t>
            </a:r>
            <a:r>
              <a:rPr lang="en-US" altLang="zh-TW" b="1" dirty="0">
                <a:solidFill>
                  <a:srgbClr val="C00000"/>
                </a:solidFill>
              </a:rPr>
              <a:t>nearest samples </a:t>
            </a:r>
            <a:r>
              <a:rPr lang="en-US" altLang="zh-TW" dirty="0"/>
              <a:t>(short-term correlations)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Adaptive</a:t>
            </a:r>
            <a:r>
              <a:rPr lang="en-US" altLang="zh-TW" dirty="0" smtClean="0"/>
              <a:t> modules for periodic </a:t>
            </a:r>
            <a:r>
              <a:rPr lang="en-US" altLang="zh-TW" dirty="0" smtClean="0"/>
              <a:t>part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Y.-C. Wu et al. “Quasi-Periodic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vocoder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pitch dependent dilated convolution model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speech generation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Proc.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2019.</a:t>
            </a:r>
            <a:endParaRPr lang="en-US" altLang="zh-TW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4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solidFill>
                  <a:prstClr val="black"/>
                </a:solidFill>
                <a:latin typeface="Calibri" panose="020F0502020204030204"/>
              </a:rPr>
              <a:t>Pitch-dependent dilated </a:t>
            </a:r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convolution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Pitch-dependent dilated factor: </a:t>
            </a:r>
            <a:r>
              <a:rPr lang="en-US" altLang="zh-TW" i="1" dirty="0" smtClean="0"/>
              <a:t>E</a:t>
            </a:r>
            <a:r>
              <a:rPr lang="en-US" altLang="zh-TW" baseline="-25000" dirty="0" smtClean="0"/>
              <a:t>t</a:t>
            </a:r>
            <a:r>
              <a:rPr lang="en-US" altLang="zh-TW" dirty="0" smtClean="0"/>
              <a:t> =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s</a:t>
            </a:r>
            <a:r>
              <a:rPr lang="en-US" altLang="zh-TW" dirty="0" smtClean="0"/>
              <a:t>/(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0,t</a:t>
            </a:r>
            <a:r>
              <a:rPr lang="en-US" altLang="zh-TW" dirty="0" smtClean="0"/>
              <a:t> ×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28" y="2420740"/>
            <a:ext cx="6248543" cy="41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5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Effective receptive filed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Fixed</a:t>
            </a:r>
            <a:r>
              <a:rPr lang="en-US" altLang="zh-TW" dirty="0" smtClean="0"/>
              <a:t> </a:t>
            </a:r>
            <a:r>
              <a:rPr lang="en-US" altLang="zh-TW" dirty="0"/>
              <a:t>number of samples in a </a:t>
            </a:r>
            <a:r>
              <a:rPr lang="en-US" altLang="zh-TW" b="1" dirty="0"/>
              <a:t>receptive </a:t>
            </a:r>
            <a:r>
              <a:rPr lang="en-US" altLang="zh-TW" b="1" dirty="0" smtClean="0"/>
              <a:t>filed</a:t>
            </a:r>
          </a:p>
          <a:p>
            <a:r>
              <a:rPr lang="en-US" altLang="zh-TW" b="1" dirty="0" smtClean="0"/>
              <a:t>Fixed </a:t>
            </a:r>
            <a:r>
              <a:rPr lang="en-US" altLang="zh-TW" dirty="0"/>
              <a:t>number</a:t>
            </a:r>
            <a:r>
              <a:rPr lang="en-US" altLang="zh-TW" b="1" dirty="0"/>
              <a:t> </a:t>
            </a:r>
            <a:r>
              <a:rPr lang="en-US" altLang="zh-TW" dirty="0"/>
              <a:t>of </a:t>
            </a:r>
            <a:r>
              <a:rPr lang="en-US" altLang="zh-TW" dirty="0" smtClean="0"/>
              <a:t>samples </a:t>
            </a:r>
            <a:r>
              <a:rPr lang="en-US" altLang="zh-TW" dirty="0"/>
              <a:t>in</a:t>
            </a:r>
            <a:r>
              <a:rPr lang="en-US" altLang="zh-TW" b="1" dirty="0"/>
              <a:t> one </a:t>
            </a:r>
            <a:r>
              <a:rPr lang="en-US" altLang="zh-TW" b="1" dirty="0" smtClean="0"/>
              <a:t>cycle</a:t>
            </a:r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b="1" dirty="0" smtClean="0">
                <a:solidFill>
                  <a:srgbClr val="C00000"/>
                </a:solidFill>
              </a:rPr>
              <a:t>same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number of past cycles </a:t>
            </a:r>
            <a:r>
              <a:rPr lang="en-US" altLang="zh-TW" dirty="0" smtClean="0"/>
              <a:t>in a effective receptive field for arbitrary </a:t>
            </a:r>
            <a:r>
              <a:rPr lang="en-US" altLang="zh-TW" i="1" dirty="0" smtClean="0"/>
              <a:t>F</a:t>
            </a:r>
            <a:r>
              <a:rPr lang="en-US" altLang="zh-TW" baseline="-25000" dirty="0" smtClean="0"/>
              <a:t>0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009" y="3682778"/>
            <a:ext cx="5095982" cy="303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solidFill>
                  <a:prstClr val="black"/>
                </a:solidFill>
                <a:latin typeface="Calibri" panose="020F0502020204030204"/>
              </a:rPr>
              <a:t>Cascaded networks 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Fixed</a:t>
            </a:r>
            <a:r>
              <a:rPr lang="en-US" altLang="zh-TW" dirty="0" smtClean="0"/>
              <a:t> modules for </a:t>
            </a:r>
            <a:r>
              <a:rPr lang="en-US" altLang="zh-TW" b="1" dirty="0" smtClean="0"/>
              <a:t>short-term</a:t>
            </a:r>
            <a:r>
              <a:rPr lang="en-US" altLang="zh-TW" dirty="0" smtClean="0"/>
              <a:t> correlations</a:t>
            </a:r>
          </a:p>
          <a:p>
            <a:pPr lvl="1"/>
            <a:r>
              <a:rPr lang="en-US" altLang="zh-TW" b="1" dirty="0" smtClean="0">
                <a:solidFill>
                  <a:schemeClr val="accent5">
                    <a:lumMod val="50000"/>
                  </a:schemeClr>
                </a:solidFill>
              </a:rPr>
              <a:t>Fixed dilated convolution (DCNN)</a:t>
            </a:r>
          </a:p>
          <a:p>
            <a:r>
              <a:rPr lang="en-US" altLang="zh-TW" b="1" dirty="0" smtClean="0"/>
              <a:t>Adaptive</a:t>
            </a:r>
            <a:r>
              <a:rPr lang="en-US" altLang="zh-TW" dirty="0" smtClean="0"/>
              <a:t>  modules for </a:t>
            </a:r>
            <a:r>
              <a:rPr lang="en-US" altLang="zh-TW" b="1" dirty="0" smtClean="0"/>
              <a:t>long-term</a:t>
            </a:r>
            <a:r>
              <a:rPr lang="en-US" altLang="zh-TW" dirty="0" smtClean="0"/>
              <a:t> correlations</a:t>
            </a:r>
          </a:p>
          <a:p>
            <a:pPr lvl="1"/>
            <a:r>
              <a:rPr lang="en-US" altLang="zh-TW" b="1" dirty="0" smtClean="0">
                <a:solidFill>
                  <a:srgbClr val="808000"/>
                </a:solidFill>
              </a:rPr>
              <a:t>Pitch-dependent dilated convolution (PDCNN)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224" y="3563623"/>
            <a:ext cx="3939552" cy="29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Parallel </a:t>
            </a:r>
            <a:r>
              <a:rPr lang="en-US" altLang="zh-TW" b="1" dirty="0" err="1" smtClean="0">
                <a:latin typeface="+mn-lt"/>
              </a:rPr>
              <a:t>WaveGAN</a:t>
            </a:r>
            <a:r>
              <a:rPr lang="zh-TW" altLang="en-US" b="1" dirty="0" smtClean="0">
                <a:latin typeface="+mn-lt"/>
              </a:rPr>
              <a:t> </a:t>
            </a:r>
            <a:r>
              <a:rPr lang="en-US" altLang="zh-TW" sz="1800" dirty="0" smtClean="0">
                <a:solidFill>
                  <a:prstClr val="black"/>
                </a:solidFill>
                <a:latin typeface="Calibri" panose="020F0502020204030204"/>
              </a:rPr>
              <a:t>[R. Yamamoto+, 2020]</a:t>
            </a:r>
            <a:endParaRPr lang="zh-TW" altLang="en-US" sz="1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GAN structure for speech waveform generation</a:t>
            </a:r>
          </a:p>
          <a:p>
            <a:pPr lvl="1"/>
            <a:r>
              <a:rPr lang="en-US" altLang="zh-TW" dirty="0" err="1" smtClean="0"/>
              <a:t>WaveNet</a:t>
            </a:r>
            <a:r>
              <a:rPr lang="en-US" altLang="zh-TW" dirty="0" smtClean="0"/>
              <a:t>-like generator</a:t>
            </a:r>
          </a:p>
          <a:p>
            <a:pPr lvl="1"/>
            <a:r>
              <a:rPr lang="en-US" altLang="zh-TW" dirty="0" smtClean="0"/>
              <a:t>Non-autoregressive and non-causal</a:t>
            </a:r>
          </a:p>
          <a:p>
            <a:pPr lvl="1"/>
            <a:r>
              <a:rPr lang="en-US" altLang="zh-TW" dirty="0" smtClean="0"/>
              <a:t>Fast (RTF: 0.02 with one Titan V)</a:t>
            </a:r>
          </a:p>
          <a:p>
            <a:pPr lvl="1"/>
            <a:r>
              <a:rPr lang="en-US" altLang="zh-TW" dirty="0" smtClean="0"/>
              <a:t>Compact (3% of </a:t>
            </a:r>
            <a:r>
              <a:rPr lang="en-US" altLang="zh-TW" dirty="0" err="1" smtClean="0"/>
              <a:t>WaveNet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459" y="3174715"/>
            <a:ext cx="3003891" cy="31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3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Quasi-Periodic Parallel </a:t>
            </a:r>
            <a:r>
              <a:rPr lang="en-US" altLang="zh-TW" b="1" dirty="0" err="1" smtClean="0">
                <a:latin typeface="+mn-lt"/>
              </a:rPr>
              <a:t>WaveGAN</a:t>
            </a:r>
            <a:endParaRPr lang="zh-TW" altLang="en-US" sz="1800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3790558" cy="325773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Pitch-dependent dilated convolution</a:t>
            </a:r>
          </a:p>
          <a:p>
            <a:r>
              <a:rPr lang="en-US" altLang="zh-TW" dirty="0" smtClean="0"/>
              <a:t>Cascaded network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07" y="1690689"/>
            <a:ext cx="4172652" cy="3392666"/>
          </a:xfrm>
          <a:prstGeom prst="rect">
            <a:avLst/>
          </a:prstGeom>
        </p:spPr>
      </p:pic>
      <p:sp>
        <p:nvSpPr>
          <p:cNvPr id="7" name="內容版面配置區 2"/>
          <p:cNvSpPr txBox="1">
            <a:spLocks/>
          </p:cNvSpPr>
          <p:nvPr/>
        </p:nvSpPr>
        <p:spPr>
          <a:xfrm>
            <a:off x="628648" y="5378521"/>
            <a:ext cx="7963211" cy="950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Y.-C. Wu et al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“Quasi-Periodic Parallel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WaveGAN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vocoder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non-autoregressive pitch-dependent dilated convolution model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speech generation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86573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About me</a:t>
            </a:r>
            <a:r>
              <a:rPr lang="en-US" altLang="zh-TW" sz="1800" b="1" dirty="0" smtClean="0">
                <a:latin typeface="+mn-lt"/>
              </a:rPr>
              <a:t> </a:t>
            </a:r>
            <a:br>
              <a:rPr lang="en-US" altLang="zh-TW" sz="1800" b="1" dirty="0" smtClean="0">
                <a:latin typeface="+mn-lt"/>
              </a:rPr>
            </a:b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://bigpon.github.io</a:t>
            </a:r>
            <a:r>
              <a:rPr lang="en-US" sz="1800" dirty="0" smtClean="0">
                <a:hlinkClick r:id="rId3"/>
              </a:rPr>
              <a:t>/</a:t>
            </a:r>
            <a:endParaRPr lang="zh-TW" altLang="en-US" sz="1800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Education</a:t>
            </a:r>
          </a:p>
          <a:p>
            <a:pPr lvl="1"/>
            <a:r>
              <a:rPr lang="en-US" altLang="zh-TW" dirty="0" smtClean="0"/>
              <a:t>Nagoya University, informatics (current)</a:t>
            </a:r>
          </a:p>
          <a:p>
            <a:pPr lvl="2"/>
            <a:r>
              <a:rPr lang="en-US" altLang="zh-TW" dirty="0" smtClean="0"/>
              <a:t>Topics: </a:t>
            </a:r>
            <a:r>
              <a:rPr lang="en-US" altLang="zh-TW" b="1" dirty="0" smtClean="0"/>
              <a:t>voice conversion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speech synthesis</a:t>
            </a:r>
          </a:p>
          <a:p>
            <a:pPr lvl="1"/>
            <a:r>
              <a:rPr lang="en-US" altLang="zh-TW" dirty="0" smtClean="0"/>
              <a:t>National </a:t>
            </a:r>
            <a:r>
              <a:rPr lang="en-US" altLang="zh-TW" dirty="0" err="1" smtClean="0"/>
              <a:t>Chiao</a:t>
            </a:r>
            <a:r>
              <a:rPr lang="en-US" altLang="zh-TW" dirty="0" smtClean="0"/>
              <a:t> Tung University, communication engineering (MS, BS)</a:t>
            </a:r>
          </a:p>
          <a:p>
            <a:pPr lvl="2"/>
            <a:r>
              <a:rPr lang="en-US" altLang="zh-TW" dirty="0" smtClean="0"/>
              <a:t>Topic: </a:t>
            </a:r>
            <a:r>
              <a:rPr lang="en-US" altLang="zh-TW" b="1" dirty="0" smtClean="0"/>
              <a:t>speaker verification</a:t>
            </a:r>
          </a:p>
          <a:p>
            <a:r>
              <a:rPr lang="en-US" altLang="zh-TW" dirty="0" smtClean="0"/>
              <a:t>Work experience</a:t>
            </a:r>
          </a:p>
          <a:p>
            <a:pPr lvl="1"/>
            <a:r>
              <a:rPr lang="en-US" altLang="zh-TW" dirty="0" smtClean="0"/>
              <a:t>Academia </a:t>
            </a:r>
            <a:r>
              <a:rPr lang="en-US" altLang="zh-TW" dirty="0" err="1" smtClean="0"/>
              <a:t>Sinica</a:t>
            </a:r>
            <a:r>
              <a:rPr lang="en-US" altLang="zh-TW" dirty="0" smtClean="0"/>
              <a:t>, research assistant </a:t>
            </a:r>
            <a:r>
              <a:rPr lang="en-US" altLang="zh-TW" sz="1800" dirty="0" smtClean="0"/>
              <a:t>[2015–2017</a:t>
            </a:r>
            <a:r>
              <a:rPr lang="en-US" altLang="zh-TW" sz="1800" dirty="0"/>
              <a:t>]</a:t>
            </a:r>
            <a:endParaRPr lang="en-US" altLang="zh-TW" sz="1800" dirty="0" smtClean="0"/>
          </a:p>
          <a:p>
            <a:pPr lvl="2"/>
            <a:r>
              <a:rPr lang="en-US" altLang="zh-TW" dirty="0" smtClean="0"/>
              <a:t>Topic: </a:t>
            </a:r>
            <a:r>
              <a:rPr lang="en-US" altLang="zh-TW" b="1" dirty="0" smtClean="0"/>
              <a:t>voice conversion</a:t>
            </a:r>
            <a:r>
              <a:rPr lang="en-US" altLang="zh-TW" dirty="0" smtClean="0"/>
              <a:t>, </a:t>
            </a:r>
            <a:r>
              <a:rPr lang="en-US" altLang="zh-TW" b="1" dirty="0" smtClean="0"/>
              <a:t>speech enhancement</a:t>
            </a:r>
          </a:p>
          <a:p>
            <a:pPr lvl="1"/>
            <a:r>
              <a:rPr lang="en-US" altLang="zh-TW" dirty="0" smtClean="0"/>
              <a:t>Asus, software R&amp;D </a:t>
            </a:r>
            <a:r>
              <a:rPr lang="en-US" altLang="zh-TW" sz="1800" dirty="0" smtClean="0"/>
              <a:t>[2013-2015</a:t>
            </a:r>
            <a:r>
              <a:rPr lang="en-US" altLang="zh-TW" sz="1800" dirty="0"/>
              <a:t>]</a:t>
            </a:r>
            <a:endParaRPr lang="en-US" altLang="zh-TW" sz="1800" dirty="0" smtClean="0"/>
          </a:p>
          <a:p>
            <a:pPr lvl="2"/>
            <a:r>
              <a:rPr lang="en-US" altLang="zh-TW" dirty="0" smtClean="0"/>
              <a:t>Topic: </a:t>
            </a:r>
            <a:r>
              <a:rPr lang="en-US" altLang="zh-TW" b="1" dirty="0" smtClean="0"/>
              <a:t>speaker verification</a:t>
            </a:r>
          </a:p>
          <a:p>
            <a:pPr lvl="1"/>
            <a:r>
              <a:rPr lang="en-US" altLang="zh-TW" dirty="0" err="1" smtClean="0"/>
              <a:t>Realtek</a:t>
            </a:r>
            <a:r>
              <a:rPr lang="en-US" altLang="zh-TW" dirty="0" smtClean="0"/>
              <a:t>, system designer </a:t>
            </a:r>
            <a:r>
              <a:rPr lang="en-US" altLang="zh-TW" sz="1800" dirty="0" smtClean="0"/>
              <a:t>[2012-2013</a:t>
            </a:r>
            <a:r>
              <a:rPr lang="en-US" altLang="zh-TW" sz="1800" dirty="0"/>
              <a:t>]</a:t>
            </a:r>
            <a:endParaRPr lang="en-US" altLang="zh-TW" sz="1800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706" y="329853"/>
            <a:ext cx="1487644" cy="149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6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Other works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Voice conversion (VC)</a:t>
            </a:r>
          </a:p>
          <a:p>
            <a:pPr lvl="1"/>
            <a:r>
              <a:rPr lang="en-US" altLang="zh-TW" dirty="0" smtClean="0"/>
              <a:t>Exemplar VC w/ LLE </a:t>
            </a:r>
            <a:r>
              <a:rPr lang="en-US" altLang="zh-TW" sz="1800" dirty="0" smtClean="0"/>
              <a:t>[Y.-C. Wu+, 2016]</a:t>
            </a:r>
            <a:endParaRPr lang="en-US" altLang="zh-TW" sz="1800" dirty="0" smtClean="0"/>
          </a:p>
          <a:p>
            <a:pPr lvl="1"/>
            <a:r>
              <a:rPr lang="en-US" altLang="zh-TW" dirty="0" err="1" smtClean="0"/>
              <a:t>Variational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AutoEncoder</a:t>
            </a:r>
            <a:r>
              <a:rPr lang="en-US" altLang="zh-TW" dirty="0" smtClean="0"/>
              <a:t> (VAE) </a:t>
            </a:r>
            <a:r>
              <a:rPr lang="en-US" altLang="zh-TW" sz="1800" dirty="0" smtClean="0"/>
              <a:t>[C.-C. Hsu+, 2016]</a:t>
            </a:r>
          </a:p>
          <a:p>
            <a:pPr lvl="1"/>
            <a:r>
              <a:rPr lang="en-US" altLang="zh-TW" dirty="0" smtClean="0"/>
              <a:t>VAE w/ WGAN </a:t>
            </a:r>
            <a:r>
              <a:rPr lang="en-US" altLang="zh-TW" sz="1800" dirty="0" smtClean="0"/>
              <a:t>[</a:t>
            </a:r>
            <a:r>
              <a:rPr lang="en-US" altLang="zh-TW" sz="1800" dirty="0"/>
              <a:t>C.-C. Hsu+, 2016</a:t>
            </a:r>
            <a:r>
              <a:rPr lang="en-US" altLang="zh-TW" sz="1800" dirty="0" smtClean="0"/>
              <a:t>]</a:t>
            </a:r>
          </a:p>
          <a:p>
            <a:pPr lvl="1"/>
            <a:r>
              <a:rPr lang="en-US" altLang="zh-TW" dirty="0" err="1" smtClean="0"/>
              <a:t>CycleVC</a:t>
            </a:r>
            <a:r>
              <a:rPr lang="en-US" altLang="zh-TW" dirty="0" smtClean="0"/>
              <a:t> </a:t>
            </a:r>
            <a:r>
              <a:rPr lang="en-US" altLang="zh-TW" sz="1800" dirty="0" smtClean="0"/>
              <a:t>[P. L. </a:t>
            </a:r>
            <a:r>
              <a:rPr lang="en-US" altLang="zh-TW" sz="1800" dirty="0" err="1" smtClean="0"/>
              <a:t>Tobing</a:t>
            </a:r>
            <a:r>
              <a:rPr lang="en-US" altLang="zh-TW" sz="1800" dirty="0" smtClean="0"/>
              <a:t>+, 2019]</a:t>
            </a:r>
          </a:p>
          <a:p>
            <a:pPr lvl="1"/>
            <a:r>
              <a:rPr lang="en-US" altLang="zh-TW" dirty="0" smtClean="0"/>
              <a:t>Seq2Seq Transformer VC </a:t>
            </a:r>
            <a:r>
              <a:rPr lang="en-US" altLang="zh-TW" sz="1800" dirty="0" smtClean="0"/>
              <a:t>[W.-C. Huang+, 2020]</a:t>
            </a:r>
          </a:p>
          <a:p>
            <a:r>
              <a:rPr lang="en-US" altLang="zh-TW" dirty="0" smtClean="0"/>
              <a:t>Speech enhancement (SE)</a:t>
            </a:r>
          </a:p>
          <a:p>
            <a:pPr lvl="1"/>
            <a:r>
              <a:rPr lang="en-US" altLang="zh-TW" dirty="0" smtClean="0"/>
              <a:t>Exemplar VC w/ LLE for SE </a:t>
            </a:r>
            <a:r>
              <a:rPr lang="en-US" altLang="zh-TW" sz="1800" dirty="0" smtClean="0"/>
              <a:t>[Y.-C. Wu+, 2017]</a:t>
            </a:r>
          </a:p>
          <a:p>
            <a:pPr lvl="1"/>
            <a:endParaRPr lang="en-US" altLang="zh-TW" dirty="0" smtClean="0"/>
          </a:p>
          <a:p>
            <a:pPr marL="457200" lvl="1" indent="0">
              <a:buNone/>
            </a:pPr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607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1794" y="1872325"/>
            <a:ext cx="7886700" cy="28132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b="1" dirty="0" smtClean="0">
                <a:latin typeface="+mn-lt"/>
              </a:rPr>
              <a:t>Thank you for your attention !</a:t>
            </a:r>
            <a:br>
              <a:rPr lang="en-US" altLang="zh-TW" b="1" dirty="0" smtClean="0">
                <a:latin typeface="+mn-lt"/>
              </a:rPr>
            </a:br>
            <a:r>
              <a:rPr lang="en-US" altLang="zh-TW" b="1" dirty="0" smtClean="0">
                <a:latin typeface="+mn-lt"/>
              </a:rPr>
              <a:t/>
            </a:r>
            <a:br>
              <a:rPr lang="en-US" altLang="zh-TW" b="1" dirty="0" smtClean="0">
                <a:latin typeface="+mn-lt"/>
              </a:rPr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</a:t>
            </a:r>
            <a:r>
              <a:rPr lang="en-US" sz="2400" dirty="0" smtClean="0">
                <a:hlinkClick r:id="rId2"/>
              </a:rPr>
              <a:t>bigpon.github.io/QuasiPeriodicParallelWaveGAN_demo/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://bigpon.github.io/QuasiPeriodicWaveNet_demo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>
                <a:hlinkClick r:id="rId3"/>
              </a:rPr>
              <a:t>https://bigpon.github.io/LpcConstrainedWaveNet_demo/</a:t>
            </a:r>
            <a:r>
              <a:rPr lang="en-US" sz="2400" dirty="0"/>
              <a:t/>
            </a:r>
            <a:br>
              <a:rPr lang="en-US" sz="2400" dirty="0"/>
            </a:br>
            <a:endParaRPr lang="zh-TW" altLang="en-US" sz="2400" dirty="0">
              <a:latin typeface="+mn-lt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6" name="Picture 2" descr="https://upload.wikimedia.org/wikipedia/en/0/0e/Logon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646" y="5288271"/>
            <a:ext cx="1344120" cy="92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2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Voice conversion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Changing the </a:t>
            </a:r>
            <a:r>
              <a:rPr lang="en-US" altLang="zh-TW" b="1" dirty="0" smtClean="0"/>
              <a:t>speaker identity </a:t>
            </a:r>
            <a:r>
              <a:rPr lang="en-US" altLang="zh-TW" dirty="0" smtClean="0"/>
              <a:t>of speech</a:t>
            </a:r>
          </a:p>
          <a:p>
            <a:r>
              <a:rPr lang="en-US" altLang="zh-TW" dirty="0" smtClean="0"/>
              <a:t>Keeping the </a:t>
            </a:r>
            <a:r>
              <a:rPr lang="en-US" altLang="zh-TW" b="1" dirty="0" smtClean="0"/>
              <a:t>linguistic content </a:t>
            </a:r>
            <a:r>
              <a:rPr lang="en-US" altLang="zh-TW" dirty="0" smtClean="0"/>
              <a:t>consistent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50" y="3419810"/>
            <a:ext cx="8796099" cy="11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83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Conventional speech </a:t>
            </a:r>
            <a:r>
              <a:rPr lang="en-US" altLang="zh-TW" b="1" dirty="0" smtClean="0">
                <a:latin typeface="+mn-lt"/>
              </a:rPr>
              <a:t>synthesis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Vocoder: voice coder</a:t>
            </a:r>
          </a:p>
          <a:p>
            <a:r>
              <a:rPr lang="en-US" altLang="zh-TW" b="1" dirty="0" smtClean="0">
                <a:solidFill>
                  <a:schemeClr val="accent2">
                    <a:lumMod val="50000"/>
                  </a:schemeClr>
                </a:solidFill>
              </a:rPr>
              <a:t>Encoder (analyzer)</a:t>
            </a:r>
          </a:p>
          <a:p>
            <a:pPr lvl="1"/>
            <a:r>
              <a:rPr lang="en-US" altLang="zh-TW" b="1" dirty="0" smtClean="0"/>
              <a:t>decomposing</a:t>
            </a:r>
            <a:r>
              <a:rPr lang="en-US" altLang="zh-TW" dirty="0" smtClean="0"/>
              <a:t> speech into acoustic features</a:t>
            </a:r>
          </a:p>
          <a:p>
            <a:r>
              <a:rPr lang="en-US" altLang="zh-TW" b="1" dirty="0" smtClean="0">
                <a:solidFill>
                  <a:srgbClr val="002060"/>
                </a:solidFill>
              </a:rPr>
              <a:t>Decoder (synthesizer)</a:t>
            </a:r>
          </a:p>
          <a:p>
            <a:pPr lvl="1"/>
            <a:r>
              <a:rPr lang="en-US" altLang="zh-TW" b="1" dirty="0" smtClean="0"/>
              <a:t>synthesizing</a:t>
            </a:r>
            <a:r>
              <a:rPr lang="en-US" altLang="zh-TW" dirty="0" smtClean="0"/>
              <a:t> speech from acoustic features</a:t>
            </a:r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757" y="4062402"/>
            <a:ext cx="7260485" cy="241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41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Neural-based speech generation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>
                <a:solidFill>
                  <a:schemeClr val="accent6">
                    <a:lumMod val="50000"/>
                  </a:schemeClr>
                </a:solidFill>
              </a:rPr>
              <a:t>Neural-based decoder (synthesizer)</a:t>
            </a:r>
          </a:p>
          <a:p>
            <a:pPr lvl="1"/>
            <a:r>
              <a:rPr lang="en-US" altLang="zh-TW" b="1" dirty="0" smtClean="0"/>
              <a:t>Input: acoustic features</a:t>
            </a:r>
          </a:p>
          <a:p>
            <a:pPr lvl="1"/>
            <a:r>
              <a:rPr lang="en-US" altLang="zh-TW" b="1" dirty="0" smtClean="0"/>
              <a:t>Output: speech samples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319" y="3411503"/>
            <a:ext cx="5591362" cy="196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Research overview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Build </a:t>
            </a:r>
            <a:r>
              <a:rPr lang="en-US" altLang="zh-TW" dirty="0"/>
              <a:t>a</a:t>
            </a:r>
            <a:r>
              <a:rPr lang="en-US" altLang="zh-TW" dirty="0" smtClean="0"/>
              <a:t> voice conversion (VC) with neural-based generation model </a:t>
            </a:r>
            <a:r>
              <a:rPr lang="en-US" altLang="zh-TW" b="1" dirty="0" smtClean="0"/>
              <a:t>baseline system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(done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TW" b="1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Improve the </a:t>
            </a:r>
            <a:r>
              <a:rPr lang="en-US" altLang="zh-TW" b="1" dirty="0" smtClean="0"/>
              <a:t>robustness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(done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Improve the </a:t>
            </a:r>
            <a:r>
              <a:rPr lang="en-US" altLang="zh-TW" b="1" dirty="0" smtClean="0"/>
              <a:t>flexibility </a:t>
            </a:r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(done)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Build a </a:t>
            </a:r>
            <a:r>
              <a:rPr lang="en-US" altLang="zh-TW" b="1" dirty="0" smtClean="0"/>
              <a:t>real-time</a:t>
            </a:r>
            <a:r>
              <a:rPr lang="en-US" altLang="zh-TW" dirty="0" smtClean="0"/>
              <a:t> system 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on-going)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5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VC with neural-generation model baseline system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Source to target features conversion</a:t>
            </a:r>
          </a:p>
          <a:p>
            <a:r>
              <a:rPr lang="en-US" altLang="zh-TW" dirty="0" smtClean="0"/>
              <a:t>Speech generation from converted features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Voice conversion challenge 2018 system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.-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Wu et al. “The NU non-parallel voice conversion system for the voice conversion challenge 2018,”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Odyssey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52" y="2808909"/>
            <a:ext cx="8294096" cy="15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Collapsed speech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Collapsed</a:t>
            </a:r>
            <a:r>
              <a:rPr lang="en-US" altLang="zh-TW" dirty="0" smtClean="0"/>
              <a:t> </a:t>
            </a:r>
            <a:r>
              <a:rPr lang="en-US" altLang="zh-TW" dirty="0" smtClean="0"/>
              <a:t>speech </a:t>
            </a:r>
            <a:r>
              <a:rPr lang="en-US" altLang="zh-TW" dirty="0" smtClean="0">
                <a:sym typeface="Wingdings" panose="05000000000000000000" pitchFamily="2" charset="2"/>
              </a:rPr>
              <a:t>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Refined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speech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Waveform </a:t>
            </a:r>
            <a:r>
              <a:rPr lang="en-US" altLang="zh-TW" dirty="0" smtClean="0"/>
              <a:t>shape constraint</a:t>
            </a:r>
          </a:p>
          <a:p>
            <a:pPr lvl="1"/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Y. -C. Wu et al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“Collapsed speech generation and suppression for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vocoder ,”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TW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Interspeech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-C. Wu et al. “Non-parallel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voice conversion system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vocoder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collapsed speech suppression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,”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</a:t>
            </a:r>
            <a:r>
              <a:rPr lang="en-US" altLang="zh-TW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2020.</a:t>
            </a: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571" y="2270220"/>
            <a:ext cx="3295499" cy="186204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88" y="2270220"/>
            <a:ext cx="3282062" cy="1862042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4572000" y="2982300"/>
            <a:ext cx="515155" cy="43788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3072913" y="2270220"/>
            <a:ext cx="283335" cy="186204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7270123" y="2270220"/>
            <a:ext cx="283335" cy="18620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8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smtClean="0">
                <a:latin typeface="+mn-lt"/>
              </a:rPr>
              <a:t>Acoustic Mismatch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Mismatch between training and testing stage</a:t>
            </a:r>
          </a:p>
          <a:p>
            <a:pPr lvl="1"/>
            <a:r>
              <a:rPr lang="en-US" altLang="zh-TW" dirty="0" smtClean="0"/>
              <a:t>Speech quality degradation</a:t>
            </a:r>
          </a:p>
          <a:p>
            <a:pPr lvl="1"/>
            <a:r>
              <a:rPr lang="en-US" altLang="zh-TW" dirty="0"/>
              <a:t>N</a:t>
            </a:r>
            <a:r>
              <a:rPr lang="en-US" altLang="zh-TW" dirty="0" smtClean="0"/>
              <a:t>oisy generated speech (Collapsed speech)</a:t>
            </a:r>
          </a:p>
          <a:p>
            <a:pPr marL="457200" lvl="1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>
              <a:buFontTx/>
              <a:buChar char="-"/>
            </a:pPr>
            <a:endParaRPr lang="en-US" altLang="zh-TW" dirty="0" smtClean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2910-5291-4215-A14B-1E9C42171ABB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95" y="3159710"/>
            <a:ext cx="6599321" cy="315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5716</TotalTime>
  <Words>859</Words>
  <Application>Microsoft Office PowerPoint</Application>
  <PresentationFormat>如螢幕大小 (4:3)</PresentationFormat>
  <Paragraphs>198</Paragraphs>
  <Slides>21</Slides>
  <Notes>19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1" baseType="lpstr">
      <vt:lpstr>游ゴシック</vt:lpstr>
      <vt:lpstr>游ゴシック Light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Equation</vt:lpstr>
      <vt:lpstr>Voice Conversion with Neural-based Speech Generation Model</vt:lpstr>
      <vt:lpstr>About me  https://bigpon.github.io/</vt:lpstr>
      <vt:lpstr>Voice conversion</vt:lpstr>
      <vt:lpstr>Conventional speech synthesis</vt:lpstr>
      <vt:lpstr>Neural-based speech generation</vt:lpstr>
      <vt:lpstr>Research overview</vt:lpstr>
      <vt:lpstr>VC with neural-generation model baseline system</vt:lpstr>
      <vt:lpstr>Collapsed speech</vt:lpstr>
      <vt:lpstr>Acoustic Mismatch</vt:lpstr>
      <vt:lpstr>Temporal Mismatch</vt:lpstr>
      <vt:lpstr>WaveNet [A. Oord+, 2016]</vt:lpstr>
      <vt:lpstr>Dilated CNN [F. Yu+, 2016]</vt:lpstr>
      <vt:lpstr>Is WaveNet vocoder suitable for speech generation?</vt:lpstr>
      <vt:lpstr>Quasi-Periodic WaveNet</vt:lpstr>
      <vt:lpstr>Pitch-dependent dilated convolution</vt:lpstr>
      <vt:lpstr>Effective receptive filed</vt:lpstr>
      <vt:lpstr>Cascaded networks </vt:lpstr>
      <vt:lpstr>Parallel WaveGAN [R. Yamamoto+, 2020]</vt:lpstr>
      <vt:lpstr>Quasi-Periodic Parallel WaveGAN</vt:lpstr>
      <vt:lpstr>Other works</vt:lpstr>
      <vt:lpstr>Thank you for your attention !  https://bigpon.github.io/QuasiPeriodicParallelWaveGAN_demo/ https://bigpon.github.io/QuasiPeriodicWaveNet_demo/ https://bigpon.github.io/LpcConstrainedWaveNet_demo/ 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Sound-G Many to one Many to many Nonparallel</dc:title>
  <dc:creator>Bigpon</dc:creator>
  <cp:lastModifiedBy>PB D</cp:lastModifiedBy>
  <cp:revision>291</cp:revision>
  <dcterms:created xsi:type="dcterms:W3CDTF">2017-10-05T06:39:07Z</dcterms:created>
  <dcterms:modified xsi:type="dcterms:W3CDTF">2020-04-19T08:57:08Z</dcterms:modified>
</cp:coreProperties>
</file>