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notesSlides/notesSlide2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32"/>
  </p:notesMasterIdLst>
  <p:sldIdLst>
    <p:sldId id="285" r:id="rId2"/>
    <p:sldId id="368" r:id="rId3"/>
    <p:sldId id="325" r:id="rId4"/>
    <p:sldId id="372" r:id="rId5"/>
    <p:sldId id="369" r:id="rId6"/>
    <p:sldId id="371" r:id="rId7"/>
    <p:sldId id="375" r:id="rId8"/>
    <p:sldId id="376" r:id="rId9"/>
    <p:sldId id="377" r:id="rId10"/>
    <p:sldId id="360" r:id="rId11"/>
    <p:sldId id="378" r:id="rId12"/>
    <p:sldId id="374" r:id="rId13"/>
    <p:sldId id="380" r:id="rId14"/>
    <p:sldId id="381" r:id="rId15"/>
    <p:sldId id="382" r:id="rId16"/>
    <p:sldId id="330" r:id="rId17"/>
    <p:sldId id="340" r:id="rId18"/>
    <p:sldId id="379" r:id="rId19"/>
    <p:sldId id="341" r:id="rId20"/>
    <p:sldId id="383" r:id="rId21"/>
    <p:sldId id="362" r:id="rId22"/>
    <p:sldId id="386" r:id="rId23"/>
    <p:sldId id="385" r:id="rId24"/>
    <p:sldId id="388" r:id="rId25"/>
    <p:sldId id="387" r:id="rId26"/>
    <p:sldId id="389" r:id="rId27"/>
    <p:sldId id="323" r:id="rId28"/>
    <p:sldId id="384" r:id="rId29"/>
    <p:sldId id="390" r:id="rId30"/>
    <p:sldId id="29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6C0"/>
    <a:srgbClr val="FEBBB8"/>
    <a:srgbClr val="F4C2CA"/>
    <a:srgbClr val="EB95A3"/>
    <a:srgbClr val="DE9AA5"/>
    <a:srgbClr val="D9A39F"/>
    <a:srgbClr val="E29F96"/>
    <a:srgbClr val="EA998E"/>
    <a:srgbClr val="E6E6E6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7" autoAdjust="0"/>
    <p:restoredTop sz="70363" autoAdjust="0"/>
  </p:normalViewPr>
  <p:slideViewPr>
    <p:cSldViewPr snapToGrid="0">
      <p:cViewPr varScale="1">
        <p:scale>
          <a:sx n="60" d="100"/>
          <a:sy n="60" d="100"/>
        </p:scale>
        <p:origin x="14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snu1\Google%20&#38642;&#31471;&#30828;&#30879;\PaperReference\2019PaperWork\2019IS_QPNet\results\Experimental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snu1\Google%20&#38642;&#31471;&#30828;&#30879;\PaperReference\2019PaperWork\2019IS_QPNet\results\Experimental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hsnu1\Google%20&#38642;&#31471;&#30828;&#30879;\PaperReference\2020PaperWork\2020IS_QPPWG\results\subjective\QPPWG_final_MO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hsnu1\Google%20&#38642;&#31471;&#30828;&#30879;\PaperReference\2020PaperWork\2020IS_QPPWG\results\subjective\QPPWG_final_XA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28760064653708"/>
          <c:y val="5.4320893335027813E-2"/>
          <c:w val="0.84792471804699943"/>
          <c:h val="0.69913889931615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MOS!$B$2</c:f>
              <c:strCache>
                <c:ptCount val="1"/>
                <c:pt idx="0">
                  <c:v>WORLD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3"/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MOS!$F$3:$F$5</c:f>
                <c:numCache>
                  <c:formatCode>General</c:formatCode>
                  <c:ptCount val="3"/>
                  <c:pt idx="0">
                    <c:v>0.15639163925947119</c:v>
                  </c:pt>
                  <c:pt idx="1">
                    <c:v>0.16325038076935611</c:v>
                  </c:pt>
                  <c:pt idx="2">
                    <c:v>0.13961823575192611</c:v>
                  </c:pt>
                </c:numCache>
              </c:numRef>
            </c:plus>
            <c:minus>
              <c:numRef>
                <c:f>MOS!$F$3:$F$5</c:f>
                <c:numCache>
                  <c:formatCode>General</c:formatCode>
                  <c:ptCount val="3"/>
                  <c:pt idx="0">
                    <c:v>0.15639163925947119</c:v>
                  </c:pt>
                  <c:pt idx="1">
                    <c:v>0.16325038076935611</c:v>
                  </c:pt>
                  <c:pt idx="2">
                    <c:v>0.13961823575192611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cat>
            <c:strRef>
              <c:f>MOS!$A$3:$A$5</c:f>
              <c:strCache>
                <c:ptCount val="3"/>
                <c:pt idx="0">
                  <c:v>Unchanged  𝐹₀</c:v>
                </c:pt>
                <c:pt idx="1">
                  <c:v>1/2  𝐹₀</c:v>
                </c:pt>
                <c:pt idx="2">
                  <c:v>3/2  𝐹₀</c:v>
                </c:pt>
              </c:strCache>
            </c:strRef>
          </c:cat>
          <c:val>
            <c:numRef>
              <c:f>MOS!$B$3:$B$5</c:f>
              <c:numCache>
                <c:formatCode>0.0</c:formatCode>
                <c:ptCount val="3"/>
                <c:pt idx="0">
                  <c:v>3.5125000000000002</c:v>
                </c:pt>
                <c:pt idx="1">
                  <c:v>2.2562500000000001</c:v>
                </c:pt>
                <c:pt idx="2">
                  <c:v>3.15625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14-48A4-AE63-4BB67467755D}"/>
            </c:ext>
          </c:extLst>
        </c:ser>
        <c:ser>
          <c:idx val="1"/>
          <c:order val="1"/>
          <c:tx>
            <c:strRef>
              <c:f>MOS!$C$2</c:f>
              <c:strCache>
                <c:ptCount val="1"/>
                <c:pt idx="0">
                  <c:v>WNf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3"/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MOS!$G$3:$G$5</c:f>
                <c:numCache>
                  <c:formatCode>General</c:formatCode>
                  <c:ptCount val="3"/>
                  <c:pt idx="0">
                    <c:v>0.130683524869012</c:v>
                  </c:pt>
                  <c:pt idx="1">
                    <c:v>0.1706140897356519</c:v>
                  </c:pt>
                  <c:pt idx="2">
                    <c:v>0.13697042807268919</c:v>
                  </c:pt>
                </c:numCache>
              </c:numRef>
            </c:plus>
            <c:minus>
              <c:numRef>
                <c:f>MOS!$G$3:$G$5</c:f>
                <c:numCache>
                  <c:formatCode>General</c:formatCode>
                  <c:ptCount val="3"/>
                  <c:pt idx="0">
                    <c:v>0.130683524869012</c:v>
                  </c:pt>
                  <c:pt idx="1">
                    <c:v>0.1706140897356519</c:v>
                  </c:pt>
                  <c:pt idx="2">
                    <c:v>0.13697042807268919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cat>
            <c:strRef>
              <c:f>MOS!$A$3:$A$5</c:f>
              <c:strCache>
                <c:ptCount val="3"/>
                <c:pt idx="0">
                  <c:v>Unchanged  𝐹₀</c:v>
                </c:pt>
                <c:pt idx="1">
                  <c:v>1/2  𝐹₀</c:v>
                </c:pt>
                <c:pt idx="2">
                  <c:v>3/2  𝐹₀</c:v>
                </c:pt>
              </c:strCache>
            </c:strRef>
          </c:cat>
          <c:val>
            <c:numRef>
              <c:f>MOS!$C$3:$C$5</c:f>
              <c:numCache>
                <c:formatCode>0.0</c:formatCode>
                <c:ptCount val="3"/>
                <c:pt idx="0">
                  <c:v>4.1749999999999998</c:v>
                </c:pt>
                <c:pt idx="1">
                  <c:v>3.2124999999999999</c:v>
                </c:pt>
                <c:pt idx="2">
                  <c:v>3.0687500000000001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14-48A4-AE63-4BB67467755D}"/>
            </c:ext>
          </c:extLst>
        </c:ser>
        <c:ser>
          <c:idx val="2"/>
          <c:order val="2"/>
          <c:tx>
            <c:strRef>
              <c:f>MOS!$D$2</c:f>
              <c:strCache>
                <c:ptCount val="1"/>
                <c:pt idx="0">
                  <c:v>WNc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3"/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MOS!$H$3:$H$5</c:f>
                <c:numCache>
                  <c:formatCode>General</c:formatCode>
                  <c:ptCount val="3"/>
                  <c:pt idx="0">
                    <c:v>0.10352428462835719</c:v>
                  </c:pt>
                  <c:pt idx="1">
                    <c:v>0.11201436391530829</c:v>
                  </c:pt>
                  <c:pt idx="2">
                    <c:v>0.1029896024695169</c:v>
                  </c:pt>
                </c:numCache>
              </c:numRef>
            </c:plus>
            <c:minus>
              <c:numRef>
                <c:f>MOS!$H$3:$H$5</c:f>
                <c:numCache>
                  <c:formatCode>General</c:formatCode>
                  <c:ptCount val="3"/>
                  <c:pt idx="0">
                    <c:v>0.10352428462835719</c:v>
                  </c:pt>
                  <c:pt idx="1">
                    <c:v>0.11201436391530829</c:v>
                  </c:pt>
                  <c:pt idx="2">
                    <c:v>0.1029896024695169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cat>
            <c:strRef>
              <c:f>MOS!$A$3:$A$5</c:f>
              <c:strCache>
                <c:ptCount val="3"/>
                <c:pt idx="0">
                  <c:v>Unchanged  𝐹₀</c:v>
                </c:pt>
                <c:pt idx="1">
                  <c:v>1/2  𝐹₀</c:v>
                </c:pt>
                <c:pt idx="2">
                  <c:v>3/2  𝐹₀</c:v>
                </c:pt>
              </c:strCache>
            </c:strRef>
          </c:cat>
          <c:val>
            <c:numRef>
              <c:f>MOS!$D$3:$D$5</c:f>
              <c:numCache>
                <c:formatCode>0.0</c:formatCode>
                <c:ptCount val="3"/>
                <c:pt idx="0">
                  <c:v>2.2374999999999998</c:v>
                </c:pt>
                <c:pt idx="1">
                  <c:v>2.15625</c:v>
                </c:pt>
                <c:pt idx="2">
                  <c:v>1.9312499999999999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14-48A4-AE63-4BB67467755D}"/>
            </c:ext>
          </c:extLst>
        </c:ser>
        <c:ser>
          <c:idx val="3"/>
          <c:order val="3"/>
          <c:tx>
            <c:strRef>
              <c:f>MOS!$E$2</c:f>
              <c:strCache>
                <c:ptCount val="1"/>
                <c:pt idx="0">
                  <c:v>QPNet</c:v>
                </c:pt>
              </c:strCache>
            </c:strRef>
          </c:tx>
          <c:spPr>
            <a:solidFill>
              <a:srgbClr val="F6C6C0"/>
            </a:solidFill>
            <a:ln w="9525" cap="flat" cmpd="sng" algn="ctr">
              <a:solidFill>
                <a:schemeClr val="accent3"/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MOS!$I$3:$I$5</c:f>
                <c:numCache>
                  <c:formatCode>General</c:formatCode>
                  <c:ptCount val="3"/>
                  <c:pt idx="0">
                    <c:v>0.13671180113520229</c:v>
                  </c:pt>
                  <c:pt idx="1">
                    <c:v>0.16124944539491909</c:v>
                  </c:pt>
                  <c:pt idx="2">
                    <c:v>0.13541822659803099</c:v>
                  </c:pt>
                </c:numCache>
              </c:numRef>
            </c:plus>
            <c:minus>
              <c:numRef>
                <c:f>MOS!$I$3:$I$5</c:f>
                <c:numCache>
                  <c:formatCode>General</c:formatCode>
                  <c:ptCount val="3"/>
                  <c:pt idx="0">
                    <c:v>0.13671180113520229</c:v>
                  </c:pt>
                  <c:pt idx="1">
                    <c:v>0.16124944539491909</c:v>
                  </c:pt>
                  <c:pt idx="2">
                    <c:v>0.13541822659803099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cat>
            <c:strRef>
              <c:f>MOS!$A$3:$A$5</c:f>
              <c:strCache>
                <c:ptCount val="3"/>
                <c:pt idx="0">
                  <c:v>Unchanged  𝐹₀</c:v>
                </c:pt>
                <c:pt idx="1">
                  <c:v>1/2  𝐹₀</c:v>
                </c:pt>
                <c:pt idx="2">
                  <c:v>3/2  𝐹₀</c:v>
                </c:pt>
              </c:strCache>
            </c:strRef>
          </c:cat>
          <c:val>
            <c:numRef>
              <c:f>MOS!$E$3:$E$5</c:f>
              <c:numCache>
                <c:formatCode>0.0</c:formatCode>
                <c:ptCount val="3"/>
                <c:pt idx="0">
                  <c:v>3.9624999999999999</c:v>
                </c:pt>
                <c:pt idx="1">
                  <c:v>3.3937499999999998</c:v>
                </c:pt>
                <c:pt idx="2">
                  <c:v>2.7312500000000002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14-48A4-AE63-4BB67467755D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12104096"/>
        <c:axId val="312113248"/>
      </c:barChart>
      <c:catAx>
        <c:axId val="312104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12113248"/>
        <c:crosses val="autoZero"/>
        <c:auto val="1"/>
        <c:lblAlgn val="ctr"/>
        <c:lblOffset val="100"/>
        <c:noMultiLvlLbl val="0"/>
      </c:catAx>
      <c:valAx>
        <c:axId val="312113248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cap="small" baseline="0"/>
                  <a:t>Mean Opinion Score</a:t>
                </a:r>
                <a:endParaRPr lang="zh-TW" cap="small" baseline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in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12104096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92176039119802"/>
          <c:y val="5.8043798553967955E-2"/>
          <c:w val="0.79621841890790546"/>
          <c:h val="0.673066613080852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XAB!$B$2</c:f>
              <c:strCache>
                <c:ptCount val="1"/>
                <c:pt idx="0">
                  <c:v>WNf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3"/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XAB!$D$3:$D$5</c:f>
                <c:numCache>
                  <c:formatCode>General</c:formatCode>
                  <c:ptCount val="3"/>
                  <c:pt idx="0">
                    <c:v>10</c:v>
                  </c:pt>
                  <c:pt idx="1">
                    <c:v>8</c:v>
                  </c:pt>
                  <c:pt idx="2">
                    <c:v>8</c:v>
                  </c:pt>
                </c:numCache>
              </c:numRef>
            </c:plus>
            <c:minus>
              <c:numRef>
                <c:f>XAB!$D$3:$D$5</c:f>
                <c:numCache>
                  <c:formatCode>General</c:formatCode>
                  <c:ptCount val="3"/>
                  <c:pt idx="0">
                    <c:v>10</c:v>
                  </c:pt>
                  <c:pt idx="1">
                    <c:v>8</c:v>
                  </c:pt>
                  <c:pt idx="2">
                    <c:v>8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cat>
            <c:strRef>
              <c:f>XAB!$A$3:$A$5</c:f>
              <c:strCache>
                <c:ptCount val="3"/>
                <c:pt idx="0">
                  <c:v>Unchanged  𝐹₀</c:v>
                </c:pt>
                <c:pt idx="1">
                  <c:v>1/2  𝐹₀</c:v>
                </c:pt>
                <c:pt idx="2">
                  <c:v>3/2  𝐹₀</c:v>
                </c:pt>
              </c:strCache>
            </c:strRef>
          </c:cat>
          <c:val>
            <c:numRef>
              <c:f>XAB!$B$3:$B$5</c:f>
              <c:numCache>
                <c:formatCode>General</c:formatCode>
                <c:ptCount val="3"/>
                <c:pt idx="0">
                  <c:v>46</c:v>
                </c:pt>
                <c:pt idx="1">
                  <c:v>24</c:v>
                </c:pt>
                <c:pt idx="2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47-4ABB-B0CB-16FE1B3E5169}"/>
            </c:ext>
          </c:extLst>
        </c:ser>
        <c:ser>
          <c:idx val="1"/>
          <c:order val="1"/>
          <c:tx>
            <c:strRef>
              <c:f>XAB!$C$2</c:f>
              <c:strCache>
                <c:ptCount val="1"/>
                <c:pt idx="0">
                  <c:v>QPNet</c:v>
                </c:pt>
              </c:strCache>
            </c:strRef>
          </c:tx>
          <c:spPr>
            <a:solidFill>
              <a:srgbClr val="F6C6C0"/>
            </a:solidFill>
            <a:ln w="9525" cap="flat" cmpd="sng" algn="ctr">
              <a:solidFill>
                <a:schemeClr val="accent3"/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XAB!$D$3:$D$5</c:f>
                <c:numCache>
                  <c:formatCode>General</c:formatCode>
                  <c:ptCount val="3"/>
                  <c:pt idx="0">
                    <c:v>10</c:v>
                  </c:pt>
                  <c:pt idx="1">
                    <c:v>8</c:v>
                  </c:pt>
                  <c:pt idx="2">
                    <c:v>8</c:v>
                  </c:pt>
                </c:numCache>
              </c:numRef>
            </c:plus>
            <c:minus>
              <c:numRef>
                <c:f>XAB!$D$3:$D$5</c:f>
                <c:numCache>
                  <c:formatCode>General</c:formatCode>
                  <c:ptCount val="3"/>
                  <c:pt idx="0">
                    <c:v>10</c:v>
                  </c:pt>
                  <c:pt idx="1">
                    <c:v>8</c:v>
                  </c:pt>
                  <c:pt idx="2">
                    <c:v>8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cat>
            <c:strRef>
              <c:f>XAB!$A$3:$A$5</c:f>
              <c:strCache>
                <c:ptCount val="3"/>
                <c:pt idx="0">
                  <c:v>Unchanged  𝐹₀</c:v>
                </c:pt>
                <c:pt idx="1">
                  <c:v>1/2  𝐹₀</c:v>
                </c:pt>
                <c:pt idx="2">
                  <c:v>3/2  𝐹₀</c:v>
                </c:pt>
              </c:strCache>
            </c:strRef>
          </c:cat>
          <c:val>
            <c:numRef>
              <c:f>XAB!$C$3:$C$5</c:f>
              <c:numCache>
                <c:formatCode>General</c:formatCode>
                <c:ptCount val="3"/>
                <c:pt idx="0">
                  <c:v>54</c:v>
                </c:pt>
                <c:pt idx="1">
                  <c:v>76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47-4ABB-B0CB-16FE1B3E5169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23885048"/>
        <c:axId val="623885376"/>
      </c:barChart>
      <c:catAx>
        <c:axId val="623885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23885376"/>
        <c:crosses val="autoZero"/>
        <c:auto val="1"/>
        <c:lblAlgn val="ctr"/>
        <c:lblOffset val="100"/>
        <c:noMultiLvlLbl val="0"/>
      </c:catAx>
      <c:valAx>
        <c:axId val="6238853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cap="small" baseline="0"/>
                  <a:t>Preference Score </a:t>
                </a:r>
                <a:r>
                  <a:rPr lang="en-US"/>
                  <a:t>(%)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23885048"/>
        <c:crosses val="autoZero"/>
        <c:crossBetween val="between"/>
        <c:min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964518799453252"/>
          <c:y val="0.86609171808733176"/>
          <c:w val="0.49066861752305418"/>
          <c:h val="8.90484776317163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summary!$B$37</c:f>
              <c:strCache>
                <c:ptCount val="1"/>
                <c:pt idx="0">
                  <c:v>Natural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summary!$J$38</c:f>
                <c:numCache>
                  <c:formatCode>General</c:formatCode>
                  <c:ptCount val="1"/>
                  <c:pt idx="0">
                    <c:v>6.1404560203817772E-2</c:v>
                  </c:pt>
                </c:numCache>
              </c:numRef>
            </c:plus>
            <c:minus>
              <c:numRef>
                <c:f>summary!$J$38</c:f>
                <c:numCache>
                  <c:formatCode>General</c:formatCode>
                  <c:ptCount val="1"/>
                  <c:pt idx="0">
                    <c:v>6.1404560203817772E-2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cat>
            <c:strRef>
              <c:f>summary!$A$38:$A$40</c:f>
              <c:strCache>
                <c:ptCount val="3"/>
                <c:pt idx="0">
                  <c:v>1×𝐹₀</c:v>
                </c:pt>
                <c:pt idx="1">
                  <c:v>½×𝐹₀</c:v>
                </c:pt>
                <c:pt idx="2">
                  <c:v>2×𝐹₀</c:v>
                </c:pt>
              </c:strCache>
            </c:strRef>
          </c:cat>
          <c:val>
            <c:numRef>
              <c:f>summary!$B$38:$B$40</c:f>
              <c:numCache>
                <c:formatCode>General</c:formatCode>
                <c:ptCount val="3"/>
                <c:pt idx="0" formatCode="0.0">
                  <c:v>4.838541666666667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D-42C0-9B98-72E22BB2D086}"/>
            </c:ext>
          </c:extLst>
        </c:ser>
        <c:ser>
          <c:idx val="1"/>
          <c:order val="1"/>
          <c:tx>
            <c:strRef>
              <c:f>summary!$C$37</c:f>
              <c:strCache>
                <c:ptCount val="1"/>
                <c:pt idx="0">
                  <c:v>WD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summary!$K$38:$K$40</c:f>
                <c:numCache>
                  <c:formatCode>General</c:formatCode>
                  <c:ptCount val="3"/>
                  <c:pt idx="0">
                    <c:v>0.12863078034789441</c:v>
                  </c:pt>
                  <c:pt idx="1">
                    <c:v>0.1196498322441895</c:v>
                  </c:pt>
                  <c:pt idx="2">
                    <c:v>0.12834416242269009</c:v>
                  </c:pt>
                </c:numCache>
              </c:numRef>
            </c:plus>
            <c:minus>
              <c:numRef>
                <c:f>summary!$K$38:$K$40</c:f>
                <c:numCache>
                  <c:formatCode>General</c:formatCode>
                  <c:ptCount val="3"/>
                  <c:pt idx="0">
                    <c:v>0.12863078034789441</c:v>
                  </c:pt>
                  <c:pt idx="1">
                    <c:v>0.1196498322441895</c:v>
                  </c:pt>
                  <c:pt idx="2">
                    <c:v>0.12834416242269009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cat>
            <c:strRef>
              <c:f>summary!$A$38:$A$40</c:f>
              <c:strCache>
                <c:ptCount val="3"/>
                <c:pt idx="0">
                  <c:v>1×𝐹₀</c:v>
                </c:pt>
                <c:pt idx="1">
                  <c:v>½×𝐹₀</c:v>
                </c:pt>
                <c:pt idx="2">
                  <c:v>2×𝐹₀</c:v>
                </c:pt>
              </c:strCache>
            </c:strRef>
          </c:cat>
          <c:val>
            <c:numRef>
              <c:f>summary!$C$38:$C$40</c:f>
              <c:numCache>
                <c:formatCode>0.0</c:formatCode>
                <c:ptCount val="3"/>
                <c:pt idx="0">
                  <c:v>3.515625</c:v>
                </c:pt>
                <c:pt idx="1">
                  <c:v>2.166666666666667</c:v>
                </c:pt>
                <c:pt idx="2">
                  <c:v>2.9375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3D-42C0-9B98-72E22BB2D086}"/>
            </c:ext>
          </c:extLst>
        </c:ser>
        <c:ser>
          <c:idx val="2"/>
          <c:order val="2"/>
          <c:tx>
            <c:strRef>
              <c:f>summary!$D$37</c:f>
              <c:strCache>
                <c:ptCount val="1"/>
                <c:pt idx="0">
                  <c:v>QPNet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summary!$L$38:$L$40</c:f>
                <c:numCache>
                  <c:formatCode>General</c:formatCode>
                  <c:ptCount val="3"/>
                  <c:pt idx="0">
                    <c:v>0.1220671991724723</c:v>
                  </c:pt>
                  <c:pt idx="1">
                    <c:v>0.14741469685118269</c:v>
                  </c:pt>
                  <c:pt idx="2">
                    <c:v>0.11578450199148679</c:v>
                  </c:pt>
                </c:numCache>
              </c:numRef>
            </c:plus>
            <c:minus>
              <c:numRef>
                <c:f>summary!$L$38:$L$40</c:f>
                <c:numCache>
                  <c:formatCode>General</c:formatCode>
                  <c:ptCount val="3"/>
                  <c:pt idx="0">
                    <c:v>0.1220671991724723</c:v>
                  </c:pt>
                  <c:pt idx="1">
                    <c:v>0.14741469685118269</c:v>
                  </c:pt>
                  <c:pt idx="2">
                    <c:v>0.11578450199148679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cat>
            <c:strRef>
              <c:f>summary!$A$38:$A$40</c:f>
              <c:strCache>
                <c:ptCount val="3"/>
                <c:pt idx="0">
                  <c:v>1×𝐹₀</c:v>
                </c:pt>
                <c:pt idx="1">
                  <c:v>½×𝐹₀</c:v>
                </c:pt>
                <c:pt idx="2">
                  <c:v>2×𝐹₀</c:v>
                </c:pt>
              </c:strCache>
            </c:strRef>
          </c:cat>
          <c:val>
            <c:numRef>
              <c:f>summary!$D$38:$D$40</c:f>
              <c:numCache>
                <c:formatCode>0.0</c:formatCode>
                <c:ptCount val="3"/>
                <c:pt idx="0">
                  <c:v>4.119791666666667</c:v>
                </c:pt>
                <c:pt idx="1">
                  <c:v>3.265625</c:v>
                </c:pt>
                <c:pt idx="2">
                  <c:v>2.177083333333333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3D-42C0-9B98-72E22BB2D086}"/>
            </c:ext>
          </c:extLst>
        </c:ser>
        <c:ser>
          <c:idx val="3"/>
          <c:order val="3"/>
          <c:tx>
            <c:strRef>
              <c:f>summary!$E$37</c:f>
              <c:strCache>
                <c:ptCount val="1"/>
                <c:pt idx="0">
                  <c:v>PWG_30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summary!$M$38:$M$40</c:f>
                <c:numCache>
                  <c:formatCode>General</c:formatCode>
                  <c:ptCount val="3"/>
                  <c:pt idx="0">
                    <c:v>0.1177538826128524</c:v>
                  </c:pt>
                  <c:pt idx="1">
                    <c:v>0.1684801515438055</c:v>
                  </c:pt>
                  <c:pt idx="2">
                    <c:v>0.14172373234088159</c:v>
                  </c:pt>
                </c:numCache>
              </c:numRef>
            </c:plus>
            <c:minus>
              <c:numRef>
                <c:f>summary!$M$38:$M$40</c:f>
                <c:numCache>
                  <c:formatCode>General</c:formatCode>
                  <c:ptCount val="3"/>
                  <c:pt idx="0">
                    <c:v>0.1177538826128524</c:v>
                  </c:pt>
                  <c:pt idx="1">
                    <c:v>0.1684801515438055</c:v>
                  </c:pt>
                  <c:pt idx="2">
                    <c:v>0.14172373234088159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cat>
            <c:strRef>
              <c:f>summary!$A$38:$A$40</c:f>
              <c:strCache>
                <c:ptCount val="3"/>
                <c:pt idx="0">
                  <c:v>1×𝐹₀</c:v>
                </c:pt>
                <c:pt idx="1">
                  <c:v>½×𝐹₀</c:v>
                </c:pt>
                <c:pt idx="2">
                  <c:v>2×𝐹₀</c:v>
                </c:pt>
              </c:strCache>
            </c:strRef>
          </c:cat>
          <c:val>
            <c:numRef>
              <c:f>summary!$E$38:$E$40</c:f>
              <c:numCache>
                <c:formatCode>0.0</c:formatCode>
                <c:ptCount val="3"/>
                <c:pt idx="0">
                  <c:v>4.276041666666667</c:v>
                </c:pt>
                <c:pt idx="1">
                  <c:v>2.927083333333333</c:v>
                </c:pt>
                <c:pt idx="2">
                  <c:v>2.463541666666667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3D-42C0-9B98-72E22BB2D086}"/>
            </c:ext>
          </c:extLst>
        </c:ser>
        <c:ser>
          <c:idx val="4"/>
          <c:order val="4"/>
          <c:tx>
            <c:strRef>
              <c:f>summary!$F$37</c:f>
              <c:strCache>
                <c:ptCount val="1"/>
                <c:pt idx="0">
                  <c:v>PWG_20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summary!$N$38:$N$40</c:f>
                <c:numCache>
                  <c:formatCode>General</c:formatCode>
                  <c:ptCount val="3"/>
                  <c:pt idx="0">
                    <c:v>0.12874948647545181</c:v>
                  </c:pt>
                  <c:pt idx="1">
                    <c:v>0.1457771598354399</c:v>
                  </c:pt>
                  <c:pt idx="2">
                    <c:v>0.1253484253400213</c:v>
                  </c:pt>
                </c:numCache>
              </c:numRef>
            </c:plus>
            <c:minus>
              <c:numRef>
                <c:f>summary!$N$38:$N$40</c:f>
                <c:numCache>
                  <c:formatCode>General</c:formatCode>
                  <c:ptCount val="3"/>
                  <c:pt idx="0">
                    <c:v>0.12874948647545181</c:v>
                  </c:pt>
                  <c:pt idx="1">
                    <c:v>0.1457771598354399</c:v>
                  </c:pt>
                  <c:pt idx="2">
                    <c:v>0.1253484253400213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cat>
            <c:strRef>
              <c:f>summary!$A$38:$A$40</c:f>
              <c:strCache>
                <c:ptCount val="3"/>
                <c:pt idx="0">
                  <c:v>1×𝐹₀</c:v>
                </c:pt>
                <c:pt idx="1">
                  <c:v>½×𝐹₀</c:v>
                </c:pt>
                <c:pt idx="2">
                  <c:v>2×𝐹₀</c:v>
                </c:pt>
              </c:strCache>
            </c:strRef>
          </c:cat>
          <c:val>
            <c:numRef>
              <c:f>summary!$F$38:$F$40</c:f>
              <c:numCache>
                <c:formatCode>0.0</c:formatCode>
                <c:ptCount val="3"/>
                <c:pt idx="0">
                  <c:v>3.786458333333333</c:v>
                </c:pt>
                <c:pt idx="1">
                  <c:v>2.692708333333333</c:v>
                </c:pt>
                <c:pt idx="2">
                  <c:v>2.161458333333333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3D-42C0-9B98-72E22BB2D086}"/>
            </c:ext>
          </c:extLst>
        </c:ser>
        <c:ser>
          <c:idx val="5"/>
          <c:order val="5"/>
          <c:tx>
            <c:strRef>
              <c:f>summary!$G$37</c:f>
              <c:strCache>
                <c:ptCount val="1"/>
                <c:pt idx="0">
                  <c:v>PWG_16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summary!$O$38:$O$40</c:f>
                <c:numCache>
                  <c:formatCode>General</c:formatCode>
                  <c:ptCount val="3"/>
                  <c:pt idx="0">
                    <c:v>6.749932354998657E-2</c:v>
                  </c:pt>
                  <c:pt idx="1">
                    <c:v>6.7466984669917435E-2</c:v>
                  </c:pt>
                  <c:pt idx="2">
                    <c:v>6.3899442352467292E-2</c:v>
                  </c:pt>
                </c:numCache>
              </c:numRef>
            </c:plus>
            <c:minus>
              <c:numRef>
                <c:f>summary!$O$38:$O$40</c:f>
                <c:numCache>
                  <c:formatCode>General</c:formatCode>
                  <c:ptCount val="3"/>
                  <c:pt idx="0">
                    <c:v>6.749932354998657E-2</c:v>
                  </c:pt>
                  <c:pt idx="1">
                    <c:v>6.7466984669917435E-2</c:v>
                  </c:pt>
                  <c:pt idx="2">
                    <c:v>6.3899442352467292E-2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cat>
            <c:strRef>
              <c:f>summary!$A$38:$A$40</c:f>
              <c:strCache>
                <c:ptCount val="3"/>
                <c:pt idx="0">
                  <c:v>1×𝐹₀</c:v>
                </c:pt>
                <c:pt idx="1">
                  <c:v>½×𝐹₀</c:v>
                </c:pt>
                <c:pt idx="2">
                  <c:v>2×𝐹₀</c:v>
                </c:pt>
              </c:strCache>
            </c:strRef>
          </c:cat>
          <c:val>
            <c:numRef>
              <c:f>summary!$G$38:$G$40</c:f>
              <c:numCache>
                <c:formatCode>0.0</c:formatCode>
                <c:ptCount val="3"/>
                <c:pt idx="0">
                  <c:v>1.244791666666667</c:v>
                </c:pt>
                <c:pt idx="1">
                  <c:v>1.265625</c:v>
                </c:pt>
                <c:pt idx="2">
                  <c:v>1.260416666666667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A3D-42C0-9B98-72E22BB2D086}"/>
            </c:ext>
          </c:extLst>
        </c:ser>
        <c:ser>
          <c:idx val="6"/>
          <c:order val="6"/>
          <c:tx>
            <c:strRef>
              <c:f>summary!$H$37</c:f>
              <c:strCache>
                <c:ptCount val="1"/>
                <c:pt idx="0">
                  <c:v>QPPWG_20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summary!$P$38:$P$40</c:f>
                <c:numCache>
                  <c:formatCode>General</c:formatCode>
                  <c:ptCount val="3"/>
                  <c:pt idx="0">
                    <c:v>0.12607752941713521</c:v>
                  </c:pt>
                  <c:pt idx="1">
                    <c:v>0.14509629187541781</c:v>
                  </c:pt>
                  <c:pt idx="2">
                    <c:v>0.13456755056907829</c:v>
                  </c:pt>
                </c:numCache>
              </c:numRef>
            </c:plus>
            <c:minus>
              <c:numRef>
                <c:f>summary!$P$38:$P$40</c:f>
                <c:numCache>
                  <c:formatCode>General</c:formatCode>
                  <c:ptCount val="3"/>
                  <c:pt idx="0">
                    <c:v>0.12607752941713521</c:v>
                  </c:pt>
                  <c:pt idx="1">
                    <c:v>0.14509629187541781</c:v>
                  </c:pt>
                  <c:pt idx="2">
                    <c:v>0.13456755056907829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cat>
            <c:strRef>
              <c:f>summary!$A$38:$A$40</c:f>
              <c:strCache>
                <c:ptCount val="3"/>
                <c:pt idx="0">
                  <c:v>1×𝐹₀</c:v>
                </c:pt>
                <c:pt idx="1">
                  <c:v>½×𝐹₀</c:v>
                </c:pt>
                <c:pt idx="2">
                  <c:v>2×𝐹₀</c:v>
                </c:pt>
              </c:strCache>
            </c:strRef>
          </c:cat>
          <c:val>
            <c:numRef>
              <c:f>summary!$H$38:$H$40</c:f>
              <c:numCache>
                <c:formatCode>0.0</c:formatCode>
                <c:ptCount val="3"/>
                <c:pt idx="0">
                  <c:v>4.130208333333333</c:v>
                </c:pt>
                <c:pt idx="1">
                  <c:v>3.239583333333333</c:v>
                </c:pt>
                <c:pt idx="2">
                  <c:v>2.692708333333333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A3D-42C0-9B98-72E22BB2D086}"/>
            </c:ext>
          </c:extLst>
        </c:ser>
        <c:ser>
          <c:idx val="7"/>
          <c:order val="7"/>
          <c:tx>
            <c:strRef>
              <c:f>summary!$I$37</c:f>
              <c:strCache>
                <c:ptCount val="1"/>
                <c:pt idx="0">
                  <c:v>QPPWG_16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summary!$Q$38:$Q$40</c:f>
                <c:numCache>
                  <c:formatCode>General</c:formatCode>
                  <c:ptCount val="3"/>
                  <c:pt idx="0">
                    <c:v>0.11652428656541169</c:v>
                  </c:pt>
                  <c:pt idx="1">
                    <c:v>0.14462173816362181</c:v>
                  </c:pt>
                  <c:pt idx="2">
                    <c:v>0.11281312337167709</c:v>
                  </c:pt>
                </c:numCache>
              </c:numRef>
            </c:plus>
            <c:minus>
              <c:numRef>
                <c:f>summary!$Q$38:$Q$40</c:f>
                <c:numCache>
                  <c:formatCode>General</c:formatCode>
                  <c:ptCount val="3"/>
                  <c:pt idx="0">
                    <c:v>0.11652428656541169</c:v>
                  </c:pt>
                  <c:pt idx="1">
                    <c:v>0.14462173816362181</c:v>
                  </c:pt>
                  <c:pt idx="2">
                    <c:v>0.11281312337167709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cat>
            <c:strRef>
              <c:f>summary!$A$38:$A$40</c:f>
              <c:strCache>
                <c:ptCount val="3"/>
                <c:pt idx="0">
                  <c:v>1×𝐹₀</c:v>
                </c:pt>
                <c:pt idx="1">
                  <c:v>½×𝐹₀</c:v>
                </c:pt>
                <c:pt idx="2">
                  <c:v>2×𝐹₀</c:v>
                </c:pt>
              </c:strCache>
            </c:strRef>
          </c:cat>
          <c:val>
            <c:numRef>
              <c:f>summary!$I$38:$I$40</c:f>
              <c:numCache>
                <c:formatCode>0.0</c:formatCode>
                <c:ptCount val="3"/>
                <c:pt idx="0">
                  <c:v>3.317708333333333</c:v>
                </c:pt>
                <c:pt idx="1">
                  <c:v>2.458333333333333</c:v>
                </c:pt>
                <c:pt idx="2">
                  <c:v>2.244791666666667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A3D-42C0-9B98-72E22BB2D086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23065727"/>
        <c:axId val="1123066143"/>
      </c:barChart>
      <c:catAx>
        <c:axId val="1123065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23066143"/>
        <c:crosses val="autoZero"/>
        <c:auto val="1"/>
        <c:lblAlgn val="ctr"/>
        <c:lblOffset val="100"/>
        <c:noMultiLvlLbl val="0"/>
      </c:catAx>
      <c:valAx>
        <c:axId val="1123066143"/>
        <c:scaling>
          <c:orientation val="minMax"/>
          <c:max val="5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TW" sz="1400" cap="small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Opinion Score</a:t>
                </a:r>
                <a:endParaRPr lang="zh-TW" altLang="en-US" sz="1400" cap="small" baseline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1.6633586032074127E-2"/>
              <c:y val="3.539370078740157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0"/>
        <c:majorTickMark val="in"/>
        <c:minorTickMark val="in"/>
        <c:tickLblPos val="nextTo"/>
        <c:spPr>
          <a:noFill/>
          <a:ln>
            <a:solidFill>
              <a:schemeClr val="bg1">
                <a:lumMod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23065727"/>
        <c:crosses val="autoZero"/>
        <c:crossBetween val="between"/>
        <c:majorUnit val="1"/>
        <c:minorUnit val="0.5"/>
      </c:valAx>
      <c:spPr>
        <a:noFill/>
        <a:ln>
          <a:solidFill>
            <a:schemeClr val="bg1">
              <a:lumMod val="85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demo!$B$2</c:f>
              <c:strCache>
                <c:ptCount val="1"/>
                <c:pt idx="0">
                  <c:v>PWG_30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demo!$F$3:$F$4</c:f>
                <c:numCache>
                  <c:formatCode>General</c:formatCode>
                  <c:ptCount val="2"/>
                  <c:pt idx="0">
                    <c:v>8.1665166022502262</c:v>
                  </c:pt>
                  <c:pt idx="1">
                    <c:v>5.8641332782024129</c:v>
                  </c:pt>
                </c:numCache>
              </c:numRef>
            </c:plus>
            <c:minus>
              <c:numRef>
                <c:f>demo!$F$3:$F$4</c:f>
                <c:numCache>
                  <c:formatCode>General</c:formatCode>
                  <c:ptCount val="2"/>
                  <c:pt idx="0">
                    <c:v>8.1665166022502262</c:v>
                  </c:pt>
                  <c:pt idx="1">
                    <c:v>5.8641332782024129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cat>
            <c:strRef>
              <c:f>demo!$A$3:$A$4</c:f>
              <c:strCache>
                <c:ptCount val="2"/>
                <c:pt idx="0">
                  <c:v>½×𝐹₀</c:v>
                </c:pt>
                <c:pt idx="1">
                  <c:v>2×𝐹₀</c:v>
                </c:pt>
              </c:strCache>
            </c:strRef>
          </c:cat>
          <c:val>
            <c:numRef>
              <c:f>demo!$B$3:$B$4</c:f>
              <c:numCache>
                <c:formatCode>0.0</c:formatCode>
                <c:ptCount val="2"/>
                <c:pt idx="0">
                  <c:v>27.083333333333343</c:v>
                </c:pt>
                <c:pt idx="1">
                  <c:v>20.3125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18-4DA1-957B-B5182B78B5C7}"/>
            </c:ext>
          </c:extLst>
        </c:ser>
        <c:ser>
          <c:idx val="1"/>
          <c:order val="1"/>
          <c:tx>
            <c:strRef>
              <c:f>demo!$C$2</c:f>
              <c:strCache>
                <c:ptCount val="1"/>
                <c:pt idx="0">
                  <c:v>QPPWG_20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demo!$F$3:$F$4</c:f>
                <c:numCache>
                  <c:formatCode>General</c:formatCode>
                  <c:ptCount val="2"/>
                  <c:pt idx="0">
                    <c:v>8.1665166022502262</c:v>
                  </c:pt>
                  <c:pt idx="1">
                    <c:v>5.8641332782024129</c:v>
                  </c:pt>
                </c:numCache>
              </c:numRef>
            </c:plus>
            <c:minus>
              <c:numRef>
                <c:f>demo!$F$3:$F$4</c:f>
                <c:numCache>
                  <c:formatCode>General</c:formatCode>
                  <c:ptCount val="2"/>
                  <c:pt idx="0">
                    <c:v>8.1665166022502262</c:v>
                  </c:pt>
                  <c:pt idx="1">
                    <c:v>5.8641332782024129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cat>
            <c:strRef>
              <c:f>demo!$A$3:$A$4</c:f>
              <c:strCache>
                <c:ptCount val="2"/>
                <c:pt idx="0">
                  <c:v>½×𝐹₀</c:v>
                </c:pt>
                <c:pt idx="1">
                  <c:v>2×𝐹₀</c:v>
                </c:pt>
              </c:strCache>
            </c:strRef>
          </c:cat>
          <c:val>
            <c:numRef>
              <c:f>demo!$C$3:$C$4</c:f>
              <c:numCache>
                <c:formatCode>0.0</c:formatCode>
                <c:ptCount val="2"/>
                <c:pt idx="0">
                  <c:v>72.916666666666657</c:v>
                </c:pt>
                <c:pt idx="1">
                  <c:v>79.6875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18-4DA1-957B-B5182B78B5C7}"/>
            </c:ext>
          </c:extLst>
        </c:ser>
        <c:ser>
          <c:idx val="2"/>
          <c:order val="2"/>
          <c:tx>
            <c:strRef>
              <c:f>demo!$D$2</c:f>
              <c:strCache>
                <c:ptCount val="1"/>
                <c:pt idx="0">
                  <c:v>QPNet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demo!$G$3:$G$4</c:f>
                <c:numCache>
                  <c:formatCode>General</c:formatCode>
                  <c:ptCount val="2"/>
                  <c:pt idx="0">
                    <c:v>7.8831980848914167</c:v>
                  </c:pt>
                  <c:pt idx="1">
                    <c:v>7.3030574516995665</c:v>
                  </c:pt>
                </c:numCache>
              </c:numRef>
            </c:plus>
            <c:minus>
              <c:numRef>
                <c:f>demo!$G$3:$G$4</c:f>
                <c:numCache>
                  <c:formatCode>General</c:formatCode>
                  <c:ptCount val="2"/>
                  <c:pt idx="0">
                    <c:v>7.8831980848914167</c:v>
                  </c:pt>
                  <c:pt idx="1">
                    <c:v>7.3030574516995665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cat>
            <c:strRef>
              <c:f>demo!$A$3:$A$4</c:f>
              <c:strCache>
                <c:ptCount val="2"/>
                <c:pt idx="0">
                  <c:v>½×𝐹₀</c:v>
                </c:pt>
                <c:pt idx="1">
                  <c:v>2×𝐹₀</c:v>
                </c:pt>
              </c:strCache>
            </c:strRef>
          </c:cat>
          <c:val>
            <c:numRef>
              <c:f>demo!$D$3:$D$4</c:f>
              <c:numCache>
                <c:formatCode>0.0</c:formatCode>
                <c:ptCount val="2"/>
                <c:pt idx="0">
                  <c:v>35.416666666666657</c:v>
                </c:pt>
                <c:pt idx="1">
                  <c:v>11.979166666666657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18-4DA1-957B-B5182B78B5C7}"/>
            </c:ext>
          </c:extLst>
        </c:ser>
        <c:ser>
          <c:idx val="3"/>
          <c:order val="3"/>
          <c:tx>
            <c:strRef>
              <c:f>demo!$E$2</c:f>
              <c:strCache>
                <c:ptCount val="1"/>
                <c:pt idx="0">
                  <c:v>QPPWG_20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demo!$G$3:$G$4</c:f>
                <c:numCache>
                  <c:formatCode>General</c:formatCode>
                  <c:ptCount val="2"/>
                  <c:pt idx="0">
                    <c:v>7.8831980848914167</c:v>
                  </c:pt>
                  <c:pt idx="1">
                    <c:v>7.3030574516995665</c:v>
                  </c:pt>
                </c:numCache>
              </c:numRef>
            </c:plus>
            <c:minus>
              <c:numRef>
                <c:f>demo!$G$3:$G$4</c:f>
                <c:numCache>
                  <c:formatCode>General</c:formatCode>
                  <c:ptCount val="2"/>
                  <c:pt idx="0">
                    <c:v>7.8831980848914167</c:v>
                  </c:pt>
                  <c:pt idx="1">
                    <c:v>7.3030574516995665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cat>
            <c:strRef>
              <c:f>demo!$A$3:$A$4</c:f>
              <c:strCache>
                <c:ptCount val="2"/>
                <c:pt idx="0">
                  <c:v>½×𝐹₀</c:v>
                </c:pt>
                <c:pt idx="1">
                  <c:v>2×𝐹₀</c:v>
                </c:pt>
              </c:strCache>
            </c:strRef>
          </c:cat>
          <c:val>
            <c:numRef>
              <c:f>demo!$E$3:$E$4</c:f>
              <c:numCache>
                <c:formatCode>0.0</c:formatCode>
                <c:ptCount val="2"/>
                <c:pt idx="0">
                  <c:v>64.583333333333343</c:v>
                </c:pt>
                <c:pt idx="1">
                  <c:v>88.020833333333343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18-4DA1-957B-B5182B78B5C7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70493679"/>
        <c:axId val="1270484527"/>
      </c:barChart>
      <c:catAx>
        <c:axId val="1270493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bg1">
                  <a:lumMod val="75000"/>
                </a:schemeClr>
              </a:solidFill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70484527"/>
        <c:crosses val="autoZero"/>
        <c:auto val="1"/>
        <c:lblAlgn val="ctr"/>
        <c:lblOffset val="100"/>
        <c:noMultiLvlLbl val="0"/>
      </c:catAx>
      <c:valAx>
        <c:axId val="1270484527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TW" sz="1400" cap="small" baseline="0"/>
                  <a:t>Preference Score</a:t>
                </a:r>
                <a:r>
                  <a:rPr lang="en-US" altLang="zh-TW" sz="1400"/>
                  <a:t>(%)</a:t>
                </a:r>
                <a:endParaRPr lang="zh-TW" altLang="en-US" sz="1400"/>
              </a:p>
            </c:rich>
          </c:tx>
          <c:layout>
            <c:manualLayout>
              <c:xMode val="edge"/>
              <c:yMode val="edge"/>
              <c:x val="3.5947637502378935E-2"/>
              <c:y val="0.143056153943656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0"/>
        <c:majorTickMark val="in"/>
        <c:minorTickMark val="in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270493679"/>
        <c:crosses val="autoZero"/>
        <c:crossBetween val="between"/>
        <c:majorUnit val="20"/>
        <c:minorUnit val="10"/>
      </c:valAx>
      <c:spPr>
        <a:noFill/>
        <a:ln>
          <a:solidFill>
            <a:schemeClr val="bg1">
              <a:lumMod val="65000"/>
            </a:schemeClr>
          </a:solidFill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6EC0B-79DB-4260-AA9A-1FB60E7E2553}" type="datetimeFigureOut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A9E9-3003-4715-8739-D341CA3E5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46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578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71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29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8710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881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444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805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431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4936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666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258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782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8356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1855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417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0538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803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47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014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404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342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845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889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79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268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5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06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885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7453-A705-4DBC-9AE5-2FD26C0252BF}" type="datetime1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43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2B59-C38A-40A2-9632-ED4E3F8D3CE4}" type="datetime1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77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829E-E131-485A-8D9E-D196E277601A}" type="datetime1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5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59BD-490D-44F2-B717-49369A4F6A81}" type="datetime1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CD2910-5291-4215-A14B-1E9C42171AB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840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6463-9C4A-4355-863A-640A540655CB}" type="datetime1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27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B206-EAD6-45E3-A159-51EB1E48AE15}" type="datetime1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27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B415-F39F-41E2-8DF1-6EE1E686450B}" type="datetime1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86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866A-80EC-40B2-9470-F517F2E14193}" type="datetime1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45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810D-60FA-441A-B321-DFF531FD20B7}" type="datetime1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69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8D6E-2362-4882-8450-86FDD6BA8424}" type="datetime1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48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A8E5-A9BB-4CF2-9DCF-EAA45EEFA751}" type="datetime1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24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2963-013B-48EB-83C9-12B4EA2F63C6}" type="datetime1">
              <a:rPr lang="zh-TW" altLang="en-US" smtClean="0"/>
              <a:t>2020/7/6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91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14.png"/><Relationship Id="rId5" Type="http://schemas.microsoft.com/office/2007/relationships/media" Target="../media/media3.wav"/><Relationship Id="rId10" Type="http://schemas.openxmlformats.org/officeDocument/2006/relationships/notesSlide" Target="../notesSlides/notesSlide16.xml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gpon.github.io/QuasiPeriodicParallelWaveGAN_demo/" TargetMode="External"/><Relationship Id="rId2" Type="http://schemas.openxmlformats.org/officeDocument/2006/relationships/hyperlink" Target="https://bigpon.github.io/QuasiPeriodicWaveNet_dem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558629"/>
            <a:ext cx="9144000" cy="2615929"/>
          </a:xfrm>
        </p:spPr>
        <p:txBody>
          <a:bodyPr anchor="ctr">
            <a:noAutofit/>
          </a:bodyPr>
          <a:lstStyle/>
          <a:p>
            <a:r>
              <a:rPr lang="en-US" sz="3600" b="1" dirty="0"/>
              <a:t>Quasi-Periodic </a:t>
            </a:r>
            <a:r>
              <a:rPr lang="en-US" sz="3600" b="1" dirty="0" smtClean="0"/>
              <a:t>Waveform Generative Model </a:t>
            </a:r>
            <a:br>
              <a:rPr lang="en-US" sz="3600" b="1" dirty="0" smtClean="0"/>
            </a:br>
            <a:r>
              <a:rPr lang="en-US" sz="3600" b="1" dirty="0" smtClean="0"/>
              <a:t>with Pitch-dependent Dilated Convolutional Neural Network</a:t>
            </a:r>
            <a:endParaRPr kumimoji="1" lang="ja-JP" altLang="en-US" sz="36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16101" y="4174558"/>
            <a:ext cx="7503861" cy="2035036"/>
          </a:xfrm>
        </p:spPr>
        <p:txBody>
          <a:bodyPr anchor="ctr">
            <a:noAutofit/>
          </a:bodyPr>
          <a:lstStyle/>
          <a:p>
            <a:r>
              <a:rPr kumimoji="1" lang="en-US" altLang="ja-JP" sz="2000" b="1" i="1" dirty="0" smtClean="0"/>
              <a:t>Yi-</a:t>
            </a:r>
            <a:r>
              <a:rPr kumimoji="1" lang="en-US" altLang="ja-JP" sz="2000" b="1" i="1" dirty="0" err="1" smtClean="0"/>
              <a:t>Chiao</a:t>
            </a:r>
            <a:r>
              <a:rPr kumimoji="1" lang="en-US" altLang="ja-JP" sz="2000" b="1" i="1" dirty="0" smtClean="0"/>
              <a:t> Wu</a:t>
            </a:r>
            <a:endParaRPr kumimoji="1" lang="en-US" altLang="ja-JP" sz="2000" b="1" dirty="0" smtClean="0"/>
          </a:p>
          <a:p>
            <a:pPr>
              <a:lnSpc>
                <a:spcPct val="120000"/>
              </a:lnSpc>
            </a:pPr>
            <a:r>
              <a:rPr kumimoji="1" lang="en-US" altLang="ja-JP" sz="2000" b="1" dirty="0" smtClean="0"/>
              <a:t>Toda Lab, Nagoya University, Japan</a:t>
            </a:r>
          </a:p>
        </p:txBody>
      </p:sp>
      <p:pic>
        <p:nvPicPr>
          <p:cNvPr id="8" name="Picture 2" descr="https://upload.wikimedia.org/wikipedia/en/0/0e/Logo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646" y="5288271"/>
            <a:ext cx="1344120" cy="92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サブタイトル 2"/>
          <p:cNvSpPr txBox="1">
            <a:spLocks/>
          </p:cNvSpPr>
          <p:nvPr/>
        </p:nvSpPr>
        <p:spPr>
          <a:xfrm>
            <a:off x="5685183" y="825598"/>
            <a:ext cx="3458817" cy="3523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kumimoji="1"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kumimoji="1"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kumimoji="1"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sz="1800" dirty="0" smtClean="0">
                <a:ln>
                  <a:noFill/>
                </a:ln>
                <a:effectLst/>
              </a:rPr>
              <a:t>				2020</a:t>
            </a:r>
            <a:endParaRPr lang="ja-JP" altLang="en-US" sz="180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569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CNN-based Speech </a:t>
            </a:r>
            <a:r>
              <a:rPr lang="en-US" altLang="zh-TW" b="1" dirty="0">
                <a:latin typeface="+mn-lt"/>
              </a:rPr>
              <a:t>G</a:t>
            </a:r>
            <a:r>
              <a:rPr lang="en-US" altLang="zh-TW" b="1" dirty="0" smtClean="0">
                <a:latin typeface="+mn-lt"/>
              </a:rPr>
              <a:t>eneration</a:t>
            </a:r>
            <a:endParaRPr lang="zh-TW" altLang="en-US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b="1" dirty="0" smtClean="0">
                    <a:solidFill>
                      <a:srgbClr val="C00000"/>
                    </a:solidFill>
                  </a:rPr>
                  <a:t>Fixed</a:t>
                </a:r>
                <a:r>
                  <a:rPr lang="en-US" altLang="zh-TW" dirty="0" smtClean="0"/>
                  <a:t> geometric structure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Modeling the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speech dependency with a </a:t>
                </a:r>
                <a:r>
                  <a:rPr lang="en-US" altLang="zh-TW" b="1" dirty="0" smtClean="0">
                    <a:sym typeface="Wingdings" panose="05000000000000000000" pitchFamily="2" charset="2"/>
                  </a:rPr>
                  <a:t>fixed-length segment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 of samples</a:t>
                </a: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</m:e>
                    </m:nary>
                  </m:oMath>
                </a14:m>
                <a:endParaRPr lang="en-US" altLang="zh-TW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zh-TW" i="1" dirty="0" smtClean="0">
                    <a:sym typeface="Wingdings" panose="05000000000000000000" pitchFamily="2" charset="2"/>
                  </a:rPr>
                  <a:t>r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 is the length of a </a:t>
                </a:r>
                <a:r>
                  <a:rPr lang="en-US" altLang="zh-TW" b="1" dirty="0" smtClean="0">
                    <a:sym typeface="Wingdings" panose="05000000000000000000" pitchFamily="2" charset="2"/>
                  </a:rPr>
                  <a:t>receptive field</a:t>
                </a:r>
              </a:p>
              <a:p>
                <a:r>
                  <a:rPr lang="en-US" altLang="zh-TW" dirty="0" smtClean="0">
                    <a:sym typeface="Wingdings" panose="05000000000000000000" pitchFamily="2" charset="2"/>
                  </a:rPr>
                  <a:t>Speech has </a:t>
                </a:r>
                <a:r>
                  <a:rPr lang="en-US" altLang="zh-TW" b="1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long-term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 dependency </a:t>
                </a:r>
              </a:p>
              <a:p>
                <a:pPr lvl="1"/>
                <a:r>
                  <a:rPr lang="en-US" altLang="zh-TW" dirty="0">
                    <a:sym typeface="Wingdings" panose="05000000000000000000" pitchFamily="2" charset="2"/>
                  </a:rPr>
                  <a:t>A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 very long receptive field is required</a:t>
                </a:r>
              </a:p>
              <a:p>
                <a:pPr lvl="1"/>
                <a:r>
                  <a:rPr lang="en-US" altLang="zh-TW" b="1" dirty="0" smtClean="0">
                    <a:sym typeface="Wingdings" panose="05000000000000000000" pitchFamily="2" charset="2"/>
                  </a:rPr>
                  <a:t>Long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 kernel size or </a:t>
                </a:r>
                <a:r>
                  <a:rPr lang="en-US" altLang="zh-TW" b="1" dirty="0" smtClean="0">
                    <a:sym typeface="Wingdings" panose="05000000000000000000" pitchFamily="2" charset="2"/>
                  </a:rPr>
                  <a:t>deep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 CNNs  computation and space consuming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An </a:t>
                </a:r>
                <a:r>
                  <a:rPr lang="en-US" altLang="zh-TW" b="1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efficient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 way to extend the </a:t>
                </a:r>
                <a:r>
                  <a:rPr lang="en-US" altLang="zh-TW" b="1" dirty="0" smtClean="0">
                    <a:sym typeface="Wingdings" panose="05000000000000000000" pitchFamily="2" charset="2"/>
                  </a:rPr>
                  <a:t>receptive filed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 is required</a:t>
                </a:r>
                <a:endParaRPr lang="en-US" altLang="zh-TW" dirty="0" smtClean="0"/>
              </a:p>
              <a:p>
                <a:pPr>
                  <a:buFontTx/>
                  <a:buChar char="-"/>
                </a:pP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81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>
                <a:latin typeface="+mn-lt"/>
              </a:rPr>
              <a:t>WaveNet</a:t>
            </a:r>
            <a:r>
              <a:rPr lang="en-US" altLang="zh-TW" b="1" dirty="0" smtClean="0">
                <a:latin typeface="+mn-lt"/>
              </a:rPr>
              <a:t> w/ DCNN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mtClean="0"/>
              <a:t>Dilated CNN (DCNN) </a:t>
            </a:r>
            <a:r>
              <a:rPr lang="en-US" altLang="zh-TW" sz="1800" dirty="0" smtClean="0"/>
              <a:t>[F. Yu+, </a:t>
            </a:r>
            <a:r>
              <a:rPr lang="en-US" altLang="zh-TW" sz="1800" dirty="0"/>
              <a:t>2016]</a:t>
            </a:r>
          </a:p>
          <a:p>
            <a:pPr lvl="1"/>
            <a:r>
              <a:rPr lang="en-US" altLang="zh-TW" dirty="0" smtClean="0"/>
              <a:t>Convolution with gaps (dilation size)</a:t>
            </a:r>
          </a:p>
          <a:p>
            <a:r>
              <a:rPr lang="en-US" altLang="zh-TW" dirty="0" err="1" smtClean="0">
                <a:sym typeface="Wingdings" panose="05000000000000000000" pitchFamily="2" charset="2"/>
              </a:rPr>
              <a:t>WaveNet</a:t>
            </a:r>
            <a:r>
              <a:rPr lang="en-US" altLang="zh-TW" dirty="0" smtClean="0">
                <a:sym typeface="Wingdings" panose="05000000000000000000" pitchFamily="2" charset="2"/>
              </a:rPr>
              <a:t> (WN) </a:t>
            </a:r>
            <a:r>
              <a:rPr lang="en-US" altLang="zh-TW" sz="1800" dirty="0" smtClean="0"/>
              <a:t>[</a:t>
            </a:r>
            <a:r>
              <a:rPr lang="en-US" altLang="zh-TW" sz="1800" dirty="0"/>
              <a:t>A. Oord+, 2016</a:t>
            </a:r>
            <a:r>
              <a:rPr lang="en-US" altLang="zh-TW" sz="1800" dirty="0" smtClean="0"/>
              <a:t>]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Stacked DCNNs to get long </a:t>
            </a:r>
            <a:r>
              <a:rPr lang="en-US" altLang="zh-TW" b="1" dirty="0" smtClean="0">
                <a:sym typeface="Wingdings" panose="05000000000000000000" pitchFamily="2" charset="2"/>
              </a:rPr>
              <a:t>receptive fields</a:t>
            </a:r>
          </a:p>
          <a:p>
            <a:pPr lvl="1"/>
            <a:r>
              <a:rPr lang="en-US" altLang="zh-TW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Huge</a:t>
            </a:r>
            <a:r>
              <a:rPr lang="en-US" altLang="zh-TW" dirty="0" smtClean="0">
                <a:sym typeface="Wingdings" panose="05000000000000000000" pitchFamily="2" charset="2"/>
              </a:rPr>
              <a:t> network w/ the AR mechanism  slow generation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417" y="4176891"/>
            <a:ext cx="4932933" cy="217946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176993"/>
            <a:ext cx="1896849" cy="2179358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>
            <a:off x="2850776" y="4876800"/>
            <a:ext cx="484095" cy="3346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2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Non-AR CNN-based Model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Flow-based</a:t>
            </a:r>
          </a:p>
          <a:p>
            <a:pPr lvl="1"/>
            <a:r>
              <a:rPr lang="en-US" altLang="zh-TW" b="1" dirty="0" smtClean="0"/>
              <a:t>Invertible network </a:t>
            </a:r>
            <a:r>
              <a:rPr lang="en-US" altLang="zh-TW" dirty="0" smtClean="0"/>
              <a:t>to transfer a distribution of white noise to the distribution of speech</a:t>
            </a:r>
          </a:p>
          <a:p>
            <a:pPr lvl="1"/>
            <a:r>
              <a:rPr lang="en-US" altLang="zh-TW" dirty="0" smtClean="0"/>
              <a:t>IAF: parallel WN </a:t>
            </a:r>
            <a:r>
              <a:rPr lang="en-US" altLang="zh-TW" sz="1600" dirty="0" smtClean="0"/>
              <a:t>[A</a:t>
            </a:r>
            <a:r>
              <a:rPr lang="en-US" altLang="zh-TW" sz="1600" dirty="0"/>
              <a:t>. Oord+, </a:t>
            </a:r>
            <a:r>
              <a:rPr lang="en-US" altLang="zh-TW" sz="1600" dirty="0" smtClean="0"/>
              <a:t>2017]</a:t>
            </a:r>
            <a:r>
              <a:rPr lang="en-US" altLang="zh-TW" dirty="0" smtClean="0"/>
              <a:t>, Clarinet </a:t>
            </a:r>
            <a:r>
              <a:rPr lang="en-US" altLang="zh-TW" sz="1600" dirty="0" smtClean="0"/>
              <a:t>[W. Ping+, 2019]</a:t>
            </a:r>
            <a:endParaRPr lang="en-US" altLang="zh-TW" dirty="0"/>
          </a:p>
          <a:p>
            <a:pPr lvl="1"/>
            <a:r>
              <a:rPr lang="en-US" altLang="zh-TW" dirty="0" smtClean="0"/>
              <a:t>Glow: </a:t>
            </a:r>
            <a:r>
              <a:rPr lang="en-US" altLang="zh-TW" dirty="0" err="1" smtClean="0"/>
              <a:t>WaveGlow</a:t>
            </a:r>
            <a:r>
              <a:rPr lang="en-US" altLang="zh-TW" dirty="0" smtClean="0"/>
              <a:t> </a:t>
            </a:r>
            <a:r>
              <a:rPr lang="en-US" altLang="zh-TW" sz="1600" dirty="0"/>
              <a:t>[</a:t>
            </a:r>
            <a:r>
              <a:rPr lang="en-US" altLang="zh-TW" sz="1600" dirty="0" smtClean="0"/>
              <a:t>R. </a:t>
            </a:r>
            <a:r>
              <a:rPr lang="en-US" altLang="zh-TW" sz="1600" dirty="0" err="1" smtClean="0"/>
              <a:t>Prenger</a:t>
            </a:r>
            <a:r>
              <a:rPr lang="en-US" altLang="zh-TW" sz="1600" dirty="0" smtClean="0"/>
              <a:t>+, 2019], </a:t>
            </a:r>
            <a:r>
              <a:rPr lang="en-US" altLang="zh-TW" dirty="0" err="1" smtClean="0"/>
              <a:t>Flowavenet</a:t>
            </a:r>
            <a:r>
              <a:rPr lang="en-US" altLang="zh-TW" sz="1600" dirty="0" smtClean="0"/>
              <a:t> [S. Kim+, 2019]</a:t>
            </a:r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763" y="4199310"/>
            <a:ext cx="4186473" cy="158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1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Non-AR CNN-based Model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GAN-based</a:t>
            </a:r>
          </a:p>
          <a:p>
            <a:pPr lvl="1"/>
            <a:r>
              <a:rPr lang="en-US" altLang="zh-TW" dirty="0" smtClean="0"/>
              <a:t>Stability of GAN training is a issue</a:t>
            </a:r>
          </a:p>
          <a:p>
            <a:pPr lvl="1"/>
            <a:r>
              <a:rPr lang="en-US" altLang="zh-TW" dirty="0" smtClean="0"/>
              <a:t>Using multi-STFT losses</a:t>
            </a:r>
            <a:r>
              <a:rPr lang="en-US" altLang="zh-TW" b="1" dirty="0" smtClean="0"/>
              <a:t>: parallel </a:t>
            </a:r>
            <a:r>
              <a:rPr lang="en-US" altLang="zh-TW" b="1" dirty="0" err="1" smtClean="0"/>
              <a:t>WaveGAN</a:t>
            </a:r>
            <a:r>
              <a:rPr lang="en-US" altLang="zh-TW" b="1" dirty="0" smtClean="0"/>
              <a:t> (PWG) </a:t>
            </a:r>
          </a:p>
          <a:p>
            <a:pPr marL="457200" lvl="1" indent="0">
              <a:buNone/>
            </a:pPr>
            <a:r>
              <a:rPr lang="en-US" altLang="zh-TW" sz="1600" b="1" dirty="0" smtClean="0"/>
              <a:t>     </a:t>
            </a:r>
            <a:r>
              <a:rPr lang="en-US" altLang="zh-TW" sz="1600" dirty="0" smtClean="0"/>
              <a:t>[R. Yamamoto+, 2020]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Using multi-discriminators: </a:t>
            </a:r>
            <a:r>
              <a:rPr lang="en-US" altLang="zh-TW" dirty="0" err="1" smtClean="0"/>
              <a:t>MelGAN</a:t>
            </a:r>
            <a:r>
              <a:rPr lang="en-US" altLang="zh-TW" dirty="0" smtClean="0"/>
              <a:t> </a:t>
            </a:r>
            <a:r>
              <a:rPr lang="en-US" altLang="zh-TW" sz="1600" dirty="0" smtClean="0"/>
              <a:t>[K. Kumar+, 2019]</a:t>
            </a:r>
            <a:endParaRPr lang="en-US" altLang="zh-TW" sz="1600" dirty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765" y="3805751"/>
            <a:ext cx="4414470" cy="265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Source-filter Vocoder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Vocoder with a source-filter structure</a:t>
            </a:r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658" y="2474212"/>
            <a:ext cx="6778683" cy="370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8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Unified Vocoder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Vocoder modeling source and resonance signals w/ a single model</a:t>
            </a:r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578" y="2737947"/>
            <a:ext cx="4996843" cy="361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7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Problem of Unified Vocoder</a:t>
            </a:r>
            <a:r>
              <a:rPr lang="en-US" altLang="zh-TW" b="1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b="1" dirty="0" smtClean="0">
                <a:solidFill>
                  <a:prstClr val="black"/>
                </a:solidFill>
                <a:latin typeface="Calibri" panose="020F0502020204030204"/>
              </a:rPr>
              <a:t>I: </a:t>
            </a:r>
            <a:br>
              <a:rPr lang="en-US" altLang="zh-TW" b="1" dirty="0" smtClean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altLang="zh-TW" b="1" dirty="0" smtClean="0">
                <a:solidFill>
                  <a:prstClr val="black"/>
                </a:solidFill>
                <a:latin typeface="Calibri" panose="020F0502020204030204"/>
              </a:rPr>
              <a:t>Inefficient speech modeling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Speech signal is a </a:t>
            </a:r>
            <a:r>
              <a:rPr lang="en-US" altLang="zh-TW" b="1" dirty="0"/>
              <a:t>quasi-periodic</a:t>
            </a:r>
            <a:r>
              <a:rPr lang="en-US" altLang="zh-TW" dirty="0"/>
              <a:t> signal</a:t>
            </a:r>
          </a:p>
          <a:p>
            <a:pPr lvl="1"/>
            <a:r>
              <a:rPr lang="en-US" altLang="zh-TW" dirty="0"/>
              <a:t>Periodic part: long-term correlation</a:t>
            </a:r>
          </a:p>
          <a:p>
            <a:pPr lvl="1"/>
            <a:r>
              <a:rPr lang="en-US" altLang="zh-TW" dirty="0"/>
              <a:t>Non-periodic part: short-term </a:t>
            </a:r>
            <a:r>
              <a:rPr lang="en-US" altLang="zh-TW" dirty="0" smtClean="0"/>
              <a:t>correlation</a:t>
            </a:r>
          </a:p>
          <a:p>
            <a:r>
              <a:rPr lang="en-US" altLang="zh-TW" dirty="0" smtClean="0"/>
              <a:t>Modeling the very </a:t>
            </a:r>
            <a:r>
              <a:rPr lang="en-US" altLang="zh-TW" b="1" dirty="0" smtClean="0"/>
              <a:t>long-term</a:t>
            </a:r>
            <a:r>
              <a:rPr lang="en-US" altLang="zh-TW" dirty="0" smtClean="0"/>
              <a:t> dependency</a:t>
            </a:r>
          </a:p>
          <a:p>
            <a:pPr lvl="1"/>
            <a:r>
              <a:rPr lang="en-US" altLang="zh-TW" b="1" dirty="0" smtClean="0">
                <a:solidFill>
                  <a:srgbClr val="C00000"/>
                </a:solidFill>
              </a:rPr>
              <a:t>Long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receptive field to cover the related samples</a:t>
            </a:r>
          </a:p>
          <a:p>
            <a:pPr lvl="1"/>
            <a:r>
              <a:rPr lang="en-US" altLang="zh-TW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huge</a:t>
            </a:r>
            <a:r>
              <a:rPr lang="en-US" altLang="zh-TW" b="1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network</a:t>
            </a:r>
            <a:r>
              <a:rPr lang="en-US" altLang="zh-TW" b="1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is required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Without the </a:t>
            </a:r>
            <a:r>
              <a:rPr lang="en-US" altLang="zh-TW" b="1" dirty="0" smtClean="0">
                <a:sym typeface="Wingdings" panose="05000000000000000000" pitchFamily="2" charset="2"/>
              </a:rPr>
              <a:t>prior knowledge </a:t>
            </a:r>
            <a:r>
              <a:rPr lang="en-US" altLang="zh-TW" dirty="0" smtClean="0">
                <a:sym typeface="Wingdings" panose="05000000000000000000" pitchFamily="2" charset="2"/>
              </a:rPr>
              <a:t>of audio periodicity</a:t>
            </a:r>
          </a:p>
          <a:p>
            <a:pPr lvl="1"/>
            <a:r>
              <a:rPr lang="en-US" altLang="zh-TW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Fixed</a:t>
            </a:r>
            <a:r>
              <a:rPr lang="en-US" altLang="zh-TW" b="1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network</a:t>
            </a:r>
            <a:r>
              <a:rPr lang="en-US" altLang="zh-TW" b="1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for both periodic and non-periodic parts</a:t>
            </a:r>
          </a:p>
          <a:p>
            <a:pPr lvl="1"/>
            <a:r>
              <a:rPr lang="en-US" altLang="zh-TW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Oversampling</a:t>
            </a:r>
            <a:r>
              <a:rPr lang="en-US" altLang="zh-TW" dirty="0" smtClean="0">
                <a:sym typeface="Wingdings" panose="05000000000000000000" pitchFamily="2" charset="2"/>
              </a:rPr>
              <a:t> of periodic part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Receptive field includes many </a:t>
            </a:r>
            <a:r>
              <a:rPr lang="en-US" altLang="zh-TW" b="1" dirty="0" smtClean="0">
                <a:sym typeface="Wingdings" panose="05000000000000000000" pitchFamily="2" charset="2"/>
              </a:rPr>
              <a:t>redundant</a:t>
            </a:r>
            <a:r>
              <a:rPr lang="en-US" altLang="zh-TW" dirty="0" smtClean="0">
                <a:sym typeface="Wingdings" panose="05000000000000000000" pitchFamily="2" charset="2"/>
              </a:rPr>
              <a:t> samples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3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Problem of Unified Vocoder</a:t>
            </a:r>
            <a:r>
              <a:rPr lang="en-US" altLang="zh-TW" b="1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altLang="zh-TW" b="1" dirty="0" smtClean="0">
                <a:solidFill>
                  <a:prstClr val="black"/>
                </a:solidFill>
                <a:latin typeface="Calibri" panose="020F0502020204030204"/>
              </a:rPr>
              <a:t>II:</a:t>
            </a:r>
            <a:br>
              <a:rPr lang="en-US" altLang="zh-TW" b="1" dirty="0" smtClean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altLang="zh-TW" b="1" dirty="0" smtClean="0">
                <a:solidFill>
                  <a:prstClr val="black"/>
                </a:solidFill>
                <a:latin typeface="Calibri" panose="020F0502020204030204"/>
              </a:rPr>
              <a:t>Limited pitch controllability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Vocoder conditioned on </a:t>
            </a:r>
            <a:r>
              <a:rPr lang="en-US" altLang="zh-TW" b="1" dirty="0" smtClean="0"/>
              <a:t>unseen</a:t>
            </a:r>
            <a:r>
              <a:rPr lang="en-US" altLang="zh-TW" dirty="0" smtClean="0"/>
              <a:t> acoustic features</a:t>
            </a:r>
          </a:p>
          <a:p>
            <a:pPr lvl="1"/>
            <a:r>
              <a:rPr lang="en-US" altLang="zh-TW" i="1" dirty="0" smtClean="0"/>
              <a:t>F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is </a:t>
            </a:r>
            <a:r>
              <a:rPr lang="en-US" altLang="zh-TW" b="1" dirty="0" smtClean="0"/>
              <a:t>not </a:t>
            </a:r>
            <a:r>
              <a:rPr lang="en-US" altLang="zh-TW" b="1" dirty="0"/>
              <a:t>observed </a:t>
            </a:r>
            <a:r>
              <a:rPr lang="en-US" altLang="zh-TW" dirty="0"/>
              <a:t>in the range of training </a:t>
            </a:r>
            <a:r>
              <a:rPr lang="en-US" altLang="zh-TW" dirty="0" smtClean="0"/>
              <a:t>data</a:t>
            </a:r>
          </a:p>
          <a:p>
            <a:pPr lvl="1"/>
            <a:r>
              <a:rPr lang="en-US" altLang="zh-TW" b="1" dirty="0" smtClean="0"/>
              <a:t>Unseen feature pair </a:t>
            </a:r>
            <a:r>
              <a:rPr lang="en-US" altLang="zh-TW" dirty="0" smtClean="0"/>
              <a:t>of spectrum and </a:t>
            </a:r>
            <a:r>
              <a:rPr lang="en-US" altLang="zh-TW" i="1" dirty="0" smtClean="0"/>
              <a:t>F</a:t>
            </a:r>
            <a:r>
              <a:rPr lang="en-US" altLang="zh-TW" baseline="-25000" dirty="0" smtClean="0"/>
              <a:t>0</a:t>
            </a:r>
          </a:p>
          <a:p>
            <a:pPr lvl="2"/>
            <a:r>
              <a:rPr lang="en-US" altLang="zh-TW" dirty="0" smtClean="0"/>
              <a:t>Original spectral feature with </a:t>
            </a:r>
            <a:r>
              <a:rPr lang="en-US" altLang="zh-TW" b="1" dirty="0" smtClean="0"/>
              <a:t>scaled </a:t>
            </a:r>
            <a:r>
              <a:rPr lang="en-US" altLang="zh-TW" b="1" i="1" dirty="0" smtClean="0"/>
              <a:t>F</a:t>
            </a:r>
            <a:r>
              <a:rPr lang="en-US" altLang="zh-TW" b="1" baseline="-25000" dirty="0" smtClean="0"/>
              <a:t>0</a:t>
            </a:r>
            <a:endParaRPr lang="en-US" altLang="zh-TW" b="1" dirty="0"/>
          </a:p>
          <a:p>
            <a:pPr lvl="1"/>
            <a:r>
              <a:rPr lang="en-US" altLang="zh-TW" b="1" dirty="0" smtClean="0">
                <a:solidFill>
                  <a:srgbClr val="C00000"/>
                </a:solidFill>
              </a:rPr>
              <a:t>Difficult</a:t>
            </a:r>
            <a:r>
              <a:rPr lang="en-US" altLang="zh-TW" dirty="0" smtClean="0"/>
              <a:t> to generate speech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</a:rPr>
              <a:t>I</a:t>
            </a:r>
            <a:r>
              <a:rPr lang="en-US" altLang="zh-TW" b="1" dirty="0" smtClean="0">
                <a:solidFill>
                  <a:srgbClr val="C00000"/>
                </a:solidFill>
              </a:rPr>
              <a:t>naccurate pitch </a:t>
            </a:r>
            <a:r>
              <a:rPr lang="en-US" altLang="zh-TW" dirty="0" smtClean="0"/>
              <a:t>of the generated speech </a:t>
            </a:r>
          </a:p>
          <a:p>
            <a:pPr lvl="1"/>
            <a:r>
              <a:rPr lang="en-US" altLang="zh-TW" dirty="0" smtClean="0"/>
              <a:t>Normal (Natural): </a:t>
            </a:r>
          </a:p>
          <a:p>
            <a:pPr lvl="1"/>
            <a:r>
              <a:rPr lang="en-US" altLang="zh-TW" dirty="0" smtClean="0"/>
              <a:t>Normal (PWG):</a:t>
            </a:r>
          </a:p>
          <a:p>
            <a:pPr lvl="1"/>
            <a:r>
              <a:rPr lang="en-US" altLang="zh-TW" dirty="0" smtClean="0"/>
              <a:t>2×</a:t>
            </a:r>
            <a:r>
              <a:rPr lang="en-US" altLang="zh-TW" i="1" dirty="0" smtClean="0"/>
              <a:t>F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(Expected):</a:t>
            </a:r>
          </a:p>
          <a:p>
            <a:pPr lvl="1"/>
            <a:r>
              <a:rPr lang="en-US" altLang="zh-TW" dirty="0" smtClean="0"/>
              <a:t>2×</a:t>
            </a:r>
            <a:r>
              <a:rPr lang="en-US" altLang="zh-TW" i="1" dirty="0" smtClean="0"/>
              <a:t>F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(PWG):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" name="3001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419600" y="4220883"/>
            <a:ext cx="304800" cy="304800"/>
          </a:xfrm>
          <a:prstGeom prst="rect">
            <a:avLst/>
          </a:prstGeom>
        </p:spPr>
      </p:pic>
      <p:pic>
        <p:nvPicPr>
          <p:cNvPr id="7" name="30013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419600" y="4618083"/>
            <a:ext cx="304800" cy="304800"/>
          </a:xfrm>
          <a:prstGeom prst="rect">
            <a:avLst/>
          </a:prstGeom>
        </p:spPr>
      </p:pic>
      <p:pic>
        <p:nvPicPr>
          <p:cNvPr id="10" name="30013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419600" y="5017479"/>
            <a:ext cx="304800" cy="304800"/>
          </a:xfrm>
          <a:prstGeom prst="rect">
            <a:avLst/>
          </a:prstGeom>
        </p:spPr>
      </p:pic>
      <p:pic>
        <p:nvPicPr>
          <p:cNvPr id="12" name="30013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419600" y="541687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2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91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92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91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PDCNN</a:t>
            </a:r>
            <a:endParaRPr lang="zh-TW" altLang="en-US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Main drawback of </a:t>
                </a:r>
                <a:r>
                  <a:rPr lang="en-US" altLang="zh-TW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CNN/DCNN</a:t>
                </a:r>
                <a:r>
                  <a:rPr lang="en-US" altLang="zh-TW" dirty="0" smtClean="0"/>
                  <a:t> is the </a:t>
                </a:r>
                <a:r>
                  <a:rPr lang="en-US" altLang="zh-TW" b="1" dirty="0" smtClean="0">
                    <a:solidFill>
                      <a:srgbClr val="C00000"/>
                    </a:solidFill>
                  </a:rPr>
                  <a:t>fixed</a:t>
                </a:r>
                <a:r>
                  <a:rPr lang="en-US" altLang="zh-TW" dirty="0" smtClean="0"/>
                  <a:t> structure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Dilation size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dirty="0" smtClean="0"/>
                  <a:t> is pre-defined and </a:t>
                </a:r>
                <a:r>
                  <a:rPr lang="en-US" altLang="zh-TW" b="1" dirty="0" smtClean="0"/>
                  <a:t>time-invariant</a:t>
                </a:r>
              </a:p>
              <a:p>
                <a:r>
                  <a:rPr lang="en-US" altLang="zh-TW" b="1" dirty="0" smtClean="0">
                    <a:solidFill>
                      <a:srgbClr val="808000"/>
                    </a:solidFill>
                    <a:sym typeface="Wingdings" panose="05000000000000000000" pitchFamily="2" charset="2"/>
                  </a:rPr>
                  <a:t>Pitch-dependent DCNN</a:t>
                </a:r>
              </a:p>
              <a:p>
                <a:pPr lvl="1"/>
                <a:r>
                  <a:rPr lang="en-US" altLang="zh-TW" dirty="0"/>
                  <a:t>Dilation size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TW" dirty="0"/>
                  <a:t> is </a:t>
                </a:r>
                <a:r>
                  <a:rPr lang="en-US" altLang="zh-TW" b="1" dirty="0" smtClean="0"/>
                  <a:t>pitch-dependent</a:t>
                </a:r>
                <a:r>
                  <a:rPr lang="en-US" altLang="zh-TW" dirty="0" smtClean="0"/>
                  <a:t> and </a:t>
                </a:r>
                <a:r>
                  <a:rPr lang="en-US" altLang="zh-TW" b="1" dirty="0" smtClean="0"/>
                  <a:t>time-variant</a:t>
                </a:r>
                <a:endParaRPr lang="en-US" altLang="zh-TW" b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982" y="4105835"/>
            <a:ext cx="5938035" cy="225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solidFill>
                  <a:prstClr val="black"/>
                </a:solidFill>
                <a:latin typeface="Calibri" panose="020F0502020204030204"/>
              </a:rPr>
              <a:t>Quasi-Periodic </a:t>
            </a:r>
            <a:r>
              <a:rPr lang="en-US" altLang="zh-TW" b="1" dirty="0" smtClean="0">
                <a:solidFill>
                  <a:prstClr val="black"/>
                </a:solidFill>
                <a:latin typeface="Calibri" panose="020F0502020204030204"/>
              </a:rPr>
              <a:t>Structure</a:t>
            </a:r>
            <a:endParaRPr lang="zh-TW" altLang="en-US" sz="2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Cascaded</a:t>
            </a:r>
            <a:r>
              <a:rPr lang="en-US" altLang="zh-TW" dirty="0"/>
              <a:t> </a:t>
            </a:r>
            <a:r>
              <a:rPr lang="en-US" altLang="zh-TW" dirty="0" smtClean="0"/>
              <a:t>network of fixed and adaptive blocks</a:t>
            </a:r>
          </a:p>
          <a:p>
            <a:r>
              <a:rPr lang="en-US" altLang="zh-TW" b="1" dirty="0" smtClean="0"/>
              <a:t>Fixed</a:t>
            </a:r>
            <a:r>
              <a:rPr lang="en-US" altLang="zh-TW" dirty="0" smtClean="0"/>
              <a:t> blocks w/ </a:t>
            </a:r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</a:rPr>
              <a:t>DCNNs</a:t>
            </a:r>
          </a:p>
          <a:p>
            <a:pPr lvl="1"/>
            <a:r>
              <a:rPr lang="en-US" altLang="zh-TW" dirty="0" smtClean="0"/>
              <a:t>Model </a:t>
            </a:r>
            <a:r>
              <a:rPr lang="en-US" altLang="zh-TW" dirty="0"/>
              <a:t>the non-periodic </a:t>
            </a:r>
            <a:r>
              <a:rPr lang="en-US" altLang="zh-TW" dirty="0" smtClean="0"/>
              <a:t>components </a:t>
            </a:r>
            <a:r>
              <a:rPr lang="en-US" altLang="zh-TW" dirty="0"/>
              <a:t>with the nearest samples</a:t>
            </a:r>
            <a:r>
              <a:rPr lang="en-US" altLang="zh-TW" b="1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(</a:t>
            </a:r>
            <a:r>
              <a:rPr lang="en-US" altLang="zh-TW" b="1" dirty="0"/>
              <a:t>short-term </a:t>
            </a:r>
            <a:r>
              <a:rPr lang="en-US" altLang="zh-TW" b="1" dirty="0" smtClean="0"/>
              <a:t>correlations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Network architecture is </a:t>
            </a:r>
            <a:r>
              <a:rPr lang="en-US" altLang="zh-TW" dirty="0" smtClean="0"/>
              <a:t>fixed</a:t>
            </a:r>
          </a:p>
          <a:p>
            <a:r>
              <a:rPr lang="en-US" altLang="zh-TW" b="1" dirty="0" smtClean="0"/>
              <a:t>Adaptive</a:t>
            </a:r>
            <a:r>
              <a:rPr lang="en-US" altLang="zh-TW" dirty="0" smtClean="0"/>
              <a:t> blocks w/ </a:t>
            </a:r>
            <a:r>
              <a:rPr lang="en-US" altLang="zh-TW" b="1" dirty="0" smtClean="0">
                <a:solidFill>
                  <a:srgbClr val="808000"/>
                </a:solidFill>
              </a:rPr>
              <a:t>PDCNNs</a:t>
            </a:r>
          </a:p>
          <a:p>
            <a:pPr lvl="1"/>
            <a:r>
              <a:rPr lang="en-US" altLang="zh-TW" dirty="0"/>
              <a:t>Model the periodic part with prior </a:t>
            </a:r>
            <a:r>
              <a:rPr lang="en-US" altLang="zh-TW" i="1" dirty="0"/>
              <a:t>F</a:t>
            </a:r>
            <a:r>
              <a:rPr lang="en-US" altLang="zh-TW" baseline="-25000" dirty="0"/>
              <a:t>0</a:t>
            </a:r>
            <a:r>
              <a:rPr lang="en-US" altLang="zh-TW" dirty="0"/>
              <a:t> knowledge (</a:t>
            </a:r>
            <a:r>
              <a:rPr lang="en-US" altLang="zh-TW" b="1" dirty="0"/>
              <a:t>long-term correlations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Network architecture is </a:t>
            </a:r>
            <a:r>
              <a:rPr lang="en-US" altLang="zh-TW" b="1" dirty="0" smtClean="0">
                <a:solidFill>
                  <a:srgbClr val="C00000"/>
                </a:solidFill>
              </a:rPr>
              <a:t>dynamically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changed</a:t>
            </a:r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Outline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</a:p>
          <a:p>
            <a:pPr lvl="1"/>
            <a:r>
              <a:rPr lang="en-US" altLang="zh-TW" dirty="0" smtClean="0"/>
              <a:t>Speech signal</a:t>
            </a:r>
          </a:p>
          <a:p>
            <a:pPr lvl="1"/>
            <a:r>
              <a:rPr lang="en-US" altLang="zh-TW" dirty="0" smtClean="0"/>
              <a:t>Source-filter model</a:t>
            </a:r>
          </a:p>
          <a:p>
            <a:pPr lvl="1"/>
            <a:r>
              <a:rPr lang="en-US" altLang="zh-TW" dirty="0" smtClean="0"/>
              <a:t>RNN-based speech generation</a:t>
            </a:r>
          </a:p>
          <a:p>
            <a:pPr lvl="1"/>
            <a:r>
              <a:rPr lang="en-US" altLang="zh-TW" dirty="0" smtClean="0"/>
              <a:t>CNN-based speech generation</a:t>
            </a:r>
          </a:p>
          <a:p>
            <a:r>
              <a:rPr lang="en-US" altLang="zh-TW" dirty="0" smtClean="0"/>
              <a:t>PDCNN and QP structure</a:t>
            </a:r>
          </a:p>
          <a:p>
            <a:r>
              <a:rPr lang="en-US" altLang="zh-TW" dirty="0" err="1" smtClean="0"/>
              <a:t>QPNet</a:t>
            </a:r>
            <a:r>
              <a:rPr lang="en-US" altLang="zh-TW" dirty="0" smtClean="0"/>
              <a:t> and QPPWG</a:t>
            </a:r>
          </a:p>
          <a:p>
            <a:r>
              <a:rPr lang="en-US" altLang="zh-TW" dirty="0" smtClean="0"/>
              <a:t>Discussion</a:t>
            </a:r>
          </a:p>
          <a:p>
            <a:r>
              <a:rPr lang="en-US" altLang="zh-TW" dirty="0" smtClean="0"/>
              <a:t>Conclusion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64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>
                <a:solidFill>
                  <a:prstClr val="black"/>
                </a:solidFill>
                <a:latin typeface="Calibri" panose="020F0502020204030204"/>
              </a:rPr>
              <a:t>QPNet</a:t>
            </a:r>
            <a:r>
              <a:rPr lang="en-US" altLang="zh-TW" b="1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</a:rPr>
              <a:t>[Y.-C. Wu+, 2019]</a:t>
            </a:r>
            <a:endParaRPr lang="zh-TW" altLang="en-US" sz="2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Apply the QP structure to </a:t>
            </a:r>
            <a:r>
              <a:rPr lang="en-US" altLang="zh-TW" b="1" dirty="0" err="1" smtClean="0"/>
              <a:t>WaveNet</a:t>
            </a:r>
            <a:endParaRPr lang="en-US" altLang="zh-TW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TW" dirty="0" smtClean="0"/>
              <a:t>Difference w/ </a:t>
            </a:r>
            <a:r>
              <a:rPr lang="en-US" altLang="zh-TW" dirty="0" err="1" smtClean="0"/>
              <a:t>WaveNet</a:t>
            </a:r>
            <a:endParaRPr lang="en-US" altLang="zh-TW" dirty="0" smtClean="0"/>
          </a:p>
          <a:p>
            <a:pPr lvl="1"/>
            <a:r>
              <a:rPr lang="en-US" altLang="zh-TW" dirty="0"/>
              <a:t>Cascaded fixed and </a:t>
            </a:r>
            <a:r>
              <a:rPr lang="en-US" altLang="zh-TW" dirty="0" smtClean="0"/>
              <a:t>adaptive blocks</a:t>
            </a:r>
          </a:p>
          <a:p>
            <a:pPr lvl="1"/>
            <a:r>
              <a:rPr lang="en-US" altLang="zh-TW" dirty="0" smtClean="0"/>
              <a:t>Adaptive block w/ PDCNN</a:t>
            </a:r>
          </a:p>
          <a:p>
            <a:pPr lvl="1"/>
            <a:r>
              <a:rPr lang="en-US" altLang="zh-TW" dirty="0" smtClean="0"/>
              <a:t>1/2 model size</a:t>
            </a:r>
          </a:p>
          <a:p>
            <a:r>
              <a:rPr lang="en-US" altLang="zh-TW" dirty="0" smtClean="0"/>
              <a:t>Drawback</a:t>
            </a:r>
          </a:p>
          <a:p>
            <a:pPr lvl="1"/>
            <a:r>
              <a:rPr lang="en-US" altLang="zh-TW" dirty="0" smtClean="0"/>
              <a:t>Generation is still slow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06" y="3131671"/>
            <a:ext cx="4231781" cy="322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0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  <a:latin typeface="Calibri" panose="020F0502020204030204"/>
              </a:rPr>
              <a:t>QPPWG </a:t>
            </a:r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</a:rPr>
              <a:t>[Y.-C. Wu+, </a:t>
            </a:r>
            <a:r>
              <a:rPr lang="en-US" altLang="zh-TW" sz="2000" dirty="0" smtClean="0">
                <a:solidFill>
                  <a:prstClr val="black"/>
                </a:solidFill>
                <a:latin typeface="Calibri" panose="020F0502020204030204"/>
              </a:rPr>
              <a:t>2020]</a:t>
            </a:r>
            <a:endParaRPr lang="zh-TW" altLang="en-US" sz="2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Apply the QP structure to the </a:t>
            </a:r>
            <a:r>
              <a:rPr lang="en-US" altLang="zh-TW" b="1" dirty="0" smtClean="0"/>
              <a:t>generator</a:t>
            </a:r>
            <a:r>
              <a:rPr lang="en-US" altLang="zh-TW" dirty="0" smtClean="0"/>
              <a:t> of PWG</a:t>
            </a:r>
          </a:p>
          <a:p>
            <a:r>
              <a:rPr lang="en-US" altLang="zh-TW" dirty="0" smtClean="0"/>
              <a:t>Inherit from PWG</a:t>
            </a:r>
          </a:p>
          <a:p>
            <a:pPr lvl="1"/>
            <a:r>
              <a:rPr lang="en-US" altLang="zh-TW" dirty="0"/>
              <a:t>M</a:t>
            </a:r>
            <a:r>
              <a:rPr lang="en-US" altLang="zh-TW" dirty="0" smtClean="0"/>
              <a:t>ulti-resolution STFT</a:t>
            </a:r>
            <a:endParaRPr lang="en-US" altLang="zh-TW" dirty="0"/>
          </a:p>
          <a:p>
            <a:pPr lvl="1"/>
            <a:r>
              <a:rPr lang="en-US" altLang="zh-TW" dirty="0" smtClean="0"/>
              <a:t>Discriminator </a:t>
            </a:r>
          </a:p>
          <a:p>
            <a:r>
              <a:rPr lang="en-US" altLang="zh-TW" dirty="0" smtClean="0"/>
              <a:t>Differences w/ </a:t>
            </a:r>
            <a:r>
              <a:rPr lang="en-US" altLang="zh-TW" dirty="0" err="1" smtClean="0"/>
              <a:t>QPNet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Non-AR</a:t>
            </a:r>
          </a:p>
          <a:p>
            <a:pPr lvl="1"/>
            <a:r>
              <a:rPr lang="en-US" altLang="zh-TW" dirty="0" smtClean="0"/>
              <a:t>Gaussian noise input</a:t>
            </a:r>
          </a:p>
          <a:p>
            <a:pPr lvl="1"/>
            <a:r>
              <a:rPr lang="en-US" altLang="zh-TW" dirty="0" smtClean="0"/>
              <a:t>Raw waveform output</a:t>
            </a:r>
          </a:p>
          <a:p>
            <a:pPr lvl="1"/>
            <a:r>
              <a:rPr lang="en-US" altLang="zh-TW" dirty="0" smtClean="0"/>
              <a:t>1/20 model size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05" y="2895671"/>
            <a:ext cx="4339662" cy="346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8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Subjective Evaluation I:</a:t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 err="1" smtClean="0">
                <a:latin typeface="+mn-lt"/>
              </a:rPr>
              <a:t>QPNet</a:t>
            </a:r>
            <a:r>
              <a:rPr lang="en-US" altLang="zh-TW" b="1" dirty="0" smtClean="0">
                <a:latin typeface="+mn-lt"/>
              </a:rPr>
              <a:t> and </a:t>
            </a:r>
            <a:r>
              <a:rPr lang="en-US" altLang="zh-TW" b="1" dirty="0" err="1" smtClean="0">
                <a:latin typeface="+mn-lt"/>
              </a:rPr>
              <a:t>WaveNet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MOS of speech quality</a:t>
            </a:r>
          </a:p>
          <a:p>
            <a:r>
              <a:rPr lang="en-US" altLang="zh-TW" dirty="0" smtClean="0"/>
              <a:t>ABX (preference) of pitch accuracy</a:t>
            </a:r>
          </a:p>
          <a:p>
            <a:pPr lvl="1"/>
            <a:r>
              <a:rPr lang="en-US" altLang="zh-TW" dirty="0" smtClean="0"/>
              <a:t>X: WORLD-generated reference</a:t>
            </a:r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21</a:t>
            </a:fld>
            <a:endParaRPr lang="zh-TW" altLang="en-US"/>
          </a:p>
        </p:txBody>
      </p:sp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5365329"/>
              </p:ext>
            </p:extLst>
          </p:nvPr>
        </p:nvGraphicFramePr>
        <p:xfrm>
          <a:off x="628650" y="3454401"/>
          <a:ext cx="4134643" cy="2722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1494467"/>
              </p:ext>
            </p:extLst>
          </p:nvPr>
        </p:nvGraphicFramePr>
        <p:xfrm>
          <a:off x="4763293" y="3541713"/>
          <a:ext cx="3895725" cy="2547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121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Subjective Evaluation II:</a:t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 err="1" smtClean="0">
                <a:latin typeface="+mn-lt"/>
              </a:rPr>
              <a:t>QPNet</a:t>
            </a:r>
            <a:r>
              <a:rPr lang="en-US" altLang="zh-TW" b="1" dirty="0">
                <a:latin typeface="+mn-lt"/>
              </a:rPr>
              <a:t>,</a:t>
            </a:r>
            <a:r>
              <a:rPr lang="en-US" altLang="zh-TW" b="1" dirty="0" smtClean="0">
                <a:latin typeface="+mn-lt"/>
              </a:rPr>
              <a:t> QPPWG, and PWG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MOS of speech quality</a:t>
            </a:r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22</a:t>
            </a:fld>
            <a:endParaRPr lang="zh-TW" altLang="en-US"/>
          </a:p>
        </p:txBody>
      </p:sp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195185"/>
              </p:ext>
            </p:extLst>
          </p:nvPr>
        </p:nvGraphicFramePr>
        <p:xfrm>
          <a:off x="372665" y="2714812"/>
          <a:ext cx="839867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47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Subjective Evaluation II:</a:t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 err="1" smtClean="0">
                <a:latin typeface="+mn-lt"/>
              </a:rPr>
              <a:t>QPNet</a:t>
            </a:r>
            <a:r>
              <a:rPr lang="en-US" altLang="zh-TW" b="1" dirty="0">
                <a:latin typeface="+mn-lt"/>
              </a:rPr>
              <a:t>,</a:t>
            </a:r>
            <a:r>
              <a:rPr lang="en-US" altLang="zh-TW" b="1" dirty="0" smtClean="0">
                <a:latin typeface="+mn-lt"/>
              </a:rPr>
              <a:t> QPPWG, and PWG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ABX of pitch accuracy</a:t>
            </a:r>
          </a:p>
          <a:p>
            <a:pPr lvl="1"/>
            <a:r>
              <a:rPr lang="en-US" altLang="zh-TW" dirty="0" smtClean="0"/>
              <a:t>X: WORLD-generated reference</a:t>
            </a:r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23</a:t>
            </a:fld>
            <a:endParaRPr lang="zh-TW" altLang="en-US"/>
          </a:p>
        </p:txBody>
      </p:sp>
      <p:graphicFrame>
        <p:nvGraphicFramePr>
          <p:cNvPr id="9" name="圖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3668153"/>
              </p:ext>
            </p:extLst>
          </p:nvPr>
        </p:nvGraphicFramePr>
        <p:xfrm>
          <a:off x="2260040" y="2897422"/>
          <a:ext cx="4623920" cy="3321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903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Deformable CNN</a:t>
            </a:r>
            <a:r>
              <a:rPr lang="en-US" altLang="zh-TW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Calibri" panose="020F0502020204030204"/>
              </a:rPr>
              <a:t>[J. Dai+, 2017]</a:t>
            </a:r>
            <a:r>
              <a:rPr lang="en-US" altLang="zh-TW" sz="2000" b="1" dirty="0" smtClean="0">
                <a:latin typeface="+mn-lt"/>
              </a:rPr>
              <a:t> </a:t>
            </a:r>
            <a:endParaRPr lang="zh-TW" altLang="en-US" sz="20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CNN: </a:t>
            </a:r>
            <a:r>
              <a:rPr lang="en-US" altLang="zh-TW" b="1" dirty="0" smtClean="0"/>
              <a:t>fixed</a:t>
            </a:r>
            <a:r>
              <a:rPr lang="en-US" altLang="zh-TW" dirty="0" smtClean="0"/>
              <a:t> sampling grid</a:t>
            </a:r>
          </a:p>
          <a:p>
            <a:r>
              <a:rPr lang="en-US" altLang="zh-TW" dirty="0" smtClean="0"/>
              <a:t>DCNN: </a:t>
            </a:r>
            <a:r>
              <a:rPr lang="en-US" altLang="zh-TW" dirty="0"/>
              <a:t> </a:t>
            </a:r>
            <a:r>
              <a:rPr lang="en-US" altLang="zh-TW" b="1" dirty="0"/>
              <a:t>fixed</a:t>
            </a:r>
            <a:r>
              <a:rPr lang="en-US" altLang="zh-TW" dirty="0"/>
              <a:t> sampling </a:t>
            </a:r>
            <a:r>
              <a:rPr lang="en-US" altLang="zh-TW" dirty="0" smtClean="0"/>
              <a:t>grid w/ </a:t>
            </a:r>
            <a:r>
              <a:rPr lang="en-US" altLang="zh-TW" b="1" dirty="0" smtClean="0"/>
              <a:t>fixed</a:t>
            </a:r>
            <a:r>
              <a:rPr lang="en-US" altLang="zh-TW" dirty="0" smtClean="0"/>
              <a:t> offsets</a:t>
            </a:r>
          </a:p>
          <a:p>
            <a:r>
              <a:rPr lang="en-US" altLang="zh-TW" dirty="0" smtClean="0"/>
              <a:t>Deformable CNN: </a:t>
            </a:r>
            <a:r>
              <a:rPr lang="en-US" altLang="zh-TW" b="1" dirty="0" smtClean="0"/>
              <a:t>deformable</a:t>
            </a:r>
            <a:r>
              <a:rPr lang="en-US" altLang="zh-TW" dirty="0" smtClean="0"/>
              <a:t> sampling grid w/ </a:t>
            </a:r>
            <a:r>
              <a:rPr lang="en-US" altLang="zh-TW" b="1" dirty="0" smtClean="0"/>
              <a:t>input-dependent</a:t>
            </a:r>
            <a:r>
              <a:rPr lang="en-US" altLang="zh-TW" dirty="0" smtClean="0"/>
              <a:t> offsets</a:t>
            </a:r>
            <a:endParaRPr lang="en-US" altLang="zh-TW" dirty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845" y="3713676"/>
            <a:ext cx="6946309" cy="246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PDCNN and Deformable CNN</a:t>
            </a:r>
            <a:endParaRPr lang="zh-TW" altLang="en-US" sz="20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Input of CNN is </a:t>
            </a:r>
            <a:r>
              <a:rPr lang="en-US" altLang="zh-TW" b="1" dirty="0" smtClean="0"/>
              <a:t>indexed</a:t>
            </a:r>
            <a:r>
              <a:rPr lang="en-US" altLang="zh-TW" dirty="0" smtClean="0"/>
              <a:t> feature map</a:t>
            </a:r>
          </a:p>
          <a:p>
            <a:r>
              <a:rPr lang="en-US" altLang="zh-TW" dirty="0" smtClean="0"/>
              <a:t>Deformable CNN </a:t>
            </a:r>
            <a:r>
              <a:rPr lang="en-US" altLang="zh-TW" dirty="0" smtClean="0">
                <a:sym typeface="Wingdings" panose="05000000000000000000" pitchFamily="2" charset="2"/>
              </a:rPr>
              <a:t> Index is</a:t>
            </a:r>
            <a:r>
              <a:rPr lang="en-US" altLang="zh-TW" dirty="0" smtClean="0"/>
              <a:t> predicted by a NN</a:t>
            </a:r>
          </a:p>
          <a:p>
            <a:r>
              <a:rPr lang="en-US" altLang="zh-TW" dirty="0" smtClean="0"/>
              <a:t>PDCNN </a:t>
            </a:r>
            <a:r>
              <a:rPr lang="en-US" altLang="zh-TW" dirty="0" smtClean="0">
                <a:sym typeface="Wingdings" panose="05000000000000000000" pitchFamily="2" charset="2"/>
              </a:rPr>
              <a:t> Index is calculated from </a:t>
            </a:r>
            <a:r>
              <a:rPr lang="en-US" altLang="zh-TW" i="1" dirty="0" smtClean="0">
                <a:sym typeface="Wingdings" panose="05000000000000000000" pitchFamily="2" charset="2"/>
              </a:rPr>
              <a:t>F</a:t>
            </a:r>
            <a:r>
              <a:rPr lang="en-US" altLang="zh-TW" baseline="-25000" dirty="0" smtClean="0">
                <a:sym typeface="Wingdings" panose="05000000000000000000" pitchFamily="2" charset="2"/>
              </a:rPr>
              <a:t>0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and </a:t>
            </a:r>
            <a:r>
              <a:rPr lang="en-US" altLang="zh-TW" i="1" dirty="0">
                <a:sym typeface="Wingdings" panose="05000000000000000000" pitchFamily="2" charset="2"/>
              </a:rPr>
              <a:t>F</a:t>
            </a:r>
            <a:r>
              <a:rPr lang="en-US" altLang="zh-TW" baseline="-25000" dirty="0">
                <a:sym typeface="Wingdings" panose="05000000000000000000" pitchFamily="2" charset="2"/>
              </a:rPr>
              <a:t>s</a:t>
            </a:r>
            <a:endParaRPr lang="en-US" altLang="zh-TW" baseline="-25000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62" y="3640978"/>
            <a:ext cx="5800876" cy="253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QPPWG and NSF</a:t>
            </a:r>
            <a:endParaRPr lang="zh-TW" altLang="en-US" sz="20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NSF </a:t>
            </a:r>
            <a:r>
              <a:rPr lang="en-US" altLang="zh-TW" sz="1800" dirty="0">
                <a:solidFill>
                  <a:prstClr val="black"/>
                </a:solidFill>
              </a:rPr>
              <a:t>[X. Wang+, 2019</a:t>
            </a:r>
            <a:r>
              <a:rPr lang="en-US" altLang="zh-TW" sz="1800" dirty="0" smtClean="0">
                <a:solidFill>
                  <a:prstClr val="black"/>
                </a:solidFill>
              </a:rPr>
              <a:t>]</a:t>
            </a:r>
          </a:p>
          <a:p>
            <a:pPr lvl="1"/>
            <a:r>
              <a:rPr lang="en-US" altLang="zh-TW" dirty="0" smtClean="0">
                <a:solidFill>
                  <a:prstClr val="black"/>
                </a:solidFill>
              </a:rPr>
              <a:t>Explicitly model excitation signal and spectral filtering</a:t>
            </a:r>
            <a:endParaRPr lang="en-US" altLang="zh-TW" dirty="0" smtClean="0"/>
          </a:p>
          <a:p>
            <a:r>
              <a:rPr lang="en-US" altLang="zh-TW" dirty="0" smtClean="0"/>
              <a:t>QPPWG: </a:t>
            </a:r>
          </a:p>
          <a:p>
            <a:pPr lvl="1"/>
            <a:r>
              <a:rPr lang="en-US" altLang="zh-TW" dirty="0" smtClean="0"/>
              <a:t>Adaptive and fixed macroblocks are analogous to the </a:t>
            </a:r>
            <a:r>
              <a:rPr lang="en-US" altLang="zh-TW" dirty="0" smtClean="0">
                <a:solidFill>
                  <a:prstClr val="black"/>
                </a:solidFill>
              </a:rPr>
              <a:t>excitation generation </a:t>
            </a:r>
            <a:r>
              <a:rPr lang="en-US" altLang="zh-TW" dirty="0">
                <a:solidFill>
                  <a:prstClr val="black"/>
                </a:solidFill>
              </a:rPr>
              <a:t>and spectral </a:t>
            </a:r>
            <a:r>
              <a:rPr lang="en-US" altLang="zh-TW" dirty="0" smtClean="0">
                <a:solidFill>
                  <a:prstClr val="black"/>
                </a:solidFill>
              </a:rPr>
              <a:t>filtering modules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4014382"/>
            <a:ext cx="5481733" cy="216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Conclusion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RNN-based</a:t>
            </a:r>
          </a:p>
          <a:p>
            <a:pPr lvl="1"/>
            <a:r>
              <a:rPr lang="en-US" altLang="zh-TW" b="1" dirty="0" smtClean="0">
                <a:solidFill>
                  <a:srgbClr val="0070C0"/>
                </a:solidFill>
              </a:rPr>
              <a:t>Pro</a:t>
            </a:r>
            <a:r>
              <a:rPr lang="en-US" altLang="zh-TW" dirty="0" smtClean="0"/>
              <a:t>: Recurrent structure theoretically enable network to model </a:t>
            </a:r>
            <a:r>
              <a:rPr lang="en-US" altLang="zh-TW" b="1" dirty="0" smtClean="0"/>
              <a:t>arbitrary length</a:t>
            </a:r>
            <a:r>
              <a:rPr lang="en-US" altLang="zh-TW" dirty="0" smtClean="0"/>
              <a:t> of correlations </a:t>
            </a:r>
          </a:p>
          <a:p>
            <a:pPr lvl="1"/>
            <a:r>
              <a:rPr lang="en-US" altLang="zh-TW" b="1" dirty="0" smtClean="0">
                <a:solidFill>
                  <a:srgbClr val="C00000"/>
                </a:solidFill>
              </a:rPr>
              <a:t>Con</a:t>
            </a:r>
            <a:r>
              <a:rPr lang="en-US" altLang="zh-TW" dirty="0" smtClean="0"/>
              <a:t>: </a:t>
            </a:r>
            <a:r>
              <a:rPr lang="en-US" altLang="zh-TW" b="1" dirty="0"/>
              <a:t>L</a:t>
            </a:r>
            <a:r>
              <a:rPr lang="en-US" altLang="zh-TW" b="1" dirty="0" smtClean="0"/>
              <a:t>imited</a:t>
            </a:r>
            <a:r>
              <a:rPr lang="en-US" altLang="zh-TW" dirty="0" smtClean="0"/>
              <a:t> model size for real-time generation</a:t>
            </a:r>
          </a:p>
          <a:p>
            <a:pPr lvl="1"/>
            <a:r>
              <a:rPr lang="en-US" altLang="zh-TW" dirty="0" smtClean="0"/>
              <a:t>Focus: Only modeling </a:t>
            </a:r>
            <a:r>
              <a:rPr lang="en-US" altLang="zh-TW" b="1" dirty="0" smtClean="0"/>
              <a:t>minimum</a:t>
            </a:r>
            <a:r>
              <a:rPr lang="en-US" altLang="zh-TW" dirty="0" smtClean="0"/>
              <a:t> essential information</a:t>
            </a:r>
          </a:p>
          <a:p>
            <a:r>
              <a:rPr lang="en-US" altLang="zh-TW" dirty="0" smtClean="0"/>
              <a:t>CNN-based</a:t>
            </a:r>
          </a:p>
          <a:p>
            <a:pPr lvl="1"/>
            <a:r>
              <a:rPr lang="en-US" altLang="zh-TW" b="1" dirty="0">
                <a:solidFill>
                  <a:srgbClr val="0070C0"/>
                </a:solidFill>
              </a:rPr>
              <a:t>Pro</a:t>
            </a:r>
            <a:r>
              <a:rPr lang="en-US" altLang="zh-TW" dirty="0"/>
              <a:t>: </a:t>
            </a:r>
            <a:r>
              <a:rPr lang="en-US" altLang="zh-TW" b="1" dirty="0"/>
              <a:t>P</a:t>
            </a:r>
            <a:r>
              <a:rPr lang="en-US" altLang="zh-TW" b="1" dirty="0" smtClean="0"/>
              <a:t>arallelized</a:t>
            </a:r>
            <a:r>
              <a:rPr lang="en-US" altLang="zh-TW" dirty="0" smtClean="0"/>
              <a:t> computation for real-time generation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C00000"/>
                </a:solidFill>
              </a:rPr>
              <a:t>Con</a:t>
            </a:r>
            <a:r>
              <a:rPr lang="en-US" altLang="zh-TW" dirty="0" smtClean="0"/>
              <a:t>: </a:t>
            </a:r>
            <a:r>
              <a:rPr lang="en-US" altLang="zh-TW" b="1" dirty="0" smtClean="0"/>
              <a:t>Fixed </a:t>
            </a:r>
            <a:r>
              <a:rPr lang="en-US" altLang="zh-TW" dirty="0" smtClean="0"/>
              <a:t>geometric structure limits memory capacity</a:t>
            </a:r>
          </a:p>
          <a:p>
            <a:pPr lvl="1"/>
            <a:r>
              <a:rPr lang="en-US" altLang="zh-TW" dirty="0" smtClean="0"/>
              <a:t>Focus: </a:t>
            </a:r>
            <a:r>
              <a:rPr lang="en-US" altLang="zh-TW" b="1" dirty="0" smtClean="0"/>
              <a:t>Non-AR</a:t>
            </a:r>
            <a:r>
              <a:rPr lang="en-US" altLang="zh-TW" dirty="0" smtClean="0"/>
              <a:t> modeling algorithm; </a:t>
            </a:r>
            <a:r>
              <a:rPr lang="en-US" altLang="zh-TW" b="1" dirty="0" smtClean="0"/>
              <a:t>Adaptive</a:t>
            </a:r>
            <a:r>
              <a:rPr lang="en-US" altLang="zh-TW" dirty="0" smtClean="0"/>
              <a:t> network w/ a free from of sampling grid</a:t>
            </a:r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87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Conclusion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PDCNN</a:t>
            </a:r>
          </a:p>
          <a:p>
            <a:pPr lvl="1"/>
            <a:r>
              <a:rPr lang="en-US" altLang="zh-TW" b="1" dirty="0" smtClean="0"/>
              <a:t>Simple</a:t>
            </a:r>
            <a:r>
              <a:rPr lang="en-US" altLang="zh-TW" dirty="0" smtClean="0"/>
              <a:t> and </a:t>
            </a:r>
            <a:r>
              <a:rPr lang="en-US" altLang="zh-TW" b="1" dirty="0" smtClean="0"/>
              <a:t>general</a:t>
            </a:r>
            <a:r>
              <a:rPr lang="en-US" altLang="zh-TW" dirty="0" smtClean="0"/>
              <a:t> for any CNN-based model</a:t>
            </a:r>
          </a:p>
          <a:p>
            <a:r>
              <a:rPr lang="en-US" altLang="zh-TW" dirty="0" smtClean="0"/>
              <a:t>QP structure </a:t>
            </a:r>
          </a:p>
          <a:p>
            <a:pPr lvl="1"/>
            <a:r>
              <a:rPr lang="en-US" altLang="zh-TW" dirty="0" smtClean="0"/>
              <a:t>Pitch-dependent adaptive network</a:t>
            </a:r>
          </a:p>
          <a:p>
            <a:pPr lvl="1"/>
            <a:r>
              <a:rPr lang="en-US" altLang="zh-TW" dirty="0" smtClean="0"/>
              <a:t>Analogous to a source-filter model</a:t>
            </a:r>
          </a:p>
          <a:p>
            <a:r>
              <a:rPr lang="en-US" altLang="zh-TW" dirty="0" err="1" smtClean="0"/>
              <a:t>QPNet</a:t>
            </a:r>
            <a:r>
              <a:rPr lang="en-US" altLang="zh-TW" dirty="0" smtClean="0"/>
              <a:t>/QPPWG compared with WN/PWG</a:t>
            </a:r>
          </a:p>
          <a:p>
            <a:pPr lvl="1"/>
            <a:r>
              <a:rPr lang="en-US" altLang="zh-TW" b="1" dirty="0" smtClean="0"/>
              <a:t>Smaller</a:t>
            </a: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/>
              <a:t>model size </a:t>
            </a:r>
          </a:p>
          <a:p>
            <a:pPr lvl="1"/>
            <a:r>
              <a:rPr lang="en-US" altLang="zh-TW" b="1" dirty="0"/>
              <a:t>Better </a:t>
            </a:r>
            <a:r>
              <a:rPr lang="en-US" altLang="zh-TW" dirty="0"/>
              <a:t>pitch </a:t>
            </a:r>
            <a:r>
              <a:rPr lang="en-US" altLang="zh-TW" dirty="0" smtClean="0"/>
              <a:t>controllability</a:t>
            </a:r>
          </a:p>
          <a:p>
            <a:pPr lvl="1"/>
            <a:r>
              <a:rPr lang="en-US" altLang="zh-TW" dirty="0" smtClean="0"/>
              <a:t>Comparable speech quality 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9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Speech Signal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Sequential signal</a:t>
            </a:r>
          </a:p>
          <a:p>
            <a:r>
              <a:rPr lang="en-US" altLang="zh-TW" dirty="0" smtClean="0"/>
              <a:t>Very </a:t>
            </a:r>
            <a:r>
              <a:rPr lang="en-US" altLang="zh-TW" b="1" dirty="0" smtClean="0">
                <a:solidFill>
                  <a:srgbClr val="C00000"/>
                </a:solidFill>
              </a:rPr>
              <a:t>high</a:t>
            </a:r>
            <a:r>
              <a:rPr lang="en-US" altLang="zh-TW" b="1" dirty="0" smtClean="0"/>
              <a:t> temporal resolution 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F</a:t>
            </a:r>
            <a:r>
              <a:rPr lang="en-US" altLang="zh-TW" baseline="-25000" dirty="0" smtClean="0"/>
              <a:t>s</a:t>
            </a:r>
            <a:r>
              <a:rPr lang="en-US" altLang="zh-TW" dirty="0" smtClean="0"/>
              <a:t> &gt;= 16kHz)</a:t>
            </a:r>
          </a:p>
          <a:p>
            <a:r>
              <a:rPr lang="en-US" altLang="zh-TW" dirty="0" smtClean="0"/>
              <a:t>Very </a:t>
            </a:r>
            <a:r>
              <a:rPr lang="en-US" altLang="zh-TW" b="1" dirty="0" smtClean="0">
                <a:solidFill>
                  <a:srgbClr val="C00000"/>
                </a:solidFill>
              </a:rPr>
              <a:t>long-term</a:t>
            </a:r>
            <a:r>
              <a:rPr lang="en-US" altLang="zh-TW" b="1" dirty="0" smtClean="0"/>
              <a:t> dependency</a:t>
            </a:r>
          </a:p>
          <a:p>
            <a:r>
              <a:rPr lang="en-US" altLang="zh-TW" dirty="0"/>
              <a:t>Directly modeling speech waveform is </a:t>
            </a:r>
            <a:r>
              <a:rPr lang="en-US" altLang="zh-TW" b="1" dirty="0"/>
              <a:t>challenging</a:t>
            </a:r>
          </a:p>
          <a:p>
            <a:pPr lvl="1"/>
            <a:endParaRPr lang="en-US" altLang="zh-TW" b="1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75" y="4023850"/>
            <a:ext cx="6329597" cy="24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794" y="1350682"/>
            <a:ext cx="7886700" cy="3334908"/>
          </a:xfrm>
        </p:spPr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Thank you for your attention !</a:t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sz="2200" dirty="0" smtClean="0">
                <a:hlinkClick r:id="rId2"/>
              </a:rPr>
              <a:t>https</a:t>
            </a:r>
            <a:r>
              <a:rPr lang="en-US" sz="2200" dirty="0">
                <a:hlinkClick r:id="rId2"/>
              </a:rPr>
              <a:t>://</a:t>
            </a:r>
            <a:r>
              <a:rPr lang="en-US" sz="2200" dirty="0" smtClean="0">
                <a:hlinkClick r:id="rId2"/>
              </a:rPr>
              <a:t>bigpon.github.io/QuasiPeriodicWaveNet_demo/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>
                <a:hlinkClick r:id="rId3"/>
              </a:rPr>
              <a:t>https://bigpon.github.io/QuasiPeriodicParallelWaveGAN_demo/</a:t>
            </a:r>
            <a:endParaRPr lang="zh-TW" altLang="en-US" sz="2200" dirty="0">
              <a:latin typeface="+mn-lt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6" name="Picture 2" descr="https://upload.wikimedia.org/wikipedia/en/0/0e/Logon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646" y="5288271"/>
            <a:ext cx="1344120" cy="92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80" y="4415146"/>
            <a:ext cx="1477464" cy="147746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119" y="4389583"/>
            <a:ext cx="1528591" cy="15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7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Vocoder </a:t>
            </a:r>
            <a:r>
              <a:rPr lang="en-US" altLang="zh-TW" sz="2000" dirty="0" smtClean="0">
                <a:latin typeface="+mn-lt"/>
              </a:rPr>
              <a:t>[H</a:t>
            </a:r>
            <a:r>
              <a:rPr lang="en-US" altLang="zh-TW" sz="2000" dirty="0">
                <a:latin typeface="+mn-lt"/>
              </a:rPr>
              <a:t>. Dudley, 1939]</a:t>
            </a:r>
            <a:endParaRPr lang="zh-TW" altLang="en-US" sz="20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Vocoder: voice coder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Encoder</a:t>
            </a:r>
            <a:r>
              <a:rPr lang="en-US" altLang="zh-TW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(analyzer)</a:t>
            </a:r>
          </a:p>
          <a:p>
            <a:pPr lvl="1"/>
            <a:r>
              <a:rPr lang="en-US" altLang="zh-TW" dirty="0" smtClean="0"/>
              <a:t>Encoding speech into acoustic features</a:t>
            </a:r>
          </a:p>
          <a:p>
            <a:r>
              <a:rPr lang="en-US" altLang="zh-TW" dirty="0" smtClean="0">
                <a:solidFill>
                  <a:srgbClr val="002060"/>
                </a:solidFill>
              </a:rPr>
              <a:t>Decoder</a:t>
            </a:r>
            <a:r>
              <a:rPr lang="en-US" altLang="zh-TW" b="1" dirty="0" smtClean="0">
                <a:solidFill>
                  <a:srgbClr val="002060"/>
                </a:solidFill>
              </a:rPr>
              <a:t> </a:t>
            </a:r>
            <a:r>
              <a:rPr lang="en-US" altLang="zh-TW" dirty="0" smtClean="0">
                <a:solidFill>
                  <a:srgbClr val="002060"/>
                </a:solidFill>
              </a:rPr>
              <a:t>(synthesizer)</a:t>
            </a:r>
          </a:p>
          <a:p>
            <a:pPr lvl="1"/>
            <a:r>
              <a:rPr lang="en-US" altLang="zh-TW" dirty="0" smtClean="0"/>
              <a:t>Decoding speech from acoustic features</a:t>
            </a:r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57" y="4062402"/>
            <a:ext cx="7260485" cy="241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Source-filter Model </a:t>
            </a:r>
            <a:r>
              <a:rPr lang="en-US" altLang="zh-TW" sz="2000" dirty="0">
                <a:latin typeface="+mn-lt"/>
              </a:rPr>
              <a:t>[R. </a:t>
            </a:r>
            <a:r>
              <a:rPr lang="en-US" altLang="zh-TW" sz="2000" dirty="0" err="1" smtClean="0">
                <a:latin typeface="+mn-lt"/>
              </a:rPr>
              <a:t>McAulay</a:t>
            </a:r>
            <a:r>
              <a:rPr lang="en-US" altLang="zh-TW" sz="2000" dirty="0" smtClean="0">
                <a:latin typeface="+mn-lt"/>
              </a:rPr>
              <a:t>+, 1986]</a:t>
            </a:r>
            <a:endParaRPr lang="zh-TW" altLang="en-US" sz="2000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Speech generation is formulated as a </a:t>
            </a:r>
            <a:r>
              <a:rPr lang="en-US" altLang="zh-TW" dirty="0"/>
              <a:t>convolution of a </a:t>
            </a:r>
            <a:r>
              <a:rPr lang="en-US" altLang="zh-TW" b="1" dirty="0" smtClean="0">
                <a:solidFill>
                  <a:srgbClr val="808000"/>
                </a:solidFill>
              </a:rPr>
              <a:t>excitation signal </a:t>
            </a:r>
            <a:r>
              <a:rPr lang="en-US" altLang="zh-TW" dirty="0" smtClean="0"/>
              <a:t>and a 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</a:rPr>
              <a:t>spectral </a:t>
            </a:r>
            <a:r>
              <a:rPr lang="en-US" altLang="zh-TW" b="1" dirty="0" smtClean="0">
                <a:solidFill>
                  <a:schemeClr val="accent1">
                    <a:lumMod val="50000"/>
                  </a:schemeClr>
                </a:solidFill>
              </a:rPr>
              <a:t>filter</a:t>
            </a:r>
          </a:p>
          <a:p>
            <a:r>
              <a:rPr lang="en-US" altLang="zh-TW" dirty="0" smtClean="0">
                <a:solidFill>
                  <a:srgbClr val="808000"/>
                </a:solidFill>
              </a:rPr>
              <a:t>Excitation (source) signal</a:t>
            </a:r>
          </a:p>
          <a:p>
            <a:pPr lvl="1"/>
            <a:r>
              <a:rPr lang="en-US" altLang="zh-TW" dirty="0" smtClean="0"/>
              <a:t>Modeling </a:t>
            </a:r>
            <a:r>
              <a:rPr lang="en-US" altLang="zh-TW" dirty="0"/>
              <a:t>the </a:t>
            </a:r>
            <a:r>
              <a:rPr lang="en-US" altLang="zh-TW" dirty="0" smtClean="0"/>
              <a:t>glottal waveform </a:t>
            </a:r>
            <a:r>
              <a:rPr lang="en-US" altLang="zh-TW" dirty="0"/>
              <a:t>generated by the </a:t>
            </a:r>
            <a:r>
              <a:rPr lang="en-US" altLang="zh-TW" b="1" dirty="0"/>
              <a:t>vocal fold movements</a:t>
            </a:r>
            <a:endParaRPr lang="en-US" altLang="zh-TW" b="1" dirty="0" smtClean="0"/>
          </a:p>
          <a:p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Spectral filter</a:t>
            </a:r>
          </a:p>
          <a:p>
            <a:pPr lvl="1"/>
            <a:r>
              <a:rPr lang="en-US" altLang="zh-TW" dirty="0" smtClean="0"/>
              <a:t>Modeling the </a:t>
            </a:r>
            <a:r>
              <a:rPr lang="en-US" altLang="zh-TW" b="1" dirty="0"/>
              <a:t>vocal tract resonances</a:t>
            </a:r>
            <a:endParaRPr lang="en-US" altLang="zh-TW" b="1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832" y="4808798"/>
            <a:ext cx="5386335" cy="173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Source-filter Vocoder</a:t>
            </a:r>
            <a:endParaRPr lang="zh-TW" altLang="en-US" sz="2000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Mixed excitation vocoder</a:t>
            </a:r>
          </a:p>
          <a:p>
            <a:pPr lvl="1"/>
            <a:r>
              <a:rPr lang="en-US" altLang="zh-TW" dirty="0" smtClean="0"/>
              <a:t>STRAIGHT </a:t>
            </a:r>
            <a:r>
              <a:rPr lang="en-US" altLang="zh-TW" sz="1600" dirty="0"/>
              <a:t>[H. Kawahara+, 1999] </a:t>
            </a:r>
            <a:endParaRPr lang="en-US" altLang="zh-TW" sz="1600" dirty="0" smtClean="0"/>
          </a:p>
          <a:p>
            <a:pPr lvl="1"/>
            <a:r>
              <a:rPr lang="en-US" altLang="zh-TW" dirty="0" smtClean="0"/>
              <a:t>WORLD </a:t>
            </a:r>
            <a:r>
              <a:rPr lang="en-US" altLang="zh-TW" sz="1600" dirty="0"/>
              <a:t>[M. </a:t>
            </a:r>
            <a:r>
              <a:rPr lang="en-US" altLang="zh-TW" sz="1600" dirty="0" err="1"/>
              <a:t>Morise</a:t>
            </a:r>
            <a:r>
              <a:rPr lang="en-US" altLang="zh-TW" sz="1600" dirty="0"/>
              <a:t>+, 2016</a:t>
            </a:r>
            <a:r>
              <a:rPr lang="en-US" altLang="zh-TW" sz="1600" dirty="0" smtClean="0"/>
              <a:t>]</a:t>
            </a:r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Lost</a:t>
            </a:r>
            <a:r>
              <a:rPr lang="en-US" altLang="zh-TW" b="1" dirty="0" smtClean="0"/>
              <a:t> temporal details </a:t>
            </a:r>
            <a:r>
              <a:rPr lang="en-US" altLang="zh-TW" dirty="0" smtClean="0"/>
              <a:t>and </a:t>
            </a:r>
            <a:r>
              <a:rPr lang="en-US" altLang="zh-TW" b="1" dirty="0" smtClean="0"/>
              <a:t>phase information </a:t>
            </a:r>
            <a:r>
              <a:rPr lang="en-US" altLang="zh-TW" dirty="0" smtClean="0"/>
              <a:t>cause speech quality degradation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827" y="4132215"/>
            <a:ext cx="6590346" cy="190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RNN-based Speech </a:t>
            </a:r>
            <a:r>
              <a:rPr lang="en-US" altLang="zh-TW" b="1" dirty="0">
                <a:latin typeface="+mn-lt"/>
              </a:rPr>
              <a:t>G</a:t>
            </a:r>
            <a:r>
              <a:rPr lang="en-US" altLang="zh-TW" b="1" dirty="0" smtClean="0">
                <a:latin typeface="+mn-lt"/>
              </a:rPr>
              <a:t>eneration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Speech is a sequential signal </a:t>
            </a:r>
            <a:r>
              <a:rPr lang="en-US" altLang="zh-TW" dirty="0" smtClean="0">
                <a:sym typeface="Wingdings" panose="05000000000000000000" pitchFamily="2" charset="2"/>
              </a:rPr>
              <a:t> RNN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Speech has a very high temporal resolution</a:t>
            </a:r>
          </a:p>
          <a:p>
            <a:pPr lvl="1"/>
            <a:r>
              <a:rPr lang="en-US" altLang="zh-TW" b="1" dirty="0"/>
              <a:t>Gradient </a:t>
            </a:r>
            <a:r>
              <a:rPr lang="en-US" altLang="zh-TW" b="1" dirty="0" smtClean="0"/>
              <a:t>vanishing/explosion</a:t>
            </a:r>
            <a:r>
              <a:rPr lang="en-US" altLang="zh-TW" dirty="0" smtClean="0"/>
              <a:t> for RNN modeling a signal with a very long term dependency</a:t>
            </a:r>
          </a:p>
          <a:p>
            <a:pPr lvl="1"/>
            <a:r>
              <a:rPr lang="en-US" altLang="zh-TW" b="1" dirty="0" smtClean="0"/>
              <a:t>Generation time</a:t>
            </a:r>
            <a:r>
              <a:rPr lang="en-US" altLang="zh-TW" dirty="0" smtClean="0"/>
              <a:t> is extremely long</a:t>
            </a:r>
          </a:p>
          <a:p>
            <a:pPr lvl="1"/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267" y="4177692"/>
            <a:ext cx="4969466" cy="18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7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RNN-based Speech </a:t>
            </a:r>
            <a:r>
              <a:rPr lang="en-US" altLang="zh-TW" b="1" dirty="0">
                <a:latin typeface="+mn-lt"/>
              </a:rPr>
              <a:t>G</a:t>
            </a:r>
            <a:r>
              <a:rPr lang="en-US" altLang="zh-TW" b="1" dirty="0" smtClean="0">
                <a:latin typeface="+mn-lt"/>
              </a:rPr>
              <a:t>eneration</a:t>
            </a:r>
            <a:endParaRPr lang="zh-TW" altLang="en-US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SampleRNN </a:t>
                </a:r>
                <a:r>
                  <a:rPr lang="en-US" altLang="zh-TW" sz="1800" dirty="0" smtClean="0"/>
                  <a:t>[S. </a:t>
                </a:r>
                <a:r>
                  <a:rPr lang="en-US" altLang="zh-TW" sz="1800" dirty="0" err="1" smtClean="0"/>
                  <a:t>Mehri</a:t>
                </a:r>
                <a:r>
                  <a:rPr lang="en-US" altLang="zh-TW" sz="1800" dirty="0" smtClean="0"/>
                  <a:t>+, 2016]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b="1" dirty="0" smtClean="0"/>
                  <a:t>Hierarchical</a:t>
                </a:r>
                <a:r>
                  <a:rPr lang="en-US" altLang="zh-TW" dirty="0" smtClean="0"/>
                  <a:t> (multi-tiers) structure</a:t>
                </a:r>
              </a:p>
              <a:p>
                <a:pPr lvl="1"/>
                <a:r>
                  <a:rPr lang="en-US" altLang="zh-TW" dirty="0" smtClean="0"/>
                  <a:t>Network of each tier operates on a </a:t>
                </a:r>
                <a:r>
                  <a:rPr lang="en-US" altLang="zh-TW" b="1" dirty="0" smtClean="0"/>
                  <a:t>different temporal resolution</a:t>
                </a:r>
                <a:r>
                  <a:rPr lang="en-US" altLang="zh-TW" dirty="0" smtClean="0"/>
                  <a:t> to efficiently capture long-term dependencies</a:t>
                </a:r>
              </a:p>
              <a:p>
                <a:pPr lvl="1"/>
                <a:r>
                  <a:rPr lang="en-US" altLang="zh-TW" dirty="0" smtClean="0"/>
                  <a:t>Multi-layers RNN with the autoregressive (AR) mechanism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generation is s</a:t>
                </a:r>
                <a:r>
                  <a:rPr lang="en-US" altLang="zh-TW" dirty="0" smtClean="0"/>
                  <a:t>till very slow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4062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513" y="4583953"/>
            <a:ext cx="5622974" cy="159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Real-time RNN-based Vocoder</a:t>
            </a:r>
            <a:endParaRPr lang="zh-TW" altLang="en-US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WaveRNN</a:t>
                </a:r>
                <a:r>
                  <a:rPr lang="en-US" altLang="zh-TW" sz="2000" dirty="0" smtClean="0"/>
                  <a:t> </a:t>
                </a:r>
                <a:r>
                  <a:rPr lang="en-US" altLang="zh-TW" sz="1800" dirty="0"/>
                  <a:t>[N. </a:t>
                </a:r>
                <a:r>
                  <a:rPr lang="en-US" altLang="zh-TW" sz="1800" dirty="0" err="1"/>
                  <a:t>Kalchbrenner</a:t>
                </a:r>
                <a:r>
                  <a:rPr lang="en-US" altLang="zh-TW" sz="1800" dirty="0"/>
                  <a:t>+, 2018</a:t>
                </a:r>
                <a:r>
                  <a:rPr lang="en-US" altLang="zh-TW" sz="1800" dirty="0" smtClean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Condition on acoustic features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 prior information</a:t>
                </a:r>
              </a:p>
              <a:p>
                <a:pPr lvl="1"/>
                <a:r>
                  <a:rPr lang="en-US" altLang="zh-TW" dirty="0" smtClean="0">
                    <a:sym typeface="Wingdings" panose="05000000000000000000" pitchFamily="2" charset="2"/>
                  </a:rPr>
                  <a:t>Single-layer GRU with hardware optimized designs</a:t>
                </a:r>
              </a:p>
              <a:p>
                <a:r>
                  <a:rPr lang="en-US" altLang="zh-TW" dirty="0" err="1"/>
                  <a:t>LPCNet</a:t>
                </a:r>
                <a:r>
                  <a:rPr lang="en-US" altLang="zh-TW" dirty="0"/>
                  <a:t> </a:t>
                </a:r>
                <a:r>
                  <a:rPr lang="en-US" altLang="zh-TW" sz="1800" dirty="0"/>
                  <a:t>[J.-M. </a:t>
                </a:r>
                <a:r>
                  <a:rPr lang="en-US" altLang="zh-TW" sz="1800" dirty="0" err="1"/>
                  <a:t>Valin</a:t>
                </a:r>
                <a:r>
                  <a:rPr lang="en-US" altLang="zh-TW" sz="1800" dirty="0"/>
                  <a:t>+, 2018]</a:t>
                </a:r>
              </a:p>
              <a:p>
                <a:pPr lvl="1"/>
                <a:r>
                  <a:rPr lang="en-US" altLang="zh-TW" dirty="0" smtClean="0"/>
                  <a:t>Combine </a:t>
                </a:r>
                <a:r>
                  <a:rPr lang="en-US" altLang="zh-TW" dirty="0" err="1" smtClean="0"/>
                  <a:t>WaveRNN</a:t>
                </a:r>
                <a:r>
                  <a:rPr lang="en-US" altLang="zh-TW" dirty="0" smtClean="0"/>
                  <a:t> with source-filter model</a:t>
                </a:r>
              </a:p>
              <a:p>
                <a:pPr lvl="1"/>
                <a:r>
                  <a:rPr lang="en-US" altLang="zh-TW" dirty="0" smtClean="0"/>
                  <a:t>Modeling the residual (source) signal of LPC prediction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ase </a:t>
                </a:r>
                <a:r>
                  <a:rPr lang="en-US" dirty="0"/>
                  <a:t>the burden of modeling speaker </a:t>
                </a:r>
                <a:r>
                  <a:rPr lang="en-US" dirty="0" smtClean="0"/>
                  <a:t>identity and </a:t>
                </a:r>
                <a:r>
                  <a:rPr lang="en-US" dirty="0"/>
                  <a:t>spectral </a:t>
                </a:r>
                <a:r>
                  <a:rPr lang="en-US" dirty="0" smtClean="0"/>
                  <a:t>information</a:t>
                </a:r>
              </a:p>
              <a:p>
                <a:r>
                  <a:rPr lang="en-US" altLang="zh-TW" dirty="0" smtClean="0"/>
                  <a:t>RNN-based model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 </a:t>
                </a:r>
                <a:r>
                  <a:rPr lang="en-US" altLang="zh-TW" b="1" dirty="0" smtClean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compact</a:t>
                </a:r>
                <a:r>
                  <a:rPr lang="en-US" altLang="zh-TW" b="1" dirty="0" smtClean="0">
                    <a:sym typeface="Wingdings" panose="05000000000000000000" pitchFamily="2" charset="2"/>
                  </a:rPr>
                  <a:t> network structure</a:t>
                </a:r>
                <a:endParaRPr lang="en-US" altLang="zh-TW" b="1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4202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6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9228</TotalTime>
  <Words>1328</Words>
  <Application>Microsoft Office PowerPoint</Application>
  <PresentationFormat>如螢幕大小 (4:3)</PresentationFormat>
  <Paragraphs>257</Paragraphs>
  <Slides>30</Slides>
  <Notes>28</Notes>
  <HiddenSlides>0</HiddenSlides>
  <MMClips>4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41" baseType="lpstr">
      <vt:lpstr>游ゴシック</vt:lpstr>
      <vt:lpstr>游ゴシック Light</vt:lpstr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Wingdings 2</vt:lpstr>
      <vt:lpstr>Office 佈景主題</vt:lpstr>
      <vt:lpstr>Quasi-Periodic Waveform Generative Model  with Pitch-dependent Dilated Convolutional Neural Network</vt:lpstr>
      <vt:lpstr>Outline</vt:lpstr>
      <vt:lpstr>Speech Signal</vt:lpstr>
      <vt:lpstr>Vocoder [H. Dudley, 1939]</vt:lpstr>
      <vt:lpstr>Source-filter Model [R. McAulay+, 1986]</vt:lpstr>
      <vt:lpstr>Source-filter Vocoder</vt:lpstr>
      <vt:lpstr>RNN-based Speech Generation</vt:lpstr>
      <vt:lpstr>RNN-based Speech Generation</vt:lpstr>
      <vt:lpstr>Real-time RNN-based Vocoder</vt:lpstr>
      <vt:lpstr>CNN-based Speech Generation</vt:lpstr>
      <vt:lpstr>WaveNet w/ DCNN</vt:lpstr>
      <vt:lpstr>Non-AR CNN-based Model</vt:lpstr>
      <vt:lpstr>Non-AR CNN-based Model</vt:lpstr>
      <vt:lpstr>Source-filter Vocoder</vt:lpstr>
      <vt:lpstr>Unified Vocoder</vt:lpstr>
      <vt:lpstr>Problem of Unified Vocoder I:  Inefficient speech modeling</vt:lpstr>
      <vt:lpstr>Problem of Unified Vocoder II: Limited pitch controllability</vt:lpstr>
      <vt:lpstr>PDCNN</vt:lpstr>
      <vt:lpstr>Quasi-Periodic Structure</vt:lpstr>
      <vt:lpstr>QPNet [Y.-C. Wu+, 2019]</vt:lpstr>
      <vt:lpstr>QPPWG [Y.-C. Wu+, 2020]</vt:lpstr>
      <vt:lpstr>Subjective Evaluation I: QPNet and WaveNet</vt:lpstr>
      <vt:lpstr>Subjective Evaluation II: QPNet, QPPWG, and PWG</vt:lpstr>
      <vt:lpstr>Subjective Evaluation II: QPNet, QPPWG, and PWG</vt:lpstr>
      <vt:lpstr>Deformable CNN [J. Dai+, 2017] </vt:lpstr>
      <vt:lpstr>PDCNN and Deformable CNN</vt:lpstr>
      <vt:lpstr>QPPWG and NSF</vt:lpstr>
      <vt:lpstr>Conclusion</vt:lpstr>
      <vt:lpstr>Conclusion</vt:lpstr>
      <vt:lpstr>Thank you for your attention !  https://bigpon.github.io/QuasiPeriodicWaveNet_demo/ https://bigpon.github.io/QuasiPeriodicParallelWaveGAN_demo/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Sound-G Many to one Many to many Nonparallel</dc:title>
  <dc:creator>Bigpon</dc:creator>
  <cp:lastModifiedBy>PB D</cp:lastModifiedBy>
  <cp:revision>424</cp:revision>
  <dcterms:created xsi:type="dcterms:W3CDTF">2017-10-05T06:39:07Z</dcterms:created>
  <dcterms:modified xsi:type="dcterms:W3CDTF">2020-07-06T13:21:19Z</dcterms:modified>
</cp:coreProperties>
</file>