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2" r:id="rId2"/>
    <p:sldId id="316" r:id="rId3"/>
    <p:sldId id="293" r:id="rId4"/>
    <p:sldId id="300" r:id="rId5"/>
    <p:sldId id="307" r:id="rId6"/>
    <p:sldId id="308" r:id="rId7"/>
    <p:sldId id="321" r:id="rId8"/>
    <p:sldId id="317" r:id="rId9"/>
    <p:sldId id="309" r:id="rId10"/>
    <p:sldId id="323" r:id="rId11"/>
    <p:sldId id="324" r:id="rId12"/>
    <p:sldId id="310" r:id="rId13"/>
    <p:sldId id="325" r:id="rId14"/>
    <p:sldId id="327" r:id="rId15"/>
    <p:sldId id="312" r:id="rId16"/>
    <p:sldId id="319" r:id="rId17"/>
    <p:sldId id="315" r:id="rId18"/>
    <p:sldId id="328" r:id="rId19"/>
    <p:sldId id="314" r:id="rId20"/>
    <p:sldId id="296" r:id="rId21"/>
    <p:sldId id="326" r:id="rId22"/>
    <p:sldId id="320" r:id="rId23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8F9ED"/>
    <a:srgbClr val="F5F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000" autoAdjust="0"/>
  </p:normalViewPr>
  <p:slideViewPr>
    <p:cSldViewPr>
      <p:cViewPr varScale="1">
        <p:scale>
          <a:sx n="48" d="100"/>
          <a:sy n="48" d="100"/>
        </p:scale>
        <p:origin x="201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notesViewPr>
    <p:cSldViewPr>
      <p:cViewPr varScale="1">
        <p:scale>
          <a:sx n="57" d="100"/>
          <a:sy n="57" d="100"/>
        </p:scale>
        <p:origin x="-2880" y="-78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aw\Desktop\A.&#32113;&#35336;_ne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perReference\Meeting\2016Interspeech\A.&#32113;&#35336;_ne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perReference\Meeting\2016Interspeech\2016VCC_External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aw\Google%20&#38642;&#31471;&#30828;&#30879;\PaperReference\Meeting\2016Interspeech\2016InterSpeechOTOVC_MC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aw\Google%20&#38642;&#31471;&#30828;&#30879;\PaperReference\Meeting\2016Interspeech\2016InterSpeechOTOVC_MC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 b="0" i="0" baseline="0">
                <a:effectLst/>
              </a:rPr>
              <a:t>LLE+MLPG v.s. LLE+MLPG+GV</a:t>
            </a:r>
            <a:endParaRPr lang="zh-TW" altLang="zh-TW" sz="16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CCB-4B06-A817-B405B8951C06}"/>
              </c:ext>
            </c:extLst>
          </c:dPt>
          <c:errBars>
            <c:errBarType val="both"/>
            <c:errValType val="cust"/>
            <c:noEndCap val="0"/>
            <c:plus>
              <c:numRef>
                <c:f>Sheet1!$E$327</c:f>
                <c:numCache>
                  <c:formatCode>General</c:formatCode>
                  <c:ptCount val="1"/>
                  <c:pt idx="0">
                    <c:v>6.2759013905283219</c:v>
                  </c:pt>
                </c:numCache>
              </c:numRef>
            </c:plus>
            <c:minus>
              <c:numRef>
                <c:f>Sheet1!$E$327</c:f>
                <c:numCache>
                  <c:formatCode>General</c:formatCode>
                  <c:ptCount val="1"/>
                  <c:pt idx="0">
                    <c:v>6.2759013905283219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Sheet1!$B$335:$B$336</c:f>
              <c:strCache>
                <c:ptCount val="2"/>
                <c:pt idx="0">
                  <c:v>LLE+MLPG</c:v>
                </c:pt>
                <c:pt idx="1">
                  <c:v>LLE+MLPG+GV</c:v>
                </c:pt>
              </c:strCache>
            </c:strRef>
          </c:cat>
          <c:val>
            <c:numRef>
              <c:f>Sheet1!$C$335:$C$336</c:f>
              <c:numCache>
                <c:formatCode>General</c:formatCode>
                <c:ptCount val="2"/>
                <c:pt idx="0">
                  <c:v>11.5</c:v>
                </c:pt>
                <c:pt idx="1">
                  <c:v>88.5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CB-4B06-A817-B405B8951C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5227032"/>
        <c:axId val="425227424"/>
      </c:barChart>
      <c:catAx>
        <c:axId val="425227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5227424"/>
        <c:crosses val="autoZero"/>
        <c:auto val="1"/>
        <c:lblAlgn val="ctr"/>
        <c:lblOffset val="100"/>
        <c:noMultiLvlLbl val="0"/>
      </c:catAx>
      <c:valAx>
        <c:axId val="42522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5227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LLE v.s. LLE+MLPG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A2C-42FB-9634-2F9C94CDB75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A2C-42FB-9634-2F9C94CDB750}"/>
              </c:ext>
            </c:extLst>
          </c:dPt>
          <c:errBars>
            <c:errBarType val="both"/>
            <c:errValType val="cust"/>
            <c:noEndCap val="0"/>
            <c:plus>
              <c:numRef>
                <c:f>Sheet1!$D$327</c:f>
                <c:numCache>
                  <c:formatCode>General</c:formatCode>
                  <c:ptCount val="1"/>
                  <c:pt idx="0">
                    <c:v>9.9835917371672611</c:v>
                  </c:pt>
                </c:numCache>
              </c:numRef>
            </c:plus>
            <c:minus>
              <c:numRef>
                <c:f>Sheet1!$D$327</c:f>
                <c:numCache>
                  <c:formatCode>General</c:formatCode>
                  <c:ptCount val="1"/>
                  <c:pt idx="0">
                    <c:v>9.9835917371672611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Sheet1!$B$332:$B$333</c:f>
              <c:strCache>
                <c:ptCount val="2"/>
                <c:pt idx="0">
                  <c:v>LLE</c:v>
                </c:pt>
                <c:pt idx="1">
                  <c:v>LLE+MLPG</c:v>
                </c:pt>
              </c:strCache>
            </c:strRef>
          </c:cat>
          <c:val>
            <c:numRef>
              <c:f>Sheet1!$C$332:$C$333</c:f>
              <c:numCache>
                <c:formatCode>General</c:formatCode>
                <c:ptCount val="2"/>
                <c:pt idx="0">
                  <c:v>32</c:v>
                </c:pt>
                <c:pt idx="1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2C-42FB-9634-2F9C94CDB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3569752"/>
        <c:axId val="416635496"/>
      </c:barChart>
      <c:catAx>
        <c:axId val="413569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16635496"/>
        <c:crosses val="autoZero"/>
        <c:auto val="1"/>
        <c:lblAlgn val="ctr"/>
        <c:lblOffset val="100"/>
        <c:noMultiLvlLbl val="0"/>
      </c:catAx>
      <c:valAx>
        <c:axId val="41663549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13569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Similarity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M2M</c:v>
                </c:pt>
              </c:strCache>
            </c:strRef>
          </c:tx>
          <c:spPr>
            <a:solidFill>
              <a:schemeClr val="accent3">
                <a:tint val="54000"/>
              </a:schemeClr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6C3-4D12-876E-D37A4E93DBA2}"/>
              </c:ext>
            </c:extLst>
          </c:dPt>
          <c:cat>
            <c:strRef>
              <c:f>Sheet1!$G$2:$G$21</c:f>
              <c:strCache>
                <c:ptCount val="20"/>
                <c:pt idx="0">
                  <c:v>Source</c:v>
                </c:pt>
                <c:pt idx="1">
                  <c:v>Target</c:v>
                </c:pt>
                <c:pt idx="2">
                  <c:v>Baseline</c:v>
                </c:pt>
                <c:pt idx="3">
                  <c:v>A</c:v>
                </c:pt>
                <c:pt idx="4">
                  <c:v>*B</c:v>
                </c:pt>
                <c:pt idx="5">
                  <c:v>C</c:v>
                </c:pt>
                <c:pt idx="6">
                  <c:v>D</c:v>
                </c:pt>
                <c:pt idx="7">
                  <c:v>E</c:v>
                </c:pt>
                <c:pt idx="8">
                  <c:v>F</c:v>
                </c:pt>
                <c:pt idx="9">
                  <c:v>G</c:v>
                </c:pt>
                <c:pt idx="10">
                  <c:v>H</c:v>
                </c:pt>
                <c:pt idx="11">
                  <c:v>I</c:v>
                </c:pt>
                <c:pt idx="12">
                  <c:v>J</c:v>
                </c:pt>
                <c:pt idx="13">
                  <c:v>K</c:v>
                </c:pt>
                <c:pt idx="14">
                  <c:v>L</c:v>
                </c:pt>
                <c:pt idx="15">
                  <c:v>M</c:v>
                </c:pt>
                <c:pt idx="16">
                  <c:v>N</c:v>
                </c:pt>
                <c:pt idx="17">
                  <c:v>O</c:v>
                </c:pt>
                <c:pt idx="18">
                  <c:v>P</c:v>
                </c:pt>
                <c:pt idx="19">
                  <c:v>Q</c:v>
                </c:pt>
              </c:strCache>
            </c:strRef>
          </c:cat>
          <c:val>
            <c:numRef>
              <c:f>Sheet1!$H$2:$H$21</c:f>
              <c:numCache>
                <c:formatCode>General</c:formatCode>
                <c:ptCount val="20"/>
                <c:pt idx="0">
                  <c:v>14.47</c:v>
                </c:pt>
                <c:pt idx="1">
                  <c:v>92.76</c:v>
                </c:pt>
                <c:pt idx="2">
                  <c:v>42.76</c:v>
                </c:pt>
                <c:pt idx="3">
                  <c:v>67.760000000000005</c:v>
                </c:pt>
                <c:pt idx="4">
                  <c:v>52.63</c:v>
                </c:pt>
                <c:pt idx="5">
                  <c:v>24.34</c:v>
                </c:pt>
                <c:pt idx="6">
                  <c:v>58.55</c:v>
                </c:pt>
                <c:pt idx="7">
                  <c:v>27.63</c:v>
                </c:pt>
                <c:pt idx="8">
                  <c:v>48.03</c:v>
                </c:pt>
                <c:pt idx="9">
                  <c:v>63.16</c:v>
                </c:pt>
                <c:pt idx="10">
                  <c:v>46.05</c:v>
                </c:pt>
                <c:pt idx="11">
                  <c:v>31.58</c:v>
                </c:pt>
                <c:pt idx="12">
                  <c:v>68.42</c:v>
                </c:pt>
                <c:pt idx="13">
                  <c:v>48.03</c:v>
                </c:pt>
                <c:pt idx="14">
                  <c:v>59.21</c:v>
                </c:pt>
                <c:pt idx="15">
                  <c:v>44.08</c:v>
                </c:pt>
                <c:pt idx="16">
                  <c:v>21.71</c:v>
                </c:pt>
                <c:pt idx="17">
                  <c:v>59.87</c:v>
                </c:pt>
                <c:pt idx="18">
                  <c:v>57.24</c:v>
                </c:pt>
                <c:pt idx="19">
                  <c:v>42.11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C3-4D12-876E-D37A4E93DBA2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M2F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6C3-4D12-876E-D37A4E93DBA2}"/>
              </c:ext>
            </c:extLst>
          </c:dPt>
          <c:cat>
            <c:strRef>
              <c:f>Sheet1!$G$2:$G$21</c:f>
              <c:strCache>
                <c:ptCount val="20"/>
                <c:pt idx="0">
                  <c:v>Source</c:v>
                </c:pt>
                <c:pt idx="1">
                  <c:v>Target</c:v>
                </c:pt>
                <c:pt idx="2">
                  <c:v>Baseline</c:v>
                </c:pt>
                <c:pt idx="3">
                  <c:v>A</c:v>
                </c:pt>
                <c:pt idx="4">
                  <c:v>*B</c:v>
                </c:pt>
                <c:pt idx="5">
                  <c:v>C</c:v>
                </c:pt>
                <c:pt idx="6">
                  <c:v>D</c:v>
                </c:pt>
                <c:pt idx="7">
                  <c:v>E</c:v>
                </c:pt>
                <c:pt idx="8">
                  <c:v>F</c:v>
                </c:pt>
                <c:pt idx="9">
                  <c:v>G</c:v>
                </c:pt>
                <c:pt idx="10">
                  <c:v>H</c:v>
                </c:pt>
                <c:pt idx="11">
                  <c:v>I</c:v>
                </c:pt>
                <c:pt idx="12">
                  <c:v>J</c:v>
                </c:pt>
                <c:pt idx="13">
                  <c:v>K</c:v>
                </c:pt>
                <c:pt idx="14">
                  <c:v>L</c:v>
                </c:pt>
                <c:pt idx="15">
                  <c:v>M</c:v>
                </c:pt>
                <c:pt idx="16">
                  <c:v>N</c:v>
                </c:pt>
                <c:pt idx="17">
                  <c:v>O</c:v>
                </c:pt>
                <c:pt idx="18">
                  <c:v>P</c:v>
                </c:pt>
                <c:pt idx="19">
                  <c:v>Q</c:v>
                </c:pt>
              </c:strCache>
            </c:strRef>
          </c:cat>
          <c:val>
            <c:numRef>
              <c:f>Sheet1!$I$2:$I$21</c:f>
              <c:numCache>
                <c:formatCode>General</c:formatCode>
                <c:ptCount val="20"/>
                <c:pt idx="0">
                  <c:v>3.29</c:v>
                </c:pt>
                <c:pt idx="1">
                  <c:v>93.42</c:v>
                </c:pt>
                <c:pt idx="2">
                  <c:v>74.34</c:v>
                </c:pt>
                <c:pt idx="3">
                  <c:v>61.18</c:v>
                </c:pt>
                <c:pt idx="4">
                  <c:v>74.34</c:v>
                </c:pt>
                <c:pt idx="5">
                  <c:v>25.66</c:v>
                </c:pt>
                <c:pt idx="6">
                  <c:v>82.24</c:v>
                </c:pt>
                <c:pt idx="7">
                  <c:v>30.26</c:v>
                </c:pt>
                <c:pt idx="8">
                  <c:v>52.63</c:v>
                </c:pt>
                <c:pt idx="9">
                  <c:v>75.66</c:v>
                </c:pt>
                <c:pt idx="10">
                  <c:v>7.89</c:v>
                </c:pt>
                <c:pt idx="11">
                  <c:v>42.11</c:v>
                </c:pt>
                <c:pt idx="12">
                  <c:v>79.61</c:v>
                </c:pt>
                <c:pt idx="13">
                  <c:v>55.92</c:v>
                </c:pt>
                <c:pt idx="14">
                  <c:v>74.34</c:v>
                </c:pt>
                <c:pt idx="15">
                  <c:v>69.739999999999995</c:v>
                </c:pt>
                <c:pt idx="16">
                  <c:v>16.45</c:v>
                </c:pt>
                <c:pt idx="17">
                  <c:v>75</c:v>
                </c:pt>
                <c:pt idx="18">
                  <c:v>74.34</c:v>
                </c:pt>
                <c:pt idx="19">
                  <c:v>59.21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6C3-4D12-876E-D37A4E93DBA2}"/>
            </c:ext>
          </c:extLst>
        </c:ser>
        <c:ser>
          <c:idx val="2"/>
          <c:order val="2"/>
          <c:tx>
            <c:strRef>
              <c:f>Sheet1!$J$1</c:f>
              <c:strCache>
                <c:ptCount val="1"/>
                <c:pt idx="0">
                  <c:v>F2F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6C3-4D12-876E-D37A4E93DBA2}"/>
              </c:ext>
            </c:extLst>
          </c:dPt>
          <c:cat>
            <c:strRef>
              <c:f>Sheet1!$G$2:$G$21</c:f>
              <c:strCache>
                <c:ptCount val="20"/>
                <c:pt idx="0">
                  <c:v>Source</c:v>
                </c:pt>
                <c:pt idx="1">
                  <c:v>Target</c:v>
                </c:pt>
                <c:pt idx="2">
                  <c:v>Baseline</c:v>
                </c:pt>
                <c:pt idx="3">
                  <c:v>A</c:v>
                </c:pt>
                <c:pt idx="4">
                  <c:v>*B</c:v>
                </c:pt>
                <c:pt idx="5">
                  <c:v>C</c:v>
                </c:pt>
                <c:pt idx="6">
                  <c:v>D</c:v>
                </c:pt>
                <c:pt idx="7">
                  <c:v>E</c:v>
                </c:pt>
                <c:pt idx="8">
                  <c:v>F</c:v>
                </c:pt>
                <c:pt idx="9">
                  <c:v>G</c:v>
                </c:pt>
                <c:pt idx="10">
                  <c:v>H</c:v>
                </c:pt>
                <c:pt idx="11">
                  <c:v>I</c:v>
                </c:pt>
                <c:pt idx="12">
                  <c:v>J</c:v>
                </c:pt>
                <c:pt idx="13">
                  <c:v>K</c:v>
                </c:pt>
                <c:pt idx="14">
                  <c:v>L</c:v>
                </c:pt>
                <c:pt idx="15">
                  <c:v>M</c:v>
                </c:pt>
                <c:pt idx="16">
                  <c:v>N</c:v>
                </c:pt>
                <c:pt idx="17">
                  <c:v>O</c:v>
                </c:pt>
                <c:pt idx="18">
                  <c:v>P</c:v>
                </c:pt>
                <c:pt idx="19">
                  <c:v>Q</c:v>
                </c:pt>
              </c:strCache>
            </c:strRef>
          </c:cat>
          <c:val>
            <c:numRef>
              <c:f>Sheet1!$J$2:$J$21</c:f>
              <c:numCache>
                <c:formatCode>General</c:formatCode>
                <c:ptCount val="20"/>
                <c:pt idx="0">
                  <c:v>18.239999999999998</c:v>
                </c:pt>
                <c:pt idx="1">
                  <c:v>93.24</c:v>
                </c:pt>
                <c:pt idx="2">
                  <c:v>68.239999999999995</c:v>
                </c:pt>
                <c:pt idx="3">
                  <c:v>70.95</c:v>
                </c:pt>
                <c:pt idx="4">
                  <c:v>76.349999999999994</c:v>
                </c:pt>
                <c:pt idx="5">
                  <c:v>20.95</c:v>
                </c:pt>
                <c:pt idx="6">
                  <c:v>74.319999999999993</c:v>
                </c:pt>
                <c:pt idx="7">
                  <c:v>35.81</c:v>
                </c:pt>
                <c:pt idx="8">
                  <c:v>43.92</c:v>
                </c:pt>
                <c:pt idx="9">
                  <c:v>68.239999999999995</c:v>
                </c:pt>
                <c:pt idx="10">
                  <c:v>60.14</c:v>
                </c:pt>
                <c:pt idx="11">
                  <c:v>41.22</c:v>
                </c:pt>
                <c:pt idx="12">
                  <c:v>80.41</c:v>
                </c:pt>
                <c:pt idx="13">
                  <c:v>45.95</c:v>
                </c:pt>
                <c:pt idx="14">
                  <c:v>71.62</c:v>
                </c:pt>
                <c:pt idx="15">
                  <c:v>56.76</c:v>
                </c:pt>
                <c:pt idx="16">
                  <c:v>16.89</c:v>
                </c:pt>
                <c:pt idx="17">
                  <c:v>66.22</c:v>
                </c:pt>
                <c:pt idx="18">
                  <c:v>80.41</c:v>
                </c:pt>
                <c:pt idx="19">
                  <c:v>62.84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6C3-4D12-876E-D37A4E93DBA2}"/>
            </c:ext>
          </c:extLst>
        </c:ser>
        <c:ser>
          <c:idx val="3"/>
          <c:order val="3"/>
          <c:tx>
            <c:strRef>
              <c:f>Sheet1!$K$1</c:f>
              <c:strCache>
                <c:ptCount val="1"/>
                <c:pt idx="0">
                  <c:v>F2M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C6C3-4D12-876E-D37A4E93DBA2}"/>
              </c:ext>
            </c:extLst>
          </c:dPt>
          <c:cat>
            <c:strRef>
              <c:f>Sheet1!$G$2:$G$21</c:f>
              <c:strCache>
                <c:ptCount val="20"/>
                <c:pt idx="0">
                  <c:v>Source</c:v>
                </c:pt>
                <c:pt idx="1">
                  <c:v>Target</c:v>
                </c:pt>
                <c:pt idx="2">
                  <c:v>Baseline</c:v>
                </c:pt>
                <c:pt idx="3">
                  <c:v>A</c:v>
                </c:pt>
                <c:pt idx="4">
                  <c:v>*B</c:v>
                </c:pt>
                <c:pt idx="5">
                  <c:v>C</c:v>
                </c:pt>
                <c:pt idx="6">
                  <c:v>D</c:v>
                </c:pt>
                <c:pt idx="7">
                  <c:v>E</c:v>
                </c:pt>
                <c:pt idx="8">
                  <c:v>F</c:v>
                </c:pt>
                <c:pt idx="9">
                  <c:v>G</c:v>
                </c:pt>
                <c:pt idx="10">
                  <c:v>H</c:v>
                </c:pt>
                <c:pt idx="11">
                  <c:v>I</c:v>
                </c:pt>
                <c:pt idx="12">
                  <c:v>J</c:v>
                </c:pt>
                <c:pt idx="13">
                  <c:v>K</c:v>
                </c:pt>
                <c:pt idx="14">
                  <c:v>L</c:v>
                </c:pt>
                <c:pt idx="15">
                  <c:v>M</c:v>
                </c:pt>
                <c:pt idx="16">
                  <c:v>N</c:v>
                </c:pt>
                <c:pt idx="17">
                  <c:v>O</c:v>
                </c:pt>
                <c:pt idx="18">
                  <c:v>P</c:v>
                </c:pt>
                <c:pt idx="19">
                  <c:v>Q</c:v>
                </c:pt>
              </c:strCache>
            </c:strRef>
          </c:cat>
          <c:val>
            <c:numRef>
              <c:f>Sheet1!$K$2:$K$21</c:f>
              <c:numCache>
                <c:formatCode>General</c:formatCode>
                <c:ptCount val="20"/>
                <c:pt idx="0">
                  <c:v>4.05</c:v>
                </c:pt>
                <c:pt idx="1">
                  <c:v>90.54</c:v>
                </c:pt>
                <c:pt idx="2">
                  <c:v>53.38</c:v>
                </c:pt>
                <c:pt idx="3">
                  <c:v>66.89</c:v>
                </c:pt>
                <c:pt idx="4">
                  <c:v>53.38</c:v>
                </c:pt>
                <c:pt idx="5">
                  <c:v>36.49</c:v>
                </c:pt>
                <c:pt idx="6">
                  <c:v>61.49</c:v>
                </c:pt>
                <c:pt idx="7">
                  <c:v>35.81</c:v>
                </c:pt>
                <c:pt idx="8">
                  <c:v>48.65</c:v>
                </c:pt>
                <c:pt idx="9">
                  <c:v>69.59</c:v>
                </c:pt>
                <c:pt idx="10">
                  <c:v>4.7300000000000004</c:v>
                </c:pt>
                <c:pt idx="11">
                  <c:v>37.159999999999997</c:v>
                </c:pt>
                <c:pt idx="12">
                  <c:v>61.49</c:v>
                </c:pt>
                <c:pt idx="13">
                  <c:v>47.3</c:v>
                </c:pt>
                <c:pt idx="14">
                  <c:v>56.76</c:v>
                </c:pt>
                <c:pt idx="15">
                  <c:v>52.03</c:v>
                </c:pt>
                <c:pt idx="16">
                  <c:v>22.3</c:v>
                </c:pt>
                <c:pt idx="17">
                  <c:v>62.16</c:v>
                </c:pt>
                <c:pt idx="18">
                  <c:v>66.89</c:v>
                </c:pt>
                <c:pt idx="19">
                  <c:v>49.32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6C3-4D12-876E-D37A4E93DB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97841336"/>
        <c:axId val="397840944"/>
      </c:barChart>
      <c:lineChart>
        <c:grouping val="standard"/>
        <c:varyColors val="0"/>
        <c:ser>
          <c:idx val="4"/>
          <c:order val="4"/>
          <c:tx>
            <c:strRef>
              <c:f>Sheet1!$L$1</c:f>
              <c:strCache>
                <c:ptCount val="1"/>
                <c:pt idx="0">
                  <c:v>All</c:v>
                </c:pt>
              </c:strCache>
            </c:strRef>
          </c:tx>
          <c:spPr>
            <a:ln w="15875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accent3">
                    <a:shade val="53000"/>
                  </a:schemeClr>
                </a:solidFill>
              </a:ln>
              <a:effectLst/>
            </c:spPr>
          </c:marker>
          <c:dPt>
            <c:idx val="4"/>
            <c:marker>
              <c:symbol val="diamond"/>
              <c:size val="5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C6C3-4D12-876E-D37A4E93DBA2}"/>
              </c:ext>
            </c:extLst>
          </c:dPt>
          <c:cat>
            <c:strRef>
              <c:f>Sheet1!$G$2:$G$21</c:f>
              <c:strCache>
                <c:ptCount val="20"/>
                <c:pt idx="0">
                  <c:v>Source</c:v>
                </c:pt>
                <c:pt idx="1">
                  <c:v>Target</c:v>
                </c:pt>
                <c:pt idx="2">
                  <c:v>Baseline</c:v>
                </c:pt>
                <c:pt idx="3">
                  <c:v>A</c:v>
                </c:pt>
                <c:pt idx="4">
                  <c:v>*B</c:v>
                </c:pt>
                <c:pt idx="5">
                  <c:v>C</c:v>
                </c:pt>
                <c:pt idx="6">
                  <c:v>D</c:v>
                </c:pt>
                <c:pt idx="7">
                  <c:v>E</c:v>
                </c:pt>
                <c:pt idx="8">
                  <c:v>F</c:v>
                </c:pt>
                <c:pt idx="9">
                  <c:v>G</c:v>
                </c:pt>
                <c:pt idx="10">
                  <c:v>H</c:v>
                </c:pt>
                <c:pt idx="11">
                  <c:v>I</c:v>
                </c:pt>
                <c:pt idx="12">
                  <c:v>J</c:v>
                </c:pt>
                <c:pt idx="13">
                  <c:v>K</c:v>
                </c:pt>
                <c:pt idx="14">
                  <c:v>L</c:v>
                </c:pt>
                <c:pt idx="15">
                  <c:v>M</c:v>
                </c:pt>
                <c:pt idx="16">
                  <c:v>N</c:v>
                </c:pt>
                <c:pt idx="17">
                  <c:v>O</c:v>
                </c:pt>
                <c:pt idx="18">
                  <c:v>P</c:v>
                </c:pt>
                <c:pt idx="19">
                  <c:v>Q</c:v>
                </c:pt>
              </c:strCache>
            </c:strRef>
          </c:cat>
          <c:val>
            <c:numRef>
              <c:f>Sheet1!$L$2:$L$21</c:f>
              <c:numCache>
                <c:formatCode>General</c:formatCode>
                <c:ptCount val="20"/>
                <c:pt idx="0">
                  <c:v>10</c:v>
                </c:pt>
                <c:pt idx="1">
                  <c:v>92.5</c:v>
                </c:pt>
                <c:pt idx="2">
                  <c:v>59.67</c:v>
                </c:pt>
                <c:pt idx="3">
                  <c:v>66.67</c:v>
                </c:pt>
                <c:pt idx="4">
                  <c:v>64.17</c:v>
                </c:pt>
                <c:pt idx="5">
                  <c:v>26.83</c:v>
                </c:pt>
                <c:pt idx="6">
                  <c:v>69.17</c:v>
                </c:pt>
                <c:pt idx="7">
                  <c:v>32.33</c:v>
                </c:pt>
                <c:pt idx="8">
                  <c:v>48.33</c:v>
                </c:pt>
                <c:pt idx="9">
                  <c:v>69.17</c:v>
                </c:pt>
                <c:pt idx="10">
                  <c:v>29.67</c:v>
                </c:pt>
                <c:pt idx="11">
                  <c:v>38</c:v>
                </c:pt>
                <c:pt idx="12">
                  <c:v>72.5</c:v>
                </c:pt>
                <c:pt idx="13">
                  <c:v>49.33</c:v>
                </c:pt>
                <c:pt idx="14">
                  <c:v>65.5</c:v>
                </c:pt>
                <c:pt idx="15">
                  <c:v>55.67</c:v>
                </c:pt>
                <c:pt idx="16">
                  <c:v>19.329999999999998</c:v>
                </c:pt>
                <c:pt idx="17">
                  <c:v>65.83</c:v>
                </c:pt>
                <c:pt idx="18">
                  <c:v>69.67</c:v>
                </c:pt>
                <c:pt idx="19">
                  <c:v>53.33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C6C3-4D12-876E-D37A4E93DB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7841336"/>
        <c:axId val="397840944"/>
      </c:lineChart>
      <c:catAx>
        <c:axId val="397841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7840944"/>
        <c:crosses val="autoZero"/>
        <c:auto val="1"/>
        <c:lblAlgn val="ctr"/>
        <c:lblOffset val="100"/>
        <c:noMultiLvlLbl val="0"/>
      </c:catAx>
      <c:valAx>
        <c:axId val="39784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7841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MOS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F97-40F5-963E-22DD330FA54C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F97-40F5-963E-22DD330FA54C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F97-40F5-963E-22DD330FA54C}"/>
              </c:ext>
            </c:extLst>
          </c:dPt>
          <c:cat>
            <c:strRef>
              <c:f>Sheet1!$A$2:$A$21</c:f>
              <c:strCache>
                <c:ptCount val="20"/>
                <c:pt idx="0">
                  <c:v>Source</c:v>
                </c:pt>
                <c:pt idx="1">
                  <c:v>Target</c:v>
                </c:pt>
                <c:pt idx="2">
                  <c:v>Baseline</c:v>
                </c:pt>
                <c:pt idx="3">
                  <c:v>A</c:v>
                </c:pt>
                <c:pt idx="4">
                  <c:v>*B</c:v>
                </c:pt>
                <c:pt idx="5">
                  <c:v>C</c:v>
                </c:pt>
                <c:pt idx="6">
                  <c:v>D</c:v>
                </c:pt>
                <c:pt idx="7">
                  <c:v>E</c:v>
                </c:pt>
                <c:pt idx="8">
                  <c:v>F</c:v>
                </c:pt>
                <c:pt idx="9">
                  <c:v>G</c:v>
                </c:pt>
                <c:pt idx="10">
                  <c:v>H</c:v>
                </c:pt>
                <c:pt idx="11">
                  <c:v>I</c:v>
                </c:pt>
                <c:pt idx="12">
                  <c:v>J</c:v>
                </c:pt>
                <c:pt idx="13">
                  <c:v>K</c:v>
                </c:pt>
                <c:pt idx="14">
                  <c:v>L</c:v>
                </c:pt>
                <c:pt idx="15">
                  <c:v>M</c:v>
                </c:pt>
                <c:pt idx="16">
                  <c:v>N</c:v>
                </c:pt>
                <c:pt idx="17">
                  <c:v>O</c:v>
                </c:pt>
                <c:pt idx="18">
                  <c:v>P</c:v>
                </c:pt>
                <c:pt idx="19">
                  <c:v>Q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</c:numCache>
            </c:numRef>
          </c:val>
          <c:extLst>
            <c:ext xmlns:c16="http://schemas.microsoft.com/office/drawing/2014/chart" uri="{C3380CC4-5D6E-409C-BE32-E72D297353CC}">
              <c16:uniqueId val="{00000006-EF97-40F5-963E-22DD330FA5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EF97-40F5-963E-22DD330FA54C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EF97-40F5-963E-22DD330FA54C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EF97-40F5-963E-22DD330FA54C}"/>
              </c:ext>
            </c:extLst>
          </c:dPt>
          <c:cat>
            <c:strRef>
              <c:f>Sheet1!$A$2:$A$21</c:f>
              <c:strCache>
                <c:ptCount val="20"/>
                <c:pt idx="0">
                  <c:v>Source</c:v>
                </c:pt>
                <c:pt idx="1">
                  <c:v>Target</c:v>
                </c:pt>
                <c:pt idx="2">
                  <c:v>Baseline</c:v>
                </c:pt>
                <c:pt idx="3">
                  <c:v>A</c:v>
                </c:pt>
                <c:pt idx="4">
                  <c:v>*B</c:v>
                </c:pt>
                <c:pt idx="5">
                  <c:v>C</c:v>
                </c:pt>
                <c:pt idx="6">
                  <c:v>D</c:v>
                </c:pt>
                <c:pt idx="7">
                  <c:v>E</c:v>
                </c:pt>
                <c:pt idx="8">
                  <c:v>F</c:v>
                </c:pt>
                <c:pt idx="9">
                  <c:v>G</c:v>
                </c:pt>
                <c:pt idx="10">
                  <c:v>H</c:v>
                </c:pt>
                <c:pt idx="11">
                  <c:v>I</c:v>
                </c:pt>
                <c:pt idx="12">
                  <c:v>J</c:v>
                </c:pt>
                <c:pt idx="13">
                  <c:v>K</c:v>
                </c:pt>
                <c:pt idx="14">
                  <c:v>L</c:v>
                </c:pt>
                <c:pt idx="15">
                  <c:v>M</c:v>
                </c:pt>
                <c:pt idx="16">
                  <c:v>N</c:v>
                </c:pt>
                <c:pt idx="17">
                  <c:v>O</c:v>
                </c:pt>
                <c:pt idx="18">
                  <c:v>P</c:v>
                </c:pt>
                <c:pt idx="19">
                  <c:v>Q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4.62</c:v>
                </c:pt>
                <c:pt idx="1">
                  <c:v>4.57</c:v>
                </c:pt>
                <c:pt idx="2">
                  <c:v>1.48</c:v>
                </c:pt>
                <c:pt idx="3">
                  <c:v>2.67</c:v>
                </c:pt>
                <c:pt idx="4">
                  <c:v>2.67</c:v>
                </c:pt>
                <c:pt idx="5">
                  <c:v>1.3</c:v>
                </c:pt>
                <c:pt idx="6">
                  <c:v>2.27</c:v>
                </c:pt>
                <c:pt idx="7">
                  <c:v>2.4300000000000002</c:v>
                </c:pt>
                <c:pt idx="8">
                  <c:v>2.78</c:v>
                </c:pt>
                <c:pt idx="9">
                  <c:v>2.78</c:v>
                </c:pt>
                <c:pt idx="10">
                  <c:v>2.36</c:v>
                </c:pt>
                <c:pt idx="11">
                  <c:v>1.51</c:v>
                </c:pt>
                <c:pt idx="12">
                  <c:v>3.03</c:v>
                </c:pt>
                <c:pt idx="13">
                  <c:v>3.25</c:v>
                </c:pt>
                <c:pt idx="14">
                  <c:v>2.98</c:v>
                </c:pt>
                <c:pt idx="15">
                  <c:v>2.1</c:v>
                </c:pt>
                <c:pt idx="16">
                  <c:v>3.29</c:v>
                </c:pt>
                <c:pt idx="17">
                  <c:v>2.97</c:v>
                </c:pt>
                <c:pt idx="18">
                  <c:v>2.85</c:v>
                </c:pt>
                <c:pt idx="19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F97-40F5-963E-22DD330FA5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158000"/>
        <c:axId val="169160744"/>
      </c:barChart>
      <c:catAx>
        <c:axId val="169158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9160744"/>
        <c:crosses val="autoZero"/>
        <c:auto val="1"/>
        <c:lblAlgn val="ctr"/>
        <c:lblOffset val="100"/>
        <c:noMultiLvlLbl val="0"/>
      </c:catAx>
      <c:valAx>
        <c:axId val="16916074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9158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1" lang="en-US" altLang="zh-TW" sz="1400" b="0" i="0" u="none" strike="noStrike" baseline="0">
                <a:effectLst/>
              </a:rPr>
              <a:t>Mel-cepstral distortion (MCD) </a:t>
            </a:r>
            <a:endParaRPr lang="en-US" altLang="zh-TW" b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MCCvsSFFT!$B$25</c:f>
              <c:strCache>
                <c:ptCount val="1"/>
                <c:pt idx="0">
                  <c:v>F2F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MCCvsSFFT!$A$26:$A$32</c:f>
              <c:strCache>
                <c:ptCount val="6"/>
                <c:pt idx="0">
                  <c:v>SP</c:v>
                </c:pt>
                <c:pt idx="1">
                  <c:v>MCC</c:v>
                </c:pt>
                <c:pt idx="2">
                  <c:v>SP+MLPG</c:v>
                </c:pt>
                <c:pt idx="3">
                  <c:v>MCC+MLPG</c:v>
                </c:pt>
                <c:pt idx="4">
                  <c:v>SP+MLPG+GV</c:v>
                </c:pt>
                <c:pt idx="5">
                  <c:v>MCC+MLPG+GV</c:v>
                </c:pt>
              </c:strCache>
            </c:strRef>
          </c:cat>
          <c:val>
            <c:numRef>
              <c:f>MCCvsSFFT!$B$26:$B$32</c:f>
              <c:numCache>
                <c:formatCode>0.000</c:formatCode>
                <c:ptCount val="7"/>
                <c:pt idx="0">
                  <c:v>5.6680000000000001</c:v>
                </c:pt>
                <c:pt idx="1">
                  <c:v>5.6020000000000003</c:v>
                </c:pt>
                <c:pt idx="2">
                  <c:v>5.5880000000000001</c:v>
                </c:pt>
                <c:pt idx="3">
                  <c:v>5.5359999999999996</c:v>
                </c:pt>
                <c:pt idx="4">
                  <c:v>5.8730000000000002</c:v>
                </c:pt>
                <c:pt idx="5">
                  <c:v>6.117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C1-4AAE-A5F5-7898720C091B}"/>
            </c:ext>
          </c:extLst>
        </c:ser>
        <c:ser>
          <c:idx val="1"/>
          <c:order val="1"/>
          <c:tx>
            <c:strRef>
              <c:f>MCCvsSFFT!$C$25</c:f>
              <c:strCache>
                <c:ptCount val="1"/>
                <c:pt idx="0">
                  <c:v>F2M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MCCvsSFFT!$A$26:$A$32</c:f>
              <c:strCache>
                <c:ptCount val="6"/>
                <c:pt idx="0">
                  <c:v>SP</c:v>
                </c:pt>
                <c:pt idx="1">
                  <c:v>MCC</c:v>
                </c:pt>
                <c:pt idx="2">
                  <c:v>SP+MLPG</c:v>
                </c:pt>
                <c:pt idx="3">
                  <c:v>MCC+MLPG</c:v>
                </c:pt>
                <c:pt idx="4">
                  <c:v>SP+MLPG+GV</c:v>
                </c:pt>
                <c:pt idx="5">
                  <c:v>MCC+MLPG+GV</c:v>
                </c:pt>
              </c:strCache>
            </c:strRef>
          </c:cat>
          <c:val>
            <c:numRef>
              <c:f>MCCvsSFFT!$C$26:$C$32</c:f>
              <c:numCache>
                <c:formatCode>0.000</c:formatCode>
                <c:ptCount val="7"/>
                <c:pt idx="0">
                  <c:v>5.6950000000000003</c:v>
                </c:pt>
                <c:pt idx="1">
                  <c:v>5.6280000000000001</c:v>
                </c:pt>
                <c:pt idx="2">
                  <c:v>5.5839999999999996</c:v>
                </c:pt>
                <c:pt idx="3">
                  <c:v>5.56</c:v>
                </c:pt>
                <c:pt idx="4">
                  <c:v>5.82</c:v>
                </c:pt>
                <c:pt idx="5">
                  <c:v>6.0110000000000001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C1-4AAE-A5F5-7898720C091B}"/>
            </c:ext>
          </c:extLst>
        </c:ser>
        <c:ser>
          <c:idx val="2"/>
          <c:order val="2"/>
          <c:tx>
            <c:strRef>
              <c:f>MCCvsSFFT!$D$25</c:f>
              <c:strCache>
                <c:ptCount val="1"/>
                <c:pt idx="0">
                  <c:v>M2M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MCCvsSFFT!$A$26:$A$32</c:f>
              <c:strCache>
                <c:ptCount val="6"/>
                <c:pt idx="0">
                  <c:v>SP</c:v>
                </c:pt>
                <c:pt idx="1">
                  <c:v>MCC</c:v>
                </c:pt>
                <c:pt idx="2">
                  <c:v>SP+MLPG</c:v>
                </c:pt>
                <c:pt idx="3">
                  <c:v>MCC+MLPG</c:v>
                </c:pt>
                <c:pt idx="4">
                  <c:v>SP+MLPG+GV</c:v>
                </c:pt>
                <c:pt idx="5">
                  <c:v>MCC+MLPG+GV</c:v>
                </c:pt>
              </c:strCache>
            </c:strRef>
          </c:cat>
          <c:val>
            <c:numRef>
              <c:f>MCCvsSFFT!$D$26:$D$32</c:f>
              <c:numCache>
                <c:formatCode>0.000</c:formatCode>
                <c:ptCount val="7"/>
                <c:pt idx="0">
                  <c:v>5.55</c:v>
                </c:pt>
                <c:pt idx="1">
                  <c:v>5.4749999999999996</c:v>
                </c:pt>
                <c:pt idx="2">
                  <c:v>5.3979999999999997</c:v>
                </c:pt>
                <c:pt idx="3">
                  <c:v>5.3540000000000001</c:v>
                </c:pt>
                <c:pt idx="4">
                  <c:v>5.6260000000000003</c:v>
                </c:pt>
                <c:pt idx="5">
                  <c:v>5.8280000000000003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C1-4AAE-A5F5-7898720C091B}"/>
            </c:ext>
          </c:extLst>
        </c:ser>
        <c:ser>
          <c:idx val="3"/>
          <c:order val="3"/>
          <c:tx>
            <c:strRef>
              <c:f>MCCvsSFFT!$E$25</c:f>
              <c:strCache>
                <c:ptCount val="1"/>
                <c:pt idx="0">
                  <c:v>M2F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MCCvsSFFT!$A$26:$A$32</c:f>
              <c:strCache>
                <c:ptCount val="6"/>
                <c:pt idx="0">
                  <c:v>SP</c:v>
                </c:pt>
                <c:pt idx="1">
                  <c:v>MCC</c:v>
                </c:pt>
                <c:pt idx="2">
                  <c:v>SP+MLPG</c:v>
                </c:pt>
                <c:pt idx="3">
                  <c:v>MCC+MLPG</c:v>
                </c:pt>
                <c:pt idx="4">
                  <c:v>SP+MLPG+GV</c:v>
                </c:pt>
                <c:pt idx="5">
                  <c:v>MCC+MLPG+GV</c:v>
                </c:pt>
              </c:strCache>
            </c:strRef>
          </c:cat>
          <c:val>
            <c:numRef>
              <c:f>MCCvsSFFT!$E$26:$E$32</c:f>
              <c:numCache>
                <c:formatCode>0.000</c:formatCode>
                <c:ptCount val="7"/>
                <c:pt idx="0">
                  <c:v>5.7750000000000004</c:v>
                </c:pt>
                <c:pt idx="1">
                  <c:v>5.6310000000000002</c:v>
                </c:pt>
                <c:pt idx="2">
                  <c:v>5.5940000000000003</c:v>
                </c:pt>
                <c:pt idx="3">
                  <c:v>5.5389999999999997</c:v>
                </c:pt>
                <c:pt idx="4">
                  <c:v>5.8490000000000002</c:v>
                </c:pt>
                <c:pt idx="5">
                  <c:v>6.1219999999999999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C1-4AAE-A5F5-7898720C09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7873848"/>
        <c:axId val="226489784"/>
      </c:barChart>
      <c:lineChart>
        <c:grouping val="standard"/>
        <c:varyColors val="0"/>
        <c:ser>
          <c:idx val="4"/>
          <c:order val="4"/>
          <c:tx>
            <c:strRef>
              <c:f>MCCvsSFFT!$F$25</c:f>
              <c:strCache>
                <c:ptCount val="1"/>
                <c:pt idx="0">
                  <c:v>Mean</c:v>
                </c:pt>
              </c:strCache>
            </c:strRef>
          </c:tx>
          <c:spPr>
            <a:ln w="1587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MCCvsSFFT!$A$26:$A$32</c:f>
              <c:strCache>
                <c:ptCount val="6"/>
                <c:pt idx="0">
                  <c:v>SP</c:v>
                </c:pt>
                <c:pt idx="1">
                  <c:v>MCC</c:v>
                </c:pt>
                <c:pt idx="2">
                  <c:v>SP+MLPG</c:v>
                </c:pt>
                <c:pt idx="3">
                  <c:v>MCC+MLPG</c:v>
                </c:pt>
                <c:pt idx="4">
                  <c:v>SP+MLPG+GV</c:v>
                </c:pt>
                <c:pt idx="5">
                  <c:v>MCC+MLPG+GV</c:v>
                </c:pt>
              </c:strCache>
            </c:strRef>
          </c:cat>
          <c:val>
            <c:numRef>
              <c:f>MCCvsSFFT!$F$26:$F$32</c:f>
              <c:numCache>
                <c:formatCode>0.000</c:formatCode>
                <c:ptCount val="7"/>
                <c:pt idx="0">
                  <c:v>5.6720000000000006</c:v>
                </c:pt>
                <c:pt idx="1">
                  <c:v>5.5839999999999996</c:v>
                </c:pt>
                <c:pt idx="2">
                  <c:v>5.5410000000000004</c:v>
                </c:pt>
                <c:pt idx="3">
                  <c:v>5.4972499999999993</c:v>
                </c:pt>
                <c:pt idx="4">
                  <c:v>5.7920000000000007</c:v>
                </c:pt>
                <c:pt idx="5">
                  <c:v>6.0194999999999999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7C1-4AAE-A5F5-7898720C09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7873848"/>
        <c:axId val="226489784"/>
      </c:lineChart>
      <c:catAx>
        <c:axId val="357873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6489784"/>
        <c:crosses val="autoZero"/>
        <c:auto val="1"/>
        <c:lblAlgn val="ctr"/>
        <c:lblOffset val="100"/>
        <c:noMultiLvlLbl val="0"/>
      </c:catAx>
      <c:valAx>
        <c:axId val="226489784"/>
        <c:scaling>
          <c:orientation val="minMax"/>
          <c:min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7873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800" dirty="0"/>
              <a:t>MCD with different 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'MCC K'!$J$51:$J$62</c:f>
              <c:numCache>
                <c:formatCode>General</c:formatCode>
                <c:ptCount val="12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</c:numCache>
            </c:numRef>
          </c:cat>
          <c:val>
            <c:numRef>
              <c:f>'MCC K'!$K$51:$K$62</c:f>
              <c:numCache>
                <c:formatCode>0.000</c:formatCode>
                <c:ptCount val="12"/>
                <c:pt idx="0">
                  <c:v>6.0667727013888886</c:v>
                </c:pt>
                <c:pt idx="1">
                  <c:v>5.9210866319444442</c:v>
                </c:pt>
                <c:pt idx="2">
                  <c:v>6.1271292222222229</c:v>
                </c:pt>
                <c:pt idx="3">
                  <c:v>6.6840424166666672</c:v>
                </c:pt>
                <c:pt idx="4">
                  <c:v>6.9102773055555557</c:v>
                </c:pt>
                <c:pt idx="5">
                  <c:v>6.4417008750000004</c:v>
                </c:pt>
                <c:pt idx="6">
                  <c:v>5.9875982083333339</c:v>
                </c:pt>
                <c:pt idx="7">
                  <c:v>5.7164754236111106</c:v>
                </c:pt>
                <c:pt idx="8">
                  <c:v>5.5839136874999999</c:v>
                </c:pt>
                <c:pt idx="9">
                  <c:v>5.5243560208333333</c:v>
                </c:pt>
                <c:pt idx="10">
                  <c:v>5.5140710763888894</c:v>
                </c:pt>
                <c:pt idx="11">
                  <c:v>5.533506902777777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1C-42EF-AB4B-D0F25C971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58699808"/>
        <c:axId val="357233272"/>
      </c:barChart>
      <c:catAx>
        <c:axId val="358699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7233272"/>
        <c:crosses val="autoZero"/>
        <c:auto val="1"/>
        <c:lblAlgn val="ctr"/>
        <c:lblOffset val="100"/>
        <c:noMultiLvlLbl val="0"/>
      </c:catAx>
      <c:valAx>
        <c:axId val="357233272"/>
        <c:scaling>
          <c:orientation val="minMax"/>
          <c:max val="7"/>
          <c:min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869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469BE-2034-4777-A59E-A0F00A647E69}" type="datetimeFigureOut">
              <a:rPr lang="zh-TW" altLang="en-US" smtClean="0"/>
              <a:pPr/>
              <a:t>2016/9/11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766E2-CC76-4D94-9D5C-92C51246FB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94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0A499-B7E2-4483-9F55-5261984FE3EA}" type="datetimeFigureOut">
              <a:rPr lang="zh-TW" altLang="en-US" smtClean="0"/>
              <a:pPr/>
              <a:t>2016/9/11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F8D4B-6703-4DFF-873C-C1615C416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36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Good afternoon </a:t>
            </a:r>
            <a:r>
              <a:rPr lang="en-US" altLang="zh-TW" dirty="0" smtClean="0"/>
              <a:t>everyone </a:t>
            </a:r>
            <a:r>
              <a:rPr lang="en-US" altLang="zh-TW" dirty="0" smtClean="0"/>
              <a:t>, I’m Wu Yi </a:t>
            </a:r>
            <a:r>
              <a:rPr lang="en-US" altLang="zh-TW" dirty="0" err="1" smtClean="0"/>
              <a:t>Chiao</a:t>
            </a:r>
            <a:r>
              <a:rPr lang="en-US" altLang="zh-TW" dirty="0" smtClean="0"/>
              <a:t> from Academia </a:t>
            </a:r>
            <a:r>
              <a:rPr lang="en-US" altLang="zh-TW" dirty="0" err="1" smtClean="0"/>
              <a:t>Sinica</a:t>
            </a:r>
            <a:r>
              <a:rPr lang="en-US" altLang="zh-TW" dirty="0" smtClean="0"/>
              <a:t>,</a:t>
            </a:r>
            <a:r>
              <a:rPr lang="en-US" altLang="zh-TW" baseline="0" dirty="0" smtClean="0"/>
              <a:t> Taipei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Today,</a:t>
            </a:r>
            <a:r>
              <a:rPr lang="en-US" altLang="zh-TW" baseline="0" dirty="0" smtClean="0"/>
              <a:t> I would like to </a:t>
            </a:r>
            <a:r>
              <a:rPr lang="en-US" altLang="zh-TW" baseline="0" dirty="0" smtClean="0"/>
              <a:t>present the paper entitle “locally </a:t>
            </a:r>
            <a:r>
              <a:rPr lang="en-US" altLang="zh-TW" baseline="0" dirty="0" smtClean="0"/>
              <a:t>linear embedding  for exemplar-based spectral </a:t>
            </a:r>
            <a:r>
              <a:rPr lang="en-US" altLang="zh-TW" baseline="0" dirty="0" smtClean="0"/>
              <a:t>conversion”.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F8D4B-6703-4DFF-873C-C1615C4169E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876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For the objective evaluations,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We</a:t>
            </a:r>
            <a:r>
              <a:rPr lang="en-US" altLang="zh-TW" baseline="0" dirty="0" smtClean="0"/>
              <a:t> conducted the </a:t>
            </a:r>
            <a:r>
              <a:rPr lang="en-US" altLang="zh-TW" baseline="0" dirty="0" err="1" smtClean="0"/>
              <a:t>mel-cepstral</a:t>
            </a:r>
            <a:r>
              <a:rPr lang="en-US" altLang="zh-TW" baseline="0" dirty="0" smtClean="0"/>
              <a:t> </a:t>
            </a:r>
            <a:r>
              <a:rPr lang="en-US" altLang="zh-TW" baseline="0" dirty="0" smtClean="0"/>
              <a:t>distortion </a:t>
            </a:r>
            <a:r>
              <a:rPr lang="en-US" altLang="zh-TW" baseline="0" dirty="0" smtClean="0"/>
              <a:t>measurements.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The table shows the female to female, female to male, male to male, male to female and the mean of this 4 conditions.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We can find that LLE with MLPG gets the best objective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However, we also find the similar results with other previous papers that MCD will increase after GV is applied.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Moreover, although the MCD will increase after global variance processing, the sound quality still improve. </a:t>
            </a: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F8D4B-6703-4DFF-873C-C1615C4169E7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28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To</a:t>
            </a:r>
            <a:r>
              <a:rPr lang="en-US" altLang="zh-TW" baseline="0" dirty="0" smtClean="0"/>
              <a:t> be more specific,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this figure, we shows the converted speech and real target speech average global variance from speaker TF2.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The Red line is real target, the </a:t>
            </a:r>
            <a:r>
              <a:rPr lang="en-US" altLang="zh-TW" dirty="0" smtClean="0"/>
              <a:t>Magenta line is LLE, the black line is LLE with MLPG, and the Blue line is the LLE with MLPG and GV</a:t>
            </a:r>
            <a:endParaRPr lang="en-US" altLang="zh-TW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We can find that before GV is applied, the converted speech’s variances of each dimension are </a:t>
            </a:r>
            <a:r>
              <a:rPr lang="en-US" altLang="zh-TW" baseline="0" dirty="0" smtClean="0"/>
              <a:t>not consist with real target.</a:t>
            </a:r>
            <a:endParaRPr lang="en-US" altLang="zh-TW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That is to say, GV can makes the converted speech become more natural.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F8D4B-6703-4DFF-873C-C1615C4169E7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441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For the subjective test, we get internal and external evaluations.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In the internal experiment, we conducted</a:t>
            </a:r>
            <a:r>
              <a:rPr lang="en-US" altLang="zh-TW" baseline="0" dirty="0" smtClean="0"/>
              <a:t> an AB test to </a:t>
            </a:r>
            <a:r>
              <a:rPr lang="en-US" altLang="zh-TW" dirty="0" smtClean="0"/>
              <a:t>compare three systems:</a:t>
            </a:r>
            <a:r>
              <a:rPr lang="en-US" altLang="zh-TW" baseline="0" dirty="0" smtClean="0"/>
              <a:t> LLE system, LLE with MLPG, and LLE with MLPG and GV.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The results in this figure shows that LLE with MLPG outperforms LLE, and LLE with MLPG and GV achieves a significant gain over LLE with MLPG only.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That is to say,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introducing the MLPG algorithm and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postfiltering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-based GV compensation method further improves the quality of the converted speech.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F8D4B-6703-4DFF-873C-C1615C4169E7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29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On</a:t>
            </a:r>
            <a:r>
              <a:rPr lang="en-US" altLang="zh-TW" baseline="0" dirty="0" smtClean="0"/>
              <a:t> the other hand,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the external evaluation from the 2016 VCC organize,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Our system is 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For both naturalness and similarity, our system is above </a:t>
            </a:r>
            <a:r>
              <a:rPr lang="en-US" altLang="zh-TW" baseline="0" dirty="0" smtClean="0"/>
              <a:t>the average </a:t>
            </a:r>
            <a:r>
              <a:rPr lang="en-US" altLang="zh-TW" baseline="0" dirty="0" smtClean="0"/>
              <a:t>of the total 18 </a:t>
            </a:r>
            <a:r>
              <a:rPr lang="en-US" altLang="zh-TW" baseline="0" dirty="0" smtClean="0"/>
              <a:t>systems.</a:t>
            </a:r>
            <a:endParaRPr lang="en-US" altLang="zh-TW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F8D4B-6703-4DFF-873C-C1615C4169E7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29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However, according to the subjective test,</a:t>
            </a:r>
          </a:p>
          <a:p>
            <a:r>
              <a:rPr lang="en-US" altLang="zh-TW" dirty="0" smtClean="0"/>
              <a:t>We find some problems of our system.</a:t>
            </a:r>
          </a:p>
          <a:p>
            <a:r>
              <a:rPr lang="en-US" altLang="zh-TW" dirty="0" smtClean="0"/>
              <a:t>First, the similarity of</a:t>
            </a:r>
            <a:r>
              <a:rPr lang="en-US" altLang="zh-TW" baseline="0" dirty="0" smtClean="0"/>
              <a:t> M2M and F2M are not significant better than the baseline system.</a:t>
            </a:r>
          </a:p>
          <a:p>
            <a:r>
              <a:rPr lang="en-US" altLang="zh-TW" baseline="0" dirty="0" smtClean="0"/>
              <a:t>Second, the quality is not good enough, because we only get 2.67 MOS score.</a:t>
            </a:r>
          </a:p>
          <a:p>
            <a:r>
              <a:rPr lang="en-US" altLang="zh-TW" baseline="0" dirty="0" smtClean="0"/>
              <a:t>As a result, we wonder that </a:t>
            </a:r>
            <a:r>
              <a:rPr lang="en-US" altLang="zh-TW" baseline="0" dirty="0" smtClean="0"/>
              <a:t>magnitude spectral </a:t>
            </a:r>
            <a:r>
              <a:rPr lang="en-US" altLang="zh-TW" baseline="0" dirty="0" smtClean="0"/>
              <a:t>feature </a:t>
            </a:r>
            <a:r>
              <a:rPr lang="en-US" altLang="zh-TW" baseline="0" dirty="0" smtClean="0"/>
              <a:t>used in submit system may </a:t>
            </a:r>
            <a:r>
              <a:rPr lang="en-US" altLang="zh-TW" baseline="0" dirty="0" smtClean="0"/>
              <a:t>not suitable for LLE exemplar-based VC.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F8D4B-6703-4DFF-873C-C1615C4169E7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114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Additionally, although we just followed the traditional exemplar-based</a:t>
            </a:r>
            <a:r>
              <a:rPr lang="en-US" altLang="zh-TW" baseline="0" dirty="0" smtClean="0"/>
              <a:t> VC to use spectral feature, MCC is still one of the most popular feature in VC task.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Therefore, we also try to use 25 dimensions mcc and it’s dynamic features in our work.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According to this figure, we can find that before GV processing, MCC features achieve better performance than spectral features.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Although after GV </a:t>
            </a:r>
            <a:r>
              <a:rPr lang="en-US" altLang="zh-TW" baseline="0" dirty="0" smtClean="0"/>
              <a:t>is applied</a:t>
            </a:r>
            <a:r>
              <a:rPr lang="en-US" altLang="zh-TW" baseline="0" dirty="0" smtClean="0"/>
              <a:t>, MCC domain gets higher MCD, we know that the MCD will not reflect the real sound quality when GV is applied.</a:t>
            </a: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F8D4B-6703-4DFF-873C-C1615C4169E7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75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Additionally, we plot the GV</a:t>
            </a:r>
            <a:r>
              <a:rPr lang="en-US" altLang="zh-TW" baseline="0" dirty="0" smtClean="0"/>
              <a:t> curves of real target, MCC and spectral features in MCC domain.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We find that MCC with MLPG and GV boost more high </a:t>
            </a:r>
            <a:r>
              <a:rPr lang="en-US" altLang="zh-TW" baseline="0" dirty="0" smtClean="0"/>
              <a:t>order MCC and </a:t>
            </a:r>
            <a:r>
              <a:rPr lang="en-US" altLang="zh-TW" baseline="0" dirty="0" smtClean="0"/>
              <a:t>it will make the sound become more clear.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Moreover, in our internal subjective test, MCC with MLPG and GV also got the highest preference.</a:t>
            </a: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F8D4B-6703-4DFF-873C-C1615C4169E7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232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Now I</a:t>
            </a:r>
            <a:r>
              <a:rPr lang="en-US" altLang="zh-TW" baseline="0" dirty="0" smtClean="0"/>
              <a:t> would like to demo some speech file to you.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F8D4B-6703-4DFF-873C-C1615C4169E7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131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Now</a:t>
            </a:r>
            <a:r>
              <a:rPr lang="en-US" altLang="zh-TW" baseline="0" dirty="0" smtClean="0"/>
              <a:t> I ‘d like to summarize our work.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F8D4B-6703-4DFF-873C-C1615C4169E7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4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First, we investigated the effectiveness of the LLE algorithm for the exemplar-based SC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Second, the proposed system achieved satisfied performance with MLPG and GV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The last,  we found that MCC might be more suitable for LLE exempla-based VC than spectral features.</a:t>
            </a: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F8D4B-6703-4DFF-873C-C1615C4169E7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883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This is my outline.</a:t>
            </a:r>
          </a:p>
          <a:p>
            <a:r>
              <a:rPr lang="en-US" altLang="zh-TW" dirty="0" smtClean="0"/>
              <a:t>I’ll start with the motivation and the proposed method of our voice</a:t>
            </a:r>
            <a:r>
              <a:rPr lang="en-US" altLang="zh-TW" baseline="0" dirty="0" smtClean="0"/>
              <a:t> conversion system.</a:t>
            </a:r>
          </a:p>
          <a:p>
            <a:r>
              <a:rPr lang="en-US" altLang="zh-TW" baseline="0" dirty="0" smtClean="0"/>
              <a:t>And then I’ll present the experimental results.</a:t>
            </a:r>
          </a:p>
          <a:p>
            <a:r>
              <a:rPr lang="en-US" altLang="zh-TW" baseline="0" dirty="0" smtClean="0"/>
              <a:t>In the end, I’ll summarize our work.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F8D4B-6703-4DFF-873C-C1615C4169E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517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Thank</a:t>
            </a:r>
            <a:r>
              <a:rPr lang="en-US" altLang="zh-TW" baseline="0" dirty="0" smtClean="0"/>
              <a:t> you and do you have any question?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F8D4B-6703-4DFF-873C-C1615C4169E7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92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This</a:t>
            </a:r>
            <a:r>
              <a:rPr lang="en-US" altLang="zh-TW" baseline="0" dirty="0" smtClean="0"/>
              <a:t> figure shows the GV comparison in spectrum domain.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We can find that although MCC with MLPG and GV did not match the statistic of real target from spectrum domain, it still boost more high band signal.</a:t>
            </a: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F8D4B-6703-4DFF-873C-C1615C4169E7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555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We</a:t>
            </a:r>
            <a:r>
              <a:rPr lang="en-US" altLang="zh-TW" baseline="0" dirty="0" smtClean="0"/>
              <a:t> choose the K by experimental results and the concern of the computation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We found that when K=1024, it could achieve acceptable quality and computation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F8D4B-6703-4DFF-873C-C1615C4169E7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85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Ok, at start,</a:t>
            </a:r>
            <a:r>
              <a:rPr lang="en-US" altLang="zh-TW" baseline="0" dirty="0" smtClean="0"/>
              <a:t>  I’d like to talk about the motivation.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The main concept of manifold learning is that discovering the intrinsic geometry of high dimensional data and then embedding them onto low dimensional space.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Additionally,  one of the most important manifold learning application is </a:t>
            </a:r>
            <a:r>
              <a:rPr lang="en-US" altLang="zh-TW" baseline="0" dirty="0" smtClean="0"/>
              <a:t>the </a:t>
            </a:r>
            <a:r>
              <a:rPr lang="en-US" altLang="zh-TW" baseline="0" dirty="0" smtClean="0"/>
              <a:t>image super resolution.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Moreover, we inspire from both image super resolution and traditional exemplar-based voice conversion.</a:t>
            </a:r>
            <a:endParaRPr lang="en-US" altLang="zh-TW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As a result, we introduce the manifold learning concept to the exemplar-based voice conversion.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For the voice conversion, we assume that the manifold of source speech is similar to that of target speech, </a:t>
            </a:r>
            <a:r>
              <a:rPr lang="en-US" altLang="zh-TW" baseline="0" dirty="0" smtClean="0"/>
              <a:t>therefore </a:t>
            </a:r>
            <a:r>
              <a:rPr lang="en-US" altLang="zh-TW" baseline="0" dirty="0" smtClean="0"/>
              <a:t>the geometric structure of source can be directly applied to target.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Also, we assume that the </a:t>
            </a:r>
            <a:r>
              <a:rPr lang="en-US" altLang="zh-TW" baseline="0" dirty="0" smtClean="0"/>
              <a:t>input source speech is </a:t>
            </a:r>
            <a:r>
              <a:rPr lang="en-US" altLang="zh-TW" baseline="0" dirty="0" smtClean="0"/>
              <a:t>natural speech,  so preserving the local geometry of source to the converted speech can make converted speech  sound more natural.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F8D4B-6703-4DFF-873C-C1615C4169E7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373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Ok,</a:t>
            </a:r>
            <a:r>
              <a:rPr lang="en-US" altLang="zh-TW" baseline="0" dirty="0" smtClean="0"/>
              <a:t> now I’m going to present the local linear embedding algorithm.</a:t>
            </a:r>
            <a:endParaRPr lang="en-US" altLang="zh-TW" dirty="0" smtClean="0"/>
          </a:p>
          <a:p>
            <a:r>
              <a:rPr lang="en-US" altLang="zh-TW" dirty="0" smtClean="0"/>
              <a:t>The LLE algorithm is a manifold learning method that computes the low-dimensional</a:t>
            </a:r>
            <a:r>
              <a:rPr lang="en-US" altLang="zh-TW" baseline="0" dirty="0" smtClean="0"/>
              <a:t> embeddings that best preserve the local geometry of each locally linear patch in the high dimensional space.  </a:t>
            </a:r>
          </a:p>
          <a:p>
            <a:r>
              <a:rPr lang="en-US" altLang="zh-TW" baseline="0" dirty="0" smtClean="0"/>
              <a:t>Furthermore, LLE includes three steps. First, finding the high dimensional local patch which contains a set of </a:t>
            </a:r>
            <a:r>
              <a:rPr lang="en-US" altLang="zh-TW" baseline="0" dirty="0" smtClean="0"/>
              <a:t>k </a:t>
            </a:r>
            <a:r>
              <a:rPr lang="en-US" altLang="zh-TW" baseline="0" dirty="0" smtClean="0"/>
              <a:t>nearest data points named neighbors.</a:t>
            </a:r>
          </a:p>
          <a:p>
            <a:r>
              <a:rPr lang="en-US" altLang="zh-TW" baseline="0" dirty="0" smtClean="0"/>
              <a:t>Second,  linear reconstructing the selected data with neighbors in the local </a:t>
            </a:r>
            <a:r>
              <a:rPr lang="en-US" altLang="zh-TW" baseline="0" dirty="0" smtClean="0"/>
              <a:t>patch</a:t>
            </a:r>
            <a:endParaRPr lang="en-US" altLang="zh-TW" baseline="0" dirty="0" smtClean="0"/>
          </a:p>
          <a:p>
            <a:r>
              <a:rPr lang="en-US" altLang="zh-TW" baseline="0" dirty="0" smtClean="0"/>
              <a:t>The last, applying the reconstruction weight of the step 2  to the low dimensional local patch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F8D4B-6703-4DFF-873C-C1615C4169E7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797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Let’s move on to our proposed system.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In our proposed method,</a:t>
            </a:r>
            <a:r>
              <a:rPr lang="en-US" altLang="zh-TW" baseline="0" dirty="0" smtClean="0"/>
              <a:t> we divide system into offline and online stages.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For the offline stage,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We prepare parallel speech corpus and extract spectral features first.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After DTW alignment, we can get the paired source and target dictionaries.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Besides, we also get target’s </a:t>
            </a:r>
            <a:r>
              <a:rPr lang="en-US" altLang="zh-TW" baseline="0" dirty="0" smtClean="0"/>
              <a:t>statistical </a:t>
            </a:r>
            <a:r>
              <a:rPr lang="en-US" altLang="zh-TW" baseline="0" dirty="0" smtClean="0"/>
              <a:t>parameters for </a:t>
            </a:r>
            <a:r>
              <a:rPr lang="en-US" altLang="zh-TW" baseline="0" dirty="0" err="1" smtClean="0"/>
              <a:t>postfiltering</a:t>
            </a:r>
            <a:r>
              <a:rPr lang="en-US" altLang="zh-TW" baseline="0" dirty="0" smtClean="0"/>
              <a:t> processing.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F8D4B-6703-4DFF-873C-C1615C4169E7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986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On</a:t>
            </a:r>
            <a:r>
              <a:rPr lang="en-US" altLang="zh-TW" baseline="0" dirty="0" smtClean="0"/>
              <a:t> the other hand,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the online stage, we also extract the spectral feature first.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And then, we modify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the LLE algorithm for speaker</a:t>
            </a:r>
            <a:r>
              <a:rPr lang="en-US" altLang="zh-TW" baseline="0" dirty="0" smtClean="0"/>
              <a:t> voice conversion.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First, we find the input speech ‘s local patch in the source dictionary , and the </a:t>
            </a:r>
            <a:r>
              <a:rPr lang="en-US" altLang="zh-TW" baseline="0" dirty="0" smtClean="0"/>
              <a:t>k </a:t>
            </a:r>
            <a:r>
              <a:rPr lang="en-US" altLang="zh-TW" baseline="0" dirty="0" smtClean="0"/>
              <a:t>nearest exemplars form the sub dictionaries frame by frame.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Secondly, we linearly reconstruct input speech with the sub dictionaries and weight vectors.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Thirdly, we apply the weight to corresponded target sub dictionaries to produce converted speech.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F8D4B-6703-4DFF-873C-C1615C4169E7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42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After</a:t>
            </a:r>
            <a:r>
              <a:rPr lang="en-US" altLang="zh-TW" baseline="0" dirty="0" smtClean="0"/>
              <a:t> we get the frame-based converted speech, we use MLPG algorithm to solve frame-based discontinuity problem and global variance algorithm to solve the over-smoothing problem.</a:t>
            </a: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F8D4B-6703-4DFF-873C-C1615C4169E7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1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Now let’s turn to the experimental results of our system.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F8D4B-6703-4DFF-873C-C1615C4169E7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679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For the dataset,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We</a:t>
            </a:r>
            <a:r>
              <a:rPr lang="en-US" altLang="zh-TW" baseline="0" dirty="0" smtClean="0"/>
              <a:t> </a:t>
            </a:r>
            <a:r>
              <a:rPr lang="en-US" altLang="zh-TW" baseline="0" dirty="0" smtClean="0"/>
              <a:t>used </a:t>
            </a:r>
            <a:r>
              <a:rPr lang="en-US" altLang="zh-TW" baseline="0" dirty="0" smtClean="0"/>
              <a:t>the 2016 voice conversion challenge corpus, and please </a:t>
            </a:r>
            <a:r>
              <a:rPr lang="en-US" altLang="zh-TW" baseline="0" dirty="0" smtClean="0"/>
              <a:t>noted </a:t>
            </a:r>
            <a:r>
              <a:rPr lang="en-US" altLang="zh-TW" baseline="0" dirty="0" smtClean="0"/>
              <a:t>that we did not have training phase.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For the configuration,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We used STRAIGHT to extract 513 dimensions magnitude spectrum.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And then, we did energy normalization of each frame and took log of normalized features.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In the end of speech preprocessing, we got the static,</a:t>
            </a:r>
            <a:r>
              <a:rPr lang="en-US" altLang="zh-TW" baseline="0" dirty="0" smtClean="0"/>
              <a:t> delta and delta-delta features</a:t>
            </a:r>
            <a:r>
              <a:rPr lang="en-US" altLang="zh-TW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Besides, for</a:t>
            </a:r>
            <a:r>
              <a:rPr lang="en-US" altLang="zh-TW" baseline="0" dirty="0" smtClean="0"/>
              <a:t> our system, we set K equal to 1024</a:t>
            </a: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F8D4B-6703-4DFF-873C-C1615C4169E7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70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0505"/>
          <p:cNvPicPr>
            <a:picLocks noChangeAspect="1" noChangeArrowheads="1"/>
          </p:cNvPicPr>
          <p:nvPr userDrawn="1"/>
        </p:nvPicPr>
        <p:blipFill>
          <a:blip r:embed="rId2" cstate="print"/>
          <a:srcRect l="33072" t="13635" r="34636" b="42339"/>
          <a:stretch>
            <a:fillRect/>
          </a:stretch>
        </p:blipFill>
        <p:spPr bwMode="auto">
          <a:xfrm>
            <a:off x="4067944" y="838027"/>
            <a:ext cx="1335088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92782" y="2130425"/>
            <a:ext cx="7065417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40DA-1F26-4342-A855-9A875C3CDD03}" type="datetime1">
              <a:rPr lang="zh-TW" altLang="en-US" smtClean="0"/>
              <a:pPr/>
              <a:t>2016/9/11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6CA-F6E0-47D0-8782-2BFBFE6A2B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294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2C0E-D6BF-4D2A-8F41-D38A66CA5541}" type="datetime1">
              <a:rPr lang="zh-TW" altLang="en-US" smtClean="0"/>
              <a:pPr/>
              <a:t>2016/9/11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6CA-F6E0-47D0-8782-2BFBFE6A2B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415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B690-DDCB-4068-8AEC-E872D1478E3B}" type="datetime1">
              <a:rPr lang="zh-TW" altLang="en-US" smtClean="0"/>
              <a:pPr/>
              <a:t>2016/9/11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6CA-F6E0-47D0-8782-2BFBFE6A2B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768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82C-1711-43C3-A223-48DE274B5478}" type="datetime1">
              <a:rPr lang="zh-TW" altLang="en-US" smtClean="0"/>
              <a:pPr/>
              <a:t>2016/9/11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48264" y="6393928"/>
            <a:ext cx="144016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64BE46CA-F6E0-47D0-8782-2BFBFE6A2B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033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7476" y="2924944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12143" y="429309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0EB4-CB76-4680-9656-A1EBAD2F7D83}" type="datetime1">
              <a:rPr lang="zh-TW" altLang="en-US" smtClean="0"/>
              <a:pPr/>
              <a:t>2016/9/11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6CA-F6E0-47D0-8782-2BFBFE6A2B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69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305E-1BB1-4EC3-91DF-1B1822ABD846}" type="datetime1">
              <a:rPr lang="zh-TW" altLang="en-US" smtClean="0"/>
              <a:pPr/>
              <a:t>2016/9/11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6CA-F6E0-47D0-8782-2BFBFE6A2B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890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BD27-16BB-4FCE-B48E-5247ABB87976}" type="datetime1">
              <a:rPr lang="zh-TW" altLang="en-US" smtClean="0"/>
              <a:pPr/>
              <a:t>2016/9/11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6CA-F6E0-47D0-8782-2BFBFE6A2B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799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521A-EF73-4DD2-BBF4-055933D6A3A3}" type="datetime1">
              <a:rPr lang="zh-TW" altLang="en-US" smtClean="0"/>
              <a:pPr/>
              <a:t>2016/9/11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6CA-F6E0-47D0-8782-2BFBFE6A2B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524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B14D-53ED-48F8-ADC8-FE0ACB4B24FB}" type="datetime1">
              <a:rPr lang="zh-TW" altLang="en-US" smtClean="0"/>
              <a:pPr/>
              <a:t>2016/9/11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6CA-F6E0-47D0-8782-2BFBFE6A2B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8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67B0-B487-4BA7-99C3-2F95F8B45EC7}" type="datetime1">
              <a:rPr lang="zh-TW" altLang="en-US" smtClean="0"/>
              <a:pPr/>
              <a:t>2016/9/11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6CA-F6E0-47D0-8782-2BFBFE6A2B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68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F384-A1A5-463F-829D-C15C8319BFDE}" type="datetime1">
              <a:rPr lang="zh-TW" altLang="en-US" smtClean="0"/>
              <a:pPr/>
              <a:t>2016/9/11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6CA-F6E0-47D0-8782-2BFBFE6A2B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264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94834"/>
            <a:ext cx="9144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53C83A0-FCC1-4758-8060-CAC6C9C24753}" type="datetime1">
              <a:rPr lang="zh-TW" altLang="en-US" smtClean="0"/>
              <a:pPr/>
              <a:t>2016/9/11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4BE46CA-F6E0-47D0-8782-2BFBFE6A2B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36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microsoft.com/office/2007/relationships/media" Target="../media/media2.wav"/><Relationship Id="rId7" Type="http://schemas.openxmlformats.org/officeDocument/2006/relationships/chart" Target="../charts/char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wav"/><Relationship Id="rId13" Type="http://schemas.microsoft.com/office/2007/relationships/media" Target="../media/media9.wav"/><Relationship Id="rId18" Type="http://schemas.openxmlformats.org/officeDocument/2006/relationships/notesSlide" Target="../notesSlides/notesSlide17.xml"/><Relationship Id="rId3" Type="http://schemas.microsoft.com/office/2007/relationships/media" Target="../media/media4.wav"/><Relationship Id="rId7" Type="http://schemas.microsoft.com/office/2007/relationships/media" Target="../media/media6.wav"/><Relationship Id="rId12" Type="http://schemas.openxmlformats.org/officeDocument/2006/relationships/audio" Target="../media/media8.wav"/><Relationship Id="rId17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6" Type="http://schemas.openxmlformats.org/officeDocument/2006/relationships/audio" Target="../media/media10.wav"/><Relationship Id="rId1" Type="http://schemas.microsoft.com/office/2007/relationships/media" Target="../media/media3.wav"/><Relationship Id="rId6" Type="http://schemas.openxmlformats.org/officeDocument/2006/relationships/audio" Target="../media/media5.wav"/><Relationship Id="rId11" Type="http://schemas.microsoft.com/office/2007/relationships/media" Target="../media/media8.wav"/><Relationship Id="rId5" Type="http://schemas.microsoft.com/office/2007/relationships/media" Target="../media/media5.wav"/><Relationship Id="rId15" Type="http://schemas.microsoft.com/office/2007/relationships/media" Target="../media/media10.wav"/><Relationship Id="rId10" Type="http://schemas.openxmlformats.org/officeDocument/2006/relationships/audio" Target="../media/media7.wav"/><Relationship Id="rId19" Type="http://schemas.openxmlformats.org/officeDocument/2006/relationships/image" Target="../media/image7.png"/><Relationship Id="rId4" Type="http://schemas.openxmlformats.org/officeDocument/2006/relationships/audio" Target="../media/media4.wav"/><Relationship Id="rId9" Type="http://schemas.microsoft.com/office/2007/relationships/media" Target="../media/media7.wav"/><Relationship Id="rId14" Type="http://schemas.openxmlformats.org/officeDocument/2006/relationships/audio" Target="../media/media9.wav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82253"/>
            <a:ext cx="9144000" cy="1362075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Locally Linear Embedding for Exemplar-Based Spectral Conversion</a:t>
            </a:r>
            <a:endParaRPr lang="zh-TW" altLang="en-US" sz="3600" dirty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3999" cy="3948459"/>
          </a:xfrm>
        </p:spPr>
        <p:txBody>
          <a:bodyPr>
            <a:normAutofit/>
          </a:bodyPr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Yi-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Chiao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Wu </a:t>
            </a:r>
            <a:r>
              <a:rPr lang="en-US" altLang="zh-TW" sz="24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altLang="zh-TW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Hsin-Te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Hwang</a:t>
            </a:r>
            <a:r>
              <a:rPr lang="en-US" altLang="zh-TW" sz="24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Chin-Cheng Hsu</a:t>
            </a:r>
            <a:r>
              <a:rPr lang="en-US" altLang="zh-TW" sz="24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endParaRPr lang="en-US" altLang="zh-TW" sz="2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Yu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Tsao</a:t>
            </a:r>
            <a:r>
              <a:rPr lang="en-US" altLang="zh-TW" sz="24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altLang="zh-TW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Hsin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-Min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Wang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endParaRPr lang="en-US" altLang="zh-TW" sz="2400" baseline="30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TW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Institute of Information Science, Academia </a:t>
            </a:r>
            <a:r>
              <a:rPr lang="en-US" altLang="zh-TW" sz="1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Sinica</a:t>
            </a:r>
            <a:r>
              <a:rPr lang="en-US" altLang="zh-TW" sz="1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Taipei, Taiwan</a:t>
            </a:r>
          </a:p>
          <a:p>
            <a:pPr algn="ctr"/>
            <a:r>
              <a:rPr lang="en-US" altLang="zh-TW" sz="18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</a:t>
            </a: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Research Center for Information Technology Innovation, Academia </a:t>
            </a:r>
            <a:r>
              <a:rPr lang="en-US" altLang="zh-TW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Sinica</a:t>
            </a: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Taipei, </a:t>
            </a: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Taiwan</a:t>
            </a:r>
          </a:p>
          <a:p>
            <a:pPr algn="ctr"/>
            <a:endParaRPr lang="en-US" altLang="zh-TW" sz="18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TW" sz="1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INTERSPEECH 2016, San Francisco</a:t>
            </a:r>
          </a:p>
          <a:p>
            <a:pPr algn="ctr"/>
            <a:r>
              <a:rPr lang="en-US" altLang="zh-TW" sz="1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Sep. 10, 2016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6CA-F6E0-47D0-8782-2BFBFE6A2BF2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17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Objective Evaluations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Mel-cepstral distance (MCD)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Computed based on </a:t>
            </a:r>
            <a:r>
              <a:rPr lang="en-US" altLang="zh-TW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r>
              <a:rPr lang="en-US" altLang="zh-TW" baseline="30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</a:t>
            </a:r>
            <a:r>
              <a:rPr lang="en-US" altLang="zh-TW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-24</a:t>
            </a:r>
            <a:r>
              <a:rPr lang="en-US" altLang="zh-TW" baseline="30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</a:t>
            </a:r>
            <a:r>
              <a:rPr lang="en-US" altLang="zh-TW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Mel-cepstral </a:t>
            </a:r>
            <a:r>
              <a:rPr lang="en-US" altLang="zh-TW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coefficients </a:t>
            </a:r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(converted from spectral features)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6CA-F6E0-47D0-8782-2BFBFE6A2BF2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918563"/>
              </p:ext>
            </p:extLst>
          </p:nvPr>
        </p:nvGraphicFramePr>
        <p:xfrm>
          <a:off x="971598" y="3519140"/>
          <a:ext cx="70567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F2F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F2M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M2M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M2F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8.36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LLE_SC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LLE_SC+MLPG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b="1" i="0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b="1" i="0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b="1" i="0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5.40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b="1" i="0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b="1" i="0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5.54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LLE_SC+MLPG+GV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5.63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5.79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07504" y="6024596"/>
            <a:ext cx="3610748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Not included in the paper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48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Objective Evaluations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Global variance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6CA-F6E0-47D0-8782-2BFBFE6A2BF2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59546"/>
            <a:ext cx="5334000" cy="4000500"/>
          </a:xfrm>
          <a:prstGeom prst="rect">
            <a:avLst/>
          </a:prstGeom>
        </p:spPr>
      </p:pic>
      <p:sp>
        <p:nvSpPr>
          <p:cNvPr id="7" name="文字方塊 2"/>
          <p:cNvSpPr txBox="1"/>
          <p:nvPr/>
        </p:nvSpPr>
        <p:spPr>
          <a:xfrm>
            <a:off x="99626" y="6008438"/>
            <a:ext cx="3610748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Not included in the paper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74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Subjective Evaluations (1/2)</a:t>
            </a:r>
            <a:endParaRPr lang="zh-TW" alt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Internal experiment</a:t>
            </a:r>
          </a:p>
          <a:p>
            <a:pPr marL="0" indent="0">
              <a:buNone/>
            </a:pP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6CA-F6E0-47D0-8782-2BFBFE6A2BF2}" type="slidenum">
              <a:rPr lang="zh-TW" altLang="en-US" smtClean="0"/>
              <a:pPr/>
              <a:t>12</a:t>
            </a:fld>
            <a:endParaRPr lang="zh-TW" alt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9956695"/>
              </p:ext>
            </p:extLst>
          </p:nvPr>
        </p:nvGraphicFramePr>
        <p:xfrm>
          <a:off x="4572000" y="2732087"/>
          <a:ext cx="3367088" cy="2271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197026"/>
              </p:ext>
            </p:extLst>
          </p:nvPr>
        </p:nvGraphicFramePr>
        <p:xfrm>
          <a:off x="788194" y="2722562"/>
          <a:ext cx="3452813" cy="2281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2" name="SM2_TF1_200004_Yout_LLE_MLPG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261302" y="5186362"/>
            <a:ext cx="609600" cy="609600"/>
          </a:xfrm>
          <a:prstGeom prst="rect">
            <a:avLst/>
          </a:prstGeom>
        </p:spPr>
      </p:pic>
      <p:pic>
        <p:nvPicPr>
          <p:cNvPr id="3" name="SM2_TF1_200004_Yout_LLE_MLPGG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948264" y="519055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7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1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91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10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Subjective Evaluations (2/2)</a:t>
            </a:r>
            <a:endParaRPr lang="zh-TW" alt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2016 Voice conversion challenge</a:t>
            </a:r>
          </a:p>
          <a:p>
            <a:pPr marL="457200" lvl="1" indent="0" algn="ctr">
              <a:buNone/>
            </a:pPr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MOS				Similarity</a:t>
            </a:r>
          </a:p>
          <a:p>
            <a:pPr marL="0" indent="0">
              <a:buNone/>
            </a:pP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6CA-F6E0-47D0-8782-2BFBFE6A2BF2}" type="slidenum">
              <a:rPr lang="zh-TW" altLang="en-US" smtClean="0"/>
              <a:pPr/>
              <a:t>13</a:t>
            </a:fld>
            <a:endParaRPr lang="zh-TW" altLang="en-US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690826"/>
              </p:ext>
            </p:extLst>
          </p:nvPr>
        </p:nvGraphicFramePr>
        <p:xfrm>
          <a:off x="4543772" y="28224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722905"/>
              </p:ext>
            </p:extLst>
          </p:nvPr>
        </p:nvGraphicFramePr>
        <p:xfrm>
          <a:off x="28228" y="28224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919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Observed </a:t>
            </a:r>
            <a:r>
              <a:rPr lang="en-US" altLang="zh-TW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</a:t>
            </a:r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roblems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similarity of M2M and F2M are not good (~53%)</a:t>
            </a:r>
          </a:p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quality is not good enough (MOS 2.67)</a:t>
            </a:r>
          </a:p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Spectral features not suitable for LLE exemplar-based VC ?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6CA-F6E0-47D0-8782-2BFBFE6A2BF2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8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Spectral </a:t>
            </a:r>
            <a:r>
              <a:rPr lang="en-US" altLang="zh-TW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</a:t>
            </a:r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eatures vs MCCs (1/2)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6CA-F6E0-47D0-8782-2BFBFE6A2BF2}" type="slidenum">
              <a:rPr lang="zh-TW" altLang="en-US" smtClean="0"/>
              <a:pPr/>
              <a:t>15</a:t>
            </a:fld>
            <a:endParaRPr lang="zh-TW" alt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144490"/>
              </p:ext>
            </p:extLst>
          </p:nvPr>
        </p:nvGraphicFramePr>
        <p:xfrm>
          <a:off x="827584" y="1844824"/>
          <a:ext cx="7560840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0823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Spectral F</a:t>
            </a:r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eatures vs MCCs (2/2)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Global variance comparison (MCC domain)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6CA-F6E0-47D0-8782-2BFBFE6A2BF2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2" y="2142462"/>
            <a:ext cx="7596336" cy="398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9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Demo Sounds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16353"/>
              </p:ext>
            </p:extLst>
          </p:nvPr>
        </p:nvGraphicFramePr>
        <p:xfrm>
          <a:off x="457200" y="1600201"/>
          <a:ext cx="8229600" cy="3917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34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F2F</a:t>
                      </a:r>
                      <a:endParaRPr lang="zh-TW" altLang="en-US" sz="3200" b="1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F2M</a:t>
                      </a:r>
                      <a:endParaRPr lang="zh-TW" altLang="en-US" sz="3200" b="1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M2F</a:t>
                      </a:r>
                      <a:endParaRPr lang="zh-TW" altLang="en-US" sz="3200" b="1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M2M</a:t>
                      </a:r>
                      <a:endParaRPr lang="zh-TW" altLang="en-US" sz="3200" b="1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4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SP</a:t>
                      </a:r>
                      <a:endParaRPr lang="zh-TW" altLang="en-US" sz="32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SP</a:t>
                      </a:r>
                      <a:endParaRPr lang="zh-TW" altLang="en-US" sz="32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SP</a:t>
                      </a:r>
                      <a:endParaRPr lang="zh-TW" altLang="en-US" sz="32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SP</a:t>
                      </a:r>
                      <a:endParaRPr lang="zh-TW" altLang="en-US" sz="32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406"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4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MCC</a:t>
                      </a:r>
                      <a:endParaRPr lang="zh-TW" altLang="en-US" sz="32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MCC</a:t>
                      </a:r>
                      <a:endParaRPr lang="zh-TW" altLang="en-US" sz="32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MCC</a:t>
                      </a:r>
                      <a:endParaRPr lang="zh-TW" altLang="en-US" sz="32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MCC</a:t>
                      </a:r>
                      <a:endParaRPr lang="zh-TW" altLang="en-US" sz="32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340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6CA-F6E0-47D0-8782-2BFBFE6A2BF2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6" name="SF1_TF1_200030_Yout_LLE_MLPGG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1259632" y="3253916"/>
            <a:ext cx="609600" cy="609600"/>
          </a:xfrm>
          <a:prstGeom prst="rect">
            <a:avLst/>
          </a:prstGeom>
        </p:spPr>
      </p:pic>
      <p:pic>
        <p:nvPicPr>
          <p:cNvPr id="14" name="SF1_TM2_200039_Yout_LLE_MLPGG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3275856" y="3253916"/>
            <a:ext cx="609600" cy="609600"/>
          </a:xfrm>
          <a:prstGeom prst="rect">
            <a:avLst/>
          </a:prstGeom>
        </p:spPr>
      </p:pic>
      <p:pic>
        <p:nvPicPr>
          <p:cNvPr id="15" name="SM2_TF2_200047_Yout_LLE_MLPGG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5334942" y="3253916"/>
            <a:ext cx="609600" cy="609600"/>
          </a:xfrm>
          <a:prstGeom prst="rect">
            <a:avLst/>
          </a:prstGeom>
        </p:spPr>
      </p:pic>
      <p:pic>
        <p:nvPicPr>
          <p:cNvPr id="16" name="SM2_TM2_200048_Yout_LLE_MLPGGV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7363544" y="3253916"/>
            <a:ext cx="609600" cy="609600"/>
          </a:xfrm>
          <a:prstGeom prst="rect">
            <a:avLst/>
          </a:prstGeom>
        </p:spPr>
      </p:pic>
      <p:pic>
        <p:nvPicPr>
          <p:cNvPr id="17" name="SF1_TF1_200030_Yout_LLE_MLPGGV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1259632" y="4797152"/>
            <a:ext cx="609600" cy="609600"/>
          </a:xfrm>
          <a:prstGeom prst="rect">
            <a:avLst/>
          </a:prstGeom>
        </p:spPr>
      </p:pic>
      <p:pic>
        <p:nvPicPr>
          <p:cNvPr id="18" name="SF1_TM2_200039_Yout_LLE_MLPGGV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3275856" y="4797152"/>
            <a:ext cx="609600" cy="609600"/>
          </a:xfrm>
          <a:prstGeom prst="rect">
            <a:avLst/>
          </a:prstGeom>
        </p:spPr>
      </p:pic>
      <p:pic>
        <p:nvPicPr>
          <p:cNvPr id="19" name="SM2_TF2_200047_Yout_LLE_MLPGGV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5292080" y="4797152"/>
            <a:ext cx="609600" cy="609600"/>
          </a:xfrm>
          <a:prstGeom prst="rect">
            <a:avLst/>
          </a:prstGeom>
        </p:spPr>
      </p:pic>
      <p:pic>
        <p:nvPicPr>
          <p:cNvPr id="20" name="SM2_TM2_200048_Yout_LLE_MLPGGV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7308304" y="479715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9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3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45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10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4154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10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719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10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4439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audio>
              <p:cMediaNode vol="10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5454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vol="10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4154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audio>
              <p:cMediaNode vol="10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3719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audio>
              <p:cMediaNode vol="10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Exemplar-based spectral conversion</a:t>
            </a:r>
          </a:p>
          <a:p>
            <a:pPr marL="857250" lvl="1" indent="-457200"/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Motivation</a:t>
            </a:r>
          </a:p>
          <a:p>
            <a:pPr marL="857250" lvl="1" indent="-457200"/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Proposed method</a:t>
            </a:r>
          </a:p>
          <a:p>
            <a:pPr marL="457200" indent="-457200"/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Experimental results</a:t>
            </a:r>
          </a:p>
          <a:p>
            <a:pPr marL="457200" indent="-457200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Conclusions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6CA-F6E0-47D0-8782-2BFBFE6A2BF2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86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Conclusions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We investigated the effectiveness </a:t>
            </a:r>
            <a:r>
              <a:rPr lang="en-US" altLang="zh-TW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of </a:t>
            </a:r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LLE algorithm </a:t>
            </a:r>
            <a:r>
              <a:rPr lang="en-US" altLang="zh-TW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for </a:t>
            </a:r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exemplar-based SC</a:t>
            </a:r>
          </a:p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proposed system achieved satisfied performance with MLPG and GV algorithms</a:t>
            </a:r>
            <a:endParaRPr lang="en-US" altLang="zh-TW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MCCs might be more suitable for LLE exemplar-based VC than spectral features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6CA-F6E0-47D0-8782-2BFBFE6A2BF2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Exemplar-based spectral conversion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857250" lvl="1" indent="-457200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Motivation</a:t>
            </a:r>
          </a:p>
          <a:p>
            <a:pPr marL="857250" lvl="1" indent="-457200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Proposed method</a:t>
            </a:r>
          </a:p>
          <a:p>
            <a:pPr marL="457200" indent="-457200"/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Experimental results</a:t>
            </a:r>
          </a:p>
          <a:p>
            <a:pPr marL="457200" indent="-457200"/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Conclusions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6CA-F6E0-47D0-8782-2BFBFE6A2BF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82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Thank you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6CA-F6E0-47D0-8782-2BFBFE6A2BF2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89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Appendix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Global variance comparison (SP domain)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6CA-F6E0-47D0-8782-2BFBFE6A2BF2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0" y="2348880"/>
            <a:ext cx="7092280" cy="371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4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Appendix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6CA-F6E0-47D0-8782-2BFBFE6A2BF2}" type="slidenum">
              <a:rPr lang="zh-TW" altLang="en-US" smtClean="0"/>
              <a:pPr/>
              <a:t>22</a:t>
            </a:fld>
            <a:endParaRPr lang="zh-TW" alt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683649"/>
              </p:ext>
            </p:extLst>
          </p:nvPr>
        </p:nvGraphicFramePr>
        <p:xfrm>
          <a:off x="457200" y="1268760"/>
          <a:ext cx="8229600" cy="4857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8243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Motivation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Manifold learning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Discovering the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intrinsic geometry of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</a:t>
            </a:r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in high dimensional spaces and embed </a:t>
            </a:r>
            <a:r>
              <a:rPr lang="en-US" altLang="zh-TW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them </a:t>
            </a:r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onto low dimensional spaces</a:t>
            </a:r>
          </a:p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Inspired from image super resolution &amp; exemplar-based voice conversion (VC)</a:t>
            </a:r>
          </a:p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VC assumption: 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manifold of source speech is similar to that of target speech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Preserving local geometry of source speech can make converted speech sound more natural</a:t>
            </a:r>
          </a:p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6CA-F6E0-47D0-8782-2BFBFE6A2BF2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6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Locally Linear Embedding</a:t>
            </a:r>
            <a:endParaRPr lang="zh-TW" altLang="en-US" dirty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9282"/>
            <a:ext cx="4038600" cy="4047799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LLE algorithm</a:t>
            </a:r>
          </a:p>
          <a:p>
            <a:pPr lvl="1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Finding the high dimensional local path</a:t>
            </a:r>
          </a:p>
          <a:p>
            <a:pPr lvl="1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Linear reconstruction with neighbors</a:t>
            </a:r>
          </a:p>
          <a:p>
            <a:pPr lvl="1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Mapping the structure to the low dimension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6CA-F6E0-47D0-8782-2BFBFE6A2BF2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1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Proposed Method (1/3)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Offline stage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Dictionary collection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Target speaker’s statistic parameters</a:t>
            </a:r>
          </a:p>
          <a:p>
            <a:pPr marL="0" indent="0">
              <a:buNone/>
            </a:pP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6CA-F6E0-47D0-8782-2BFBFE6A2BF2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3320660"/>
            <a:ext cx="5572557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7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Proposed Method (2/3)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851920" y="1600200"/>
                <a:ext cx="4834880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zh-TW" sz="4000" dirty="0" smtClean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Online stage</a:t>
                </a:r>
              </a:p>
              <a:p>
                <a:pPr lvl="1"/>
                <a:r>
                  <a:rPr lang="en-US" altLang="zh-TW" sz="34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Finding the local patch (K nearest neighbors)</a:t>
                </a:r>
              </a:p>
              <a:p>
                <a:pPr lvl="1"/>
                <a:r>
                  <a:rPr lang="en-US" altLang="zh-TW" sz="34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Reconstructing source </a:t>
                </a:r>
                <a:r>
                  <a:rPr lang="en-US" altLang="zh-TW" sz="3400" dirty="0" smtClean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speech </a:t>
                </a:r>
                <a:r>
                  <a:rPr lang="en-US" altLang="zh-TW" sz="34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with linear weights</a:t>
                </a:r>
              </a:p>
              <a:p>
                <a:pPr lvl="1"/>
                <a:endParaRPr lang="en-US" altLang="zh-TW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zh-TW" sz="2300" i="1" dirty="0">
                          <a:ea typeface="Arial Unicode MS" panose="020B0604020202020204" pitchFamily="34" charset="-120"/>
                        </a:rPr>
                        <m:t>ε</m:t>
                      </m:r>
                      <m:r>
                        <a:rPr lang="pt-BR" altLang="zh-TW" sz="2300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TW" sz="23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3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pt-BR" altLang="zh-TW" sz="23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TW" sz="23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3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pt-BR" altLang="zh-TW" sz="23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altLang="zh-TW" sz="23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Arial" panose="020B0604020202020204" pitchFamily="34" charset="0"/>
                                </a:rPr>
                                <m:t>‖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30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Arial" panose="020B0604020202020204" pitchFamily="34" charset="0"/>
                                </a:rPr>
                                <m:t>X</m:t>
                              </m:r>
                              <m:r>
                                <a:rPr lang="en-US" altLang="zh-TW" sz="2300" i="1" baseline="-2500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TW" sz="23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30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Arial" panose="020B0604020202020204" pitchFamily="34" charset="0"/>
                                </a:rPr>
                                <m:t>A</m:t>
                              </m:r>
                              <m:r>
                                <a:rPr lang="en-US" altLang="zh-TW" sz="2300" i="1" baseline="-2500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30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Arial" panose="020B0604020202020204" pitchFamily="34" charset="0"/>
                                </a:rPr>
                                <m:t>w</m:t>
                              </m:r>
                              <m:r>
                                <a:rPr lang="en-US" altLang="zh-TW" sz="2300" i="1" baseline="-2500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pt-BR" altLang="zh-TW" sz="23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Arial" panose="020B0604020202020204" pitchFamily="34" charset="0"/>
                                </a:rPr>
                                <m:t>‖</m:t>
                              </m:r>
                            </m:e>
                            <m:sup>
                              <m:r>
                                <a:rPr lang="en-US" altLang="zh-TW" sz="23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altLang="zh-TW" sz="2300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TW" sz="23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3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pt-BR" altLang="zh-TW" sz="23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TW" sz="23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3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pt-BR" altLang="zh-TW" sz="23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altLang="zh-TW" sz="23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Arial" panose="020B0604020202020204" pitchFamily="34" charset="0"/>
                                </a:rPr>
                                <m:t>‖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30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Arial" panose="020B0604020202020204" pitchFamily="34" charset="0"/>
                                </a:rPr>
                                <m:t>X</m:t>
                              </m:r>
                              <m:r>
                                <a:rPr lang="en-US" altLang="zh-TW" sz="2300" i="1" baseline="-2500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TW" sz="23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pt-BR" altLang="zh-TW" sz="23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3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  <m:r>
                                    <a:rPr lang="pt-BR" altLang="zh-TW" sz="23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Arial" panose="020B0604020202020204" pitchFamily="34" charset="0"/>
                                    </a:rPr>
                                    <m:t>=</m:t>
                                  </m:r>
                                  <m:r>
                                    <a:rPr lang="en-US" altLang="zh-TW" sz="23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3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Arial" panose="020B0604020202020204" pitchFamily="34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30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Arial" panose="020B0604020202020204" pitchFamily="34" charset="0"/>
                                    </a:rPr>
                                    <m:t>w</m:t>
                                  </m:r>
                                  <m:r>
                                    <a:rPr lang="en-US" altLang="zh-TW" sz="2300" i="1" baseline="-2500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e>
                              </m:nary>
                              <m:d>
                                <m:dPr>
                                  <m:ctrlPr>
                                    <a:rPr lang="en-US" altLang="zh-TW" sz="23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3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TW" sz="23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  <m:r>
                                <a:rPr lang="en-US" altLang="zh-TW" sz="2300" i="1" baseline="-2500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Arial" panose="020B0604020202020204" pitchFamily="34" charset="0"/>
                                </a:rPr>
                                <m:t>𝑡𝑘</m:t>
                              </m:r>
                              <m:r>
                                <a:rPr lang="pt-BR" altLang="zh-TW" sz="23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Arial" panose="020B0604020202020204" pitchFamily="34" charset="0"/>
                                </a:rPr>
                                <m:t>‖</m:t>
                              </m:r>
                            </m:e>
                            <m:sup>
                              <m:r>
                                <a:rPr lang="en-US" altLang="zh-TW" sz="23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300" i="1" dirty="0">
                  <a:ea typeface="Arial Unicode MS" panose="020B0604020202020204" pitchFamily="34" charset="-120"/>
                </a:endParaRPr>
              </a:p>
              <a:p>
                <a:pPr marL="457200" lvl="1" indent="0">
                  <a:buNone/>
                </a:pPr>
                <a:endParaRPr lang="en-US" altLang="zh-TW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TW" sz="34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Applying the weights to the target exemplars</a:t>
                </a:r>
                <a:endParaRPr lang="en-US" altLang="zh-TW" sz="3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altLang="zh-TW" i="1" dirty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altLang="zh-TW" dirty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pt-BR" altLang="zh-TW" i="1" baseline="-25000" dirty="0"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</m:acc>
                      <m:r>
                        <a:rPr lang="pt-BR" altLang="zh-TW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a:rPr lang="en-US" altLang="zh-TW" i="1" baseline="-25000">
                          <a:latin typeface="Cambria Math" panose="02040503050406030204" pitchFamily="18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m:t>w</m:t>
                      </m:r>
                      <m:r>
                        <a:rPr lang="en-US" altLang="zh-TW" i="1" baseline="-25000">
                          <a:latin typeface="Cambria Math" panose="02040503050406030204" pitchFamily="18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pt-BR" altLang="zh-TW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TW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pt-BR" altLang="zh-TW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m:t>𝐾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m:t>w</m:t>
                          </m:r>
                          <m:r>
                            <a:rPr lang="en-US" altLang="zh-TW" i="1" baseline="-2500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nary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altLang="zh-TW" i="1" baseline="-25000">
                          <a:latin typeface="Cambria Math" panose="02040503050406030204" pitchFamily="18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m:t>𝑡𝑘</m:t>
                      </m:r>
                    </m:oMath>
                  </m:oMathPara>
                </a14:m>
                <a:endParaRPr lang="en-US" altLang="zh-TW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851920" y="1600200"/>
                <a:ext cx="4834880" cy="4525963"/>
              </a:xfrm>
              <a:blipFill>
                <a:blip r:embed="rId3"/>
                <a:stretch>
                  <a:fillRect l="-2270" t="-33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6CA-F6E0-47D0-8782-2BFBFE6A2BF2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3" y="2444883"/>
            <a:ext cx="3721802" cy="256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6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Proposed Method (3/3)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Parameter Generation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MLPG algorithm for tackling the discontinuity </a:t>
            </a:r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problem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GV </a:t>
            </a:r>
            <a:r>
              <a:rPr lang="en-US" altLang="zh-TW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algorithm for tackling the over-smoothing problem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6CA-F6E0-47D0-8782-2BFBFE6A2BF2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40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Exemplar-based spectral conversion</a:t>
            </a:r>
          </a:p>
          <a:p>
            <a:pPr marL="857250" lvl="1" indent="-457200"/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Motivation</a:t>
            </a:r>
          </a:p>
          <a:p>
            <a:pPr marL="857250" lvl="1" indent="-457200"/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Proposed method</a:t>
            </a:r>
          </a:p>
          <a:p>
            <a:pPr marL="457200" indent="-457200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Experimental results</a:t>
            </a:r>
          </a:p>
          <a:p>
            <a:pPr marL="457200" indent="-457200"/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Conclusions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6CA-F6E0-47D0-8782-2BFBFE6A2BF2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58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Evaluation Conditions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Dataset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For each of the 25 source-target pairs </a:t>
            </a:r>
          </a:p>
          <a:p>
            <a:pPr lvl="2"/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162 parallel sentences for constructing the dictionary (no training)</a:t>
            </a:r>
          </a:p>
          <a:p>
            <a:pPr lvl="2"/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54 sentences for testing</a:t>
            </a:r>
          </a:p>
          <a:p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Configuration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513-dimensional spectral features </a:t>
            </a:r>
            <a:r>
              <a:rPr lang="en-US" altLang="zh-TW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extracted from </a:t>
            </a:r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STRAIGHT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Frame-wise energy normalization and taking logarithm</a:t>
            </a:r>
            <a:endParaRPr lang="en-US" altLang="zh-TW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</a:t>
            </a:r>
            <a:r>
              <a:rPr lang="en-US" altLang="zh-TW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tatic, delta and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delta-delta features are used</a:t>
            </a:r>
          </a:p>
          <a:p>
            <a:pPr lvl="1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LLE, K=1024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6CA-F6E0-47D0-8782-2BFBFE6A2BF2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19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13575</TotalTime>
  <Words>1829</Words>
  <Application>Microsoft Office PowerPoint</Application>
  <PresentationFormat>如螢幕大小 (4:3)</PresentationFormat>
  <Paragraphs>266</Paragraphs>
  <Slides>22</Slides>
  <Notes>22</Notes>
  <HiddenSlides>0</HiddenSlides>
  <MMClips>10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Arial Unicode MS</vt:lpstr>
      <vt:lpstr>新細明體</vt:lpstr>
      <vt:lpstr>Arial</vt:lpstr>
      <vt:lpstr>Calibri</vt:lpstr>
      <vt:lpstr>Cambria Math</vt:lpstr>
      <vt:lpstr>Times New Roman</vt:lpstr>
      <vt:lpstr>Verdana</vt:lpstr>
      <vt:lpstr>Office 佈景主題</vt:lpstr>
      <vt:lpstr>Locally Linear Embedding for Exemplar-Based Spectral Conversion</vt:lpstr>
      <vt:lpstr>Outline</vt:lpstr>
      <vt:lpstr>Motivation</vt:lpstr>
      <vt:lpstr>Locally Linear Embedding</vt:lpstr>
      <vt:lpstr>Proposed Method (1/3)</vt:lpstr>
      <vt:lpstr>Proposed Method (2/3)</vt:lpstr>
      <vt:lpstr>Proposed Method (3/3)</vt:lpstr>
      <vt:lpstr>Outline</vt:lpstr>
      <vt:lpstr>Evaluation Conditions</vt:lpstr>
      <vt:lpstr>Objective Evaluations</vt:lpstr>
      <vt:lpstr>Objective Evaluations</vt:lpstr>
      <vt:lpstr>Subjective Evaluations (1/2)</vt:lpstr>
      <vt:lpstr>Subjective Evaluations (2/2)</vt:lpstr>
      <vt:lpstr>Observed Problems</vt:lpstr>
      <vt:lpstr>Spectral Features vs MCCs (1/2)</vt:lpstr>
      <vt:lpstr>Spectral Features vs MCCs (2/2)</vt:lpstr>
      <vt:lpstr>Demo Sounds</vt:lpstr>
      <vt:lpstr>Outline</vt:lpstr>
      <vt:lpstr>Conclusions</vt:lpstr>
      <vt:lpstr>Thank you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jrm</dc:creator>
  <cp:lastModifiedBy>Bigpon</cp:lastModifiedBy>
  <cp:revision>330</cp:revision>
  <cp:lastPrinted>2016-07-13T01:58:20Z</cp:lastPrinted>
  <dcterms:created xsi:type="dcterms:W3CDTF">2016-02-22T08:45:22Z</dcterms:created>
  <dcterms:modified xsi:type="dcterms:W3CDTF">2016-09-10T23:03:12Z</dcterms:modified>
</cp:coreProperties>
</file>