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6"/>
  </p:notesMasterIdLst>
  <p:sldIdLst>
    <p:sldId id="285" r:id="rId2"/>
    <p:sldId id="257" r:id="rId3"/>
    <p:sldId id="325" r:id="rId4"/>
    <p:sldId id="315" r:id="rId5"/>
    <p:sldId id="324" r:id="rId6"/>
    <p:sldId id="339" r:id="rId7"/>
    <p:sldId id="330" r:id="rId8"/>
    <p:sldId id="340" r:id="rId9"/>
    <p:sldId id="341" r:id="rId10"/>
    <p:sldId id="342" r:id="rId11"/>
    <p:sldId id="348" r:id="rId12"/>
    <p:sldId id="345" r:id="rId13"/>
    <p:sldId id="356" r:id="rId14"/>
    <p:sldId id="329" r:id="rId15"/>
    <p:sldId id="344" r:id="rId16"/>
    <p:sldId id="332" r:id="rId17"/>
    <p:sldId id="352" r:id="rId18"/>
    <p:sldId id="353" r:id="rId19"/>
    <p:sldId id="355" r:id="rId20"/>
    <p:sldId id="359" r:id="rId21"/>
    <p:sldId id="323" r:id="rId22"/>
    <p:sldId id="295" r:id="rId23"/>
    <p:sldId id="357" r:id="rId24"/>
    <p:sldId id="35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70363" autoAdjust="0"/>
  </p:normalViewPr>
  <p:slideViewPr>
    <p:cSldViewPr snapToGrid="0">
      <p:cViewPr varScale="1">
        <p:scale>
          <a:sx n="51" d="100"/>
          <a:sy n="51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nu1\Google%20&#38642;&#31471;&#30828;&#30879;\PaperReference\2019PaperWork\2019IS_SFWN\results\ExperimentalResul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snu1\Google%20&#38642;&#31471;&#30828;&#30879;\PaperReference\2019PaperWork\2019IS_SFWN\results\Experimental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XAB!$B$2</c:f>
              <c:strCache>
                <c:ptCount val="1"/>
                <c:pt idx="0">
                  <c:v>WNf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plus>
            <c:min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XAB!$A$3:$A$5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XAB!$B$3:$B$5</c:f>
              <c:numCache>
                <c:formatCode>General</c:formatCode>
                <c:ptCount val="3"/>
                <c:pt idx="0">
                  <c:v>46</c:v>
                </c:pt>
                <c:pt idx="1">
                  <c:v>24</c:v>
                </c:pt>
                <c:pt idx="2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56-4F6C-8210-17CF0E4F3D29}"/>
            </c:ext>
          </c:extLst>
        </c:ser>
        <c:ser>
          <c:idx val="1"/>
          <c:order val="1"/>
          <c:tx>
            <c:strRef>
              <c:f>XAB!$C$2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plus>
            <c:minus>
              <c:numRef>
                <c:f>XAB!$D$3:$D$5</c:f>
                <c:numCache>
                  <c:formatCode>General</c:formatCode>
                  <c:ptCount val="3"/>
                  <c:pt idx="0">
                    <c:v>10</c:v>
                  </c:pt>
                  <c:pt idx="1">
                    <c:v>8</c:v>
                  </c:pt>
                  <c:pt idx="2">
                    <c:v>8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XAB!$A$3:$A$5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XAB!$C$3:$C$5</c:f>
              <c:numCache>
                <c:formatCode>General</c:formatCode>
                <c:ptCount val="3"/>
                <c:pt idx="0">
                  <c:v>54</c:v>
                </c:pt>
                <c:pt idx="1">
                  <c:v>76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56-4F6C-8210-17CF0E4F3D2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23885048"/>
        <c:axId val="623885376"/>
      </c:barChart>
      <c:catAx>
        <c:axId val="623885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23885376"/>
        <c:crosses val="autoZero"/>
        <c:auto val="1"/>
        <c:lblAlgn val="ctr"/>
        <c:lblOffset val="100"/>
        <c:noMultiLvlLbl val="0"/>
      </c:catAx>
      <c:valAx>
        <c:axId val="62388537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b="1" i="0" cap="small" baseline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Preference score (%)</a:t>
                </a:r>
                <a:endParaRPr lang="zh-TW" altLang="zh-TW" sz="14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in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62388504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660701663773851"/>
          <c:y val="0.8959982542746332"/>
          <c:w val="0.81458505453486663"/>
          <c:h val="7.90796322359492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MOS!$B$2</c:f>
              <c:strCache>
                <c:ptCount val="1"/>
                <c:pt idx="0">
                  <c:v>WORLD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MOS!$F$3:$F$5</c:f>
                <c:numCache>
                  <c:formatCode>General</c:formatCode>
                  <c:ptCount val="3"/>
                  <c:pt idx="0">
                    <c:v>0.15639163925947119</c:v>
                  </c:pt>
                  <c:pt idx="1">
                    <c:v>0.16325038076935611</c:v>
                  </c:pt>
                  <c:pt idx="2">
                    <c:v>0.13961823575192611</c:v>
                  </c:pt>
                </c:numCache>
              </c:numRef>
            </c:plus>
            <c:minus>
              <c:numRef>
                <c:f>MOS!$F$3:$F$5</c:f>
                <c:numCache>
                  <c:formatCode>General</c:formatCode>
                  <c:ptCount val="3"/>
                  <c:pt idx="0">
                    <c:v>0.15639163925947119</c:v>
                  </c:pt>
                  <c:pt idx="1">
                    <c:v>0.16325038076935611</c:v>
                  </c:pt>
                  <c:pt idx="2">
                    <c:v>0.13961823575192611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MOS!$B$3:$B$5</c:f>
              <c:numCache>
                <c:formatCode>0.0</c:formatCode>
                <c:ptCount val="3"/>
                <c:pt idx="0">
                  <c:v>3.5125000000000002</c:v>
                </c:pt>
                <c:pt idx="1">
                  <c:v>2.2562500000000001</c:v>
                </c:pt>
                <c:pt idx="2">
                  <c:v>3.15625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B1-469B-B5A2-AB7E4DC75D82}"/>
            </c:ext>
          </c:extLst>
        </c:ser>
        <c:ser>
          <c:idx val="1"/>
          <c:order val="1"/>
          <c:tx>
            <c:strRef>
              <c:f>MOS!$C$2</c:f>
              <c:strCache>
                <c:ptCount val="1"/>
                <c:pt idx="0">
                  <c:v>WNf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MOS!$G$3:$G$5</c:f>
                <c:numCache>
                  <c:formatCode>General</c:formatCode>
                  <c:ptCount val="3"/>
                  <c:pt idx="0">
                    <c:v>0.130683524869012</c:v>
                  </c:pt>
                  <c:pt idx="1">
                    <c:v>0.1706140897356519</c:v>
                  </c:pt>
                  <c:pt idx="2">
                    <c:v>0.13697042807268919</c:v>
                  </c:pt>
                </c:numCache>
              </c:numRef>
            </c:plus>
            <c:minus>
              <c:numRef>
                <c:f>MOS!$G$3:$G$5</c:f>
                <c:numCache>
                  <c:formatCode>General</c:formatCode>
                  <c:ptCount val="3"/>
                  <c:pt idx="0">
                    <c:v>0.130683524869012</c:v>
                  </c:pt>
                  <c:pt idx="1">
                    <c:v>0.1706140897356519</c:v>
                  </c:pt>
                  <c:pt idx="2">
                    <c:v>0.13697042807268919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MOS!$C$3:$C$5</c:f>
              <c:numCache>
                <c:formatCode>0.0</c:formatCode>
                <c:ptCount val="3"/>
                <c:pt idx="0">
                  <c:v>4.1749999999999998</c:v>
                </c:pt>
                <c:pt idx="1">
                  <c:v>3.2124999999999999</c:v>
                </c:pt>
                <c:pt idx="2">
                  <c:v>3.0687500000000001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B1-469B-B5A2-AB7E4DC75D82}"/>
            </c:ext>
          </c:extLst>
        </c:ser>
        <c:ser>
          <c:idx val="2"/>
          <c:order val="2"/>
          <c:tx>
            <c:strRef>
              <c:f>MOS!$D$2</c:f>
              <c:strCache>
                <c:ptCount val="1"/>
                <c:pt idx="0">
                  <c:v>WNc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MOS!$H$3:$H$5</c:f>
                <c:numCache>
                  <c:formatCode>General</c:formatCode>
                  <c:ptCount val="3"/>
                  <c:pt idx="0">
                    <c:v>0.10352428462835719</c:v>
                  </c:pt>
                  <c:pt idx="1">
                    <c:v>0.11201436391530829</c:v>
                  </c:pt>
                  <c:pt idx="2">
                    <c:v>0.1029896024695169</c:v>
                  </c:pt>
                </c:numCache>
              </c:numRef>
            </c:plus>
            <c:minus>
              <c:numRef>
                <c:f>MOS!$H$3:$H$5</c:f>
                <c:numCache>
                  <c:formatCode>General</c:formatCode>
                  <c:ptCount val="3"/>
                  <c:pt idx="0">
                    <c:v>0.10352428462835719</c:v>
                  </c:pt>
                  <c:pt idx="1">
                    <c:v>0.11201436391530829</c:v>
                  </c:pt>
                  <c:pt idx="2">
                    <c:v>0.1029896024695169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MOS!$D$3:$D$5</c:f>
              <c:numCache>
                <c:formatCode>0.0</c:formatCode>
                <c:ptCount val="3"/>
                <c:pt idx="0">
                  <c:v>2.2374999999999998</c:v>
                </c:pt>
                <c:pt idx="1">
                  <c:v>2.15625</c:v>
                </c:pt>
                <c:pt idx="2">
                  <c:v>1.9312499999999999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B1-469B-B5A2-AB7E4DC75D82}"/>
            </c:ext>
          </c:extLst>
        </c:ser>
        <c:ser>
          <c:idx val="3"/>
          <c:order val="3"/>
          <c:tx>
            <c:strRef>
              <c:f>MOS!$E$2</c:f>
              <c:strCache>
                <c:ptCount val="1"/>
                <c:pt idx="0">
                  <c:v>QPNet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accent3"/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MOS!$I$3:$I$5</c:f>
                <c:numCache>
                  <c:formatCode>General</c:formatCode>
                  <c:ptCount val="3"/>
                  <c:pt idx="0">
                    <c:v>0.13671180113520229</c:v>
                  </c:pt>
                  <c:pt idx="1">
                    <c:v>0.16124944539491909</c:v>
                  </c:pt>
                  <c:pt idx="2">
                    <c:v>0.13541822659803099</c:v>
                  </c:pt>
                </c:numCache>
              </c:numRef>
            </c:plus>
            <c:minus>
              <c:numRef>
                <c:f>MOS!$I$3:$I$5</c:f>
                <c:numCache>
                  <c:formatCode>General</c:formatCode>
                  <c:ptCount val="3"/>
                  <c:pt idx="0">
                    <c:v>0.13671180113520229</c:v>
                  </c:pt>
                  <c:pt idx="1">
                    <c:v>0.16124944539491909</c:v>
                  </c:pt>
                  <c:pt idx="2">
                    <c:v>0.13541822659803099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errBars>
          <c:cat>
            <c:strRef>
              <c:f>MOS!$A$3:$A$5</c:f>
              <c:strCache>
                <c:ptCount val="3"/>
                <c:pt idx="0">
                  <c:v>Unchanged  𝐹₀</c:v>
                </c:pt>
                <c:pt idx="1">
                  <c:v>1/2  𝐹₀</c:v>
                </c:pt>
                <c:pt idx="2">
                  <c:v>3/2  𝐹₀</c:v>
                </c:pt>
              </c:strCache>
            </c:strRef>
          </c:cat>
          <c:val>
            <c:numRef>
              <c:f>MOS!$E$3:$E$5</c:f>
              <c:numCache>
                <c:formatCode>0.0</c:formatCode>
                <c:ptCount val="3"/>
                <c:pt idx="0">
                  <c:v>3.9624999999999999</c:v>
                </c:pt>
                <c:pt idx="1">
                  <c:v>3.3937499999999998</c:v>
                </c:pt>
                <c:pt idx="2">
                  <c:v>2.7312500000000002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B1-469B-B5A2-AB7E4DC75D82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12104096"/>
        <c:axId val="312113248"/>
      </c:barChart>
      <c:catAx>
        <c:axId val="312104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12113248"/>
        <c:crosses val="autoZero"/>
        <c:auto val="1"/>
        <c:lblAlgn val="ctr"/>
        <c:lblOffset val="100"/>
        <c:noMultiLvlLbl val="0"/>
      </c:catAx>
      <c:valAx>
        <c:axId val="312113248"/>
        <c:scaling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TW" sz="1400" b="1" i="0" cap="small" baseline="0">
                    <a:effectLst/>
                  </a:rPr>
                  <a:t>Mean opinion score</a:t>
                </a:r>
                <a:endParaRPr lang="zh-TW" altLang="zh-TW" sz="1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cap="all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in"/>
        <c:tickLblPos val="nextTo"/>
        <c:spPr>
          <a:noFill/>
          <a:ln>
            <a:solidFill>
              <a:schemeClr val="bg1">
                <a:lumMod val="6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312104096"/>
        <c:crosses val="autoZero"/>
        <c:crossBetween val="between"/>
        <c:majorUnit val="1"/>
        <c:minorUnit val="0.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800"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6EC0B-79DB-4260-AA9A-1FB60E7E2553}" type="datetimeFigureOut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A9E9-3003-4715-8739-D341CA3E5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6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8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introduce a pitch-dependent dilated factor Et to control the dilation size to dynamically  extend the effective receptive field.</a:t>
            </a:r>
          </a:p>
          <a:p>
            <a:r>
              <a:rPr lang="en-US" baseline="0" dirty="0" smtClean="0"/>
              <a:t>The dilated factor Et is the sampling rate divided by each sample’s pitch and a dense factor.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576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Dense factor indicate</a:t>
            </a:r>
            <a:r>
              <a:rPr lang="en-US" baseline="0" dirty="0" smtClean="0"/>
              <a:t> the number of samples in one cycle period taken into account.</a:t>
            </a:r>
          </a:p>
          <a:p>
            <a:r>
              <a:rPr lang="en-US" baseline="0" dirty="0" smtClean="0"/>
              <a:t>For example, the first we take 8 samples in one cycle, and the </a:t>
            </a:r>
            <a:r>
              <a:rPr lang="en-US" baseline="0" dirty="0" smtClean="0"/>
              <a:t>last </a:t>
            </a:r>
            <a:r>
              <a:rPr lang="en-US" baseline="0" dirty="0" smtClean="0"/>
              <a:t>figure we only take 2 samples ion one cycle.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19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an</a:t>
            </a:r>
            <a:r>
              <a:rPr lang="en-US" baseline="0" dirty="0" smtClean="0"/>
              <a:t> example to explain the concept of effective receptive filed with dense factor.</a:t>
            </a:r>
          </a:p>
          <a:p>
            <a:r>
              <a:rPr lang="en-US" baseline="0" dirty="0" smtClean="0"/>
              <a:t>According to the two figures, we find that although the signals have different frequencies,  the same dense factor makes the effective receptive fields  include the same number of past cycles.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43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Furthermore, we</a:t>
            </a:r>
            <a:r>
              <a:rPr lang="en-US" altLang="zh-TW" baseline="0" dirty="0" smtClean="0"/>
              <a:t> propose a cascaded structure of the fixed and adaptive modules to simultaneously model the short- and long-term correlations of speech signals.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126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We conducted evaluation based on the Voice</a:t>
            </a:r>
            <a:r>
              <a:rPr lang="en-US" altLang="zh-TW" baseline="0" dirty="0" smtClean="0"/>
              <a:t> conversion challenge 2018 and CMU-ARCTIC corpus</a:t>
            </a:r>
          </a:p>
          <a:p>
            <a:r>
              <a:rPr lang="en-US" altLang="zh-TW" baseline="0" dirty="0" smtClean="0"/>
              <a:t>We compared the proposed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vocoder with the compact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WNc</a:t>
            </a:r>
            <a:r>
              <a:rPr lang="en-US" altLang="zh-TW" baseline="0" dirty="0" smtClean="0"/>
              <a:t>, double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WNf</a:t>
            </a:r>
            <a:r>
              <a:rPr lang="en-US" altLang="zh-TW" baseline="0" dirty="0" smtClean="0"/>
              <a:t>, and world vocoders.</a:t>
            </a:r>
          </a:p>
          <a:p>
            <a:r>
              <a:rPr lang="en-US" altLang="zh-TW" baseline="0" dirty="0" smtClean="0"/>
              <a:t>Please note that the number of parameters of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is the same as </a:t>
            </a:r>
            <a:r>
              <a:rPr lang="en-US" altLang="zh-TW" baseline="0" dirty="0" err="1" smtClean="0"/>
              <a:t>WNc</a:t>
            </a:r>
            <a:r>
              <a:rPr lang="en-US" altLang="zh-TW" baseline="0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88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auxiliary features were</a:t>
            </a:r>
            <a:r>
              <a:rPr lang="en-US" altLang="zh-TW" baseline="0" dirty="0" smtClean="0"/>
              <a:t> extracted by world vocoder.</a:t>
            </a:r>
          </a:p>
          <a:p>
            <a:r>
              <a:rPr lang="en-US" altLang="zh-TW" baseline="0" dirty="0" smtClean="0"/>
              <a:t>In order to evaluate the pitch controllability of the vocoders, we test the vocoders with scaled f0.</a:t>
            </a:r>
          </a:p>
          <a:p>
            <a:r>
              <a:rPr lang="en-US" altLang="zh-TW" baseline="0" dirty="0" smtClean="0"/>
              <a:t>The 10 different scaling rations are form 0.5 to 2.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431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For the o</a:t>
            </a:r>
            <a:r>
              <a:rPr lang="en-US" altLang="zh-TW" baseline="0" dirty="0" smtClean="0"/>
              <a:t>bjective evaluation, we measure the generated pitch accuracy by </a:t>
            </a:r>
            <a:r>
              <a:rPr lang="en-US" altLang="zh-TW" baseline="0" dirty="0" err="1" smtClean="0"/>
              <a:t>rmse</a:t>
            </a:r>
            <a:r>
              <a:rPr lang="en-US" altLang="zh-TW" baseline="0" dirty="0" smtClean="0"/>
              <a:t> of log f0 and the spectrum prediction accuracy by </a:t>
            </a:r>
            <a:r>
              <a:rPr lang="en-US" altLang="zh-TW" baseline="0" dirty="0" err="1" smtClean="0"/>
              <a:t>mel-cepstral</a:t>
            </a:r>
            <a:r>
              <a:rPr lang="en-US" altLang="zh-TW" baseline="0" dirty="0" smtClean="0"/>
              <a:t> distortion.</a:t>
            </a:r>
          </a:p>
          <a:p>
            <a:r>
              <a:rPr lang="en-US" altLang="zh-TW" baseline="0" dirty="0" smtClean="0"/>
              <a:t>According to the result, among the neural-based vocoders,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achieves the best pitch accuracy.</a:t>
            </a:r>
          </a:p>
          <a:p>
            <a:r>
              <a:rPr lang="en-US" altLang="zh-TW" baseline="0" dirty="0" smtClean="0"/>
              <a:t>And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also outperform the same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in the MCD measurements.</a:t>
            </a:r>
          </a:p>
          <a:p>
            <a:r>
              <a:rPr lang="en-US" altLang="zh-TW" baseline="0" dirty="0" smtClean="0"/>
              <a:t>Which confirm the effectiveness of PDCNN and cascaded structure.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792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Furthermore, we also conducted subject evaluation to evaluate the speech quality and pitch accuracy.</a:t>
            </a:r>
          </a:p>
          <a:p>
            <a:r>
              <a:rPr lang="en-US" altLang="zh-TW" dirty="0" smtClean="0"/>
              <a:t>For</a:t>
            </a:r>
            <a:r>
              <a:rPr lang="en-US" altLang="zh-TW" baseline="0" dirty="0" smtClean="0"/>
              <a:t> speech quality,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QPNet</a:t>
            </a:r>
            <a:r>
              <a:rPr lang="en-US" altLang="zh-TW" dirty="0" smtClean="0"/>
              <a:t> significantly outperforms the same size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and achieves comparable speech quality to double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.</a:t>
            </a:r>
            <a:endParaRPr lang="en-US" altLang="zh-TW" baseline="0" dirty="0" smtClean="0"/>
          </a:p>
          <a:p>
            <a:r>
              <a:rPr lang="en-US" altLang="zh-TW" baseline="0" dirty="0" smtClean="0"/>
              <a:t>For the pitch accuracy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still outperform the double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which is consistent with the objective results.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500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Because the receptive filed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QPNet</a:t>
            </a:r>
            <a:r>
              <a:rPr lang="en-US" altLang="zh-TW" dirty="0" smtClean="0"/>
              <a:t> is time variant</a:t>
            </a:r>
            <a:r>
              <a:rPr lang="en-US" altLang="zh-TW" baseline="0" dirty="0" smtClean="0"/>
              <a:t>, we also plot the distribution of effective receptive filed of female and male set.</a:t>
            </a:r>
          </a:p>
          <a:p>
            <a:r>
              <a:rPr lang="en-US" altLang="zh-TW" baseline="0" dirty="0" smtClean="0"/>
              <a:t>The blue line is the receptive filed size of same size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, and the black line is the receptive filed size of double size </a:t>
            </a:r>
            <a:r>
              <a:rPr lang="en-US" altLang="zh-TW" baseline="0" dirty="0" err="1" smtClean="0"/>
              <a:t>WaveNet</a:t>
            </a:r>
            <a:endParaRPr lang="en-US" altLang="zh-TW" baseline="0" dirty="0" smtClean="0"/>
          </a:p>
          <a:p>
            <a:r>
              <a:rPr lang="en-US" altLang="zh-TW" baseline="0" dirty="0" smtClean="0"/>
              <a:t>The results show that with PDCNN, </a:t>
            </a:r>
            <a:r>
              <a:rPr lang="en-US" altLang="zh-TW" baseline="0" dirty="0" err="1" smtClean="0"/>
              <a:t>QPNet</a:t>
            </a:r>
            <a:r>
              <a:rPr lang="en-US" altLang="zh-TW" baseline="0" dirty="0" smtClean="0"/>
              <a:t> can extend the effective receptive field more efficiently.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634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21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[challenges]</a:t>
            </a:r>
          </a:p>
          <a:p>
            <a:r>
              <a:rPr lang="en-US" altLang="zh-TW" dirty="0" smtClean="0"/>
              <a:t>[straight drawback]</a:t>
            </a:r>
          </a:p>
          <a:p>
            <a:r>
              <a:rPr lang="en-US" altLang="zh-TW" dirty="0" smtClean="0"/>
              <a:t>As </a:t>
            </a:r>
            <a:r>
              <a:rPr lang="en-US" altLang="zh-TW" dirty="0" smtClean="0"/>
              <a:t>we know, directly modeling speech waveform is challenging</a:t>
            </a:r>
            <a:r>
              <a:rPr lang="en-US" altLang="zh-TW" baseline="0" dirty="0" smtClean="0"/>
              <a:t> because speech waveform usually has a very high temporal resolution, which means it has a very long-term dependency.</a:t>
            </a:r>
          </a:p>
          <a:p>
            <a:r>
              <a:rPr lang="en-US" altLang="zh-TW" baseline="0" dirty="0" smtClean="0"/>
              <a:t>Therefore, conventional parametric synthesis technique such as STRAIGHT and WORLD usually encode speech into </a:t>
            </a:r>
            <a:r>
              <a:rPr lang="en-US" altLang="zh-TW" baseline="0" dirty="0" smtClean="0"/>
              <a:t>low-dimensional spectral </a:t>
            </a:r>
            <a:r>
              <a:rPr lang="en-US" altLang="zh-TW" baseline="0" dirty="0" smtClean="0"/>
              <a:t>and prosodic features and then decode the acoustic features to speech waveform.</a:t>
            </a:r>
          </a:p>
          <a:p>
            <a:r>
              <a:rPr lang="en-US" altLang="zh-TW" baseline="0" dirty="0" smtClean="0"/>
              <a:t>However, because of the over-simplified assumption of speech generation mechanism, the lost temporal details and phase information cause significantly speech quality degradation.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782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014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76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0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</a:t>
            </a:r>
            <a:r>
              <a:rPr lang="en-US" altLang="zh-TW" dirty="0" err="1" smtClean="0"/>
              <a:t>WavNet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[receptive</a:t>
            </a:r>
            <a:r>
              <a:rPr lang="en-US" altLang="zh-TW" baseline="0" dirty="0" smtClean="0"/>
              <a:t> field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[DCNN]</a:t>
            </a:r>
          </a:p>
          <a:p>
            <a:r>
              <a:rPr lang="en-US" altLang="zh-TW" dirty="0" smtClean="0"/>
              <a:t>As </a:t>
            </a:r>
            <a:r>
              <a:rPr lang="en-US" altLang="zh-TW" dirty="0" smtClean="0"/>
              <a:t>a result, Google proposed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in 2016, which is an autoregressive causal model directly modeling the probability P given a segment of previous speech samples to predict the distribution of the current sample. </a:t>
            </a:r>
          </a:p>
          <a:p>
            <a:r>
              <a:rPr lang="en-US" altLang="zh-TW" baseline="0" dirty="0" smtClean="0"/>
              <a:t>The segment of previous samples is called receptive filed, and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apply the dilated convolution technique to efficiently extend the size of receptive field.</a:t>
            </a:r>
          </a:p>
          <a:p>
            <a:r>
              <a:rPr lang="en-US" altLang="zh-TW" baseline="0" dirty="0" smtClean="0"/>
              <a:t>Dilated convolution is a convolution with </a:t>
            </a:r>
            <a:r>
              <a:rPr lang="en-US" altLang="zh-TW" baseline="0" dirty="0" smtClean="0"/>
              <a:t>skip holes or we can call it dilation size, based </a:t>
            </a:r>
            <a:r>
              <a:rPr lang="en-US" altLang="zh-TW" baseline="0" dirty="0" smtClean="0"/>
              <a:t>on the stacked dilated convolution layers with different size of skip </a:t>
            </a:r>
            <a:r>
              <a:rPr lang="en-US" altLang="zh-TW" baseline="0" dirty="0" smtClean="0"/>
              <a:t>holes or we call it dilation size, the </a:t>
            </a:r>
            <a:r>
              <a:rPr lang="en-US" altLang="zh-TW" baseline="0" dirty="0" smtClean="0"/>
              <a:t>network can catch different levels’ </a:t>
            </a:r>
            <a:r>
              <a:rPr lang="en-US" altLang="zh-TW" baseline="0" dirty="0" smtClean="0"/>
              <a:t>information.</a:t>
            </a:r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91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Furthermore, </a:t>
            </a:r>
            <a:r>
              <a:rPr lang="en-US" altLang="zh-TW" dirty="0" err="1" smtClean="0"/>
              <a:t>Tamamori</a:t>
            </a:r>
            <a:r>
              <a:rPr lang="en-US" altLang="zh-TW" baseline="0" dirty="0" smtClean="0"/>
              <a:t> applied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as  a </a:t>
            </a:r>
            <a:r>
              <a:rPr lang="en-US" altLang="zh-TW" baseline="0" dirty="0" err="1" smtClean="0"/>
              <a:t>Vocodcder</a:t>
            </a:r>
            <a:r>
              <a:rPr lang="en-US" altLang="zh-TW" baseline="0" dirty="0" smtClean="0"/>
              <a:t> in 2017, which makes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condition on the acoustic feature to generate speech waveform.</a:t>
            </a:r>
          </a:p>
          <a:p>
            <a:r>
              <a:rPr lang="en-US" altLang="zh-TW" baseline="0" dirty="0" smtClean="0"/>
              <a:t>Without the hand-craft assumptions of speech generation,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can recover the lost phase and temporal information caused by the conventional vocoder.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1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[quasi-periodic signal]</a:t>
            </a:r>
          </a:p>
          <a:p>
            <a:r>
              <a:rPr lang="en-US" altLang="zh-TW" dirty="0" smtClean="0"/>
              <a:t>[issues]</a:t>
            </a:r>
          </a:p>
          <a:p>
            <a:r>
              <a:rPr lang="en-US" altLang="zh-TW" dirty="0" smtClean="0"/>
              <a:t>However</a:t>
            </a:r>
            <a:r>
              <a:rPr lang="en-US" altLang="zh-TW" dirty="0" smtClean="0"/>
              <a:t>, speech</a:t>
            </a:r>
            <a:r>
              <a:rPr lang="en-US" altLang="zh-TW" baseline="0" dirty="0" smtClean="0"/>
              <a:t> signal is a quasi-periodic signal which includes periodic and non-periodic parts.</a:t>
            </a:r>
          </a:p>
          <a:p>
            <a:r>
              <a:rPr lang="en-US" altLang="zh-TW" baseline="0" dirty="0" smtClean="0"/>
              <a:t>Therefore,  the fixed network structure without prior knowledge of speech </a:t>
            </a:r>
            <a:r>
              <a:rPr lang="en-US" altLang="zh-TW" baseline="0" dirty="0" smtClean="0"/>
              <a:t>may cause </a:t>
            </a:r>
            <a:r>
              <a:rPr lang="en-US" altLang="zh-TW" baseline="0" dirty="0" smtClean="0"/>
              <a:t>some problems of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as a vocoder.</a:t>
            </a:r>
          </a:p>
          <a:p>
            <a:r>
              <a:rPr lang="en-US" altLang="zh-TW" baseline="0" dirty="0" smtClean="0"/>
              <a:t>For instance, the inefficient audio signal modeling and limited pitch controllability.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737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[huge network]</a:t>
            </a:r>
          </a:p>
          <a:p>
            <a:r>
              <a:rPr lang="en-US" altLang="zh-TW" dirty="0" smtClean="0"/>
              <a:t>[fixed</a:t>
            </a:r>
            <a:r>
              <a:rPr lang="en-US" altLang="zh-TW" baseline="0" dirty="0" smtClean="0"/>
              <a:t> for both periodic and non-periodic</a:t>
            </a:r>
            <a:r>
              <a:rPr lang="en-US" altLang="zh-TW" dirty="0" smtClean="0"/>
              <a:t>]</a:t>
            </a:r>
          </a:p>
          <a:p>
            <a:r>
              <a:rPr lang="en-US" altLang="zh-TW" dirty="0" smtClean="0"/>
              <a:t>[redundant]</a:t>
            </a:r>
          </a:p>
          <a:p>
            <a:r>
              <a:rPr lang="en-US" altLang="zh-TW" dirty="0" smtClean="0"/>
              <a:t>Specifically</a:t>
            </a:r>
            <a:r>
              <a:rPr lang="en-US" altLang="zh-TW" dirty="0" smtClean="0"/>
              <a:t>,</a:t>
            </a:r>
            <a:r>
              <a:rPr lang="en-US" altLang="zh-TW" baseline="0" dirty="0" smtClean="0"/>
              <a:t> to model the very long-term dependency, a extremely long receptive filed is needed to cover all related past samples, and it means that a huge network is required.</a:t>
            </a:r>
          </a:p>
          <a:p>
            <a:r>
              <a:rPr lang="en-US" altLang="zh-TW" baseline="0" dirty="0" smtClean="0"/>
              <a:t>Moreover,  as we know, the dilated layers of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acts like </a:t>
            </a:r>
            <a:r>
              <a:rPr lang="en-US" altLang="zh-TW" baseline="0" dirty="0" err="1" smtClean="0"/>
              <a:t>downsampling</a:t>
            </a:r>
            <a:r>
              <a:rPr lang="en-US" altLang="zh-TW" baseline="0" dirty="0" smtClean="0"/>
              <a:t> to catch different levels’ information. </a:t>
            </a:r>
          </a:p>
          <a:p>
            <a:r>
              <a:rPr lang="en-US" altLang="zh-TW" baseline="0" dirty="0" smtClean="0"/>
              <a:t>Therefore, the same fixed network structure for both periodic and non-periodic part is not reasonable.</a:t>
            </a:r>
          </a:p>
          <a:p>
            <a:r>
              <a:rPr lang="en-US" altLang="zh-TW" baseline="0" dirty="0" smtClean="0"/>
              <a:t>It is like oversampling the periodic part, which means that the receptive field includes many redundant samples.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80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Furthermore,</a:t>
            </a:r>
            <a:r>
              <a:rPr lang="en-US" altLang="zh-TW" baseline="0" dirty="0" smtClean="0"/>
              <a:t> based on previous works’ results, we found that it is hard to generate speech with accurate pitch when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conditioned on the unseen acoustic features.</a:t>
            </a:r>
          </a:p>
          <a:p>
            <a:r>
              <a:rPr lang="en-US" altLang="zh-TW" baseline="0" dirty="0" smtClean="0"/>
              <a:t>For example, the natural speech is like that, and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conditioned on the natural acoustic features is like that, which has good speech quality and accurate pitch.</a:t>
            </a:r>
          </a:p>
          <a:p>
            <a:r>
              <a:rPr lang="en-US" altLang="zh-TW" baseline="0" dirty="0" smtClean="0"/>
              <a:t>However, if we scaled the pitch feature to 1.5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pitch, the expected sound is like that, but the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generated speech is like that, which has much lower pitch.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43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solve the mentioned problems,</a:t>
            </a:r>
            <a:r>
              <a:rPr lang="en-US" altLang="zh-TW" baseline="0" dirty="0" smtClean="0"/>
              <a:t> we propose the Quasi-periodic </a:t>
            </a:r>
            <a:r>
              <a:rPr lang="en-US" altLang="zh-TW" baseline="0" dirty="0" err="1" smtClean="0"/>
              <a:t>WaveNet</a:t>
            </a:r>
            <a:r>
              <a:rPr lang="en-US" altLang="zh-TW" baseline="0" dirty="0" smtClean="0"/>
              <a:t> vocoder, which introduces a pitch-dependent dilated convolution to model the periodic part and apply a cascaded structure to simultaneously model both periodic and non-periodic parts.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266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As we know, the number of samples in a receptive field is determined by the network size.</a:t>
            </a:r>
          </a:p>
          <a:p>
            <a:r>
              <a:rPr lang="en-US" altLang="zh-TW" baseline="0" dirty="0" smtClean="0"/>
              <a:t>However, the effective receptive field can be changed by different dilation size.</a:t>
            </a:r>
            <a:endParaRPr lang="en-US" altLang="zh-TW" dirty="0" smtClean="0"/>
          </a:p>
          <a:p>
            <a:r>
              <a:rPr lang="en-US" altLang="zh-TW" dirty="0" smtClean="0"/>
              <a:t>Specifically, dilated convolution can be formulate like that.</a:t>
            </a:r>
          </a:p>
          <a:p>
            <a:r>
              <a:rPr lang="en-US" altLang="zh-TW" dirty="0" smtClean="0"/>
              <a:t>The current output </a:t>
            </a:r>
            <a:r>
              <a:rPr lang="en-US" altLang="zh-TW" dirty="0" err="1" smtClean="0"/>
              <a:t>Xt</a:t>
            </a:r>
            <a:r>
              <a:rPr lang="en-US" altLang="zh-TW" dirty="0" smtClean="0"/>
              <a:t>(o) can be a weighted</a:t>
            </a:r>
            <a:r>
              <a:rPr lang="en-US" altLang="zh-TW" baseline="0" dirty="0" smtClean="0"/>
              <a:t> sum of the current input and a past sample with dilation size d.</a:t>
            </a:r>
          </a:p>
          <a:p>
            <a:r>
              <a:rPr lang="en-US" altLang="zh-TW" baseline="0" dirty="0" smtClean="0"/>
              <a:t>For vanilla dilated CNN the dilation size is a time-invariant constant.</a:t>
            </a:r>
            <a:endParaRPr lang="en-US" altLang="zh-TW" dirty="0" smtClean="0"/>
          </a:p>
          <a:p>
            <a:r>
              <a:rPr lang="en-US" altLang="zh-TW" dirty="0" smtClean="0"/>
              <a:t>But</a:t>
            </a:r>
            <a:r>
              <a:rPr lang="en-US" altLang="zh-TW" baseline="0" dirty="0" smtClean="0"/>
              <a:t> our proposed pitch-dependent CNN has a time-variant dilation size.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9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453-A705-4DBC-9AE5-2FD26C0252BF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2B59-C38A-40A2-9632-ED4E3F8D3CE4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29E-E131-485A-8D9E-D196E277601A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59BD-490D-44F2-B717-49369A4F6A81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0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463-9C4A-4355-863A-640A540655CB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7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B206-EAD6-45E3-A159-51EB1E48AE15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B415-F39F-41E2-8DF1-6EE1E686450B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66A-80EC-40B2-9470-F517F2E14193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5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10D-60FA-441A-B321-DFF531FD20B7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D6E-2362-4882-8450-86FDD6BA8424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4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A8E5-A9BB-4CF2-9DCF-EAA45EEFA751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2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963-013B-48EB-83C9-12B4EA2F63C6}" type="datetime1">
              <a:rPr lang="zh-TW" altLang="en-US" smtClean="0"/>
              <a:t>2019/9/16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media8.wav"/><Relationship Id="rId13" Type="http://schemas.microsoft.com/office/2007/relationships/media" Target="../media/media11.wav"/><Relationship Id="rId18" Type="http://schemas.openxmlformats.org/officeDocument/2006/relationships/audio" Target="../media/media13.wav"/><Relationship Id="rId26" Type="http://schemas.openxmlformats.org/officeDocument/2006/relationships/audio" Target="../media/media17.wav"/><Relationship Id="rId3" Type="http://schemas.microsoft.com/office/2007/relationships/media" Target="../media/media6.wav"/><Relationship Id="rId21" Type="http://schemas.microsoft.com/office/2007/relationships/media" Target="../media/media15.wav"/><Relationship Id="rId7" Type="http://schemas.microsoft.com/office/2007/relationships/media" Target="../media/media8.wav"/><Relationship Id="rId12" Type="http://schemas.openxmlformats.org/officeDocument/2006/relationships/audio" Target="../media/media10.wav"/><Relationship Id="rId17" Type="http://schemas.microsoft.com/office/2007/relationships/media" Target="../media/media13.wav"/><Relationship Id="rId25" Type="http://schemas.microsoft.com/office/2007/relationships/media" Target="../media/media17.wav"/><Relationship Id="rId2" Type="http://schemas.openxmlformats.org/officeDocument/2006/relationships/audio" Target="../media/media5.wav"/><Relationship Id="rId16" Type="http://schemas.openxmlformats.org/officeDocument/2006/relationships/audio" Target="../media/media12.wav"/><Relationship Id="rId20" Type="http://schemas.openxmlformats.org/officeDocument/2006/relationships/audio" Target="../media/media14.wav"/><Relationship Id="rId29" Type="http://schemas.openxmlformats.org/officeDocument/2006/relationships/image" Target="../media/image5.png"/><Relationship Id="rId1" Type="http://schemas.microsoft.com/office/2007/relationships/media" Target="../media/media5.wav"/><Relationship Id="rId6" Type="http://schemas.openxmlformats.org/officeDocument/2006/relationships/audio" Target="../media/media7.wav"/><Relationship Id="rId11" Type="http://schemas.microsoft.com/office/2007/relationships/media" Target="../media/media10.wav"/><Relationship Id="rId24" Type="http://schemas.openxmlformats.org/officeDocument/2006/relationships/audio" Target="../media/media16.wav"/><Relationship Id="rId5" Type="http://schemas.microsoft.com/office/2007/relationships/media" Target="../media/media7.wav"/><Relationship Id="rId15" Type="http://schemas.microsoft.com/office/2007/relationships/media" Target="../media/media12.wav"/><Relationship Id="rId23" Type="http://schemas.microsoft.com/office/2007/relationships/media" Target="../media/media16.wav"/><Relationship Id="rId28" Type="http://schemas.openxmlformats.org/officeDocument/2006/relationships/notesSlide" Target="../notesSlides/notesSlide19.xml"/><Relationship Id="rId10" Type="http://schemas.openxmlformats.org/officeDocument/2006/relationships/audio" Target="../media/media9.wav"/><Relationship Id="rId19" Type="http://schemas.microsoft.com/office/2007/relationships/media" Target="../media/media14.wav"/><Relationship Id="rId4" Type="http://schemas.openxmlformats.org/officeDocument/2006/relationships/audio" Target="../media/media6.wav"/><Relationship Id="rId9" Type="http://schemas.microsoft.com/office/2007/relationships/media" Target="../media/media9.wav"/><Relationship Id="rId14" Type="http://schemas.openxmlformats.org/officeDocument/2006/relationships/audio" Target="../media/media11.wav"/><Relationship Id="rId22" Type="http://schemas.openxmlformats.org/officeDocument/2006/relationships/audio" Target="../media/media15.wav"/><Relationship Id="rId27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gpon.github.io/QuasiPeriodicWaveNet_de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5.png"/><Relationship Id="rId5" Type="http://schemas.microsoft.com/office/2007/relationships/media" Target="../media/media3.wav"/><Relationship Id="rId10" Type="http://schemas.openxmlformats.org/officeDocument/2006/relationships/notesSlide" Target="../notesSlides/notesSlide7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558629"/>
            <a:ext cx="9144000" cy="2615929"/>
          </a:xfrm>
        </p:spPr>
        <p:txBody>
          <a:bodyPr anchor="ctr">
            <a:noAutofit/>
          </a:bodyPr>
          <a:lstStyle/>
          <a:p>
            <a:r>
              <a:rPr lang="en-US" sz="3600" b="1" dirty="0" smtClean="0"/>
              <a:t>Quasi-Periodic </a:t>
            </a:r>
            <a:r>
              <a:rPr lang="en-US" sz="3600" b="1" dirty="0" err="1"/>
              <a:t>WaveNet</a:t>
            </a:r>
            <a:r>
              <a:rPr lang="en-US" sz="3600" b="1" dirty="0"/>
              <a:t> V</a:t>
            </a:r>
            <a:r>
              <a:rPr lang="en-US" sz="3600" b="1" dirty="0" smtClean="0"/>
              <a:t>ocoder</a:t>
            </a:r>
            <a:r>
              <a:rPr lang="en-US" sz="3600" b="1" dirty="0"/>
              <a:t>: A</a:t>
            </a:r>
            <a:r>
              <a:rPr lang="en-US" sz="3600" b="1" dirty="0" smtClean="0"/>
              <a:t> </a:t>
            </a:r>
            <a:r>
              <a:rPr lang="en-US" sz="3600" b="1" dirty="0"/>
              <a:t>P</a:t>
            </a:r>
            <a:r>
              <a:rPr lang="en-US" sz="3600" b="1" dirty="0" smtClean="0"/>
              <a:t>itch </a:t>
            </a:r>
            <a:r>
              <a:rPr lang="en-US" sz="3600" b="1" dirty="0"/>
              <a:t>D</a:t>
            </a:r>
            <a:r>
              <a:rPr lang="en-US" sz="3600" b="1" dirty="0" smtClean="0"/>
              <a:t>ependent </a:t>
            </a:r>
            <a:r>
              <a:rPr lang="en-US" sz="3600" b="1" dirty="0"/>
              <a:t>D</a:t>
            </a:r>
            <a:r>
              <a:rPr lang="en-US" sz="3600" b="1" dirty="0" smtClean="0"/>
              <a:t>ilated </a:t>
            </a:r>
            <a:r>
              <a:rPr lang="en-US" sz="3600" b="1" dirty="0"/>
              <a:t>C</a:t>
            </a:r>
            <a:r>
              <a:rPr lang="en-US" sz="3600" b="1" dirty="0" smtClean="0"/>
              <a:t>onvolution </a:t>
            </a:r>
            <a:r>
              <a:rPr lang="en-US" sz="3600" b="1" dirty="0"/>
              <a:t>M</a:t>
            </a:r>
            <a:r>
              <a:rPr lang="en-US" sz="3600" b="1" dirty="0" smtClean="0"/>
              <a:t>odel </a:t>
            </a:r>
            <a:r>
              <a:rPr lang="en-US" sz="3600" b="1" dirty="0"/>
              <a:t>for P</a:t>
            </a:r>
            <a:r>
              <a:rPr lang="en-US" sz="3600" b="1" dirty="0" smtClean="0"/>
              <a:t>arametric </a:t>
            </a:r>
            <a:r>
              <a:rPr lang="en-US" sz="3600" b="1" dirty="0"/>
              <a:t>S</a:t>
            </a:r>
            <a:r>
              <a:rPr lang="en-US" sz="3600" b="1" dirty="0" smtClean="0"/>
              <a:t>peech </a:t>
            </a:r>
            <a:r>
              <a:rPr lang="en-US" sz="3600" b="1" dirty="0"/>
              <a:t>G</a:t>
            </a:r>
            <a:r>
              <a:rPr lang="en-US" sz="3600" b="1" dirty="0" smtClean="0"/>
              <a:t>eneration </a:t>
            </a:r>
            <a:endParaRPr kumimoji="1" lang="ja-JP" altLang="en-US" sz="3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6101" y="4174558"/>
            <a:ext cx="7503861" cy="1374317"/>
          </a:xfrm>
        </p:spPr>
        <p:txBody>
          <a:bodyPr anchor="ctr">
            <a:noAutofit/>
          </a:bodyPr>
          <a:lstStyle/>
          <a:p>
            <a:r>
              <a:rPr kumimoji="1" lang="en-US" altLang="ja-JP" sz="2000" b="1" i="1" dirty="0" smtClean="0"/>
              <a:t>Yi-</a:t>
            </a:r>
            <a:r>
              <a:rPr kumimoji="1" lang="en-US" altLang="ja-JP" sz="2000" b="1" i="1" dirty="0" err="1" smtClean="0"/>
              <a:t>Chiao</a:t>
            </a:r>
            <a:r>
              <a:rPr kumimoji="1" lang="en-US" altLang="ja-JP" sz="2000" b="1" i="1" dirty="0" smtClean="0"/>
              <a:t> Wu</a:t>
            </a:r>
            <a:r>
              <a:rPr kumimoji="1" lang="en-US" altLang="ja-JP" sz="2000" b="1" dirty="0" smtClean="0"/>
              <a:t>, </a:t>
            </a:r>
            <a:r>
              <a:rPr lang="en-US" sz="2000" dirty="0" smtClean="0"/>
              <a:t> </a:t>
            </a:r>
            <a:r>
              <a:rPr lang="en-US" sz="2000" i="1" dirty="0"/>
              <a:t>Tomoki </a:t>
            </a:r>
            <a:r>
              <a:rPr lang="en-US" sz="2000" i="1" dirty="0" smtClean="0"/>
              <a:t>Hayashi, </a:t>
            </a:r>
            <a:r>
              <a:rPr lang="en-US" sz="2000" i="1" dirty="0"/>
              <a:t>Patrick </a:t>
            </a:r>
            <a:r>
              <a:rPr lang="en-US" sz="2000" i="1" dirty="0" err="1"/>
              <a:t>Lumban</a:t>
            </a:r>
            <a:r>
              <a:rPr lang="en-US" sz="2000" i="1" dirty="0"/>
              <a:t> </a:t>
            </a:r>
            <a:r>
              <a:rPr lang="en-US" sz="2000" i="1" dirty="0" err="1" smtClean="0"/>
              <a:t>Tobing</a:t>
            </a:r>
            <a:r>
              <a:rPr lang="en-US" sz="2000" i="1" dirty="0" smtClean="0"/>
              <a:t>, </a:t>
            </a:r>
          </a:p>
          <a:p>
            <a:r>
              <a:rPr lang="en-US" sz="2000" i="1" dirty="0" smtClean="0"/>
              <a:t>Kazuhiro Kobayashi, </a:t>
            </a:r>
            <a:r>
              <a:rPr lang="en-US" sz="2000" i="1" dirty="0"/>
              <a:t>Tomoki </a:t>
            </a:r>
            <a:r>
              <a:rPr lang="en-US" sz="2000" i="1" dirty="0" smtClean="0"/>
              <a:t>Toda </a:t>
            </a:r>
            <a:endParaRPr kumimoji="1" lang="en-US" altLang="ja-JP" sz="2000" b="1" dirty="0" smtClean="0"/>
          </a:p>
          <a:p>
            <a:pPr>
              <a:lnSpc>
                <a:spcPct val="120000"/>
              </a:lnSpc>
            </a:pPr>
            <a:r>
              <a:rPr kumimoji="1" lang="en-US" altLang="ja-JP" sz="2000" b="1" dirty="0" smtClean="0"/>
              <a:t>Toda Lab, Nagoya University, Japan</a:t>
            </a:r>
            <a:endParaRPr kumimoji="1" lang="ja-JP" altLang="en-US" sz="2000" b="1" dirty="0"/>
          </a:p>
        </p:txBody>
      </p:sp>
      <p:pic>
        <p:nvPicPr>
          <p:cNvPr id="8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サブタイトル 2"/>
          <p:cNvSpPr txBox="1">
            <a:spLocks/>
          </p:cNvSpPr>
          <p:nvPr/>
        </p:nvSpPr>
        <p:spPr>
          <a:xfrm>
            <a:off x="5685183" y="825598"/>
            <a:ext cx="3458817" cy="3523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kumimoji="1"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1800" dirty="0" smtClean="0">
                <a:ln>
                  <a:noFill/>
                </a:ln>
                <a:effectLst/>
              </a:rPr>
              <a:t>Monday, September 16</a:t>
            </a:r>
            <a:r>
              <a:rPr lang="en-US" altLang="ja-JP" sz="1800" baseline="30000" dirty="0" smtClean="0">
                <a:ln>
                  <a:noFill/>
                </a:ln>
                <a:effectLst/>
              </a:rPr>
              <a:t>th</a:t>
            </a:r>
            <a:r>
              <a:rPr lang="en-US" altLang="ja-JP" sz="1800" dirty="0" smtClean="0">
                <a:ln>
                  <a:noFill/>
                </a:ln>
                <a:effectLst/>
              </a:rPr>
              <a:t> 2019</a:t>
            </a:r>
            <a:endParaRPr lang="ja-JP" altLang="en-US" sz="180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56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Pitch-dependent dilated convolution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Fixed</a:t>
            </a:r>
            <a:r>
              <a:rPr lang="en-US" altLang="zh-TW" dirty="0" smtClean="0"/>
              <a:t> number of samples in a </a:t>
            </a:r>
            <a:r>
              <a:rPr lang="en-US" altLang="zh-TW" b="1" dirty="0" smtClean="0"/>
              <a:t>receptive filed</a:t>
            </a:r>
          </a:p>
          <a:p>
            <a:pPr lvl="1"/>
            <a:r>
              <a:rPr lang="en-US" altLang="zh-TW" dirty="0" smtClean="0"/>
              <a:t>Determined by the number of network layers </a:t>
            </a:r>
          </a:p>
          <a:p>
            <a:r>
              <a:rPr lang="en-US" altLang="zh-TW" b="1" dirty="0" smtClean="0">
                <a:solidFill>
                  <a:srgbClr val="808000"/>
                </a:solidFill>
              </a:rPr>
              <a:t>Effective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receptive field </a:t>
            </a:r>
            <a:r>
              <a:rPr lang="en-US" altLang="zh-TW" dirty="0" smtClean="0"/>
              <a:t>can be changed with different dilation size</a:t>
            </a:r>
          </a:p>
          <a:p>
            <a:pPr lvl="1"/>
            <a:r>
              <a:rPr lang="en-US" altLang="zh-TW" dirty="0" smtClean="0"/>
              <a:t>Pitch-dependent</a:t>
            </a:r>
          </a:p>
          <a:p>
            <a:r>
              <a:rPr lang="en-US" altLang="zh-TW" dirty="0"/>
              <a:t>Dilated convolution:</a:t>
            </a:r>
            <a:endParaRPr lang="en-US" altLang="zh-TW" dirty="0" smtClean="0"/>
          </a:p>
          <a:p>
            <a:r>
              <a:rPr lang="en-US" altLang="zh-TW" dirty="0"/>
              <a:t>Dilation size </a:t>
            </a:r>
            <a:r>
              <a:rPr lang="en-US" altLang="zh-TW" b="1" i="1" dirty="0"/>
              <a:t>d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Vanilla </a:t>
            </a:r>
            <a:r>
              <a:rPr lang="en-US" altLang="zh-TW" b="1" dirty="0" smtClean="0"/>
              <a:t>DCNN</a:t>
            </a:r>
            <a:r>
              <a:rPr lang="en-US" altLang="zh-TW" dirty="0" smtClean="0"/>
              <a:t>: </a:t>
            </a:r>
            <a:r>
              <a:rPr lang="en-US" altLang="zh-TW" b="1" dirty="0" smtClean="0">
                <a:solidFill>
                  <a:srgbClr val="C00000"/>
                </a:solidFill>
              </a:rPr>
              <a:t>time-invariant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C00000"/>
                </a:solidFill>
              </a:rPr>
              <a:t>constant</a:t>
            </a:r>
          </a:p>
          <a:p>
            <a:pPr lvl="1"/>
            <a:r>
              <a:rPr lang="en-US" altLang="zh-TW" dirty="0" smtClean="0"/>
              <a:t>Proposed </a:t>
            </a:r>
            <a:r>
              <a:rPr lang="en-US" altLang="zh-TW" b="1" dirty="0" smtClean="0"/>
              <a:t>PDCNN</a:t>
            </a:r>
            <a:r>
              <a:rPr lang="en-US" altLang="zh-TW" dirty="0" smtClean="0"/>
              <a:t>:</a:t>
            </a:r>
            <a:r>
              <a:rPr lang="en-US" altLang="zh-TW" b="1" dirty="0" smtClean="0">
                <a:solidFill>
                  <a:srgbClr val="808000"/>
                </a:solidFill>
              </a:rPr>
              <a:t> time-variant </a:t>
            </a:r>
            <a:r>
              <a:rPr lang="en-US" altLang="zh-TW" dirty="0" smtClean="0"/>
              <a:t>and </a:t>
            </a:r>
            <a:r>
              <a:rPr lang="en-US" altLang="zh-TW" b="1" dirty="0" smtClean="0">
                <a:solidFill>
                  <a:srgbClr val="808000"/>
                </a:solidFill>
              </a:rPr>
              <a:t>pitch-dependent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209593"/>
              </p:ext>
            </p:extLst>
          </p:nvPr>
        </p:nvGraphicFramePr>
        <p:xfrm>
          <a:off x="3906442" y="3963731"/>
          <a:ext cx="293846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" name="Equation" r:id="rId4" imgW="1384200" imgH="215640" progId="Equation.DSMT4">
                  <p:embed/>
                </p:oleObj>
              </mc:Choice>
              <mc:Fallback>
                <p:oleObj name="Equation" r:id="rId4" imgW="1384200" imgH="215640" progId="Equation.DSMT4">
                  <p:embed/>
                  <p:pic>
                    <p:nvPicPr>
                      <p:cNvPr id="18" name="物件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442" y="3963731"/>
                        <a:ext cx="2938462" cy="509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8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Pitch-dependent dilated 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convolution (cont.)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Pitch-dependent dilated factor: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s</a:t>
            </a:r>
            <a:r>
              <a:rPr lang="en-US" altLang="zh-TW" dirty="0" smtClean="0"/>
              <a:t>/(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0,t</a:t>
            </a:r>
            <a:r>
              <a:rPr lang="en-US" altLang="zh-TW" dirty="0" smtClean="0"/>
              <a:t> ×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28" y="2420740"/>
            <a:ext cx="6248543" cy="41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Dense factor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Dense factor </a:t>
            </a:r>
            <a:r>
              <a:rPr lang="en-US" altLang="zh-TW" i="1" dirty="0"/>
              <a:t>a</a:t>
            </a:r>
            <a:r>
              <a:rPr lang="en-US" altLang="zh-TW" dirty="0"/>
              <a:t> is the </a:t>
            </a:r>
            <a:r>
              <a:rPr lang="en-US" altLang="zh-TW" b="1" dirty="0"/>
              <a:t>number of samples in one cycle period </a:t>
            </a:r>
            <a:r>
              <a:rPr lang="en-US" altLang="zh-TW" dirty="0"/>
              <a:t>taken into </a:t>
            </a:r>
            <a:r>
              <a:rPr lang="en-US" altLang="zh-TW" dirty="0" smtClean="0"/>
              <a:t>account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76" y="2670981"/>
            <a:ext cx="5368247" cy="386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78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Effective receptive filed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Fixed</a:t>
            </a:r>
            <a:r>
              <a:rPr lang="en-US" altLang="zh-TW" dirty="0" smtClean="0"/>
              <a:t> </a:t>
            </a:r>
            <a:r>
              <a:rPr lang="en-US" altLang="zh-TW" dirty="0"/>
              <a:t>number of samples in a </a:t>
            </a:r>
            <a:r>
              <a:rPr lang="en-US" altLang="zh-TW" b="1" dirty="0"/>
              <a:t>receptive </a:t>
            </a:r>
            <a:r>
              <a:rPr lang="en-US" altLang="zh-TW" b="1" dirty="0" smtClean="0"/>
              <a:t>filed</a:t>
            </a:r>
          </a:p>
          <a:p>
            <a:r>
              <a:rPr lang="en-US" altLang="zh-TW" b="1" dirty="0" smtClean="0"/>
              <a:t>Fixed </a:t>
            </a:r>
            <a:r>
              <a:rPr lang="en-US" altLang="zh-TW" dirty="0"/>
              <a:t>number</a:t>
            </a:r>
            <a:r>
              <a:rPr lang="en-US" altLang="zh-TW" b="1" dirty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samples </a:t>
            </a:r>
            <a:r>
              <a:rPr lang="en-US" altLang="zh-TW" dirty="0"/>
              <a:t>in</a:t>
            </a:r>
            <a:r>
              <a:rPr lang="en-US" altLang="zh-TW" b="1" dirty="0"/>
              <a:t> one </a:t>
            </a:r>
            <a:r>
              <a:rPr lang="en-US" altLang="zh-TW" b="1" dirty="0" smtClean="0"/>
              <a:t>cycle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C00000"/>
                </a:solidFill>
              </a:rPr>
              <a:t>same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number of past cycles </a:t>
            </a:r>
            <a:r>
              <a:rPr lang="en-US" altLang="zh-TW" dirty="0" smtClean="0"/>
              <a:t>in a effective receptive field for arbitrary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09" y="3682778"/>
            <a:ext cx="5095982" cy="3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Cascaded networks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Fixed</a:t>
            </a:r>
            <a:r>
              <a:rPr lang="en-US" altLang="zh-TW" dirty="0" smtClean="0"/>
              <a:t> modules for </a:t>
            </a:r>
            <a:r>
              <a:rPr lang="en-US" altLang="zh-TW" b="1" dirty="0" smtClean="0"/>
              <a:t>short-term</a:t>
            </a:r>
            <a:r>
              <a:rPr lang="en-US" altLang="zh-TW" dirty="0" smtClean="0"/>
              <a:t> correlations</a:t>
            </a:r>
          </a:p>
          <a:p>
            <a:pPr lvl="1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Fixed dilated convolution (DCNN)</a:t>
            </a:r>
          </a:p>
          <a:p>
            <a:r>
              <a:rPr lang="en-US" altLang="zh-TW" b="1" dirty="0" smtClean="0"/>
              <a:t>Adaptive</a:t>
            </a:r>
            <a:r>
              <a:rPr lang="en-US" altLang="zh-TW" dirty="0" smtClean="0"/>
              <a:t>  modules for </a:t>
            </a:r>
            <a:r>
              <a:rPr lang="en-US" altLang="zh-TW" b="1" dirty="0" smtClean="0"/>
              <a:t>long-term</a:t>
            </a:r>
            <a:r>
              <a:rPr lang="en-US" altLang="zh-TW" dirty="0" smtClean="0"/>
              <a:t> correlations</a:t>
            </a:r>
          </a:p>
          <a:p>
            <a:pPr lvl="1"/>
            <a:r>
              <a:rPr lang="en-US" altLang="zh-TW" b="1" dirty="0" smtClean="0">
                <a:solidFill>
                  <a:srgbClr val="808000"/>
                </a:solidFill>
              </a:rPr>
              <a:t>Pitch-dependent dilated convolution (PDCNN)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77" y="3669439"/>
            <a:ext cx="4635766" cy="2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Experiments setting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Corpus for </a:t>
            </a:r>
            <a:r>
              <a:rPr lang="en-US" altLang="zh-TW" dirty="0" err="1" smtClean="0"/>
              <a:t>WaveNet</a:t>
            </a:r>
            <a:r>
              <a:rPr lang="en-US" altLang="zh-TW" dirty="0" smtClean="0"/>
              <a:t>-based vocoder</a:t>
            </a:r>
          </a:p>
          <a:p>
            <a:pPr lvl="1"/>
            <a:r>
              <a:rPr lang="en-US" altLang="zh-TW" dirty="0" smtClean="0"/>
              <a:t>VCC2018 and </a:t>
            </a:r>
            <a:r>
              <a:rPr lang="en-US" altLang="zh-TW" dirty="0" err="1" smtClean="0"/>
              <a:t>patrial</a:t>
            </a:r>
            <a:r>
              <a:rPr lang="en-US" altLang="zh-TW" dirty="0" smtClean="0"/>
              <a:t> CMU ARCTIC </a:t>
            </a:r>
          </a:p>
          <a:p>
            <a:pPr lvl="1"/>
            <a:r>
              <a:rPr lang="en-US" altLang="zh-TW" dirty="0" smtClean="0"/>
              <a:t>Training (VCC2018): 81 sentences * 12 speakers</a:t>
            </a:r>
          </a:p>
          <a:p>
            <a:pPr lvl="1"/>
            <a:r>
              <a:rPr lang="en-US" altLang="zh-TW" dirty="0" smtClean="0"/>
              <a:t>Training (ARCTIC): 1034 utterances * 2 speakers</a:t>
            </a:r>
          </a:p>
          <a:p>
            <a:pPr lvl="1"/>
            <a:r>
              <a:rPr lang="en-US" altLang="zh-TW" dirty="0" smtClean="0"/>
              <a:t>Testing (SPOKE set): 35 utterances / speaker</a:t>
            </a:r>
          </a:p>
          <a:p>
            <a:r>
              <a:rPr lang="en-US" altLang="zh-TW" dirty="0" smtClean="0"/>
              <a:t>Models</a:t>
            </a:r>
          </a:p>
          <a:p>
            <a:pPr lvl="1"/>
            <a:r>
              <a:rPr lang="en-US" altLang="zh-TW" b="1" dirty="0" err="1"/>
              <a:t>QPNet</a:t>
            </a:r>
            <a:r>
              <a:rPr lang="en-US" altLang="zh-TW" dirty="0"/>
              <a:t>: Quasi-Periodic </a:t>
            </a:r>
            <a:r>
              <a:rPr lang="en-US" altLang="zh-TW" dirty="0" err="1"/>
              <a:t>WaveNet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C00000"/>
                </a:solidFill>
              </a:rPr>
              <a:t>2.4 × 10</a:t>
            </a:r>
            <a:r>
              <a:rPr lang="en-US" altLang="zh-TW" baseline="30000" dirty="0">
                <a:solidFill>
                  <a:srgbClr val="C00000"/>
                </a:solidFill>
              </a:rPr>
              <a:t>7 </a:t>
            </a:r>
            <a:r>
              <a:rPr lang="en-US" altLang="zh-TW" dirty="0">
                <a:solidFill>
                  <a:srgbClr val="C00000"/>
                </a:solidFill>
              </a:rPr>
              <a:t>parameters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WNc</a:t>
            </a:r>
            <a:r>
              <a:rPr lang="en-US" altLang="zh-TW" dirty="0" smtClean="0"/>
              <a:t>: compact </a:t>
            </a:r>
            <a:r>
              <a:rPr lang="en-US" altLang="zh-TW" dirty="0"/>
              <a:t>size </a:t>
            </a:r>
            <a:r>
              <a:rPr lang="en-US" altLang="zh-TW" dirty="0" err="1"/>
              <a:t>WaveNet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2.4 × 10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7 </a:t>
            </a:r>
            <a:r>
              <a:rPr lang="en-US" altLang="zh-TW" dirty="0" smtClean="0">
                <a:solidFill>
                  <a:srgbClr val="C00000"/>
                </a:solidFill>
              </a:rPr>
              <a:t>parameters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WNf</a:t>
            </a:r>
            <a:r>
              <a:rPr lang="en-US" altLang="zh-TW" dirty="0" smtClean="0"/>
              <a:t>: full </a:t>
            </a:r>
            <a:r>
              <a:rPr lang="en-US" altLang="zh-TW" dirty="0"/>
              <a:t>size </a:t>
            </a:r>
            <a:r>
              <a:rPr lang="en-US" altLang="zh-TW" dirty="0" err="1"/>
              <a:t>WaveNet</a:t>
            </a:r>
            <a:r>
              <a:rPr lang="en-US" altLang="zh-TW" dirty="0"/>
              <a:t> </a:t>
            </a:r>
            <a:r>
              <a:rPr lang="en-US" altLang="zh-TW" dirty="0" smtClean="0"/>
              <a:t>(4.4 × 10</a:t>
            </a:r>
            <a:r>
              <a:rPr lang="en-US" altLang="zh-TW" baseline="30000" dirty="0" smtClean="0"/>
              <a:t>7 </a:t>
            </a:r>
            <a:r>
              <a:rPr lang="en-US" altLang="zh-TW" dirty="0"/>
              <a:t>parameters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dirty="0" smtClean="0"/>
              <a:t>WORLD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5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Experiments setting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Sampling rate: 22.05kHz</a:t>
            </a:r>
          </a:p>
          <a:p>
            <a:r>
              <a:rPr lang="en-US" altLang="zh-TW" dirty="0" smtClean="0"/>
              <a:t>Acoustic features (extracted using WORLD)</a:t>
            </a:r>
          </a:p>
          <a:p>
            <a:pPr lvl="1"/>
            <a:r>
              <a:rPr lang="en-US" altLang="zh-TW" dirty="0" smtClean="0"/>
              <a:t>34-dim </a:t>
            </a:r>
            <a:r>
              <a:rPr lang="en-US" altLang="zh-TW" dirty="0" err="1" smtClean="0"/>
              <a:t>mel-cepstral</a:t>
            </a:r>
            <a:r>
              <a:rPr lang="en-US" altLang="zh-TW" dirty="0" smtClean="0"/>
              <a:t> coefficients (</a:t>
            </a:r>
            <a:r>
              <a:rPr lang="en-US" altLang="zh-TW" dirty="0" err="1" smtClean="0"/>
              <a:t>mcep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2-dim coded aperiodic features</a:t>
            </a:r>
          </a:p>
          <a:p>
            <a:pPr lvl="1"/>
            <a:r>
              <a:rPr lang="en-US" altLang="zh-TW" dirty="0" smtClean="0"/>
              <a:t>1-dim interpolated continuous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  <a:p>
            <a:pPr lvl="1"/>
            <a:r>
              <a:rPr lang="en-US" altLang="zh-TW" dirty="0" smtClean="0"/>
              <a:t>1-dim voice/</a:t>
            </a:r>
            <a:r>
              <a:rPr lang="en-US" altLang="zh-TW" dirty="0" err="1" smtClean="0"/>
              <a:t>unvoice</a:t>
            </a:r>
            <a:r>
              <a:rPr lang="en-US" altLang="zh-TW" dirty="0" smtClean="0"/>
              <a:t> binary flag</a:t>
            </a:r>
          </a:p>
          <a:p>
            <a:r>
              <a:rPr lang="en-US" altLang="zh-TW" dirty="0" smtClean="0"/>
              <a:t>Scaled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  <a:p>
            <a:pPr lvl="1"/>
            <a:r>
              <a:rPr lang="en-US" altLang="zh-TW" dirty="0" smtClean="0"/>
              <a:t>Ratio: unchanged, 1/2, 2/3, 3/4, 4/5, 6/5, 5/4, 4/3, 3/2, 2</a:t>
            </a:r>
          </a:p>
          <a:p>
            <a:r>
              <a:rPr lang="en-US" altLang="zh-TW" dirty="0" smtClean="0"/>
              <a:t>MCD, RMSE of log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75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Objective evaluation</a:t>
            </a:r>
            <a:endParaRPr lang="zh-TW" altLang="en-US" b="1" dirty="0">
              <a:latin typeface="+mn-lt"/>
            </a:endParaRPr>
          </a:p>
        </p:txBody>
      </p:sp>
      <p:graphicFrame>
        <p:nvGraphicFramePr>
          <p:cNvPr id="10" name="內容版面配置區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624343"/>
              </p:ext>
            </p:extLst>
          </p:nvPr>
        </p:nvGraphicFramePr>
        <p:xfrm>
          <a:off x="628651" y="1613060"/>
          <a:ext cx="78866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6803">
                  <a:extLst>
                    <a:ext uri="{9D8B030D-6E8A-4147-A177-3AD203B41FA5}">
                      <a16:colId xmlns:a16="http://schemas.microsoft.com/office/drawing/2014/main" val="2091695400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2216376146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3530030966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708490019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2356718292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1692374749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3817255371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1632504547"/>
                    </a:ext>
                  </a:extLst>
                </a:gridCol>
                <a:gridCol w="854987">
                  <a:extLst>
                    <a:ext uri="{9D8B030D-6E8A-4147-A177-3AD203B41FA5}">
                      <a16:colId xmlns:a16="http://schemas.microsoft.com/office/drawing/2014/main" val="131628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latin typeface="+mn-lt"/>
                        </a:rPr>
                        <a:t>RMSE of log </a:t>
                      </a:r>
                      <a:r>
                        <a:rPr lang="en-US" sz="1600" b="1" i="1" dirty="0" smtClean="0">
                          <a:latin typeface="+mn-lt"/>
                        </a:rPr>
                        <a:t>F</a:t>
                      </a:r>
                      <a:r>
                        <a:rPr lang="en-US" sz="1600" b="1" baseline="-25000" dirty="0" smtClean="0">
                          <a:latin typeface="+mn-lt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</a:rPr>
                        <a:t>MCD</a:t>
                      </a:r>
                      <a:endParaRPr lang="en-US" sz="1600" b="1" baseline="-2500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7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i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lang="en-US" sz="1400" baseline="-250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</a:t>
                      </a: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 ratio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WORLD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WNf</a:t>
                      </a:r>
                      <a:endParaRPr lang="en-US" sz="16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WNc</a:t>
                      </a:r>
                      <a:endParaRPr lang="en-US" sz="16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QPNet</a:t>
                      </a:r>
                      <a:endParaRPr lang="en-US" sz="1600" b="1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WORLD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WNf</a:t>
                      </a:r>
                      <a:endParaRPr lang="en-US" sz="16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WNc</a:t>
                      </a:r>
                      <a:endParaRPr lang="en-US" sz="16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QPNet</a:t>
                      </a:r>
                      <a:endParaRPr lang="en-US" sz="1600" b="1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721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Unchanged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0.13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2.52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3.58</a:t>
                      </a:r>
                      <a:endParaRPr lang="en-US" sz="14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4.08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23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1/2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0.23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3.92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4.56</a:t>
                      </a:r>
                      <a:endParaRPr lang="en-US" sz="14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5.02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4.79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5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2/3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0.23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0.35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0.19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4.15</a:t>
                      </a:r>
                      <a:endParaRPr lang="en-US" sz="14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4.71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4.47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66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3/4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0.17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2.93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3.95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271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4/5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0.30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3.84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4.27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3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6/5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0.13</a:t>
                      </a:r>
                      <a:endParaRPr lang="en-US" sz="14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3.60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855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5/4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0.17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0.14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3.62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4.39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790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4/3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0.15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2.83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3.63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4.42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4.19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368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3/2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0.21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0.27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3.68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4.27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078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0.28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0.18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3.86</a:t>
                      </a:r>
                      <a:endParaRPr lang="en-US" sz="140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4.75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4.59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720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Average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0.20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0.29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0.16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3.84</a:t>
                      </a:r>
                      <a:endParaRPr lang="en-US" sz="1400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4.56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4.33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5069380"/>
                  </a:ext>
                </a:extLst>
              </a:tr>
            </a:tbl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1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TW" dirty="0" smtClean="0"/>
          </a:p>
          <a:p>
            <a:pPr algn="ctr"/>
            <a:r>
              <a:rPr lang="en-US" altLang="zh-TW" dirty="0" smtClean="0"/>
              <a:t>MOS for speech quality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XAB test for pitch accuracy</a:t>
            </a:r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61794743"/>
              </p:ext>
            </p:extLst>
          </p:nvPr>
        </p:nvGraphicFramePr>
        <p:xfrm>
          <a:off x="4629150" y="2505075"/>
          <a:ext cx="38877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內容版面配置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5897188"/>
              </p:ext>
            </p:extLst>
          </p:nvPr>
        </p:nvGraphicFramePr>
        <p:xfrm>
          <a:off x="630238" y="2505075"/>
          <a:ext cx="386873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160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Effective receptive field length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WNf</a:t>
            </a:r>
            <a:r>
              <a:rPr lang="en-US" altLang="zh-TW" dirty="0" smtClean="0"/>
              <a:t> &gt; </a:t>
            </a:r>
            <a:r>
              <a:rPr lang="en-US" altLang="zh-TW" dirty="0" err="1" smtClean="0"/>
              <a:t>QPNet</a:t>
            </a:r>
            <a:r>
              <a:rPr lang="en-US" altLang="zh-TW" dirty="0" smtClean="0"/>
              <a:t>(male set) &gt; </a:t>
            </a:r>
            <a:r>
              <a:rPr lang="en-US" altLang="zh-TW" dirty="0" err="1" smtClean="0"/>
              <a:t>QPNet</a:t>
            </a:r>
            <a:r>
              <a:rPr lang="en-US" altLang="zh-TW" dirty="0" smtClean="0"/>
              <a:t>(female set) &gt; </a:t>
            </a:r>
            <a:r>
              <a:rPr lang="en-US" altLang="zh-TW" dirty="0" err="1" smtClean="0"/>
              <a:t>WNc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1" y="2216207"/>
            <a:ext cx="5759018" cy="414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Outline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Problems of </a:t>
            </a:r>
            <a:r>
              <a:rPr lang="en-US" altLang="zh-TW" dirty="0" err="1" smtClean="0"/>
              <a:t>WaveNet</a:t>
            </a:r>
            <a:r>
              <a:rPr lang="en-US" altLang="zh-TW" dirty="0" smtClean="0"/>
              <a:t> as a vocoder</a:t>
            </a:r>
          </a:p>
          <a:p>
            <a:r>
              <a:rPr lang="en-US" altLang="zh-TW" dirty="0" err="1" smtClean="0"/>
              <a:t>QPNet</a:t>
            </a:r>
            <a:r>
              <a:rPr lang="en-US" altLang="zh-TW" dirty="0" smtClean="0"/>
              <a:t> with PDCNN</a:t>
            </a:r>
          </a:p>
          <a:p>
            <a:r>
              <a:rPr lang="en-US" altLang="zh-TW" dirty="0" smtClean="0"/>
              <a:t>Speech generation with scaled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endParaRPr lang="en-US" altLang="zh-TW" dirty="0" smtClean="0"/>
          </a:p>
          <a:p>
            <a:r>
              <a:rPr lang="en-US" altLang="zh-TW" dirty="0" smtClean="0"/>
              <a:t>Conclusion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05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Demo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Natural</a:t>
            </a:r>
            <a:endParaRPr lang="en-US" altLang="zh-TW" baseline="-25000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19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053161"/>
              </p:ext>
            </p:extLst>
          </p:nvPr>
        </p:nvGraphicFramePr>
        <p:xfrm>
          <a:off x="924340" y="2390915"/>
          <a:ext cx="7295320" cy="3347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830">
                  <a:extLst>
                    <a:ext uri="{9D8B030D-6E8A-4147-A177-3AD203B41FA5}">
                      <a16:colId xmlns:a16="http://schemas.microsoft.com/office/drawing/2014/main" val="3902330300"/>
                    </a:ext>
                  </a:extLst>
                </a:gridCol>
                <a:gridCol w="1823830">
                  <a:extLst>
                    <a:ext uri="{9D8B030D-6E8A-4147-A177-3AD203B41FA5}">
                      <a16:colId xmlns:a16="http://schemas.microsoft.com/office/drawing/2014/main" val="136491303"/>
                    </a:ext>
                  </a:extLst>
                </a:gridCol>
                <a:gridCol w="1823830">
                  <a:extLst>
                    <a:ext uri="{9D8B030D-6E8A-4147-A177-3AD203B41FA5}">
                      <a16:colId xmlns:a16="http://schemas.microsoft.com/office/drawing/2014/main" val="197326504"/>
                    </a:ext>
                  </a:extLst>
                </a:gridCol>
                <a:gridCol w="1823830">
                  <a:extLst>
                    <a:ext uri="{9D8B030D-6E8A-4147-A177-3AD203B41FA5}">
                      <a16:colId xmlns:a16="http://schemas.microsoft.com/office/drawing/2014/main" val="4200283356"/>
                    </a:ext>
                  </a:extLst>
                </a:gridCol>
              </a:tblGrid>
              <a:tr h="669455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Unchanged</a:t>
                      </a:r>
                      <a:endParaRPr lang="en-US" sz="2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 smtClean="0"/>
                        <a:t>1/2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i="1" dirty="0" smtClean="0"/>
                        <a:t>F</a:t>
                      </a:r>
                      <a:r>
                        <a:rPr lang="en-US" sz="2600" baseline="-25000" dirty="0" smtClean="0"/>
                        <a:t>0</a:t>
                      </a:r>
                      <a:endParaRPr lang="en-US" sz="2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 smtClean="0"/>
                        <a:t>3/2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i="1" dirty="0" smtClean="0"/>
                        <a:t>F</a:t>
                      </a:r>
                      <a:r>
                        <a:rPr lang="en-US" sz="2600" baseline="-25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862927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World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15508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WNc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104858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WNf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630595"/>
                  </a:ext>
                </a:extLst>
              </a:tr>
              <a:tr h="669455">
                <a:tc>
                  <a:txBody>
                    <a:bodyPr/>
                    <a:lstStyle/>
                    <a:p>
                      <a:r>
                        <a:rPr lang="en-US" sz="2800" b="1" dirty="0" err="1" smtClean="0"/>
                        <a:t>QPNet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250745"/>
                  </a:ext>
                </a:extLst>
              </a:tr>
            </a:tbl>
          </a:graphicData>
        </a:graphic>
      </p:graphicFrame>
      <p:pic>
        <p:nvPicPr>
          <p:cNvPr id="5" name="3000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2146852" y="1906727"/>
            <a:ext cx="304800" cy="304800"/>
          </a:xfrm>
          <a:prstGeom prst="rect">
            <a:avLst/>
          </a:prstGeom>
        </p:spPr>
      </p:pic>
      <p:pic>
        <p:nvPicPr>
          <p:cNvPr id="7" name="30002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3485321" y="3263347"/>
            <a:ext cx="304800" cy="304800"/>
          </a:xfrm>
          <a:prstGeom prst="rect">
            <a:avLst/>
          </a:prstGeom>
        </p:spPr>
      </p:pic>
      <p:pic>
        <p:nvPicPr>
          <p:cNvPr id="8" name="30002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3485321" y="3912152"/>
            <a:ext cx="304800" cy="304800"/>
          </a:xfrm>
          <a:prstGeom prst="rect">
            <a:avLst/>
          </a:prstGeom>
        </p:spPr>
      </p:pic>
      <p:pic>
        <p:nvPicPr>
          <p:cNvPr id="9" name="30002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3485321" y="4560957"/>
            <a:ext cx="304800" cy="304800"/>
          </a:xfrm>
          <a:prstGeom prst="rect">
            <a:avLst/>
          </a:prstGeom>
        </p:spPr>
      </p:pic>
      <p:pic>
        <p:nvPicPr>
          <p:cNvPr id="10" name="30002">
            <a:hlinkClick r:id="" action="ppaction://media"/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3485321" y="5209762"/>
            <a:ext cx="304800" cy="304800"/>
          </a:xfrm>
          <a:prstGeom prst="rect">
            <a:avLst/>
          </a:prstGeom>
        </p:spPr>
      </p:pic>
      <p:pic>
        <p:nvPicPr>
          <p:cNvPr id="11" name="30002">
            <a:hlinkClick r:id="" action="ppaction://media"/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5353878" y="3263347"/>
            <a:ext cx="304800" cy="304800"/>
          </a:xfrm>
          <a:prstGeom prst="rect">
            <a:avLst/>
          </a:prstGeom>
        </p:spPr>
      </p:pic>
      <p:pic>
        <p:nvPicPr>
          <p:cNvPr id="12" name="30002">
            <a:hlinkClick r:id="" action="ppaction://media"/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5353878" y="3912152"/>
            <a:ext cx="304800" cy="304800"/>
          </a:xfrm>
          <a:prstGeom prst="rect">
            <a:avLst/>
          </a:prstGeom>
        </p:spPr>
      </p:pic>
      <p:pic>
        <p:nvPicPr>
          <p:cNvPr id="13" name="30002">
            <a:hlinkClick r:id="" action="ppaction://media"/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5353878" y="4560957"/>
            <a:ext cx="304800" cy="304800"/>
          </a:xfrm>
          <a:prstGeom prst="rect">
            <a:avLst/>
          </a:prstGeom>
        </p:spPr>
      </p:pic>
      <p:pic>
        <p:nvPicPr>
          <p:cNvPr id="14" name="30002">
            <a:hlinkClick r:id="" action="ppaction://media"/>
          </p:cNvPr>
          <p:cNvPicPr>
            <a:picLocks noChangeAspect="1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5353878" y="5209762"/>
            <a:ext cx="304800" cy="304800"/>
          </a:xfrm>
          <a:prstGeom prst="rect">
            <a:avLst/>
          </a:prstGeom>
        </p:spPr>
      </p:pic>
      <p:pic>
        <p:nvPicPr>
          <p:cNvPr id="15" name="30002">
            <a:hlinkClick r:id="" action="ppaction://media"/>
          </p:cNvPr>
          <p:cNvPicPr>
            <a:picLocks noChangeAspect="1"/>
          </p:cNvPicPr>
          <p:nvPr>
            <a:audioFile r:link="rId20"/>
            <p:extLst>
              <p:ext uri="{DAA4B4D4-6D71-4841-9C94-3DE7FCFB9230}">
                <p14:media xmlns:p14="http://schemas.microsoft.com/office/powerpoint/2010/main" r:embed="rId19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7161972" y="3266659"/>
            <a:ext cx="304800" cy="304800"/>
          </a:xfrm>
          <a:prstGeom prst="rect">
            <a:avLst/>
          </a:prstGeom>
        </p:spPr>
      </p:pic>
      <p:pic>
        <p:nvPicPr>
          <p:cNvPr id="16" name="30002">
            <a:hlinkClick r:id="" action="ppaction://media"/>
          </p:cNvPr>
          <p:cNvPicPr>
            <a:picLocks noChangeAspect="1"/>
          </p:cNvPicPr>
          <p:nvPr>
            <a:audioFile r:link="rId22"/>
            <p:extLst>
              <p:ext uri="{DAA4B4D4-6D71-4841-9C94-3DE7FCFB9230}">
                <p14:media xmlns:p14="http://schemas.microsoft.com/office/powerpoint/2010/main" r:embed="rId21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7161972" y="3912152"/>
            <a:ext cx="304800" cy="304800"/>
          </a:xfrm>
          <a:prstGeom prst="rect">
            <a:avLst/>
          </a:prstGeom>
        </p:spPr>
      </p:pic>
      <p:pic>
        <p:nvPicPr>
          <p:cNvPr id="17" name="30002">
            <a:hlinkClick r:id="" action="ppaction://media"/>
          </p:cNvPr>
          <p:cNvPicPr>
            <a:picLocks noChangeAspect="1"/>
          </p:cNvPicPr>
          <p:nvPr>
            <a:audioFile r:link="rId24"/>
            <p:extLst>
              <p:ext uri="{DAA4B4D4-6D71-4841-9C94-3DE7FCFB9230}">
                <p14:media xmlns:p14="http://schemas.microsoft.com/office/powerpoint/2010/main" r:embed="rId23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7161972" y="4564269"/>
            <a:ext cx="304800" cy="304800"/>
          </a:xfrm>
          <a:prstGeom prst="rect">
            <a:avLst/>
          </a:prstGeom>
        </p:spPr>
      </p:pic>
      <p:pic>
        <p:nvPicPr>
          <p:cNvPr id="18" name="30002">
            <a:hlinkClick r:id="" action="ppaction://media"/>
          </p:cNvPr>
          <p:cNvPicPr>
            <a:picLocks noChangeAspect="1"/>
          </p:cNvPicPr>
          <p:nvPr>
            <a:audioFile r:link="rId26"/>
            <p:extLst>
              <p:ext uri="{DAA4B4D4-6D71-4841-9C94-3DE7FCFB9230}">
                <p14:media xmlns:p14="http://schemas.microsoft.com/office/powerpoint/2010/main" r:embed="rId25"/>
              </p:ext>
            </p:extLst>
          </p:nvPr>
        </p:nvPicPr>
        <p:blipFill>
          <a:blip r:embed="rId29"/>
          <a:stretch>
            <a:fillRect/>
          </a:stretch>
        </p:blipFill>
        <p:spPr>
          <a:xfrm>
            <a:off x="7161972" y="520976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78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8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78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78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78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278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2783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278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2789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2783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27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8" dur="2783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audio>
              <p:cMediaNode vol="80000">
                <p:cTn id="7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Conclusion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PDCNN efficiently extends the effective receptive filed and reduces the network size requirement.</a:t>
            </a:r>
          </a:p>
          <a:p>
            <a:r>
              <a:rPr lang="en-US" altLang="zh-TW" dirty="0" smtClean="0"/>
              <a:t>Cascaded structure simultaneously models long- and short-term correlation well.</a:t>
            </a:r>
          </a:p>
          <a:p>
            <a:r>
              <a:rPr lang="en-US" altLang="zh-TW" dirty="0"/>
              <a:t>Pitch controllability</a:t>
            </a:r>
          </a:p>
          <a:p>
            <a:pPr lvl="1"/>
            <a:r>
              <a:rPr lang="en-US" altLang="zh-TW" dirty="0" err="1"/>
              <a:t>QPNet</a:t>
            </a:r>
            <a:r>
              <a:rPr lang="en-US" altLang="zh-TW" dirty="0"/>
              <a:t> significantly outperforms </a:t>
            </a:r>
            <a:r>
              <a:rPr lang="en-US" altLang="zh-TW" dirty="0" err="1"/>
              <a:t>WNf</a:t>
            </a:r>
            <a:r>
              <a:rPr lang="en-US" altLang="zh-TW" dirty="0"/>
              <a:t> and </a:t>
            </a:r>
            <a:r>
              <a:rPr lang="en-US" altLang="zh-TW" dirty="0" err="1" smtClean="0"/>
              <a:t>WNc</a:t>
            </a:r>
            <a:endParaRPr lang="en-US" altLang="zh-TW" dirty="0" smtClean="0"/>
          </a:p>
          <a:p>
            <a:r>
              <a:rPr lang="en-US" altLang="zh-TW" dirty="0" smtClean="0"/>
              <a:t>Speech quality</a:t>
            </a:r>
          </a:p>
          <a:p>
            <a:pPr lvl="1"/>
            <a:r>
              <a:rPr lang="en-US" altLang="zh-TW" dirty="0" err="1" smtClean="0"/>
              <a:t>QPNet</a:t>
            </a:r>
            <a:r>
              <a:rPr lang="en-US" altLang="zh-TW" dirty="0" smtClean="0"/>
              <a:t> outperforms same-sized WN (</a:t>
            </a:r>
            <a:r>
              <a:rPr lang="en-US" altLang="zh-TW" dirty="0" err="1" smtClean="0"/>
              <a:t>WNc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 smtClean="0"/>
              <a:t>QPNet</a:t>
            </a:r>
            <a:r>
              <a:rPr lang="en-US" altLang="zh-TW" dirty="0" smtClean="0"/>
              <a:t> is comparable with double-sized WN (</a:t>
            </a:r>
            <a:r>
              <a:rPr lang="en-US" altLang="zh-TW" dirty="0" err="1" smtClean="0"/>
              <a:t>WNf</a:t>
            </a:r>
            <a:r>
              <a:rPr lang="en-US" altLang="zh-TW" dirty="0" smtClean="0"/>
              <a:t>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794" y="1872325"/>
            <a:ext cx="7886700" cy="2813265"/>
          </a:xfrm>
        </p:spPr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Thank you for your attention !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://bigpon.github.io/QuasiPeriodicWaveNet_demo/</a:t>
            </a:r>
            <a:endParaRPr lang="zh-TW" altLang="en-US" sz="24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036" y="4287850"/>
            <a:ext cx="1802215" cy="18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MOS for speech quality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" y="2540044"/>
            <a:ext cx="9053513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Subjective evaluation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XAB preference test for pitch accuracy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754170"/>
            <a:ext cx="8162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Challenges of audio generation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Directly modeling speech waveform is </a:t>
            </a:r>
            <a:r>
              <a:rPr lang="en-US" altLang="zh-TW" b="1" dirty="0" smtClean="0"/>
              <a:t>challenging</a:t>
            </a:r>
          </a:p>
          <a:p>
            <a:r>
              <a:rPr lang="en-US" altLang="zh-TW" dirty="0" smtClean="0"/>
              <a:t>Speech waveform signals</a:t>
            </a:r>
          </a:p>
          <a:p>
            <a:pPr lvl="1"/>
            <a:r>
              <a:rPr lang="en-US" altLang="zh-TW" dirty="0" smtClean="0"/>
              <a:t>Very </a:t>
            </a:r>
            <a:r>
              <a:rPr lang="en-US" altLang="zh-TW" b="1" dirty="0" smtClean="0">
                <a:solidFill>
                  <a:srgbClr val="C00000"/>
                </a:solidFill>
              </a:rPr>
              <a:t>high</a:t>
            </a:r>
            <a:r>
              <a:rPr lang="en-US" altLang="zh-TW" b="1" dirty="0" smtClean="0"/>
              <a:t> temporal resolution </a:t>
            </a:r>
            <a:r>
              <a:rPr lang="en-US" altLang="zh-TW" dirty="0" smtClean="0"/>
              <a:t>(&gt;= 16kHz)</a:t>
            </a:r>
          </a:p>
          <a:p>
            <a:pPr lvl="1"/>
            <a:r>
              <a:rPr lang="en-US" altLang="zh-TW" dirty="0" smtClean="0"/>
              <a:t>Very </a:t>
            </a:r>
            <a:r>
              <a:rPr lang="en-US" altLang="zh-TW" b="1" dirty="0" smtClean="0">
                <a:solidFill>
                  <a:srgbClr val="C00000"/>
                </a:solidFill>
              </a:rPr>
              <a:t>long-term</a:t>
            </a:r>
            <a:r>
              <a:rPr lang="en-US" altLang="zh-TW" b="1" dirty="0" smtClean="0"/>
              <a:t> dependency</a:t>
            </a:r>
          </a:p>
          <a:p>
            <a:r>
              <a:rPr lang="en-US" altLang="zh-TW" dirty="0" smtClean="0"/>
              <a:t>Conventional parametric synthesis (</a:t>
            </a:r>
            <a:r>
              <a:rPr lang="en-US" altLang="zh-TW" b="1" dirty="0" smtClean="0"/>
              <a:t>Vocoder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STRAIGHT </a:t>
            </a:r>
            <a:r>
              <a:rPr lang="en-US" altLang="zh-TW" sz="1800" dirty="0"/>
              <a:t>[H. Kawahara+, 1999] </a:t>
            </a:r>
            <a:r>
              <a:rPr lang="en-US" altLang="zh-TW" dirty="0"/>
              <a:t>and WORLD </a:t>
            </a:r>
            <a:r>
              <a:rPr lang="en-US" altLang="zh-TW" sz="1800" dirty="0"/>
              <a:t>[M. </a:t>
            </a:r>
            <a:r>
              <a:rPr lang="en-US" altLang="zh-TW" sz="1800" dirty="0" err="1"/>
              <a:t>Morise</a:t>
            </a:r>
            <a:r>
              <a:rPr lang="en-US" altLang="zh-TW" sz="1800" dirty="0"/>
              <a:t>+, 2016</a:t>
            </a:r>
            <a:r>
              <a:rPr lang="en-US" altLang="zh-TW" sz="1800" dirty="0" smtClean="0"/>
              <a:t>]</a:t>
            </a:r>
          </a:p>
          <a:p>
            <a:pPr lvl="1"/>
            <a:r>
              <a:rPr lang="en-US" altLang="zh-TW" dirty="0" smtClean="0"/>
              <a:t>Encode speech into spectral and prosodic features</a:t>
            </a:r>
          </a:p>
          <a:p>
            <a:pPr lvl="1"/>
            <a:r>
              <a:rPr lang="en-US" altLang="zh-TW" dirty="0" smtClean="0"/>
              <a:t>Decode the acoustic </a:t>
            </a:r>
            <a:r>
              <a:rPr lang="en-US" altLang="zh-TW" dirty="0"/>
              <a:t>features </a:t>
            </a:r>
            <a:r>
              <a:rPr lang="en-US" altLang="zh-TW" dirty="0" smtClean="0"/>
              <a:t>to speech waveform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Lost</a:t>
            </a:r>
            <a:r>
              <a:rPr lang="en-US" altLang="zh-TW" b="1" dirty="0" smtClean="0"/>
              <a:t> temporal details </a:t>
            </a:r>
            <a:r>
              <a:rPr lang="en-US" altLang="zh-TW" dirty="0" smtClean="0"/>
              <a:t>and </a:t>
            </a:r>
            <a:r>
              <a:rPr lang="en-US" altLang="zh-TW" b="1" dirty="0" smtClean="0"/>
              <a:t>phase information </a:t>
            </a:r>
            <a:r>
              <a:rPr lang="en-US" altLang="zh-TW" dirty="0" smtClean="0"/>
              <a:t>cause speech quality degradation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>
                <a:latin typeface="+mn-lt"/>
              </a:rPr>
              <a:t>WaveNet</a:t>
            </a:r>
            <a:r>
              <a:rPr lang="en-US" altLang="zh-TW" b="1" dirty="0" smtClean="0">
                <a:latin typeface="+mn-lt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/>
                <a:cs typeface="+mn-cs"/>
              </a:rPr>
              <a:t>[</a:t>
            </a:r>
            <a:r>
              <a:rPr lang="nl-NL" altLang="zh-TW" sz="1800" dirty="0">
                <a:solidFill>
                  <a:prstClr val="black"/>
                </a:solidFill>
                <a:latin typeface="Calibri" panose="020F0502020204030204"/>
                <a:cs typeface="+mn-cs"/>
              </a:rPr>
              <a:t>A. van den Oord+, </a:t>
            </a:r>
            <a:r>
              <a:rPr lang="nl-NL" altLang="zh-TW" sz="1800" dirty="0" smtClean="0">
                <a:solidFill>
                  <a:prstClr val="black"/>
                </a:solidFill>
                <a:latin typeface="Calibri" panose="020F0502020204030204"/>
                <a:cs typeface="+mn-cs"/>
              </a:rPr>
              <a:t>2016]</a:t>
            </a:r>
            <a:endParaRPr lang="zh-TW" altLang="en-US" sz="1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Autoregressive causal model</a:t>
            </a:r>
          </a:p>
          <a:p>
            <a:pPr lvl="1"/>
            <a:r>
              <a:rPr lang="en-US" altLang="zh-TW" dirty="0" smtClean="0"/>
              <a:t>Modeling the conditional probability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Receptive filed</a:t>
            </a:r>
            <a:r>
              <a:rPr lang="en-US" altLang="zh-TW" dirty="0" smtClean="0"/>
              <a:t>: a segment of previous samples</a:t>
            </a:r>
          </a:p>
          <a:p>
            <a:pPr lvl="1"/>
            <a:r>
              <a:rPr lang="en-US" altLang="zh-TW" b="1" dirty="0" smtClean="0"/>
              <a:t>Dilated convolution </a:t>
            </a:r>
            <a:r>
              <a:rPr lang="en-US" altLang="zh-TW" dirty="0" smtClean="0"/>
              <a:t>to extend the receptive field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42202"/>
              </p:ext>
            </p:extLst>
          </p:nvPr>
        </p:nvGraphicFramePr>
        <p:xfrm>
          <a:off x="6028949" y="2258236"/>
          <a:ext cx="2263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Equation" r:id="rId4" imgW="2323800" imgH="431640" progId="Equation.DSMT4">
                  <p:embed/>
                </p:oleObj>
              </mc:Choice>
              <mc:Fallback>
                <p:oleObj name="Equation" r:id="rId4" imgW="2323800" imgH="431640" progId="Equation.DSMT4">
                  <p:embed/>
                  <p:pic>
                    <p:nvPicPr>
                      <p:cNvPr id="13" name="物件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8949" y="2258236"/>
                        <a:ext cx="22637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909" y="3568957"/>
            <a:ext cx="6528182" cy="28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2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solidFill>
                  <a:prstClr val="black"/>
                </a:solidFill>
                <a:latin typeface="Calibri" panose="020F0502020204030204"/>
              </a:rPr>
              <a:t>WaveNet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 Vocoder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/>
              </a:rPr>
              <a:t>[A. </a:t>
            </a:r>
            <a:r>
              <a:rPr lang="en-US" altLang="zh-TW" sz="1800" dirty="0" err="1">
                <a:solidFill>
                  <a:prstClr val="black"/>
                </a:solidFill>
                <a:latin typeface="Calibri" panose="020F0502020204030204"/>
              </a:rPr>
              <a:t>Tamamori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/>
              </a:rPr>
              <a:t>+, 2017]</a:t>
            </a:r>
            <a:endParaRPr lang="zh-TW" altLang="en-US" sz="18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WaveNet</a:t>
            </a:r>
            <a:r>
              <a:rPr lang="en-US" altLang="zh-TW" dirty="0" smtClean="0"/>
              <a:t> as a vocoder</a:t>
            </a:r>
          </a:p>
          <a:p>
            <a:pPr lvl="1"/>
            <a:r>
              <a:rPr lang="en-US" altLang="zh-TW" dirty="0" smtClean="0"/>
              <a:t>Input: acoustic features</a:t>
            </a:r>
          </a:p>
          <a:p>
            <a:pPr lvl="1"/>
            <a:r>
              <a:rPr lang="en-US" altLang="zh-TW" dirty="0" smtClean="0"/>
              <a:t>Output: speech waveform</a:t>
            </a:r>
          </a:p>
          <a:p>
            <a:r>
              <a:rPr lang="en-US" altLang="zh-TW" dirty="0" smtClean="0"/>
              <a:t>Conditional </a:t>
            </a:r>
            <a:r>
              <a:rPr lang="en-US" altLang="zh-TW" dirty="0" err="1" smtClean="0"/>
              <a:t>WaveNet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Conditional probability</a:t>
            </a:r>
            <a:endParaRPr lang="en-US" altLang="zh-TW" dirty="0"/>
          </a:p>
          <a:p>
            <a:pPr lvl="1"/>
            <a:r>
              <a:rPr lang="en-US" altLang="zh-TW" b="1" dirty="0"/>
              <a:t>h</a:t>
            </a:r>
            <a:r>
              <a:rPr lang="en-US" altLang="zh-TW" dirty="0"/>
              <a:t>: auxiliary features (conditional features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Acoustic features from conventional vocoder as the auxiliary features</a:t>
            </a:r>
          </a:p>
          <a:p>
            <a:pPr lvl="1"/>
            <a:r>
              <a:rPr lang="en-US" altLang="zh-TW" dirty="0" smtClean="0"/>
              <a:t>Without hand-craft assumptions of speech generation</a:t>
            </a:r>
          </a:p>
          <a:p>
            <a:pPr lvl="1"/>
            <a:r>
              <a:rPr lang="en-US" altLang="zh-TW" b="1" dirty="0"/>
              <a:t>Recover</a:t>
            </a:r>
            <a:r>
              <a:rPr lang="en-US" altLang="zh-TW" dirty="0"/>
              <a:t> the lost phase and temporal details information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4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908556"/>
              </p:ext>
            </p:extLst>
          </p:nvPr>
        </p:nvGraphicFramePr>
        <p:xfrm>
          <a:off x="4294154" y="3555206"/>
          <a:ext cx="25241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Equation" r:id="rId4" imgW="2590560" imgH="431640" progId="Equation.DSMT4">
                  <p:embed/>
                </p:oleObj>
              </mc:Choice>
              <mc:Fallback>
                <p:oleObj name="Equation" r:id="rId4" imgW="2590560" imgH="43164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54" y="3555206"/>
                        <a:ext cx="252412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194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Is </a:t>
            </a:r>
            <a:r>
              <a:rPr lang="en-US" b="1" dirty="0" err="1">
                <a:latin typeface="+mn-lt"/>
              </a:rPr>
              <a:t>WaveNet</a:t>
            </a:r>
            <a:r>
              <a:rPr lang="en-US" b="1" dirty="0">
                <a:latin typeface="+mn-lt"/>
              </a:rPr>
              <a:t> vocoder suitable </a:t>
            </a:r>
            <a:r>
              <a:rPr lang="en-US" b="1" dirty="0" smtClean="0">
                <a:latin typeface="+mn-lt"/>
              </a:rPr>
              <a:t>for </a:t>
            </a:r>
            <a:r>
              <a:rPr lang="en-US" b="1" dirty="0">
                <a:latin typeface="+mn-lt"/>
              </a:rPr>
              <a:t>speech </a:t>
            </a:r>
            <a:r>
              <a:rPr lang="en-US" b="1" dirty="0" smtClean="0">
                <a:latin typeface="+mn-lt"/>
              </a:rPr>
              <a:t>generation?</a:t>
            </a:r>
            <a:endParaRPr lang="zh-TW" altLang="en-US" sz="4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Speech signal is a </a:t>
            </a:r>
            <a:r>
              <a:rPr lang="en-US" altLang="zh-TW" b="1" dirty="0" smtClean="0"/>
              <a:t>quasi-periodic</a:t>
            </a:r>
            <a:r>
              <a:rPr lang="en-US" altLang="zh-TW" dirty="0" smtClean="0"/>
              <a:t> signal</a:t>
            </a:r>
          </a:p>
          <a:p>
            <a:pPr lvl="1"/>
            <a:r>
              <a:rPr lang="en-US" altLang="zh-TW" dirty="0" smtClean="0"/>
              <a:t>Periodic part: long-term correlation</a:t>
            </a:r>
          </a:p>
          <a:p>
            <a:pPr lvl="1"/>
            <a:r>
              <a:rPr lang="en-US" altLang="zh-TW" dirty="0" smtClean="0"/>
              <a:t>Non-periodic part: short-term correlation</a:t>
            </a:r>
          </a:p>
          <a:p>
            <a:r>
              <a:rPr lang="en-US" altLang="zh-TW" dirty="0" err="1" smtClean="0"/>
              <a:t>WaveNet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Fixed</a:t>
            </a:r>
            <a:r>
              <a:rPr lang="en-US" altLang="zh-TW" dirty="0" smtClean="0"/>
              <a:t> network architecture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Without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prior knowledge </a:t>
            </a:r>
            <a:r>
              <a:rPr lang="en-US" altLang="zh-TW" dirty="0" smtClean="0"/>
              <a:t>of speech signal</a:t>
            </a:r>
          </a:p>
          <a:p>
            <a:r>
              <a:rPr lang="en-US" altLang="zh-TW" dirty="0" smtClean="0"/>
              <a:t>Problems </a:t>
            </a:r>
            <a:r>
              <a:rPr lang="en-US" altLang="zh-TW" dirty="0"/>
              <a:t>of </a:t>
            </a:r>
            <a:r>
              <a:rPr lang="en-US" altLang="zh-TW" dirty="0" err="1"/>
              <a:t>WaveNet</a:t>
            </a:r>
            <a:r>
              <a:rPr lang="en-US" altLang="zh-TW" dirty="0"/>
              <a:t> as a </a:t>
            </a:r>
            <a:r>
              <a:rPr lang="en-US" altLang="zh-TW" dirty="0" smtClean="0"/>
              <a:t>vocoder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Inefficient</a:t>
            </a:r>
            <a:r>
              <a:rPr lang="en-US" altLang="zh-TW" dirty="0" smtClean="0"/>
              <a:t> speech signal modeling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Limited</a:t>
            </a:r>
            <a:r>
              <a:rPr lang="en-US" altLang="zh-TW" b="1" dirty="0" smtClean="0"/>
              <a:t> pitch controllability</a:t>
            </a:r>
            <a:endParaRPr lang="en-US" altLang="zh-TW" b="1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68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Problem I: </a:t>
            </a:r>
            <a:b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Inefficient speech modeling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Modeling the very long-term dependency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Long</a:t>
            </a:r>
            <a:r>
              <a:rPr lang="en-US" altLang="zh-TW" b="1" dirty="0" smtClean="0"/>
              <a:t> receptive field </a:t>
            </a:r>
            <a:r>
              <a:rPr lang="en-US" altLang="zh-TW" dirty="0" smtClean="0"/>
              <a:t>to cover the related samples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huge</a:t>
            </a:r>
            <a:r>
              <a:rPr lang="en-US" altLang="zh-TW" b="1" dirty="0" smtClean="0">
                <a:sym typeface="Wingdings" panose="05000000000000000000" pitchFamily="2" charset="2"/>
              </a:rPr>
              <a:t> network </a:t>
            </a:r>
            <a:r>
              <a:rPr lang="en-US" altLang="zh-TW" dirty="0" smtClean="0">
                <a:sym typeface="Wingdings" panose="05000000000000000000" pitchFamily="2" charset="2"/>
              </a:rPr>
              <a:t>is required</a:t>
            </a:r>
          </a:p>
          <a:p>
            <a:r>
              <a:rPr lang="en-US" altLang="zh-TW" dirty="0" smtClean="0">
                <a:sym typeface="Wingdings" panose="05000000000000000000" pitchFamily="2" charset="2"/>
              </a:rPr>
              <a:t>Without the prior knowledge of audio periodicity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Dilated layers of </a:t>
            </a:r>
            <a:r>
              <a:rPr lang="en-US" altLang="zh-TW" dirty="0" err="1">
                <a:sym typeface="Wingdings" panose="05000000000000000000" pitchFamily="2" charset="2"/>
              </a:rPr>
              <a:t>WaveNet</a:t>
            </a:r>
            <a:r>
              <a:rPr lang="en-US" altLang="zh-TW" dirty="0">
                <a:sym typeface="Wingdings" panose="05000000000000000000" pitchFamily="2" charset="2"/>
              </a:rPr>
              <a:t> are like </a:t>
            </a:r>
            <a:r>
              <a:rPr lang="en-US" altLang="zh-TW" b="1" dirty="0" err="1">
                <a:sym typeface="Wingdings" panose="05000000000000000000" pitchFamily="2" charset="2"/>
              </a:rPr>
              <a:t>downsampling</a:t>
            </a:r>
            <a:endParaRPr lang="en-US" altLang="zh-TW" b="1" dirty="0">
              <a:sym typeface="Wingdings" panose="05000000000000000000" pitchFamily="2" charset="2"/>
            </a:endParaRPr>
          </a:p>
          <a:p>
            <a:pPr lvl="1"/>
            <a:r>
              <a:rPr lang="en-US" altLang="zh-TW" b="1" dirty="0" smtClean="0">
                <a:sym typeface="Wingdings" panose="05000000000000000000" pitchFamily="2" charset="2"/>
              </a:rPr>
              <a:t>Fixed network </a:t>
            </a:r>
            <a:r>
              <a:rPr lang="en-US" altLang="zh-TW" dirty="0" smtClean="0">
                <a:sym typeface="Wingdings" panose="05000000000000000000" pitchFamily="2" charset="2"/>
              </a:rPr>
              <a:t>for both periodic and non-periodic parts</a:t>
            </a:r>
          </a:p>
          <a:p>
            <a:pPr lvl="1"/>
            <a:r>
              <a:rPr lang="en-US" altLang="zh-TW" b="1" dirty="0" smtClean="0">
                <a:sym typeface="Wingdings" panose="05000000000000000000" pitchFamily="2" charset="2"/>
              </a:rPr>
              <a:t>Oversampling</a:t>
            </a:r>
            <a:r>
              <a:rPr lang="en-US" altLang="zh-TW" dirty="0" smtClean="0">
                <a:sym typeface="Wingdings" panose="05000000000000000000" pitchFamily="2" charset="2"/>
              </a:rPr>
              <a:t> of periodic part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Receptive field includes many </a:t>
            </a:r>
            <a:r>
              <a:rPr lang="en-US" altLang="zh-TW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redundant</a:t>
            </a:r>
            <a:r>
              <a:rPr lang="en-US" altLang="zh-TW" b="1" dirty="0" smtClean="0">
                <a:sym typeface="Wingdings" panose="05000000000000000000" pitchFamily="2" charset="2"/>
              </a:rPr>
              <a:t> samples</a:t>
            </a:r>
            <a:endParaRPr lang="en-US" altLang="zh-TW" b="1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Problem II:</a:t>
            </a:r>
            <a:b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Limited pitch controllability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WaveNet</a:t>
            </a:r>
            <a:r>
              <a:rPr lang="en-US" altLang="zh-TW" dirty="0" smtClean="0"/>
              <a:t> conditioned on </a:t>
            </a:r>
            <a:r>
              <a:rPr lang="en-US" altLang="zh-TW" b="1" dirty="0" smtClean="0"/>
              <a:t>unseen</a:t>
            </a:r>
            <a:r>
              <a:rPr lang="en-US" altLang="zh-TW" dirty="0" smtClean="0"/>
              <a:t> acoustic features</a:t>
            </a:r>
          </a:p>
          <a:p>
            <a:pPr lvl="1"/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is </a:t>
            </a:r>
            <a:r>
              <a:rPr lang="en-US" altLang="zh-TW" b="1" dirty="0" smtClean="0">
                <a:solidFill>
                  <a:srgbClr val="C00000"/>
                </a:solidFill>
              </a:rPr>
              <a:t>not </a:t>
            </a:r>
            <a:r>
              <a:rPr lang="en-US" altLang="zh-TW" b="1" dirty="0">
                <a:solidFill>
                  <a:srgbClr val="C00000"/>
                </a:solidFill>
              </a:rPr>
              <a:t>observed </a:t>
            </a:r>
            <a:r>
              <a:rPr lang="en-US" altLang="zh-TW" dirty="0"/>
              <a:t>in the range of training </a:t>
            </a:r>
            <a:r>
              <a:rPr lang="en-US" altLang="zh-TW" dirty="0" smtClean="0"/>
              <a:t>data</a:t>
            </a:r>
          </a:p>
          <a:p>
            <a:pPr lvl="1"/>
            <a:r>
              <a:rPr lang="en-US" altLang="zh-TW" b="1" dirty="0" smtClean="0"/>
              <a:t>Unseen feature pair </a:t>
            </a:r>
            <a:r>
              <a:rPr lang="en-US" altLang="zh-TW" dirty="0" smtClean="0"/>
              <a:t>of spectrum and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  <a:p>
            <a:pPr lvl="2"/>
            <a:r>
              <a:rPr lang="en-US" altLang="zh-TW" dirty="0" smtClean="0"/>
              <a:t>Original spectral feature with </a:t>
            </a:r>
            <a:r>
              <a:rPr lang="en-US" altLang="zh-TW" b="1" dirty="0" smtClean="0">
                <a:solidFill>
                  <a:srgbClr val="C00000"/>
                </a:solidFill>
              </a:rPr>
              <a:t>scaled </a:t>
            </a:r>
            <a:r>
              <a:rPr lang="en-US" altLang="zh-TW" b="1" i="1" dirty="0" smtClean="0">
                <a:solidFill>
                  <a:srgbClr val="C00000"/>
                </a:solidFill>
              </a:rPr>
              <a:t>F</a:t>
            </a:r>
            <a:r>
              <a:rPr lang="en-US" altLang="zh-TW" b="1" baseline="-25000" dirty="0" smtClean="0">
                <a:solidFill>
                  <a:srgbClr val="C00000"/>
                </a:solidFill>
              </a:rPr>
              <a:t>0</a:t>
            </a:r>
            <a:endParaRPr lang="en-US" altLang="zh-TW" b="1" dirty="0">
              <a:solidFill>
                <a:srgbClr val="C00000"/>
              </a:solidFill>
            </a:endParaRP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Difficult</a:t>
            </a:r>
            <a:r>
              <a:rPr lang="en-US" altLang="zh-TW" dirty="0" smtClean="0"/>
              <a:t> to generate speech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</a:rPr>
              <a:t>I</a:t>
            </a:r>
            <a:r>
              <a:rPr lang="en-US" altLang="zh-TW" b="1" dirty="0" smtClean="0">
                <a:solidFill>
                  <a:srgbClr val="C00000"/>
                </a:solidFill>
              </a:rPr>
              <a:t>naccurate pitch </a:t>
            </a:r>
            <a:r>
              <a:rPr lang="en-US" altLang="zh-TW" dirty="0" smtClean="0"/>
              <a:t>of the generated speech </a:t>
            </a:r>
          </a:p>
          <a:p>
            <a:pPr lvl="1"/>
            <a:r>
              <a:rPr lang="en-US" altLang="zh-TW" dirty="0" smtClean="0"/>
              <a:t>Normal (Natural):</a:t>
            </a:r>
          </a:p>
          <a:p>
            <a:pPr lvl="1"/>
            <a:r>
              <a:rPr lang="en-US" altLang="zh-TW" dirty="0" smtClean="0"/>
              <a:t>Normal (</a:t>
            </a:r>
            <a:r>
              <a:rPr lang="en-US" altLang="zh-TW" dirty="0" err="1" smtClean="0"/>
              <a:t>WaveNet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 smtClean="0"/>
              <a:t>1.5 </a:t>
            </a:r>
            <a:r>
              <a:rPr lang="en-US" altLang="zh-TW" i="1" dirty="0"/>
              <a:t>F</a:t>
            </a:r>
            <a:r>
              <a:rPr lang="en-US" altLang="zh-TW" baseline="-25000" dirty="0"/>
              <a:t>0</a:t>
            </a:r>
            <a:r>
              <a:rPr lang="en-US" altLang="zh-TW" dirty="0" smtClean="0"/>
              <a:t> (Expected):</a:t>
            </a:r>
          </a:p>
          <a:p>
            <a:pPr lvl="1"/>
            <a:r>
              <a:rPr lang="en-US" altLang="zh-TW" dirty="0"/>
              <a:t>1.5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  <a:r>
              <a:rPr lang="en-US" altLang="zh-TW" dirty="0"/>
              <a:t> (</a:t>
            </a:r>
            <a:r>
              <a:rPr lang="en-US" altLang="zh-TW" dirty="0" err="1" smtClean="0"/>
              <a:t>WaveNet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8" name="WN_30010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53505" y="5442642"/>
            <a:ext cx="304800" cy="304800"/>
          </a:xfrm>
          <a:prstGeom prst="rect">
            <a:avLst/>
          </a:prstGeom>
        </p:spPr>
      </p:pic>
      <p:pic>
        <p:nvPicPr>
          <p:cNvPr id="9" name="1.5f0_30010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53505" y="5078617"/>
            <a:ext cx="304800" cy="304800"/>
          </a:xfrm>
          <a:prstGeom prst="rect">
            <a:avLst/>
          </a:prstGeom>
        </p:spPr>
      </p:pic>
      <p:pic>
        <p:nvPicPr>
          <p:cNvPr id="5" name="30010">
            <a:hlinkClick r:id="" action="ppaction://media"/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47591" y="4341825"/>
            <a:ext cx="304800" cy="304800"/>
          </a:xfrm>
          <a:prstGeom prst="rect">
            <a:avLst/>
          </a:prstGeom>
        </p:spPr>
      </p:pic>
      <p:pic>
        <p:nvPicPr>
          <p:cNvPr id="11" name="30010">
            <a:hlinkClick r:id="" action="ppaction://media"/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47591" y="471360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58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5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7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Quasi-Periodic </a:t>
            </a:r>
            <a:r>
              <a:rPr lang="en-US" altLang="zh-TW" b="1" dirty="0" err="1">
                <a:solidFill>
                  <a:prstClr val="black"/>
                </a:solidFill>
                <a:latin typeface="Calibri" panose="020F0502020204030204"/>
              </a:rPr>
              <a:t>WaveNet</a:t>
            </a:r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zh-TW" sz="1800" dirty="0">
                <a:solidFill>
                  <a:prstClr val="black"/>
                </a:solidFill>
                <a:latin typeface="Calibri" panose="020F0502020204030204"/>
              </a:rPr>
              <a:t>[Y. -C. Wu+, 2019]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Pitch-dependent dilated convolution</a:t>
            </a:r>
          </a:p>
          <a:p>
            <a:pPr lvl="1"/>
            <a:r>
              <a:rPr lang="en-US" altLang="zh-TW" dirty="0" smtClean="0"/>
              <a:t>Inspired by code-excited-linear-prediction (CELP)</a:t>
            </a:r>
          </a:p>
          <a:p>
            <a:pPr lvl="1"/>
            <a:r>
              <a:rPr lang="en-US" altLang="zh-TW" b="1" dirty="0" smtClean="0"/>
              <a:t>Dynamically</a:t>
            </a:r>
            <a:r>
              <a:rPr lang="en-US" altLang="zh-TW" dirty="0" smtClean="0"/>
              <a:t> change the dilation size</a:t>
            </a:r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the </a:t>
            </a:r>
            <a:r>
              <a:rPr lang="en-US" altLang="zh-TW" b="1" dirty="0"/>
              <a:t>periodic</a:t>
            </a:r>
            <a:r>
              <a:rPr lang="en-US" altLang="zh-TW" dirty="0"/>
              <a:t> part with </a:t>
            </a:r>
            <a:r>
              <a:rPr lang="en-US" altLang="zh-TW" b="1" dirty="0">
                <a:solidFill>
                  <a:srgbClr val="C00000"/>
                </a:solidFill>
              </a:rPr>
              <a:t>prior </a:t>
            </a:r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baseline="-25000" dirty="0">
                <a:solidFill>
                  <a:srgbClr val="C00000"/>
                </a:solidFill>
              </a:rPr>
              <a:t>0</a:t>
            </a:r>
            <a:r>
              <a:rPr lang="en-US" altLang="zh-TW" b="1" dirty="0">
                <a:solidFill>
                  <a:srgbClr val="C00000"/>
                </a:solidFill>
              </a:rPr>
              <a:t> knowledge </a:t>
            </a:r>
            <a:r>
              <a:rPr lang="en-US" altLang="zh-TW" dirty="0"/>
              <a:t>(long-term correlations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smtClean="0"/>
              <a:t>Cascaded network</a:t>
            </a:r>
            <a:endParaRPr lang="en-US" altLang="zh-TW" b="1" dirty="0"/>
          </a:p>
          <a:p>
            <a:pPr lvl="1"/>
            <a:r>
              <a:rPr lang="en-US" altLang="zh-TW" b="1" dirty="0" smtClean="0"/>
              <a:t>Fixed</a:t>
            </a:r>
            <a:r>
              <a:rPr lang="en-US" altLang="zh-TW" dirty="0" smtClean="0"/>
              <a:t> modules model the non-periodic </a:t>
            </a:r>
            <a:r>
              <a:rPr lang="en-US" altLang="zh-TW" dirty="0"/>
              <a:t>part with the </a:t>
            </a:r>
            <a:r>
              <a:rPr lang="en-US" altLang="zh-TW" b="1" dirty="0">
                <a:solidFill>
                  <a:srgbClr val="C00000"/>
                </a:solidFill>
              </a:rPr>
              <a:t>nearest samples </a:t>
            </a:r>
            <a:r>
              <a:rPr lang="en-US" altLang="zh-TW" dirty="0"/>
              <a:t>(short-term correlations)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Adaptive</a:t>
            </a:r>
            <a:r>
              <a:rPr lang="en-US" altLang="zh-TW" dirty="0" smtClean="0"/>
              <a:t> modules for periodic part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6270</TotalTime>
  <Words>2050</Words>
  <Application>Microsoft Office PowerPoint</Application>
  <PresentationFormat>如螢幕大小 (4:3)</PresentationFormat>
  <Paragraphs>396</Paragraphs>
  <Slides>24</Slides>
  <Notes>22</Notes>
  <HiddenSlides>0</HiddenSlides>
  <MMClips>17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游ゴシック</vt:lpstr>
      <vt:lpstr>游ゴシック Light</vt:lpstr>
      <vt:lpstr>新細明體</vt:lpstr>
      <vt:lpstr>Arial</vt:lpstr>
      <vt:lpstr>Calibri</vt:lpstr>
      <vt:lpstr>Calibri Light</vt:lpstr>
      <vt:lpstr>Times New Roman</vt:lpstr>
      <vt:lpstr>Wingdings</vt:lpstr>
      <vt:lpstr>Wingdings 2</vt:lpstr>
      <vt:lpstr>Office 佈景主題</vt:lpstr>
      <vt:lpstr>Equation</vt:lpstr>
      <vt:lpstr>Quasi-Periodic WaveNet Vocoder: A Pitch Dependent Dilated Convolution Model for Parametric Speech Generation </vt:lpstr>
      <vt:lpstr>Outline</vt:lpstr>
      <vt:lpstr>Challenges of audio generation</vt:lpstr>
      <vt:lpstr>WaveNet [A. van den Oord+, 2016]</vt:lpstr>
      <vt:lpstr>WaveNet Vocoder [A. Tamamori+, 2017]</vt:lpstr>
      <vt:lpstr>Is WaveNet vocoder suitable for speech generation?</vt:lpstr>
      <vt:lpstr>Problem I:  Inefficient speech modeling</vt:lpstr>
      <vt:lpstr>Problem II: Limited pitch controllability</vt:lpstr>
      <vt:lpstr>Quasi-Periodic WaveNet [Y. -C. Wu+, 2019]</vt:lpstr>
      <vt:lpstr>Pitch-dependent dilated convolution</vt:lpstr>
      <vt:lpstr>Pitch-dependent dilated convolution (cont.)</vt:lpstr>
      <vt:lpstr>Dense factor</vt:lpstr>
      <vt:lpstr>Effective receptive filed</vt:lpstr>
      <vt:lpstr>Cascaded networks </vt:lpstr>
      <vt:lpstr>Experiments setting</vt:lpstr>
      <vt:lpstr>Experiments setting</vt:lpstr>
      <vt:lpstr>Objective evaluation</vt:lpstr>
      <vt:lpstr>Subjective evaluation</vt:lpstr>
      <vt:lpstr>Effective receptive field length</vt:lpstr>
      <vt:lpstr>Demo</vt:lpstr>
      <vt:lpstr>Conclusion</vt:lpstr>
      <vt:lpstr>Thank you for your attention !  https://bigpon.github.io/QuasiPeriodicWaveNet_demo/</vt:lpstr>
      <vt:lpstr>Subjective evaluation</vt:lpstr>
      <vt:lpstr>Subjective evaluation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Sound-G Many to one Many to many Nonparallel</dc:title>
  <dc:creator>Bigpon</dc:creator>
  <cp:lastModifiedBy>Bigpon</cp:lastModifiedBy>
  <cp:revision>294</cp:revision>
  <dcterms:created xsi:type="dcterms:W3CDTF">2017-10-05T06:39:07Z</dcterms:created>
  <dcterms:modified xsi:type="dcterms:W3CDTF">2019-09-16T06:50:03Z</dcterms:modified>
</cp:coreProperties>
</file>