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2" r:id="rId18"/>
    <p:sldId id="286" r:id="rId19"/>
    <p:sldId id="278" r:id="rId20"/>
    <p:sldId id="281" r:id="rId21"/>
    <p:sldId id="282" r:id="rId22"/>
    <p:sldId id="283" r:id="rId23"/>
    <p:sldId id="284" r:id="rId24"/>
    <p:sldId id="285" r:id="rId25"/>
    <p:sldId id="275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95" autoAdjust="0"/>
  </p:normalViewPr>
  <p:slideViewPr>
    <p:cSldViewPr snapToGrid="0">
      <p:cViewPr>
        <p:scale>
          <a:sx n="62" d="100"/>
          <a:sy n="62" d="100"/>
        </p:scale>
        <p:origin x="8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597D-918A-4D29-97B4-116D858DC289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CC89-61C4-4F82-98B9-609F80DC1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DCC89-61C4-4F82-98B9-609F80DC1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937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5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5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DAD222-EA8C-4D72-9B25-70B91A9CE5B2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F503D6-DF99-4E6D-9DCC-909108C0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5726" y="2926080"/>
            <a:ext cx="4419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Dijkstra Algorithm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83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29795"/>
              </p:ext>
            </p:extLst>
          </p:nvPr>
        </p:nvGraphicFramePr>
        <p:xfrm>
          <a:off x="1950771" y="788043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Min(10, 5+4)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Min(ꝏ, 5+11)</a:t>
                      </a:r>
                    </a:p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Min(16, 9+5)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29356" y="1294511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396" y="1941780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9355" y="3186955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8700" y="2616246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6994" y="2104977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6619" y="2634362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74638" y="3133277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7931" y="2731301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6432" y="3154815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17601" y="3345074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10417" y="2225930"/>
            <a:ext cx="624573" cy="11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0771" y="4009564"/>
            <a:ext cx="80300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Move pointer to Vertex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Move pointer to one row upwards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Check if value has been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Value is changed from 9 to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Tick Vertex that was marked in that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Tick the Vertex is </a:t>
            </a:r>
            <a:r>
              <a:rPr lang="en-US" sz="2600" dirty="0" smtClean="0"/>
              <a:t>B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2628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2425" y="18868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9693" y="25686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8463" y="31734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018" y="3247305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2013" y="1995974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48115" y="2809362"/>
            <a:ext cx="586875" cy="1248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34990" y="2254906"/>
            <a:ext cx="3692" cy="566945"/>
          </a:xfrm>
          <a:prstGeom prst="line">
            <a:avLst/>
          </a:prstGeom>
          <a:ln w="44450"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2013" y="2677106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0192" y="119643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19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4574"/>
              </p:ext>
            </p:extLst>
          </p:nvPr>
        </p:nvGraphicFramePr>
        <p:xfrm>
          <a:off x="1950771" y="815475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Min(10, 5+4)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Min(ꝏ, 5+11)</a:t>
                      </a:r>
                    </a:p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Min(16, 9+5)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29356" y="1321943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396" y="1969212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9355" y="3214387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8700" y="2643678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6994" y="213240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6619" y="2661794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74638" y="316070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7931" y="2758733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6432" y="3182247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17601" y="3372506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50771" y="4018708"/>
            <a:ext cx="80300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Move pointer to Vertex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Move pointer to one row upwards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Check if value has been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Value is changed from 5 to </a:t>
            </a:r>
            <a:r>
              <a:rPr lang="en-US" sz="2800" dirty="0"/>
              <a:t>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Tick Vertex that was marked in that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Tick </a:t>
            </a:r>
            <a:r>
              <a:rPr lang="en-US" sz="2600" dirty="0"/>
              <a:t>the Vertex is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2902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2425" y="19143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9693" y="25960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8463" y="32008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018" y="3274737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018" y="2014693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013" y="2704538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223121" y="1463143"/>
            <a:ext cx="624573" cy="11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279107" y="2050324"/>
            <a:ext cx="586875" cy="1248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44002" y="1445231"/>
            <a:ext cx="3692" cy="566945"/>
          </a:xfrm>
          <a:prstGeom prst="line">
            <a:avLst/>
          </a:prstGeom>
          <a:ln w="44450"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1344" y="1396629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0818" y="156219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71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43789"/>
              </p:ext>
            </p:extLst>
          </p:nvPr>
        </p:nvGraphicFramePr>
        <p:xfrm>
          <a:off x="1950771" y="778899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Min(10, 5+4)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Min(ꝏ, 5+11)</a:t>
                      </a:r>
                    </a:p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Min(16, 9+5)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29356" y="1285367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396" y="1932636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9355" y="3177811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8700" y="2607102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6994" y="2095833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6619" y="2625218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74638" y="3124133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7931" y="2722157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6432" y="3145671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17601" y="3335930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4752" y="12536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2777" y="18777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0045" y="25595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68815" y="31643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09370" y="3238161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09370" y="1978117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2365" y="2667962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1696" y="1360053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0771" y="4649644"/>
            <a:ext cx="8030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Since initial Vertex A is marked stop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Therefor the required shortest path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A -----&gt; B -----&gt; C -----&gt;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27" name="Arc 26"/>
          <p:cNvSpPr/>
          <p:nvPr/>
        </p:nvSpPr>
        <p:spPr>
          <a:xfrm>
            <a:off x="978408" y="1495679"/>
            <a:ext cx="547224" cy="581154"/>
          </a:xfrm>
          <a:prstGeom prst="arc">
            <a:avLst>
              <a:gd name="adj1" fmla="val 5232018"/>
              <a:gd name="adj2" fmla="val 17114878"/>
            </a:avLst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966216" y="2160143"/>
            <a:ext cx="547224" cy="581154"/>
          </a:xfrm>
          <a:prstGeom prst="arc">
            <a:avLst>
              <a:gd name="adj1" fmla="val 5232018"/>
              <a:gd name="adj2" fmla="val 17114878"/>
            </a:avLst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990600" y="2824607"/>
            <a:ext cx="547224" cy="581154"/>
          </a:xfrm>
          <a:prstGeom prst="arc">
            <a:avLst>
              <a:gd name="adj1" fmla="val 5232018"/>
              <a:gd name="adj2" fmla="val 17114878"/>
            </a:avLst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5800" y="1502365"/>
            <a:ext cx="27432" cy="196740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60192" y="47497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12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730114" y="3054899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91526" y="4198692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91525" y="2124457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13646" y="4203509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65521" y="3180828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65521" y="2124457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64244" y="4203509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80285" y="2124457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17508" y="2997147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2" idx="5"/>
            <a:endCxn id="10" idx="1"/>
          </p:cNvCxnSpPr>
          <p:nvPr/>
        </p:nvCxnSpPr>
        <p:spPr>
          <a:xfrm>
            <a:off x="3843311" y="3481871"/>
            <a:ext cx="911147" cy="804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7"/>
            <a:endCxn id="11" idx="2"/>
          </p:cNvCxnSpPr>
          <p:nvPr/>
        </p:nvCxnSpPr>
        <p:spPr>
          <a:xfrm flipV="1">
            <a:off x="3843311" y="2408402"/>
            <a:ext cx="836974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0"/>
            <a:endCxn id="11" idx="4"/>
          </p:cNvCxnSpPr>
          <p:nvPr/>
        </p:nvCxnSpPr>
        <p:spPr>
          <a:xfrm flipV="1">
            <a:off x="4972253" y="2692347"/>
            <a:ext cx="16041" cy="1511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1" idx="6"/>
          </p:cNvCxnSpPr>
          <p:nvPr/>
        </p:nvCxnSpPr>
        <p:spPr>
          <a:xfrm flipH="1">
            <a:off x="5296302" y="2408402"/>
            <a:ext cx="7692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9" idx="6"/>
          </p:cNvCxnSpPr>
          <p:nvPr/>
        </p:nvCxnSpPr>
        <p:spPr>
          <a:xfrm flipH="1">
            <a:off x="6681538" y="2408402"/>
            <a:ext cx="909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9" idx="4"/>
          </p:cNvCxnSpPr>
          <p:nvPr/>
        </p:nvCxnSpPr>
        <p:spPr>
          <a:xfrm flipV="1">
            <a:off x="6373530" y="2692347"/>
            <a:ext cx="0" cy="488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373530" y="3734682"/>
            <a:ext cx="0" cy="488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10" idx="6"/>
          </p:cNvCxnSpPr>
          <p:nvPr/>
        </p:nvCxnSpPr>
        <p:spPr>
          <a:xfrm flipH="1">
            <a:off x="5280261" y="4487454"/>
            <a:ext cx="833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766964" y="4482637"/>
            <a:ext cx="833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4"/>
            <a:endCxn id="5" idx="0"/>
          </p:cNvCxnSpPr>
          <p:nvPr/>
        </p:nvCxnSpPr>
        <p:spPr>
          <a:xfrm>
            <a:off x="7899534" y="2692347"/>
            <a:ext cx="1" cy="1506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" idx="5"/>
            <a:endCxn id="5" idx="1"/>
          </p:cNvCxnSpPr>
          <p:nvPr/>
        </p:nvCxnSpPr>
        <p:spPr>
          <a:xfrm>
            <a:off x="6591324" y="2609181"/>
            <a:ext cx="1090416" cy="167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7"/>
            <a:endCxn id="10" idx="7"/>
          </p:cNvCxnSpPr>
          <p:nvPr/>
        </p:nvCxnSpPr>
        <p:spPr>
          <a:xfrm>
            <a:off x="5190047" y="42866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7"/>
            <a:endCxn id="8" idx="2"/>
          </p:cNvCxnSpPr>
          <p:nvPr/>
        </p:nvCxnSpPr>
        <p:spPr>
          <a:xfrm flipV="1">
            <a:off x="5190047" y="3464773"/>
            <a:ext cx="875474" cy="821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6"/>
            <a:endCxn id="4" idx="0"/>
          </p:cNvCxnSpPr>
          <p:nvPr/>
        </p:nvCxnSpPr>
        <p:spPr>
          <a:xfrm>
            <a:off x="8207542" y="2408402"/>
            <a:ext cx="830581" cy="646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6"/>
            <a:endCxn id="4" idx="4"/>
          </p:cNvCxnSpPr>
          <p:nvPr/>
        </p:nvCxnSpPr>
        <p:spPr>
          <a:xfrm flipV="1">
            <a:off x="8207543" y="3622789"/>
            <a:ext cx="830580" cy="859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03639" y="2507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981180" y="3748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13392" y="2119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36169" y="3112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530068" y="3823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560349" y="4503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366662" y="3787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333187" y="2751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08863" y="210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025242" y="3099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564071" y="3943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521424" y="2447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09822" y="32768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059706" y="4482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217896" y="803452"/>
            <a:ext cx="432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TEST CASE TOPOLOGY 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99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61697" y="2818778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61697" y="1009851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8920" y="188254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5"/>
            <a:endCxn id="4" idx="1"/>
          </p:cNvCxnSpPr>
          <p:nvPr/>
        </p:nvCxnSpPr>
        <p:spPr>
          <a:xfrm>
            <a:off x="724723" y="2367265"/>
            <a:ext cx="927188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7"/>
            <a:endCxn id="5" idx="2"/>
          </p:cNvCxnSpPr>
          <p:nvPr/>
        </p:nvCxnSpPr>
        <p:spPr>
          <a:xfrm flipV="1">
            <a:off x="724723" y="1293796"/>
            <a:ext cx="836974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7"/>
            <a:endCxn id="4" idx="7"/>
          </p:cNvCxnSpPr>
          <p:nvPr/>
        </p:nvCxnSpPr>
        <p:spPr>
          <a:xfrm>
            <a:off x="2087500" y="29019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8862" y="719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18862" y="338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Oval 15"/>
          <p:cNvSpPr/>
          <p:nvPr/>
        </p:nvSpPr>
        <p:spPr>
          <a:xfrm>
            <a:off x="9934080" y="281717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34080" y="100825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571303" y="188094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5"/>
            <a:endCxn id="16" idx="1"/>
          </p:cNvCxnSpPr>
          <p:nvPr/>
        </p:nvCxnSpPr>
        <p:spPr>
          <a:xfrm>
            <a:off x="9097106" y="2365665"/>
            <a:ext cx="927188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7"/>
            <a:endCxn id="17" idx="2"/>
          </p:cNvCxnSpPr>
          <p:nvPr/>
        </p:nvCxnSpPr>
        <p:spPr>
          <a:xfrm flipV="1">
            <a:off x="9097106" y="1292196"/>
            <a:ext cx="836974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7"/>
            <a:endCxn id="16" idx="7"/>
          </p:cNvCxnSpPr>
          <p:nvPr/>
        </p:nvCxnSpPr>
        <p:spPr>
          <a:xfrm>
            <a:off x="10459883" y="29003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3925" y="719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72798" y="3296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4" name="Oval 23"/>
          <p:cNvSpPr/>
          <p:nvPr/>
        </p:nvSpPr>
        <p:spPr>
          <a:xfrm>
            <a:off x="11289635" y="986771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7" idx="6"/>
            <a:endCxn id="24" idx="2"/>
          </p:cNvCxnSpPr>
          <p:nvPr/>
        </p:nvCxnSpPr>
        <p:spPr>
          <a:xfrm flipV="1">
            <a:off x="10550097" y="1270716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67821" y="70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1307730" y="2819801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1307730" y="1921001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16" idx="6"/>
            <a:endCxn id="29" idx="2"/>
          </p:cNvCxnSpPr>
          <p:nvPr/>
        </p:nvCxnSpPr>
        <p:spPr>
          <a:xfrm>
            <a:off x="10550097" y="3101123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7"/>
            <a:endCxn id="30" idx="2"/>
          </p:cNvCxnSpPr>
          <p:nvPr/>
        </p:nvCxnSpPr>
        <p:spPr>
          <a:xfrm flipV="1">
            <a:off x="10459883" y="2204946"/>
            <a:ext cx="847847" cy="695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01893" y="1641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504089" y="3296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197424" y="277867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97424" y="96974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834647" y="184243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4" idx="5"/>
            <a:endCxn id="42" idx="1"/>
          </p:cNvCxnSpPr>
          <p:nvPr/>
        </p:nvCxnSpPr>
        <p:spPr>
          <a:xfrm>
            <a:off x="3360450" y="2327161"/>
            <a:ext cx="927188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7"/>
            <a:endCxn id="43" idx="2"/>
          </p:cNvCxnSpPr>
          <p:nvPr/>
        </p:nvCxnSpPr>
        <p:spPr>
          <a:xfrm flipV="1">
            <a:off x="3360450" y="1253692"/>
            <a:ext cx="836974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7"/>
            <a:endCxn id="42" idx="7"/>
          </p:cNvCxnSpPr>
          <p:nvPr/>
        </p:nvCxnSpPr>
        <p:spPr>
          <a:xfrm>
            <a:off x="4723227" y="28618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54589" y="3344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87638" y="667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640636" y="2786699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640636" y="977772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77859" y="1850462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5"/>
            <a:endCxn id="50" idx="1"/>
          </p:cNvCxnSpPr>
          <p:nvPr/>
        </p:nvCxnSpPr>
        <p:spPr>
          <a:xfrm>
            <a:off x="5803662" y="2335186"/>
            <a:ext cx="927188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7"/>
            <a:endCxn id="51" idx="2"/>
          </p:cNvCxnSpPr>
          <p:nvPr/>
        </p:nvCxnSpPr>
        <p:spPr>
          <a:xfrm flipV="1">
            <a:off x="5803662" y="1261717"/>
            <a:ext cx="836974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7"/>
            <a:endCxn id="50" idx="7"/>
          </p:cNvCxnSpPr>
          <p:nvPr/>
        </p:nvCxnSpPr>
        <p:spPr>
          <a:xfrm>
            <a:off x="7166439" y="28698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97801" y="3352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7" name="Oval 56"/>
          <p:cNvSpPr/>
          <p:nvPr/>
        </p:nvSpPr>
        <p:spPr>
          <a:xfrm>
            <a:off x="7842180" y="956292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32384" y="633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59" name="Straight Connector 58"/>
          <p:cNvCxnSpPr>
            <a:stCxn id="51" idx="6"/>
            <a:endCxn id="57" idx="2"/>
          </p:cNvCxnSpPr>
          <p:nvPr/>
        </p:nvCxnSpPr>
        <p:spPr>
          <a:xfrm flipV="1">
            <a:off x="7256653" y="1240237"/>
            <a:ext cx="585527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78984" y="675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5236" y="586680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55236" y="4057873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2459" y="4930563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6" idx="5"/>
            <a:endCxn id="64" idx="1"/>
          </p:cNvCxnSpPr>
          <p:nvPr/>
        </p:nvCxnSpPr>
        <p:spPr>
          <a:xfrm>
            <a:off x="1318262" y="5415287"/>
            <a:ext cx="927188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7"/>
            <a:endCxn id="65" idx="2"/>
          </p:cNvCxnSpPr>
          <p:nvPr/>
        </p:nvCxnSpPr>
        <p:spPr>
          <a:xfrm flipV="1">
            <a:off x="1318262" y="4341818"/>
            <a:ext cx="836974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7"/>
            <a:endCxn id="64" idx="7"/>
          </p:cNvCxnSpPr>
          <p:nvPr/>
        </p:nvCxnSpPr>
        <p:spPr>
          <a:xfrm>
            <a:off x="2681039" y="59499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65081" y="3768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293954" y="6346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Oval 71"/>
          <p:cNvSpPr/>
          <p:nvPr/>
        </p:nvSpPr>
        <p:spPr>
          <a:xfrm>
            <a:off x="3510791" y="4065268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65" idx="6"/>
            <a:endCxn id="72" idx="2"/>
          </p:cNvCxnSpPr>
          <p:nvPr/>
        </p:nvCxnSpPr>
        <p:spPr>
          <a:xfrm>
            <a:off x="2771253" y="4341818"/>
            <a:ext cx="739538" cy="7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28886" y="5869423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528886" y="4970623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>
            <a:stCxn id="64" idx="6"/>
            <a:endCxn id="74" idx="2"/>
          </p:cNvCxnSpPr>
          <p:nvPr/>
        </p:nvCxnSpPr>
        <p:spPr>
          <a:xfrm>
            <a:off x="2771253" y="6150745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3049" y="469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725245" y="6346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81" name="Straight Connector 80"/>
          <p:cNvCxnSpPr>
            <a:stCxn id="75" idx="4"/>
            <a:endCxn id="74" idx="0"/>
          </p:cNvCxnSpPr>
          <p:nvPr/>
        </p:nvCxnSpPr>
        <p:spPr>
          <a:xfrm>
            <a:off x="3836895" y="5538513"/>
            <a:ext cx="0" cy="330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887231" y="5874815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74" idx="6"/>
            <a:endCxn id="83" idx="2"/>
          </p:cNvCxnSpPr>
          <p:nvPr/>
        </p:nvCxnSpPr>
        <p:spPr>
          <a:xfrm>
            <a:off x="4144903" y="6153368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67513" y="63900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99395" y="37313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7563041" y="591332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7563041" y="410439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200264" y="497708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5"/>
            <a:endCxn id="88" idx="1"/>
          </p:cNvCxnSpPr>
          <p:nvPr/>
        </p:nvCxnSpPr>
        <p:spPr>
          <a:xfrm>
            <a:off x="6726067" y="5461811"/>
            <a:ext cx="927188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0" idx="7"/>
            <a:endCxn id="89" idx="2"/>
          </p:cNvCxnSpPr>
          <p:nvPr/>
        </p:nvCxnSpPr>
        <p:spPr>
          <a:xfrm flipV="1">
            <a:off x="6726067" y="4388342"/>
            <a:ext cx="836974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8" idx="7"/>
            <a:endCxn id="88" idx="7"/>
          </p:cNvCxnSpPr>
          <p:nvPr/>
        </p:nvCxnSpPr>
        <p:spPr>
          <a:xfrm>
            <a:off x="8088844" y="59964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72886" y="381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701759" y="6392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6" name="Oval 95"/>
          <p:cNvSpPr/>
          <p:nvPr/>
        </p:nvSpPr>
        <p:spPr>
          <a:xfrm>
            <a:off x="8918596" y="4082917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Connector 96"/>
          <p:cNvCxnSpPr>
            <a:stCxn id="89" idx="6"/>
            <a:endCxn id="96" idx="2"/>
          </p:cNvCxnSpPr>
          <p:nvPr/>
        </p:nvCxnSpPr>
        <p:spPr>
          <a:xfrm flipV="1">
            <a:off x="8179058" y="4366862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936691" y="591594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8936691" y="5017147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>
            <a:stCxn id="88" idx="6"/>
            <a:endCxn id="98" idx="2"/>
          </p:cNvCxnSpPr>
          <p:nvPr/>
        </p:nvCxnSpPr>
        <p:spPr>
          <a:xfrm>
            <a:off x="8179058" y="6197269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030854" y="4737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133050" y="6392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03" name="Straight Connector 102"/>
          <p:cNvCxnSpPr>
            <a:stCxn id="99" idx="4"/>
            <a:endCxn id="98" idx="0"/>
          </p:cNvCxnSpPr>
          <p:nvPr/>
        </p:nvCxnSpPr>
        <p:spPr>
          <a:xfrm>
            <a:off x="9244700" y="5585037"/>
            <a:ext cx="0" cy="330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0295036" y="592133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>
            <a:stCxn id="98" idx="6"/>
            <a:endCxn id="104" idx="2"/>
          </p:cNvCxnSpPr>
          <p:nvPr/>
        </p:nvCxnSpPr>
        <p:spPr>
          <a:xfrm>
            <a:off x="9552708" y="6199892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007200" y="3777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413821" y="641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56135" y="1544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369308" y="155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291729" y="465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90336" y="4580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006290" y="154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731734" y="1574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670640" y="77101"/>
            <a:ext cx="713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STEPWISE-FLOW FOR SHORTEST PATH WITH SORCE R1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0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210348" y="281734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10348" y="100841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03706" y="188110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3" idx="5"/>
            <a:endCxn id="21" idx="1"/>
          </p:cNvCxnSpPr>
          <p:nvPr/>
        </p:nvCxnSpPr>
        <p:spPr>
          <a:xfrm>
            <a:off x="729509" y="2365828"/>
            <a:ext cx="571053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7"/>
            <a:endCxn id="22" idx="2"/>
          </p:cNvCxnSpPr>
          <p:nvPr/>
        </p:nvCxnSpPr>
        <p:spPr>
          <a:xfrm flipV="1">
            <a:off x="729509" y="1292359"/>
            <a:ext cx="480839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7"/>
            <a:endCxn id="21" idx="7"/>
          </p:cNvCxnSpPr>
          <p:nvPr/>
        </p:nvCxnSpPr>
        <p:spPr>
          <a:xfrm>
            <a:off x="1736151" y="2900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7191" y="729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49066" y="3296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2565903" y="98693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2" idx="6"/>
            <a:endCxn id="29" idx="2"/>
          </p:cNvCxnSpPr>
          <p:nvPr/>
        </p:nvCxnSpPr>
        <p:spPr>
          <a:xfrm flipV="1">
            <a:off x="1826365" y="1270879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83998" y="281996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83998" y="192116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1" idx="6"/>
            <a:endCxn id="31" idx="2"/>
          </p:cNvCxnSpPr>
          <p:nvPr/>
        </p:nvCxnSpPr>
        <p:spPr>
          <a:xfrm>
            <a:off x="1826365" y="3101286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78161" y="1641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80357" y="3296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36" name="Straight Connector 35"/>
          <p:cNvCxnSpPr>
            <a:stCxn id="32" idx="4"/>
            <a:endCxn id="31" idx="0"/>
          </p:cNvCxnSpPr>
          <p:nvPr/>
        </p:nvCxnSpPr>
        <p:spPr>
          <a:xfrm>
            <a:off x="2892007" y="2489054"/>
            <a:ext cx="0" cy="330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942343" y="282535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1" idx="6"/>
            <a:endCxn id="37" idx="2"/>
          </p:cNvCxnSpPr>
          <p:nvPr/>
        </p:nvCxnSpPr>
        <p:spPr>
          <a:xfrm>
            <a:off x="3200015" y="3103909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10642" y="681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61128" y="3321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2137" y="1664527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18649" y="941657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4"/>
            <a:endCxn id="37" idx="0"/>
          </p:cNvCxnSpPr>
          <p:nvPr/>
        </p:nvCxnSpPr>
        <p:spPr>
          <a:xfrm>
            <a:off x="4226658" y="1509547"/>
            <a:ext cx="23694" cy="1315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1" idx="4"/>
          </p:cNvCxnSpPr>
          <p:nvPr/>
        </p:nvCxnSpPr>
        <p:spPr>
          <a:xfrm flipV="1">
            <a:off x="4559566" y="2232417"/>
            <a:ext cx="830580" cy="859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61331" y="655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53" name="Straight Connector 52"/>
          <p:cNvCxnSpPr>
            <a:stCxn id="29" idx="5"/>
            <a:endCxn id="37" idx="1"/>
          </p:cNvCxnSpPr>
          <p:nvPr/>
        </p:nvCxnSpPr>
        <p:spPr>
          <a:xfrm>
            <a:off x="3091706" y="1471658"/>
            <a:ext cx="940851" cy="1436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08296" y="18423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368929" y="266173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368929" y="85280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46784" y="172549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9" idx="5"/>
            <a:endCxn id="57" idx="1"/>
          </p:cNvCxnSpPr>
          <p:nvPr/>
        </p:nvCxnSpPr>
        <p:spPr>
          <a:xfrm>
            <a:off x="6772587" y="2210218"/>
            <a:ext cx="686556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7"/>
            <a:endCxn id="58" idx="2"/>
          </p:cNvCxnSpPr>
          <p:nvPr/>
        </p:nvCxnSpPr>
        <p:spPr>
          <a:xfrm flipV="1">
            <a:off x="6772587" y="1136749"/>
            <a:ext cx="596342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7"/>
            <a:endCxn id="57" idx="7"/>
          </p:cNvCxnSpPr>
          <p:nvPr/>
        </p:nvCxnSpPr>
        <p:spPr>
          <a:xfrm>
            <a:off x="7894732" y="27448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78774" y="563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46147" y="3160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Oval 64"/>
          <p:cNvSpPr/>
          <p:nvPr/>
        </p:nvSpPr>
        <p:spPr>
          <a:xfrm>
            <a:off x="8724484" y="83132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8" idx="6"/>
            <a:endCxn id="65" idx="2"/>
          </p:cNvCxnSpPr>
          <p:nvPr/>
        </p:nvCxnSpPr>
        <p:spPr>
          <a:xfrm flipV="1">
            <a:off x="7984946" y="1115269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742579" y="266435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742579" y="176555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57" idx="6"/>
            <a:endCxn id="67" idx="2"/>
          </p:cNvCxnSpPr>
          <p:nvPr/>
        </p:nvCxnSpPr>
        <p:spPr>
          <a:xfrm>
            <a:off x="7984946" y="2945676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564689" y="15548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881183" y="3170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0100924" y="266974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>
            <a:stCxn id="67" idx="6"/>
            <a:endCxn id="73" idx="2"/>
          </p:cNvCxnSpPr>
          <p:nvPr/>
        </p:nvCxnSpPr>
        <p:spPr>
          <a:xfrm>
            <a:off x="9358596" y="2948299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813088" y="52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171584" y="3165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1240718" y="1508917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0077230" y="824547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endCxn id="77" idx="4"/>
          </p:cNvCxnSpPr>
          <p:nvPr/>
        </p:nvCxnSpPr>
        <p:spPr>
          <a:xfrm flipV="1">
            <a:off x="10718147" y="2076807"/>
            <a:ext cx="830580" cy="859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63777" y="5387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808610" y="158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cxnSp>
        <p:nvCxnSpPr>
          <p:cNvPr id="86" name="Straight Connector 85"/>
          <p:cNvCxnSpPr>
            <a:stCxn id="65" idx="4"/>
            <a:endCxn id="68" idx="0"/>
          </p:cNvCxnSpPr>
          <p:nvPr/>
        </p:nvCxnSpPr>
        <p:spPr>
          <a:xfrm>
            <a:off x="9032493" y="1399214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5" idx="6"/>
            <a:endCxn id="78" idx="2"/>
          </p:cNvCxnSpPr>
          <p:nvPr/>
        </p:nvCxnSpPr>
        <p:spPr>
          <a:xfrm flipV="1">
            <a:off x="9340501" y="1108492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5380" y="5074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1236013" y="589422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236013" y="408530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113868" y="495799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3" idx="1"/>
          </p:cNvCxnSpPr>
          <p:nvPr/>
        </p:nvCxnSpPr>
        <p:spPr>
          <a:xfrm>
            <a:off x="639671" y="5442715"/>
            <a:ext cx="686556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5" idx="7"/>
            <a:endCxn id="94" idx="2"/>
          </p:cNvCxnSpPr>
          <p:nvPr/>
        </p:nvCxnSpPr>
        <p:spPr>
          <a:xfrm flipV="1">
            <a:off x="639671" y="4369246"/>
            <a:ext cx="596342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3" idx="7"/>
            <a:endCxn id="93" idx="7"/>
          </p:cNvCxnSpPr>
          <p:nvPr/>
        </p:nvCxnSpPr>
        <p:spPr>
          <a:xfrm>
            <a:off x="1761816" y="59773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45858" y="3796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374731" y="63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1" name="Oval 100"/>
          <p:cNvSpPr/>
          <p:nvPr/>
        </p:nvSpPr>
        <p:spPr>
          <a:xfrm>
            <a:off x="2591568" y="406382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94" idx="6"/>
            <a:endCxn id="101" idx="2"/>
          </p:cNvCxnSpPr>
          <p:nvPr/>
        </p:nvCxnSpPr>
        <p:spPr>
          <a:xfrm flipV="1">
            <a:off x="1852030" y="4347766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609663" y="589685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609663" y="499805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>
            <a:stCxn id="93" idx="6"/>
            <a:endCxn id="103" idx="2"/>
          </p:cNvCxnSpPr>
          <p:nvPr/>
        </p:nvCxnSpPr>
        <p:spPr>
          <a:xfrm>
            <a:off x="1852030" y="6178173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431773" y="4787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806022" y="63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968008" y="5902243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103" idx="6"/>
            <a:endCxn id="108" idx="2"/>
          </p:cNvCxnSpPr>
          <p:nvPr/>
        </p:nvCxnSpPr>
        <p:spPr>
          <a:xfrm>
            <a:off x="3225680" y="6180796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80172" y="3758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086793" y="63981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107802" y="474141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944314" y="405704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4" name="Straight Connector 113"/>
          <p:cNvCxnSpPr>
            <a:endCxn id="112" idx="4"/>
          </p:cNvCxnSpPr>
          <p:nvPr/>
        </p:nvCxnSpPr>
        <p:spPr>
          <a:xfrm flipV="1">
            <a:off x="4585231" y="5309304"/>
            <a:ext cx="830580" cy="859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0861" y="37712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675694" y="4813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cxnSp>
        <p:nvCxnSpPr>
          <p:cNvPr id="117" name="Straight Connector 116"/>
          <p:cNvCxnSpPr>
            <a:stCxn id="101" idx="4"/>
            <a:endCxn id="104" idx="0"/>
          </p:cNvCxnSpPr>
          <p:nvPr/>
        </p:nvCxnSpPr>
        <p:spPr>
          <a:xfrm>
            <a:off x="2899577" y="4631711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1" idx="6"/>
            <a:endCxn id="113" idx="2"/>
          </p:cNvCxnSpPr>
          <p:nvPr/>
        </p:nvCxnSpPr>
        <p:spPr>
          <a:xfrm flipV="1">
            <a:off x="3207585" y="4340989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330209" y="4851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7490842" y="567124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490842" y="386232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368697" y="473501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122" idx="5"/>
            <a:endCxn id="120" idx="1"/>
          </p:cNvCxnSpPr>
          <p:nvPr/>
        </p:nvCxnSpPr>
        <p:spPr>
          <a:xfrm>
            <a:off x="6894500" y="5219734"/>
            <a:ext cx="686556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7"/>
            <a:endCxn id="121" idx="2"/>
          </p:cNvCxnSpPr>
          <p:nvPr/>
        </p:nvCxnSpPr>
        <p:spPr>
          <a:xfrm flipV="1">
            <a:off x="6894500" y="4146265"/>
            <a:ext cx="596342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0" idx="7"/>
            <a:endCxn id="120" idx="7"/>
          </p:cNvCxnSpPr>
          <p:nvPr/>
        </p:nvCxnSpPr>
        <p:spPr>
          <a:xfrm>
            <a:off x="8016645" y="57544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600687" y="3573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629560" y="6150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28" name="Oval 127"/>
          <p:cNvSpPr/>
          <p:nvPr/>
        </p:nvSpPr>
        <p:spPr>
          <a:xfrm>
            <a:off x="8846397" y="384084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Connector 128"/>
          <p:cNvCxnSpPr>
            <a:stCxn id="121" idx="6"/>
            <a:endCxn id="128" idx="2"/>
          </p:cNvCxnSpPr>
          <p:nvPr/>
        </p:nvCxnSpPr>
        <p:spPr>
          <a:xfrm flipV="1">
            <a:off x="8106859" y="4124785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864492" y="567387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864492" y="477507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>
            <a:stCxn id="120" idx="6"/>
            <a:endCxn id="130" idx="2"/>
          </p:cNvCxnSpPr>
          <p:nvPr/>
        </p:nvCxnSpPr>
        <p:spPr>
          <a:xfrm>
            <a:off x="8106859" y="5955192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686602" y="4564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9060851" y="6150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10222837" y="5679262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0" idx="6"/>
            <a:endCxn id="135" idx="2"/>
          </p:cNvCxnSpPr>
          <p:nvPr/>
        </p:nvCxnSpPr>
        <p:spPr>
          <a:xfrm>
            <a:off x="9480509" y="5957815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935001" y="35357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0341622" y="6175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11362631" y="4518433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0199143" y="3834063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endCxn id="139" idx="4"/>
          </p:cNvCxnSpPr>
          <p:nvPr/>
        </p:nvCxnSpPr>
        <p:spPr>
          <a:xfrm flipV="1">
            <a:off x="10840060" y="5086323"/>
            <a:ext cx="830580" cy="859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0285690" y="3548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1930523" y="45904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cxnSp>
        <p:nvCxnSpPr>
          <p:cNvPr id="144" name="Straight Connector 143"/>
          <p:cNvCxnSpPr>
            <a:stCxn id="128" idx="4"/>
            <a:endCxn id="131" idx="0"/>
          </p:cNvCxnSpPr>
          <p:nvPr/>
        </p:nvCxnSpPr>
        <p:spPr>
          <a:xfrm>
            <a:off x="9154406" y="4408730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8" idx="6"/>
            <a:endCxn id="140" idx="2"/>
          </p:cNvCxnSpPr>
          <p:nvPr/>
        </p:nvCxnSpPr>
        <p:spPr>
          <a:xfrm flipV="1">
            <a:off x="9462414" y="4118008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524901" y="2019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49712" y="1550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402413" y="1404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6516313" y="4425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67892" y="465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670640" y="77101"/>
            <a:ext cx="713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STEPWISE-FLOW FOR SHORTEST PATH WITH SORCE R1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07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276" y="13088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6909" y="212818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26909" y="31925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4764" y="119194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7"/>
            <a:endCxn id="6" idx="2"/>
          </p:cNvCxnSpPr>
          <p:nvPr/>
        </p:nvCxnSpPr>
        <p:spPr>
          <a:xfrm flipV="1">
            <a:off x="830567" y="603203"/>
            <a:ext cx="596342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7"/>
            <a:endCxn id="5" idx="7"/>
          </p:cNvCxnSpPr>
          <p:nvPr/>
        </p:nvCxnSpPr>
        <p:spPr>
          <a:xfrm>
            <a:off x="1952712" y="22113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88" y="1284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5627" y="26076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82464" y="29777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6" idx="6"/>
            <a:endCxn id="13" idx="2"/>
          </p:cNvCxnSpPr>
          <p:nvPr/>
        </p:nvCxnSpPr>
        <p:spPr>
          <a:xfrm flipV="1">
            <a:off x="2042926" y="581723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00559" y="213080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00559" y="123200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5" idx="6"/>
            <a:endCxn id="15" idx="2"/>
          </p:cNvCxnSpPr>
          <p:nvPr/>
        </p:nvCxnSpPr>
        <p:spPr>
          <a:xfrm>
            <a:off x="2042926" y="2412130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22669" y="1021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71793" y="26076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58904" y="213620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5" idx="6"/>
            <a:endCxn id="20" idx="2"/>
          </p:cNvCxnSpPr>
          <p:nvPr/>
        </p:nvCxnSpPr>
        <p:spPr>
          <a:xfrm>
            <a:off x="3416576" y="2414753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19193" y="-7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7689" y="263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932938" y="97537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35210" y="29100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0" idx="7"/>
            <a:endCxn id="24" idx="4"/>
          </p:cNvCxnSpPr>
          <p:nvPr/>
        </p:nvCxnSpPr>
        <p:spPr>
          <a:xfrm flipV="1">
            <a:off x="4684707" y="1543261"/>
            <a:ext cx="556240" cy="67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1757" y="5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00830" y="1047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29" name="Straight Connector 28"/>
          <p:cNvCxnSpPr>
            <a:stCxn id="13" idx="4"/>
            <a:endCxn id="16" idx="0"/>
          </p:cNvCxnSpPr>
          <p:nvPr/>
        </p:nvCxnSpPr>
        <p:spPr>
          <a:xfrm>
            <a:off x="3090473" y="865668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6"/>
            <a:endCxn id="25" idx="2"/>
          </p:cNvCxnSpPr>
          <p:nvPr/>
        </p:nvCxnSpPr>
        <p:spPr>
          <a:xfrm flipV="1">
            <a:off x="3398481" y="574946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48793" y="5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3" name="Straight Connector 32"/>
          <p:cNvCxnSpPr>
            <a:stCxn id="13" idx="5"/>
            <a:endCxn id="20" idx="0"/>
          </p:cNvCxnSpPr>
          <p:nvPr/>
        </p:nvCxnSpPr>
        <p:spPr>
          <a:xfrm>
            <a:off x="3308267" y="782502"/>
            <a:ext cx="1158646" cy="135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4"/>
            <a:endCxn id="5" idx="0"/>
          </p:cNvCxnSpPr>
          <p:nvPr/>
        </p:nvCxnSpPr>
        <p:spPr>
          <a:xfrm>
            <a:off x="1734918" y="887148"/>
            <a:ext cx="0" cy="1241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72455" y="13762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433088" y="219556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433088" y="38663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10943" y="125932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7"/>
            <a:endCxn id="39" idx="2"/>
          </p:cNvCxnSpPr>
          <p:nvPr/>
        </p:nvCxnSpPr>
        <p:spPr>
          <a:xfrm flipV="1">
            <a:off x="6836746" y="670582"/>
            <a:ext cx="596342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7"/>
            <a:endCxn id="38" idx="7"/>
          </p:cNvCxnSpPr>
          <p:nvPr/>
        </p:nvCxnSpPr>
        <p:spPr>
          <a:xfrm>
            <a:off x="7958891" y="2278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84542" y="1351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71806" y="2675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Oval 45"/>
          <p:cNvSpPr/>
          <p:nvPr/>
        </p:nvSpPr>
        <p:spPr>
          <a:xfrm>
            <a:off x="8788643" y="36515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39" idx="6"/>
            <a:endCxn id="46" idx="2"/>
          </p:cNvCxnSpPr>
          <p:nvPr/>
        </p:nvCxnSpPr>
        <p:spPr>
          <a:xfrm flipV="1">
            <a:off x="8049105" y="649102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06738" y="219818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806738" y="129938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38" idx="6"/>
            <a:endCxn id="48" idx="2"/>
          </p:cNvCxnSpPr>
          <p:nvPr/>
        </p:nvCxnSpPr>
        <p:spPr>
          <a:xfrm>
            <a:off x="8049105" y="2479509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28848" y="108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003097" y="2675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0165083" y="220357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8" idx="6"/>
            <a:endCxn id="53" idx="2"/>
          </p:cNvCxnSpPr>
          <p:nvPr/>
        </p:nvCxnSpPr>
        <p:spPr>
          <a:xfrm>
            <a:off x="9422755" y="2482132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77247" y="60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283868" y="269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Oval 56"/>
          <p:cNvSpPr/>
          <p:nvPr/>
        </p:nvSpPr>
        <p:spPr>
          <a:xfrm>
            <a:off x="11044994" y="104275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141389" y="35838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3" idx="7"/>
            <a:endCxn id="57" idx="4"/>
          </p:cNvCxnSpPr>
          <p:nvPr/>
        </p:nvCxnSpPr>
        <p:spPr>
          <a:xfrm flipV="1">
            <a:off x="10690886" y="1610640"/>
            <a:ext cx="662117" cy="67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227936" y="72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612886" y="1114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62" name="Straight Connector 61"/>
          <p:cNvCxnSpPr>
            <a:stCxn id="46" idx="4"/>
            <a:endCxn id="49" idx="0"/>
          </p:cNvCxnSpPr>
          <p:nvPr/>
        </p:nvCxnSpPr>
        <p:spPr>
          <a:xfrm>
            <a:off x="9096652" y="933047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6"/>
            <a:endCxn id="58" idx="2"/>
          </p:cNvCxnSpPr>
          <p:nvPr/>
        </p:nvCxnSpPr>
        <p:spPr>
          <a:xfrm flipV="1">
            <a:off x="9404660" y="642325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54972" y="72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5" name="Straight Connector 64"/>
          <p:cNvCxnSpPr>
            <a:stCxn id="46" idx="5"/>
            <a:endCxn id="53" idx="0"/>
          </p:cNvCxnSpPr>
          <p:nvPr/>
        </p:nvCxnSpPr>
        <p:spPr>
          <a:xfrm>
            <a:off x="9314446" y="849881"/>
            <a:ext cx="1158646" cy="135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5423" y="47545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1406056" y="5573873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406056" y="376494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83911" y="463763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>
            <a:stCxn id="72" idx="7"/>
            <a:endCxn id="71" idx="2"/>
          </p:cNvCxnSpPr>
          <p:nvPr/>
        </p:nvCxnSpPr>
        <p:spPr>
          <a:xfrm flipV="1">
            <a:off x="809714" y="4048891"/>
            <a:ext cx="596342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0" idx="7"/>
            <a:endCxn id="70" idx="7"/>
          </p:cNvCxnSpPr>
          <p:nvPr/>
        </p:nvCxnSpPr>
        <p:spPr>
          <a:xfrm>
            <a:off x="1931859" y="56570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42490" y="4730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544774" y="60533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761611" y="374346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1" idx="6"/>
            <a:endCxn id="78" idx="2"/>
          </p:cNvCxnSpPr>
          <p:nvPr/>
        </p:nvCxnSpPr>
        <p:spPr>
          <a:xfrm flipV="1">
            <a:off x="2022073" y="4027411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779706" y="557649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779706" y="467769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0" idx="6"/>
            <a:endCxn id="80" idx="2"/>
          </p:cNvCxnSpPr>
          <p:nvPr/>
        </p:nvCxnSpPr>
        <p:spPr>
          <a:xfrm>
            <a:off x="2022073" y="5857818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01816" y="4466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50940" y="60533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38051" y="558188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0" idx="6"/>
            <a:endCxn id="85" idx="2"/>
          </p:cNvCxnSpPr>
          <p:nvPr/>
        </p:nvCxnSpPr>
        <p:spPr>
          <a:xfrm>
            <a:off x="3395723" y="5860441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56836" y="60778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4912085" y="442105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114357" y="373668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00904" y="3450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79977" y="4493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93" name="Straight Connector 92"/>
          <p:cNvCxnSpPr>
            <a:stCxn id="78" idx="4"/>
            <a:endCxn id="81" idx="0"/>
          </p:cNvCxnSpPr>
          <p:nvPr/>
        </p:nvCxnSpPr>
        <p:spPr>
          <a:xfrm>
            <a:off x="3069620" y="4311356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8" idx="6"/>
            <a:endCxn id="89" idx="2"/>
          </p:cNvCxnSpPr>
          <p:nvPr/>
        </p:nvCxnSpPr>
        <p:spPr>
          <a:xfrm flipV="1">
            <a:off x="3377628" y="4020634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27940" y="34509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96" name="Straight Connector 95"/>
          <p:cNvCxnSpPr>
            <a:stCxn id="78" idx="5"/>
            <a:endCxn id="85" idx="0"/>
          </p:cNvCxnSpPr>
          <p:nvPr/>
        </p:nvCxnSpPr>
        <p:spPr>
          <a:xfrm>
            <a:off x="3287414" y="4228190"/>
            <a:ext cx="1158646" cy="135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55086" y="3428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0" name="Straight Connector 99"/>
          <p:cNvCxnSpPr>
            <a:stCxn id="89" idx="5"/>
            <a:endCxn id="88" idx="1"/>
          </p:cNvCxnSpPr>
          <p:nvPr/>
        </p:nvCxnSpPr>
        <p:spPr>
          <a:xfrm>
            <a:off x="4640160" y="4221413"/>
            <a:ext cx="362139" cy="282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509871" y="4678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7670504" y="5497673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670504" y="368874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6548359" y="456143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5"/>
            <a:endCxn id="103" idx="1"/>
          </p:cNvCxnSpPr>
          <p:nvPr/>
        </p:nvCxnSpPr>
        <p:spPr>
          <a:xfrm>
            <a:off x="7074162" y="5046160"/>
            <a:ext cx="686556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7"/>
            <a:endCxn id="103" idx="7"/>
          </p:cNvCxnSpPr>
          <p:nvPr/>
        </p:nvCxnSpPr>
        <p:spPr>
          <a:xfrm>
            <a:off x="8196307" y="55808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221958" y="4654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809222" y="59771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9026059" y="366726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04" idx="6"/>
            <a:endCxn id="111" idx="2"/>
          </p:cNvCxnSpPr>
          <p:nvPr/>
        </p:nvCxnSpPr>
        <p:spPr>
          <a:xfrm flipV="1">
            <a:off x="8286521" y="3951211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9044154" y="550029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9044154" y="460149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103" idx="6"/>
            <a:endCxn id="113" idx="2"/>
          </p:cNvCxnSpPr>
          <p:nvPr/>
        </p:nvCxnSpPr>
        <p:spPr>
          <a:xfrm>
            <a:off x="8286521" y="5781618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866264" y="43907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9115388" y="59771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10402499" y="550568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>
            <a:stCxn id="113" idx="6"/>
            <a:endCxn id="118" idx="2"/>
          </p:cNvCxnSpPr>
          <p:nvPr/>
        </p:nvCxnSpPr>
        <p:spPr>
          <a:xfrm>
            <a:off x="9660171" y="5784241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521284" y="6001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11176533" y="434485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0378805" y="366048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118" idx="7"/>
            <a:endCxn id="121" idx="4"/>
          </p:cNvCxnSpPr>
          <p:nvPr/>
        </p:nvCxnSpPr>
        <p:spPr>
          <a:xfrm flipV="1">
            <a:off x="10928302" y="4912749"/>
            <a:ext cx="556240" cy="67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0465352" y="3374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1744425" y="4416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26" name="Straight Connector 125"/>
          <p:cNvCxnSpPr>
            <a:stCxn id="111" idx="4"/>
            <a:endCxn id="114" idx="0"/>
          </p:cNvCxnSpPr>
          <p:nvPr/>
        </p:nvCxnSpPr>
        <p:spPr>
          <a:xfrm>
            <a:off x="9334068" y="4235156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1" idx="6"/>
            <a:endCxn id="122" idx="2"/>
          </p:cNvCxnSpPr>
          <p:nvPr/>
        </p:nvCxnSpPr>
        <p:spPr>
          <a:xfrm flipV="1">
            <a:off x="9642076" y="3944434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92388" y="3374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29" name="Straight Connector 128"/>
          <p:cNvCxnSpPr>
            <a:stCxn id="111" idx="5"/>
            <a:endCxn id="118" idx="0"/>
          </p:cNvCxnSpPr>
          <p:nvPr/>
        </p:nvCxnSpPr>
        <p:spPr>
          <a:xfrm>
            <a:off x="9551862" y="4151990"/>
            <a:ext cx="1158646" cy="135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123284" y="3352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32" name="Straight Connector 131"/>
          <p:cNvCxnSpPr>
            <a:stCxn id="122" idx="5"/>
            <a:endCxn id="121" idx="1"/>
          </p:cNvCxnSpPr>
          <p:nvPr/>
        </p:nvCxnSpPr>
        <p:spPr>
          <a:xfrm>
            <a:off x="10904608" y="4145213"/>
            <a:ext cx="362139" cy="282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2834" y="3090046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SHORTEST PATH TREE WITH SOURCE R2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396850" y="3059566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SHORTEST PATH TREE WITH SOURCE R3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133210" y="6369694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SHORTEST PATH TREE WITH SOURCE R4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598018" y="6333118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SHORTEST PATH TREE WITH SOURCE R5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79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73" y="12494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5306" y="206882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25306" y="25990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3161" y="113259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5"/>
            <a:endCxn id="5" idx="1"/>
          </p:cNvCxnSpPr>
          <p:nvPr/>
        </p:nvCxnSpPr>
        <p:spPr>
          <a:xfrm>
            <a:off x="828964" y="1617315"/>
            <a:ext cx="686556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7"/>
            <a:endCxn id="5" idx="7"/>
          </p:cNvCxnSpPr>
          <p:nvPr/>
        </p:nvCxnSpPr>
        <p:spPr>
          <a:xfrm>
            <a:off x="1951109" y="21519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3240" y="12252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4024" y="2548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2780861" y="23842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6" idx="6"/>
            <a:endCxn id="13" idx="2"/>
          </p:cNvCxnSpPr>
          <p:nvPr/>
        </p:nvCxnSpPr>
        <p:spPr>
          <a:xfrm flipV="1">
            <a:off x="2041323" y="522366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98956" y="207145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98956" y="117265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5" idx="6"/>
            <a:endCxn id="15" idx="2"/>
          </p:cNvCxnSpPr>
          <p:nvPr/>
        </p:nvCxnSpPr>
        <p:spPr>
          <a:xfrm>
            <a:off x="2041323" y="2352773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21066" y="1029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565" y="2548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157301" y="2076843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5" idx="6"/>
            <a:endCxn id="20" idx="2"/>
          </p:cNvCxnSpPr>
          <p:nvPr/>
        </p:nvCxnSpPr>
        <p:spPr>
          <a:xfrm>
            <a:off x="3414973" y="2355396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76086" y="2572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31335" y="91601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33607" y="23164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0" idx="7"/>
            <a:endCxn id="23" idx="4"/>
          </p:cNvCxnSpPr>
          <p:nvPr/>
        </p:nvCxnSpPr>
        <p:spPr>
          <a:xfrm flipV="1">
            <a:off x="4683104" y="1483904"/>
            <a:ext cx="556240" cy="67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20154" y="-54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99227" y="9879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8" name="Straight Connector 27"/>
          <p:cNvCxnSpPr>
            <a:stCxn id="13" idx="4"/>
            <a:endCxn id="16" idx="0"/>
          </p:cNvCxnSpPr>
          <p:nvPr/>
        </p:nvCxnSpPr>
        <p:spPr>
          <a:xfrm>
            <a:off x="3088870" y="806311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6"/>
            <a:endCxn id="24" idx="2"/>
          </p:cNvCxnSpPr>
          <p:nvPr/>
        </p:nvCxnSpPr>
        <p:spPr>
          <a:xfrm flipV="1">
            <a:off x="3396878" y="515589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190" y="-54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31" name="Straight Connector 30"/>
          <p:cNvCxnSpPr>
            <a:stCxn id="13" idx="5"/>
            <a:endCxn id="20" idx="0"/>
          </p:cNvCxnSpPr>
          <p:nvPr/>
        </p:nvCxnSpPr>
        <p:spPr>
          <a:xfrm>
            <a:off x="3306664" y="723145"/>
            <a:ext cx="1158646" cy="135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74336" y="-76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23255" y="1324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583888" y="2144226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3888" y="33529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461743" y="120798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8" idx="5"/>
            <a:endCxn id="36" idx="1"/>
          </p:cNvCxnSpPr>
          <p:nvPr/>
        </p:nvCxnSpPr>
        <p:spPr>
          <a:xfrm>
            <a:off x="6987546" y="1692713"/>
            <a:ext cx="686556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6" idx="7"/>
          </p:cNvCxnSpPr>
          <p:nvPr/>
        </p:nvCxnSpPr>
        <p:spPr>
          <a:xfrm>
            <a:off x="8109691" y="22273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2" y="1300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22606" y="2623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939443" y="31381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957538" y="214684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957538" y="1248049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6" idx="6"/>
            <a:endCxn id="46" idx="2"/>
          </p:cNvCxnSpPr>
          <p:nvPr/>
        </p:nvCxnSpPr>
        <p:spPr>
          <a:xfrm>
            <a:off x="8199905" y="2428171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01267" y="12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096147" y="2623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0315883" y="2152241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6" idx="6"/>
            <a:endCxn id="51" idx="2"/>
          </p:cNvCxnSpPr>
          <p:nvPr/>
        </p:nvCxnSpPr>
        <p:spPr>
          <a:xfrm>
            <a:off x="9573555" y="2430794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434668" y="2648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11089917" y="991412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292189" y="307042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1" idx="7"/>
            <a:endCxn id="54" idx="4"/>
          </p:cNvCxnSpPr>
          <p:nvPr/>
        </p:nvCxnSpPr>
        <p:spPr>
          <a:xfrm flipV="1">
            <a:off x="10841686" y="1559302"/>
            <a:ext cx="556240" cy="67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378736" y="21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657809" y="1063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60" name="Straight Connector 59"/>
          <p:cNvCxnSpPr>
            <a:stCxn id="44" idx="6"/>
            <a:endCxn id="55" idx="2"/>
          </p:cNvCxnSpPr>
          <p:nvPr/>
        </p:nvCxnSpPr>
        <p:spPr>
          <a:xfrm flipV="1">
            <a:off x="9555460" y="590987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05772" y="21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62" name="Straight Connector 61"/>
          <p:cNvCxnSpPr>
            <a:stCxn id="44" idx="5"/>
            <a:endCxn id="51" idx="0"/>
          </p:cNvCxnSpPr>
          <p:nvPr/>
        </p:nvCxnSpPr>
        <p:spPr>
          <a:xfrm>
            <a:off x="9465246" y="798543"/>
            <a:ext cx="1158646" cy="135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7" idx="4"/>
            <a:endCxn id="36" idx="0"/>
          </p:cNvCxnSpPr>
          <p:nvPr/>
        </p:nvCxnSpPr>
        <p:spPr>
          <a:xfrm>
            <a:off x="7891897" y="903189"/>
            <a:ext cx="0" cy="1241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132918" y="-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34192" y="4626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394825" y="5445702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1394825" y="363677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72680" y="450946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9" idx="5"/>
            <a:endCxn id="67" idx="1"/>
          </p:cNvCxnSpPr>
          <p:nvPr/>
        </p:nvCxnSpPr>
        <p:spPr>
          <a:xfrm>
            <a:off x="798483" y="4994189"/>
            <a:ext cx="686556" cy="53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7"/>
            <a:endCxn id="67" idx="7"/>
          </p:cNvCxnSpPr>
          <p:nvPr/>
        </p:nvCxnSpPr>
        <p:spPr>
          <a:xfrm>
            <a:off x="1920628" y="55288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-53721" y="4602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33543" y="5925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750380" y="361529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768475" y="544832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768475" y="454952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67" idx="6"/>
            <a:endCxn id="77" idx="2"/>
          </p:cNvCxnSpPr>
          <p:nvPr/>
        </p:nvCxnSpPr>
        <p:spPr>
          <a:xfrm>
            <a:off x="2010842" y="5729647"/>
            <a:ext cx="757633" cy="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55749" y="460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07084" y="5925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126820" y="545371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stCxn id="77" idx="6"/>
            <a:endCxn id="82" idx="2"/>
          </p:cNvCxnSpPr>
          <p:nvPr/>
        </p:nvCxnSpPr>
        <p:spPr>
          <a:xfrm>
            <a:off x="3384492" y="5732270"/>
            <a:ext cx="742328" cy="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900854" y="429288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103126" y="360851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2" idx="7"/>
            <a:endCxn id="85" idx="4"/>
          </p:cNvCxnSpPr>
          <p:nvPr/>
        </p:nvCxnSpPr>
        <p:spPr>
          <a:xfrm flipV="1">
            <a:off x="4652623" y="4860778"/>
            <a:ext cx="556240" cy="67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89673" y="3322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468746" y="4364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91" name="Straight Connector 90"/>
          <p:cNvCxnSpPr>
            <a:stCxn id="75" idx="6"/>
            <a:endCxn id="86" idx="2"/>
          </p:cNvCxnSpPr>
          <p:nvPr/>
        </p:nvCxnSpPr>
        <p:spPr>
          <a:xfrm flipV="1">
            <a:off x="3366397" y="3892463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16709" y="3322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93" name="Straight Connector 92"/>
          <p:cNvCxnSpPr>
            <a:stCxn id="75" idx="5"/>
            <a:endCxn id="82" idx="0"/>
          </p:cNvCxnSpPr>
          <p:nvPr/>
        </p:nvCxnSpPr>
        <p:spPr>
          <a:xfrm>
            <a:off x="3276183" y="4100019"/>
            <a:ext cx="1158646" cy="135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8" idx="4"/>
            <a:endCxn id="67" idx="0"/>
          </p:cNvCxnSpPr>
          <p:nvPr/>
        </p:nvCxnSpPr>
        <p:spPr>
          <a:xfrm>
            <a:off x="1702834" y="4204665"/>
            <a:ext cx="0" cy="1241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43855" y="3300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489025" y="4745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7649658" y="5564412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649658" y="375548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27513" y="462817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00" idx="7"/>
            <a:endCxn id="99" idx="2"/>
          </p:cNvCxnSpPr>
          <p:nvPr/>
        </p:nvCxnSpPr>
        <p:spPr>
          <a:xfrm flipV="1">
            <a:off x="7053316" y="4039430"/>
            <a:ext cx="596342" cy="671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8" idx="7"/>
            <a:endCxn id="98" idx="7"/>
          </p:cNvCxnSpPr>
          <p:nvPr/>
        </p:nvCxnSpPr>
        <p:spPr>
          <a:xfrm>
            <a:off x="8175461" y="56475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01112" y="47208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788376" y="6043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9005213" y="373400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>
            <a:stCxn id="99" idx="6"/>
            <a:endCxn id="106" idx="2"/>
          </p:cNvCxnSpPr>
          <p:nvPr/>
        </p:nvCxnSpPr>
        <p:spPr>
          <a:xfrm flipV="1">
            <a:off x="8265675" y="4017950"/>
            <a:ext cx="739538" cy="2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9023308" y="556703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023308" y="4668235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845418" y="4524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61917" y="6043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10381653" y="5572427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500438" y="6068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6" name="Oval 115"/>
          <p:cNvSpPr/>
          <p:nvPr/>
        </p:nvSpPr>
        <p:spPr>
          <a:xfrm>
            <a:off x="11155687" y="441159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0357959" y="372722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Straight Connector 117"/>
          <p:cNvCxnSpPr>
            <a:stCxn id="113" idx="7"/>
            <a:endCxn id="116" idx="4"/>
          </p:cNvCxnSpPr>
          <p:nvPr/>
        </p:nvCxnSpPr>
        <p:spPr>
          <a:xfrm flipV="1">
            <a:off x="10907456" y="4979488"/>
            <a:ext cx="556240" cy="67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522887" y="3424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723579" y="4483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21" name="Straight Connector 120"/>
          <p:cNvCxnSpPr>
            <a:stCxn id="106" idx="4"/>
            <a:endCxn id="109" idx="0"/>
          </p:cNvCxnSpPr>
          <p:nvPr/>
        </p:nvCxnSpPr>
        <p:spPr>
          <a:xfrm>
            <a:off x="9313222" y="4301895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6" idx="6"/>
            <a:endCxn id="117" idx="2"/>
          </p:cNvCxnSpPr>
          <p:nvPr/>
        </p:nvCxnSpPr>
        <p:spPr>
          <a:xfrm flipV="1">
            <a:off x="9621230" y="4011173"/>
            <a:ext cx="736729" cy="6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771542" y="3450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24" name="Straight Connector 123"/>
          <p:cNvCxnSpPr>
            <a:stCxn id="106" idx="5"/>
            <a:endCxn id="113" idx="0"/>
          </p:cNvCxnSpPr>
          <p:nvPr/>
        </p:nvCxnSpPr>
        <p:spPr>
          <a:xfrm>
            <a:off x="9531016" y="4218729"/>
            <a:ext cx="1158646" cy="135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198688" y="3428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9" name="Straight Connector 128"/>
          <p:cNvCxnSpPr>
            <a:stCxn id="47" idx="4"/>
          </p:cNvCxnSpPr>
          <p:nvPr/>
        </p:nvCxnSpPr>
        <p:spPr>
          <a:xfrm flipH="1">
            <a:off x="9265545" y="1815939"/>
            <a:ext cx="2" cy="37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99275" y="5978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2" name="Straight Connector 131"/>
          <p:cNvCxnSpPr>
            <a:endCxn id="67" idx="7"/>
          </p:cNvCxnSpPr>
          <p:nvPr/>
        </p:nvCxnSpPr>
        <p:spPr>
          <a:xfrm flipH="1">
            <a:off x="1920628" y="4921745"/>
            <a:ext cx="887542" cy="607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9335275" y="5206087"/>
            <a:ext cx="18095" cy="36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8154172" y="5061079"/>
            <a:ext cx="887542" cy="607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37684" y="2880405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SHORTEST PATH TREE WITH SOURCE R6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655930" y="3035182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SHORTEST PATH TREE WITH SOURCE R7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53962" y="6317878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SHORTEST PATH TREE WITH SOURCE R8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683362" y="6345310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SHORTEST PATH TREE WITH SOURCE R9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39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98" y="2375398"/>
            <a:ext cx="10364451" cy="1596177"/>
          </a:xfrm>
        </p:spPr>
        <p:txBody>
          <a:bodyPr/>
          <a:lstStyle/>
          <a:p>
            <a:r>
              <a:rPr lang="en-US" dirty="0" smtClean="0"/>
              <a:t>Test cases for five topologies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1218438"/>
            <a:ext cx="3867912" cy="2900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72" y="1188720"/>
            <a:ext cx="3907536" cy="29306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5648" y="4197096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for Topology 1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6832" y="4184904"/>
            <a:ext cx="4111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from source 1 to destination 20</a:t>
            </a:r>
          </a:p>
          <a:p>
            <a:r>
              <a:rPr lang="en-US" dirty="0" smtClean="0"/>
              <a:t>for Topology 1 </a:t>
            </a:r>
          </a:p>
          <a:p>
            <a:endParaRPr lang="en-US" dirty="0"/>
          </a:p>
          <a:p>
            <a:r>
              <a:rPr lang="en-US" dirty="0" smtClean="0"/>
              <a:t>--------------Shortest </a:t>
            </a:r>
            <a:r>
              <a:rPr lang="en-US" dirty="0"/>
              <a:t>Path-</a:t>
            </a:r>
            <a:r>
              <a:rPr lang="en-US" dirty="0" smtClean="0"/>
              <a:t>------------------</a:t>
            </a:r>
            <a:endParaRPr lang="en-US" dirty="0"/>
          </a:p>
          <a:p>
            <a:r>
              <a:rPr lang="en-US" dirty="0"/>
              <a:t> 1-&gt;18-&gt;20</a:t>
            </a:r>
          </a:p>
          <a:p>
            <a:endParaRPr lang="en-US" dirty="0"/>
          </a:p>
          <a:p>
            <a:r>
              <a:rPr lang="en-US" dirty="0"/>
              <a:t> 1-&gt;4-&gt;20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5344" y="246888"/>
            <a:ext cx="384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Topology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438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Link State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815807"/>
          </a:xfrm>
        </p:spPr>
        <p:txBody>
          <a:bodyPr/>
          <a:lstStyle/>
          <a:p>
            <a:r>
              <a:rPr lang="en-US" b="1" cap="none" dirty="0" smtClean="0"/>
              <a:t>Link-state routing protocols</a:t>
            </a:r>
            <a:r>
              <a:rPr lang="en-US" cap="none" dirty="0" smtClean="0"/>
              <a:t> are one of the two main classes of routing protocols used in packet switching networks for computer communications</a:t>
            </a:r>
          </a:p>
          <a:p>
            <a:r>
              <a:rPr lang="en-US" cap="none" dirty="0" smtClean="0"/>
              <a:t>Dijkstra’s algorithm </a:t>
            </a:r>
            <a:r>
              <a:rPr lang="en-US" cap="none" dirty="0" smtClean="0"/>
              <a:t>is usually the working principal behind Link State routing protocols, OSPF and IS-IS </a:t>
            </a:r>
          </a:p>
          <a:p>
            <a:r>
              <a:rPr lang="en-US" cap="none" dirty="0" smtClean="0"/>
              <a:t>The algorithm can </a:t>
            </a:r>
            <a:r>
              <a:rPr lang="en-US" cap="none" dirty="0" smtClean="0"/>
              <a:t>be used to find a shortest route from a fixed source node to any other nodes.</a:t>
            </a:r>
          </a:p>
          <a:p>
            <a:r>
              <a:rPr lang="en-US" cap="none" dirty="0" smtClean="0"/>
              <a:t>It finds the shortest paths from some source vertex to all the other vertices one-by-one</a:t>
            </a:r>
          </a:p>
          <a:p>
            <a:r>
              <a:rPr lang="en-US" cap="none" dirty="0" smtClean="0"/>
              <a:t>The paths are discovered in the order of their weighted lengths, starting with the shortest, proceeding to the longest</a:t>
            </a:r>
          </a:p>
          <a:p>
            <a:r>
              <a:rPr lang="en-US" cap="none" dirty="0" smtClean="0"/>
              <a:t>Initially all the tentative distances are  "infinity“(ꝏ), except for the source vertex which has tentative distance zero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5648" y="4197096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for Topology 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6832" y="4184904"/>
            <a:ext cx="4111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from source 1 to destination 20</a:t>
            </a:r>
          </a:p>
          <a:p>
            <a:r>
              <a:rPr lang="en-US" dirty="0" smtClean="0"/>
              <a:t>for Topology 2 </a:t>
            </a:r>
          </a:p>
          <a:p>
            <a:endParaRPr lang="en-US" dirty="0"/>
          </a:p>
          <a:p>
            <a:r>
              <a:rPr lang="en-US" dirty="0" smtClean="0"/>
              <a:t>--------------Shortest </a:t>
            </a:r>
            <a:r>
              <a:rPr lang="en-US" dirty="0"/>
              <a:t>Path-</a:t>
            </a:r>
            <a:r>
              <a:rPr lang="en-US" dirty="0" smtClean="0"/>
              <a:t>------------------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1-&gt;20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5344" y="246888"/>
            <a:ext cx="384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Topology 2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22" y="1140228"/>
            <a:ext cx="4059568" cy="3044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15" y="1140228"/>
            <a:ext cx="4085816" cy="30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0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5648" y="4197096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for Topology 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9671" y="3794492"/>
            <a:ext cx="5429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from source 3 to destination 9 for Topology 3 </a:t>
            </a:r>
          </a:p>
          <a:p>
            <a:r>
              <a:rPr lang="en-US" dirty="0" smtClean="0"/>
              <a:t>-------------Shortest </a:t>
            </a:r>
            <a:r>
              <a:rPr lang="en-US" dirty="0"/>
              <a:t>Path-</a:t>
            </a:r>
            <a:r>
              <a:rPr lang="en-US" dirty="0" smtClean="0"/>
              <a:t>-------------</a:t>
            </a:r>
          </a:p>
          <a:p>
            <a:r>
              <a:rPr lang="en-US" dirty="0" smtClean="0"/>
              <a:t> </a:t>
            </a:r>
            <a:r>
              <a:rPr lang="en-US" dirty="0"/>
              <a:t>3-&gt;16-&gt;18-&gt;9</a:t>
            </a:r>
          </a:p>
          <a:p>
            <a:r>
              <a:rPr lang="en-US" dirty="0" smtClean="0"/>
              <a:t> </a:t>
            </a:r>
            <a:r>
              <a:rPr lang="en-US" dirty="0"/>
              <a:t>3-&gt;8-&gt;21-&gt;9</a:t>
            </a:r>
          </a:p>
          <a:p>
            <a:r>
              <a:rPr lang="en-US" dirty="0" smtClean="0"/>
              <a:t> </a:t>
            </a:r>
            <a:r>
              <a:rPr lang="en-US" dirty="0"/>
              <a:t>3-&gt;16-&gt;6-&gt;9</a:t>
            </a:r>
          </a:p>
          <a:p>
            <a:r>
              <a:rPr lang="en-US" dirty="0" smtClean="0"/>
              <a:t> </a:t>
            </a:r>
            <a:r>
              <a:rPr lang="en-US" dirty="0"/>
              <a:t>3-&gt;8-&gt;20-&gt;9</a:t>
            </a:r>
          </a:p>
          <a:p>
            <a:r>
              <a:rPr lang="en-US" dirty="0" smtClean="0"/>
              <a:t> </a:t>
            </a:r>
            <a:r>
              <a:rPr lang="en-US" dirty="0"/>
              <a:t>3-&gt;16-&gt;20-&gt;9</a:t>
            </a:r>
          </a:p>
          <a:p>
            <a:r>
              <a:rPr lang="en-US" dirty="0" smtClean="0"/>
              <a:t> </a:t>
            </a:r>
            <a:r>
              <a:rPr lang="en-US" dirty="0"/>
              <a:t>3-&gt;16-&gt;14-&gt;9</a:t>
            </a:r>
          </a:p>
          <a:p>
            <a:r>
              <a:rPr lang="en-US" dirty="0" smtClean="0"/>
              <a:t> </a:t>
            </a:r>
            <a:r>
              <a:rPr lang="en-US" dirty="0"/>
              <a:t>3-&gt;8-&gt;14-&gt;9</a:t>
            </a:r>
          </a:p>
          <a:p>
            <a:r>
              <a:rPr lang="en-US" dirty="0" smtClean="0"/>
              <a:t> </a:t>
            </a:r>
            <a:r>
              <a:rPr lang="en-US" dirty="0"/>
              <a:t>3-&gt;8-&gt;18-&gt;9</a:t>
            </a:r>
          </a:p>
          <a:p>
            <a:r>
              <a:rPr lang="en-US" dirty="0" smtClean="0"/>
              <a:t> </a:t>
            </a:r>
            <a:r>
              <a:rPr lang="en-US" dirty="0"/>
              <a:t>3-&gt;16-&gt;21-&gt;9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5344" y="246888"/>
            <a:ext cx="384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Topology 3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61" y="993090"/>
            <a:ext cx="4096118" cy="3072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64" y="807701"/>
            <a:ext cx="4050351" cy="303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5648" y="4197096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for Topology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5187" y="4174626"/>
            <a:ext cx="4111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from source 1 to destination 6</a:t>
            </a:r>
          </a:p>
          <a:p>
            <a:r>
              <a:rPr lang="en-US" dirty="0" smtClean="0"/>
              <a:t>for Topology 4 </a:t>
            </a:r>
          </a:p>
          <a:p>
            <a:r>
              <a:rPr lang="en-US" dirty="0" smtClean="0"/>
              <a:t>------------</a:t>
            </a:r>
            <a:r>
              <a:rPr lang="en-US" dirty="0"/>
              <a:t>Shortest Path-</a:t>
            </a:r>
            <a:r>
              <a:rPr lang="en-US" dirty="0" smtClean="0"/>
              <a:t>---</a:t>
            </a:r>
            <a:endParaRPr lang="en-US" dirty="0"/>
          </a:p>
          <a:p>
            <a:r>
              <a:rPr lang="en-US" dirty="0"/>
              <a:t> 1-&gt;17-&gt;7-&gt;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/>
              <a:t> 1-&gt;17-&gt;16-&gt;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/>
              <a:t> 1-&gt;8-&gt;7-&gt;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/>
              <a:t> 1-&gt;8-&gt;16-&gt;6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5344" y="246888"/>
            <a:ext cx="384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Topology 4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26" y="1141151"/>
            <a:ext cx="3970961" cy="2978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87" y="1130876"/>
            <a:ext cx="3984661" cy="29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8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5648" y="4197096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for Topology 5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6688" y="4072386"/>
            <a:ext cx="4111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from source 5 to destination 8</a:t>
            </a:r>
          </a:p>
          <a:p>
            <a:r>
              <a:rPr lang="en-US" dirty="0" smtClean="0"/>
              <a:t>for Topology 5 </a:t>
            </a:r>
          </a:p>
          <a:p>
            <a:endParaRPr lang="en-US" dirty="0"/>
          </a:p>
          <a:p>
            <a:r>
              <a:rPr lang="en-US" dirty="0" smtClean="0"/>
              <a:t>----------</a:t>
            </a:r>
            <a:r>
              <a:rPr lang="en-US" dirty="0"/>
              <a:t>Shortest Path-</a:t>
            </a:r>
            <a:r>
              <a:rPr lang="en-US" dirty="0" smtClean="0"/>
              <a:t>-----------</a:t>
            </a:r>
            <a:endParaRPr lang="en-US" dirty="0"/>
          </a:p>
          <a:p>
            <a:r>
              <a:rPr lang="en-US" dirty="0"/>
              <a:t> 5-&gt;6-&gt;7-&gt;8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5344" y="246888"/>
            <a:ext cx="384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Topology 5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7" y="1185846"/>
            <a:ext cx="3698698" cy="2774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752" y="1133775"/>
            <a:ext cx="3837551" cy="28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5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Assumptions for topology file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Weight of a Node to itself will be “0” i.e., the diagonal of a Matrix should be zero.</a:t>
            </a:r>
          </a:p>
          <a:p>
            <a:pPr lvl="0"/>
            <a:r>
              <a:rPr lang="en-US" dirty="0"/>
              <a:t>A Node may not be directly connected to another Node for which weight will be Positive Infinity and represented by “-1” in Matrix.</a:t>
            </a:r>
          </a:p>
          <a:p>
            <a:pPr lvl="0"/>
            <a:r>
              <a:rPr lang="en-US" dirty="0"/>
              <a:t>An Edge of a Node other than as mentioned in </a:t>
            </a:r>
            <a:r>
              <a:rPr lang="en-US" dirty="0" smtClean="0"/>
              <a:t>above two points cannot </a:t>
            </a:r>
            <a:r>
              <a:rPr lang="en-US" dirty="0"/>
              <a:t>have a </a:t>
            </a:r>
            <a:r>
              <a:rPr lang="en-US" dirty="0" smtClean="0"/>
              <a:t>zero </a:t>
            </a:r>
            <a:r>
              <a:rPr lang="en-US" dirty="0"/>
              <a:t>or a negative weight.</a:t>
            </a:r>
          </a:p>
          <a:p>
            <a:pPr lvl="0"/>
            <a:r>
              <a:rPr lang="en-US" dirty="0"/>
              <a:t>Matrix must be a Square Matrix i.e., number of columns equal to the number of rows</a:t>
            </a:r>
          </a:p>
          <a:p>
            <a:pPr lvl="0"/>
            <a:r>
              <a:rPr lang="en-US" dirty="0"/>
              <a:t>Only single space separated file. </a:t>
            </a:r>
          </a:p>
          <a:p>
            <a:pPr lvl="0"/>
            <a:r>
              <a:rPr lang="en-US" dirty="0"/>
              <a:t>File cannot have any characters other than numbers.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87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6619" y="2117693"/>
            <a:ext cx="1724025" cy="685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US" b="1" dirty="0" smtClean="0"/>
              <a:t>File error handling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" y="3735324"/>
            <a:ext cx="215265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" y="5214806"/>
            <a:ext cx="2057400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3904" y="1883724"/>
            <a:ext cx="4239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diagonal of a </a:t>
            </a:r>
            <a:r>
              <a:rPr lang="en-US" sz="2400" dirty="0" smtClean="0"/>
              <a:t>Matrix not “0”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03904" y="3826871"/>
            <a:ext cx="622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Edge Weight with Negative value other than “-1”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9144" y="2260199"/>
            <a:ext cx="525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Edge other than diagonal Weight of “0”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46296" y="2633901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 Square Matrix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2870644" y="2459736"/>
            <a:ext cx="823532" cy="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1332" y="4075176"/>
            <a:ext cx="823532" cy="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8288" y="5149703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File With more than one space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34384" y="5484983"/>
            <a:ext cx="4045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File With non-number character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8284" y="5516880"/>
            <a:ext cx="823532" cy="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8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592" y="259081"/>
            <a:ext cx="9970634" cy="977205"/>
          </a:xfrm>
        </p:spPr>
        <p:txBody>
          <a:bodyPr/>
          <a:lstStyle/>
          <a:p>
            <a:r>
              <a:rPr lang="en-US" dirty="0" smtClean="0"/>
              <a:t>External 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64208" y="1356026"/>
            <a:ext cx="9614018" cy="1244788"/>
          </a:xfrm>
        </p:spPr>
        <p:txBody>
          <a:bodyPr/>
          <a:lstStyle/>
          <a:p>
            <a:r>
              <a:rPr lang="en-US" dirty="0" smtClean="0"/>
              <a:t>Design Grid layout</a:t>
            </a:r>
          </a:p>
          <a:p>
            <a:r>
              <a:rPr lang="en-US" dirty="0" smtClean="0"/>
              <a:t>Graph stream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478024"/>
            <a:ext cx="9926438" cy="69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Gnatt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4208" y="3305877"/>
            <a:ext cx="9828902" cy="73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err="1" smtClean="0"/>
              <a:t>ProjectLibre</a:t>
            </a:r>
            <a:endParaRPr lang="en-US" cap="none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4075176"/>
            <a:ext cx="9926438" cy="69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1056" y="5237820"/>
            <a:ext cx="9902054" cy="73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Wikepedia</a:t>
            </a:r>
            <a:r>
              <a:rPr lang="en-US" dirty="0"/>
              <a:t> - </a:t>
            </a:r>
            <a:r>
              <a:rPr lang="en-US" cap="none" dirty="0" smtClean="0"/>
              <a:t>https://en.wikipedia.org/wiki/dijkstra%27s_algorithm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01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1685" y="920015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641684" y="2169695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36783" y="920015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736783" y="2169695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" name="Straight Connector 8"/>
          <p:cNvCxnSpPr>
            <a:stCxn id="4" idx="5"/>
            <a:endCxn id="7" idx="1"/>
          </p:cNvCxnSpPr>
          <p:nvPr/>
        </p:nvCxnSpPr>
        <p:spPr>
          <a:xfrm>
            <a:off x="1167488" y="1404739"/>
            <a:ext cx="1659509" cy="84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2"/>
          </p:cNvCxnSpPr>
          <p:nvPr/>
        </p:nvCxnSpPr>
        <p:spPr>
          <a:xfrm>
            <a:off x="1257702" y="1203960"/>
            <a:ext cx="1479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56102" y="2453645"/>
            <a:ext cx="1479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5" idx="0"/>
          </p:cNvCxnSpPr>
          <p:nvPr/>
        </p:nvCxnSpPr>
        <p:spPr>
          <a:xfrm flipH="1">
            <a:off x="949693" y="1487905"/>
            <a:ext cx="1" cy="68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7" idx="0"/>
          </p:cNvCxnSpPr>
          <p:nvPr/>
        </p:nvCxnSpPr>
        <p:spPr>
          <a:xfrm>
            <a:off x="3044792" y="1487905"/>
            <a:ext cx="0" cy="68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2784" y="164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87890" y="8606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44799" y="1529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16410" y="1633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16017" y="2444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57556"/>
              </p:ext>
            </p:extLst>
          </p:nvPr>
        </p:nvGraphicFramePr>
        <p:xfrm>
          <a:off x="4508954" y="1305341"/>
          <a:ext cx="6472456" cy="102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114"/>
                <a:gridCol w="1618114"/>
                <a:gridCol w="1618114"/>
                <a:gridCol w="1618114"/>
              </a:tblGrid>
              <a:tr h="38474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9835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3142185"/>
            <a:ext cx="10515600" cy="2478969"/>
          </a:xfrm>
        </p:spPr>
        <p:txBody>
          <a:bodyPr>
            <a:normAutofit/>
          </a:bodyPr>
          <a:lstStyle/>
          <a:p>
            <a:r>
              <a:rPr lang="en-US" dirty="0" smtClean="0"/>
              <a:t>As vertex A is source, column A value is 0</a:t>
            </a:r>
          </a:p>
          <a:p>
            <a:r>
              <a:rPr lang="en-US" dirty="0" smtClean="0"/>
              <a:t>Other columns values will be </a:t>
            </a:r>
            <a:r>
              <a:rPr lang="en-US" dirty="0"/>
              <a:t>ꝏ</a:t>
            </a:r>
          </a:p>
          <a:p>
            <a:r>
              <a:rPr lang="en-US" dirty="0" smtClean="0"/>
              <a:t>Value in column denotes weight of the shortest path</a:t>
            </a:r>
          </a:p>
          <a:p>
            <a:r>
              <a:rPr lang="en-US" dirty="0" smtClean="0"/>
              <a:t>0 means source Vertex and ꝏ means unexplored vertices</a:t>
            </a:r>
          </a:p>
          <a:p>
            <a:r>
              <a:rPr lang="en-US" dirty="0" smtClean="0"/>
              <a:t>Smallest marked value in row is 0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25042"/>
              </p:ext>
            </p:extLst>
          </p:nvPr>
        </p:nvGraphicFramePr>
        <p:xfrm>
          <a:off x="1629396" y="5602258"/>
          <a:ext cx="647245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114"/>
                <a:gridCol w="1618114"/>
                <a:gridCol w="1618114"/>
                <a:gridCol w="16181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98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1730956" y="603896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6621" y="210312"/>
            <a:ext cx="777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Example For Finding Shortest Path Using Dijkstra Algorithm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57943" y="599069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888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854862" y="863010"/>
            <a:ext cx="7442785" cy="23903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will look edges that are directly connected with Vertex A (B and C)</a:t>
            </a:r>
          </a:p>
          <a:p>
            <a:r>
              <a:rPr lang="en-US" dirty="0" smtClean="0"/>
              <a:t>Minimum value = min(value of vertex in column, Marked value+ Edge Weight)</a:t>
            </a:r>
          </a:p>
          <a:p>
            <a:r>
              <a:rPr lang="en-US" dirty="0" smtClean="0"/>
              <a:t>D is not directly connected hence so previous value is copied (ꝏ)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1685" y="96092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41684" y="221060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36783" y="960924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736783" y="221060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1167488" y="1445648"/>
            <a:ext cx="1659509" cy="84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2"/>
          </p:cNvCxnSpPr>
          <p:nvPr/>
        </p:nvCxnSpPr>
        <p:spPr>
          <a:xfrm>
            <a:off x="1257702" y="1244869"/>
            <a:ext cx="1479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6102" y="2494554"/>
            <a:ext cx="1479081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6" idx="0"/>
          </p:cNvCxnSpPr>
          <p:nvPr/>
        </p:nvCxnSpPr>
        <p:spPr>
          <a:xfrm flipH="1">
            <a:off x="949693" y="1528814"/>
            <a:ext cx="1" cy="68179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3044792" y="1528814"/>
            <a:ext cx="0" cy="68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7890" y="901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44799" y="1570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16410" y="1673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16017" y="24851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74108"/>
              </p:ext>
            </p:extLst>
          </p:nvPr>
        </p:nvGraphicFramePr>
        <p:xfrm>
          <a:off x="1723990" y="4129237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5631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0+5)</a:t>
                      </a:r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844799" y="4648054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44799" y="5255724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402" y="1709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4207" y="163451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45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1685" y="96092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641684" y="2210604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36783" y="960924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736783" y="2210604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1167488" y="1445648"/>
            <a:ext cx="1659509" cy="84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2"/>
          </p:cNvCxnSpPr>
          <p:nvPr/>
        </p:nvCxnSpPr>
        <p:spPr>
          <a:xfrm>
            <a:off x="1257702" y="1244869"/>
            <a:ext cx="1479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6102" y="2494554"/>
            <a:ext cx="1479081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0"/>
          </p:cNvCxnSpPr>
          <p:nvPr/>
        </p:nvCxnSpPr>
        <p:spPr>
          <a:xfrm flipH="1">
            <a:off x="949693" y="1528814"/>
            <a:ext cx="1" cy="68179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3044792" y="1528814"/>
            <a:ext cx="0" cy="68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7890" y="901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4799" y="1570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16410" y="1673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6017" y="24851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402" y="1709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3854862" y="1512234"/>
            <a:ext cx="7442785" cy="2390329"/>
          </a:xfrm>
        </p:spPr>
        <p:txBody>
          <a:bodyPr>
            <a:normAutofit/>
          </a:bodyPr>
          <a:lstStyle/>
          <a:p>
            <a:r>
              <a:rPr lang="en-US" dirty="0" smtClean="0"/>
              <a:t>Now smallest unmarked value in Second row is 5</a:t>
            </a:r>
          </a:p>
          <a:p>
            <a:r>
              <a:rPr lang="en-US" dirty="0" smtClean="0"/>
              <a:t>Now since 5 is marked vertex B is marked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64510"/>
              </p:ext>
            </p:extLst>
          </p:nvPr>
        </p:nvGraphicFramePr>
        <p:xfrm>
          <a:off x="1723990" y="4129237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5631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844799" y="4648054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44799" y="538084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35612" y="5430753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01911" y="313643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68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1685" y="149271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641684" y="2742398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36783" y="1492718"/>
            <a:ext cx="616017" cy="567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736783" y="2742398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1167488" y="1977442"/>
            <a:ext cx="1659509" cy="848122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2"/>
          </p:cNvCxnSpPr>
          <p:nvPr/>
        </p:nvCxnSpPr>
        <p:spPr>
          <a:xfrm>
            <a:off x="1257702" y="1776663"/>
            <a:ext cx="147908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6102" y="3026348"/>
            <a:ext cx="14790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0"/>
          </p:cNvCxnSpPr>
          <p:nvPr/>
        </p:nvCxnSpPr>
        <p:spPr>
          <a:xfrm flipH="1">
            <a:off x="949693" y="2060608"/>
            <a:ext cx="1" cy="6817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3044792" y="2060608"/>
            <a:ext cx="0" cy="68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7890" y="1433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4799" y="2102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16410" y="2205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6017" y="3016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402" y="2240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13"/>
          </p:nvPr>
        </p:nvSpPr>
        <p:spPr>
          <a:xfrm>
            <a:off x="3854862" y="1337054"/>
            <a:ext cx="7442785" cy="2390329"/>
          </a:xfrm>
        </p:spPr>
        <p:txBody>
          <a:bodyPr>
            <a:normAutofit/>
          </a:bodyPr>
          <a:lstStyle/>
          <a:p>
            <a:r>
              <a:rPr lang="en-US" dirty="0" smtClean="0"/>
              <a:t>As B is marked, now look for edges those are directly connected to vertex B</a:t>
            </a:r>
          </a:p>
          <a:p>
            <a:r>
              <a:rPr lang="en-US" dirty="0"/>
              <a:t>Now smallest unmarked value in </a:t>
            </a:r>
            <a:r>
              <a:rPr lang="en-US" dirty="0" smtClean="0"/>
              <a:t>Third row is 9</a:t>
            </a:r>
          </a:p>
          <a:p>
            <a:r>
              <a:rPr lang="en-US" dirty="0"/>
              <a:t>Now since </a:t>
            </a:r>
            <a:r>
              <a:rPr lang="en-US" dirty="0" smtClean="0"/>
              <a:t>9 </a:t>
            </a:r>
            <a:r>
              <a:rPr lang="en-US" dirty="0"/>
              <a:t>is marked vertex C</a:t>
            </a:r>
            <a:r>
              <a:rPr lang="en-US" dirty="0" smtClean="0"/>
              <a:t> </a:t>
            </a:r>
            <a:r>
              <a:rPr lang="en-US" dirty="0"/>
              <a:t>is marked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79334"/>
              </p:ext>
            </p:extLst>
          </p:nvPr>
        </p:nvGraphicFramePr>
        <p:xfrm>
          <a:off x="1675865" y="3890232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Min(10, 5+4)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Min(ꝏ, 5+11)</a:t>
                      </a:r>
                    </a:p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816017" y="433894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7208" y="5126115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25987" y="5185542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15976" y="5750152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14756" y="5780701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09920" y="5831118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7113" y="298840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8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41685" y="106295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41684" y="231263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736783" y="1062950"/>
            <a:ext cx="616017" cy="5678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2736783" y="2312630"/>
            <a:ext cx="616017" cy="5678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1167488" y="1547674"/>
            <a:ext cx="1659509" cy="8481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0" idx="2"/>
          </p:cNvCxnSpPr>
          <p:nvPr/>
        </p:nvCxnSpPr>
        <p:spPr>
          <a:xfrm>
            <a:off x="1257702" y="1346895"/>
            <a:ext cx="1479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56102" y="2596580"/>
            <a:ext cx="14790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  <a:endCxn id="19" idx="0"/>
          </p:cNvCxnSpPr>
          <p:nvPr/>
        </p:nvCxnSpPr>
        <p:spPr>
          <a:xfrm flipH="1">
            <a:off x="949693" y="1630840"/>
            <a:ext cx="1" cy="6817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4"/>
            <a:endCxn id="21" idx="0"/>
          </p:cNvCxnSpPr>
          <p:nvPr/>
        </p:nvCxnSpPr>
        <p:spPr>
          <a:xfrm>
            <a:off x="3044792" y="1630840"/>
            <a:ext cx="0" cy="68179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7890" y="1003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44799" y="1672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16410" y="177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16017" y="2587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0402" y="1811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sz="quarter" idx="13"/>
          </p:nvPr>
        </p:nvSpPr>
        <p:spPr>
          <a:xfrm>
            <a:off x="3854862" y="907286"/>
            <a:ext cx="7442785" cy="2390329"/>
          </a:xfrm>
        </p:spPr>
        <p:txBody>
          <a:bodyPr>
            <a:normAutofit/>
          </a:bodyPr>
          <a:lstStyle/>
          <a:p>
            <a:r>
              <a:rPr lang="en-US" dirty="0" smtClean="0"/>
              <a:t>As C is marked, now look for edges those are directly connected to vertex </a:t>
            </a:r>
            <a:r>
              <a:rPr lang="en-US" dirty="0"/>
              <a:t>C</a:t>
            </a:r>
            <a:endParaRPr lang="en-US" dirty="0" smtClean="0"/>
          </a:p>
          <a:p>
            <a:r>
              <a:rPr lang="en-US" dirty="0" smtClean="0"/>
              <a:t>As only one Vertex is remaining, look edge directly connected to Vertex D</a:t>
            </a:r>
          </a:p>
          <a:p>
            <a:r>
              <a:rPr lang="en-US" dirty="0" smtClean="0"/>
              <a:t>Now smallest unmarked value in fourth row is 14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74562"/>
              </p:ext>
            </p:extLst>
          </p:nvPr>
        </p:nvGraphicFramePr>
        <p:xfrm>
          <a:off x="1816017" y="3538944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Min(10, 5+4)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Min(ꝏ, 5+11)</a:t>
                      </a:r>
                    </a:p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Min(16, 9+5)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894602" y="4045412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02642" y="4692681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94601" y="5937856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13946" y="5367147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22240" y="4855878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31865" y="5298638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939884" y="5884178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983177" y="5482202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21678" y="5905716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982847" y="6095975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1385" y="101979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76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38578"/>
              </p:ext>
            </p:extLst>
          </p:nvPr>
        </p:nvGraphicFramePr>
        <p:xfrm>
          <a:off x="1950771" y="1345827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Min(10, 5+4)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Min(ꝏ, 5+11)</a:t>
                      </a:r>
                    </a:p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Min(16, 9+5)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29356" y="1852295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396" y="2499564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9355" y="374473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8700" y="3174030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6994" y="2662761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6619" y="3105521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74638" y="3691061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7931" y="3289085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6432" y="371259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17601" y="3902858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548261" y="3902858"/>
            <a:ext cx="423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1405" y="4555172"/>
            <a:ext cx="78649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Move upwards row by row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Stop when find change in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Start from the final marked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Here final marked value is 14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0771" y="281581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Backtracking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16082" y="620729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58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45824"/>
              </p:ext>
            </p:extLst>
          </p:nvPr>
        </p:nvGraphicFramePr>
        <p:xfrm>
          <a:off x="1950771" y="1044075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 , 0+10)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Min(10, 5+4)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Min(ꝏ, 5+11)</a:t>
                      </a:r>
                    </a:p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Min(16, 9+5)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29356" y="1550543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396" y="2197812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9355" y="3442987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8700" y="2872278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6994" y="236100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6619" y="280376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74638" y="3389309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7931" y="2987333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6432" y="3410847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17601" y="3601106"/>
            <a:ext cx="503765" cy="3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316720" y="3079343"/>
            <a:ext cx="624573" cy="11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06813" y="4609580"/>
            <a:ext cx="78649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Tick D as it is the destination Vertex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Check value in Third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Value is change from 14 to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Tick Vertex that was marked in that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Tick the Vertex is C</a:t>
            </a:r>
            <a:endParaRPr lang="en-US" sz="26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925251" y="3030397"/>
            <a:ext cx="3692" cy="566945"/>
          </a:xfrm>
          <a:prstGeom prst="line">
            <a:avLst/>
          </a:prstGeom>
          <a:ln w="44450"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23939" y="3534939"/>
            <a:ext cx="586875" cy="1248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15188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2425" y="21429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9693" y="28246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8463" y="3429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018" y="3503337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7413" y="2895338"/>
            <a:ext cx="181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159" y="209032"/>
            <a:ext cx="130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- 2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90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1017</TotalTime>
  <Words>1558</Words>
  <Application>Microsoft Office PowerPoint</Application>
  <PresentationFormat>Widescreen</PresentationFormat>
  <Paragraphs>745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Tw Cen MT</vt:lpstr>
      <vt:lpstr>Wingdings</vt:lpstr>
      <vt:lpstr>Droplet</vt:lpstr>
      <vt:lpstr>PowerPoint Presentation</vt:lpstr>
      <vt:lpstr>Link State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cases for five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for topology file</vt:lpstr>
      <vt:lpstr>File error handling</vt:lpstr>
      <vt:lpstr>External libraries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 Nagpure</dc:creator>
  <cp:lastModifiedBy>Vaishali Nagpure</cp:lastModifiedBy>
  <cp:revision>97</cp:revision>
  <dcterms:created xsi:type="dcterms:W3CDTF">2015-11-15T17:36:09Z</dcterms:created>
  <dcterms:modified xsi:type="dcterms:W3CDTF">2015-11-21T23:42:08Z</dcterms:modified>
</cp:coreProperties>
</file>