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2"/>
    <p:sldId id="264" r:id="rId3"/>
    <p:sldId id="257" r:id="rId4"/>
    <p:sldId id="272" r:id="rId5"/>
    <p:sldId id="273" r:id="rId6"/>
    <p:sldId id="274" r:id="rId7"/>
    <p:sldId id="275" r:id="rId8"/>
    <p:sldId id="276" r:id="rId9"/>
    <p:sldId id="277" r:id="rId10"/>
    <p:sldId id="278" r:id="rId11"/>
    <p:sldId id="279" r:id="rId12"/>
    <p:sldId id="302" r:id="rId13"/>
    <p:sldId id="280" r:id="rId14"/>
    <p:sldId id="281" r:id="rId15"/>
    <p:sldId id="282" r:id="rId16"/>
    <p:sldId id="283" r:id="rId17"/>
    <p:sldId id="284" r:id="rId18"/>
    <p:sldId id="285" r:id="rId19"/>
    <p:sldId id="303" r:id="rId20"/>
    <p:sldId id="286" r:id="rId21"/>
    <p:sldId id="287" r:id="rId22"/>
    <p:sldId id="288" r:id="rId23"/>
    <p:sldId id="289" r:id="rId24"/>
    <p:sldId id="290" r:id="rId25"/>
    <p:sldId id="291" r:id="rId26"/>
    <p:sldId id="292" r:id="rId27"/>
    <p:sldId id="307" r:id="rId28"/>
    <p:sldId id="304" r:id="rId29"/>
    <p:sldId id="293" r:id="rId30"/>
    <p:sldId id="294" r:id="rId31"/>
    <p:sldId id="305" r:id="rId32"/>
    <p:sldId id="295" r:id="rId33"/>
    <p:sldId id="296" r:id="rId34"/>
    <p:sldId id="297" r:id="rId35"/>
    <p:sldId id="308" r:id="rId36"/>
    <p:sldId id="306" r:id="rId37"/>
    <p:sldId id="298" r:id="rId38"/>
    <p:sldId id="309" r:id="rId39"/>
    <p:sldId id="299" r:id="rId40"/>
    <p:sldId id="300" r:id="rId41"/>
    <p:sldId id="301" r:id="rId42"/>
  </p:sldIdLst>
  <p:sldSz cx="12192000" cy="6858000"/>
  <p:notesSz cx="6858000" cy="9144000"/>
  <p:custDataLst>
    <p:tags r:id="rId4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78E08E-BB78-466C-AF7A-8BF239B0068A}" type="doc">
      <dgm:prSet loTypeId="urn:microsoft.com/office/officeart/2005/8/layout/vList2#1" loCatId="list" qsTypeId="urn:microsoft.com/office/officeart/2005/8/quickstyle/simple1#1" qsCatId="simple" csTypeId="urn:microsoft.com/office/officeart/2005/8/colors/accent0_3#1" csCatId="mainScheme" phldr="1"/>
      <dgm:spPr/>
      <dgm:t>
        <a:bodyPr/>
        <a:lstStyle/>
        <a:p>
          <a:endParaRPr lang="en-US"/>
        </a:p>
      </dgm:t>
    </dgm:pt>
    <dgm:pt modelId="{43058F9C-48CD-40E3-B95F-352B6773BD35}">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变量</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C29E6F42-CA0A-41D9-9945-781B42C686C5}">
      <dgm:prSet custT="1"/>
      <dgm:spPr/>
      <dgm:t>
        <a:bodyPr/>
        <a:lstStyle/>
        <a:p>
          <a:pPr marL="0" lvl="0" indent="0" algn="l" defTabSz="977900">
            <a:lnSpc>
              <a:spcPct val="90000"/>
            </a:lnSpc>
            <a:spcBef>
              <a:spcPct val="0"/>
            </a:spcBef>
            <a:spcAft>
              <a:spcPct val="35000"/>
            </a:spcAft>
            <a:buNone/>
          </a:pPr>
          <a:r>
            <a:rPr lang="en-US" altLang="zh-CN"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Python </a:t>
          </a: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输入 </a:t>
          </a:r>
          <a:r>
            <a:rPr lang="en-US" altLang="zh-CN"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 </a:t>
          </a: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输出</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4A678872-A1F4-4A38-A86F-80B19808E526}" type="parTrans" cxnId="{79F4DE20-64E3-4577-A737-747B2AD5F18F}">
      <dgm:prSet/>
      <dgm:spPr/>
      <dgm:t>
        <a:bodyPr/>
        <a:lstStyle/>
        <a:p>
          <a:endParaRPr lang="en-US"/>
        </a:p>
      </dgm:t>
    </dgm:pt>
    <dgm:pt modelId="{5574754F-C965-498B-ACDC-AF230EEFECD9}" type="sibTrans" cxnId="{79F4DE20-64E3-4577-A737-747B2AD5F18F}">
      <dgm:prSet/>
      <dgm:spPr/>
      <dgm:t>
        <a:bodyPr/>
        <a:lstStyle/>
        <a:p>
          <a:endParaRPr lang="en-US"/>
        </a:p>
      </dgm:t>
    </dgm:pt>
    <dgm:pt modelId="{28EDD664-B14B-4F29-B5B5-D9C67297BE75}">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数值类型</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5AC8A25C-AE07-4BB4-B838-D3A1E408D68D}" type="parTrans" cxnId="{2D06EFC4-D82C-4394-8FE4-0249B977DF5B}">
      <dgm:prSet/>
      <dgm:spPr/>
      <dgm:t>
        <a:bodyPr/>
        <a:lstStyle/>
        <a:p>
          <a:endParaRPr lang="en-US"/>
        </a:p>
      </dgm:t>
    </dgm:pt>
    <dgm:pt modelId="{F1ACA61B-EB7E-4EE9-ADBC-F095378886DF}" type="sibTrans" cxnId="{2D06EFC4-D82C-4394-8FE4-0249B977DF5B}">
      <dgm:prSet/>
      <dgm:spPr/>
      <dgm:t>
        <a:bodyPr/>
        <a:lstStyle/>
        <a:p>
          <a:endParaRPr lang="en-US"/>
        </a:p>
      </dgm:t>
    </dgm:pt>
    <dgm:pt modelId="{441D76E1-037B-4A06-BAE7-C3A4F1143846}">
      <dgm:prSet custT="1"/>
      <dgm:spPr/>
      <dgm:t>
        <a:bodyPr/>
        <a:lstStyle/>
        <a:p>
          <a:pPr algn="l"/>
          <a:r>
            <a:rPr lang="zh-CN" altLang="en-US" sz="2200" dirty="0">
              <a:latin typeface="思源黑体 CN Regular" panose="020B0500000000000000" pitchFamily="34" charset="-122"/>
              <a:ea typeface="思源黑体 CN Regular" panose="020B0500000000000000" pitchFamily="34" charset="-122"/>
              <a:cs typeface="Times New Roman" panose="02020603050405020304" pitchFamily="18" charset="0"/>
            </a:rPr>
            <a:t>代码注释</a:t>
          </a:r>
          <a:endParaRPr lang="en-US" sz="22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6D1FA131-6B20-4CEF-8947-9D956D8C48C9}" type="parTrans" cxnId="{CBB336F1-17E6-475A-86D8-8CDC5B33AE3A}">
      <dgm:prSet/>
      <dgm:spPr/>
      <dgm:t>
        <a:bodyPr/>
        <a:lstStyle/>
        <a:p>
          <a:endParaRPr lang="zh-CN" altLang="en-US"/>
        </a:p>
      </dgm:t>
    </dgm:pt>
    <dgm:pt modelId="{B3788D88-613F-4F54-AB5A-9C9EC51531FE}" type="sibTrans" cxnId="{CBB336F1-17E6-475A-86D8-8CDC5B33AE3A}">
      <dgm:prSet/>
      <dgm:spPr/>
      <dgm:t>
        <a:bodyPr/>
        <a:lstStyle/>
        <a:p>
          <a:endParaRPr lang="zh-CN" altLang="en-US"/>
        </a:p>
      </dgm:t>
    </dgm:pt>
    <dgm:pt modelId="{9DADE4A6-CC31-449C-9DA8-D73237C38E15}">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字符串</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387B2EA9-CE94-405B-8830-7600679B54FF}" type="parTrans" cxnId="{7C22D27A-9033-4A13-8EA5-46C0FABA353F}">
      <dgm:prSet/>
      <dgm:spPr/>
      <dgm:t>
        <a:bodyPr/>
        <a:lstStyle/>
        <a:p>
          <a:endParaRPr lang="zh-CN" altLang="en-US"/>
        </a:p>
      </dgm:t>
    </dgm:pt>
    <dgm:pt modelId="{63E2C433-A389-44B1-BBCD-DCB91D8DFDAD}" type="sibTrans" cxnId="{7C22D27A-9033-4A13-8EA5-46C0FABA353F}">
      <dgm:prSet/>
      <dgm:spPr/>
      <dgm:t>
        <a:bodyPr/>
        <a:lstStyle/>
        <a:p>
          <a:endParaRPr lang="zh-CN" altLang="en-US"/>
        </a:p>
      </dgm:t>
    </dgm:pt>
    <dgm:pt modelId="{D3D20E6B-1A2B-45B2-9DC3-98D7FC81F2EE}">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列表</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4C4F60CF-A2C6-41A6-A78A-66CE758ACAE5}" type="parTrans" cxnId="{581F5FF3-FFB0-426B-B756-70E7CED7F1AE}">
      <dgm:prSet/>
      <dgm:spPr/>
      <dgm:t>
        <a:bodyPr/>
        <a:lstStyle/>
        <a:p>
          <a:endParaRPr lang="zh-CN" altLang="en-US"/>
        </a:p>
      </dgm:t>
    </dgm:pt>
    <dgm:pt modelId="{17DFD8AB-FECB-47C1-B9C5-F003BFF42E8C}" type="sibTrans" cxnId="{581F5FF3-FFB0-426B-B756-70E7CED7F1AE}">
      <dgm:prSet/>
      <dgm:spPr/>
      <dgm:t>
        <a:bodyPr/>
        <a:lstStyle/>
        <a:p>
          <a:endParaRPr lang="zh-CN" altLang="en-US"/>
        </a:p>
      </dgm:t>
    </dgm:pt>
    <dgm:pt modelId="{4E0833C1-029D-4975-853A-7D165E389820}">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元组</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F59D0F4F-4B03-4886-875F-CD8D2746987E}" type="parTrans" cxnId="{AEF05B4F-41DE-472E-99FA-E3A44D0EBA28}">
      <dgm:prSet/>
      <dgm:spPr/>
      <dgm:t>
        <a:bodyPr/>
        <a:lstStyle/>
        <a:p>
          <a:endParaRPr lang="zh-CN" altLang="en-US"/>
        </a:p>
      </dgm:t>
    </dgm:pt>
    <dgm:pt modelId="{DAEBDB09-7423-40B7-84E9-A50A40F81FFA}" type="sibTrans" cxnId="{AEF05B4F-41DE-472E-99FA-E3A44D0EBA28}">
      <dgm:prSet/>
      <dgm:spPr/>
      <dgm:t>
        <a:bodyPr/>
        <a:lstStyle/>
        <a:p>
          <a:endParaRPr lang="zh-CN" altLang="en-US"/>
        </a:p>
      </dgm:t>
    </dgm:pt>
    <dgm:pt modelId="{0CBCEE54-A2B9-49F6-B617-6CF8F91BB4D7}">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字典</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DAD464B3-B689-488E-BF68-861FE755EBDF}" type="parTrans" cxnId="{9C132C30-0F6F-422C-B50C-B6B516C368F9}">
      <dgm:prSet/>
      <dgm:spPr/>
      <dgm:t>
        <a:bodyPr/>
        <a:lstStyle/>
        <a:p>
          <a:endParaRPr lang="zh-CN" altLang="en-US"/>
        </a:p>
      </dgm:t>
    </dgm:pt>
    <dgm:pt modelId="{8FD40FFC-C7EE-434F-94BC-903423325620}" type="sibTrans" cxnId="{9C132C30-0F6F-422C-B50C-B6B516C368F9}">
      <dgm:prSet/>
      <dgm:spPr/>
      <dgm:t>
        <a:bodyPr/>
        <a:lstStyle/>
        <a:p>
          <a:endParaRPr lang="zh-CN" altLang="en-US"/>
        </a:p>
      </dgm:t>
    </dgm:pt>
    <dgm:pt modelId="{33099937-9DC6-4648-B26E-E5D6695F3DF3}">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集合</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68FA0B4A-A2B4-439C-97A0-425DB526925A}" type="parTrans" cxnId="{9B2B7199-6669-4A87-A1D5-066FD0E2E845}">
      <dgm:prSet/>
      <dgm:spPr/>
      <dgm:t>
        <a:bodyPr/>
        <a:lstStyle/>
        <a:p>
          <a:endParaRPr lang="zh-CN" altLang="en-US"/>
        </a:p>
      </dgm:t>
    </dgm:pt>
    <dgm:pt modelId="{7426EEF3-6D86-49E8-8DDA-E0C2868B712B}" type="sibTrans" cxnId="{9B2B7199-6669-4A87-A1D5-066FD0E2E845}">
      <dgm:prSet/>
      <dgm:spPr/>
      <dgm:t>
        <a:bodyPr/>
        <a:lstStyle/>
        <a:p>
          <a:endParaRPr lang="zh-CN" altLang="en-US"/>
        </a:p>
      </dgm:t>
    </dgm:pt>
    <dgm:pt modelId="{CD833BA4-DE80-455E-AD37-C7325CB019B5}">
      <dgm:prSet custT="1"/>
      <dgm:spPr/>
      <dgm: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内置常量与运算符</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581EB572-70F0-48CB-8543-6372DFBFD839}" type="parTrans" cxnId="{74FCD672-38DB-4FE8-8776-663033916ACB}">
      <dgm:prSet/>
      <dgm:spPr/>
      <dgm:t>
        <a:bodyPr/>
        <a:lstStyle/>
        <a:p>
          <a:endParaRPr lang="zh-CN" altLang="en-US"/>
        </a:p>
      </dgm:t>
    </dgm:pt>
    <dgm:pt modelId="{46332B93-8A42-4B98-8B6B-249F582D4E74}" type="sibTrans" cxnId="{74FCD672-38DB-4FE8-8776-663033916ACB}">
      <dgm:prSet/>
      <dgm:spPr/>
      <dgm:t>
        <a:bodyPr/>
        <a:lstStyle/>
        <a:p>
          <a:endParaRPr lang="zh-CN" altLang="en-US"/>
        </a:p>
      </dgm:t>
    </dgm:pt>
    <dgm:pt modelId="{24D2254D-19CB-45E9-8DDE-8290C2580FC3}">
      <dgm:prSet/>
      <dgm:spPr/>
      <dgm:t>
        <a:bodyPr/>
        <a:lstStyle/>
        <a:p>
          <a:endParaRPr lang="zh-CN" altLang="en-US" dirty="0"/>
        </a:p>
      </dgm:t>
    </dgm:pt>
    <dgm:pt modelId="{38B5B8CF-9703-4FC8-A9CC-BAD9795717A4}" type="parTrans" cxnId="{484AE7EB-720F-4B83-9335-EA75C58C5B56}">
      <dgm:prSet/>
      <dgm:spPr/>
      <dgm:t>
        <a:bodyPr/>
        <a:lstStyle/>
        <a:p>
          <a:endParaRPr lang="zh-CN" altLang="en-US"/>
        </a:p>
      </dgm:t>
    </dgm:pt>
    <dgm:pt modelId="{76F1211A-B050-4F3D-B553-32AD4CB2FC73}" type="sibTrans" cxnId="{484AE7EB-720F-4B83-9335-EA75C58C5B56}">
      <dgm:prSet/>
      <dgm:spPr/>
      <dgm:t>
        <a:bodyPr/>
        <a:lstStyle/>
        <a:p>
          <a:endParaRPr lang="zh-CN" altLang="en-US"/>
        </a:p>
      </dgm:t>
    </dgm:pt>
    <dgm:pt modelId="{64654EA5-BF08-4D0E-BAD8-6AA2E21597D8}">
      <dgm:prSet/>
      <dgm:spPr/>
      <dgm:t>
        <a:bodyPr/>
        <a:lstStyle/>
        <a:p>
          <a:endParaRPr lang="zh-CN" altLang="en-US" dirty="0"/>
        </a:p>
      </dgm:t>
    </dgm:pt>
    <dgm:pt modelId="{00BBED21-3446-485F-8A27-DA155C0E0958}" type="parTrans" cxnId="{EC24D871-2B5C-4B05-BA65-0A6C5021A521}">
      <dgm:prSet/>
      <dgm:spPr/>
      <dgm:t>
        <a:bodyPr/>
        <a:lstStyle/>
        <a:p>
          <a:endParaRPr lang="zh-CN" altLang="en-US"/>
        </a:p>
      </dgm:t>
    </dgm:pt>
    <dgm:pt modelId="{173AE28E-7B36-4DD6-BA01-AC355ADB6E05}" type="sibTrans" cxnId="{EC24D871-2B5C-4B05-BA65-0A6C5021A521}">
      <dgm:prSet/>
      <dgm:spPr/>
      <dgm:t>
        <a:bodyPr/>
        <a:lstStyle/>
        <a:p>
          <a:endParaRPr lang="zh-CN" altLang="en-US"/>
        </a:p>
      </dgm:t>
    </dgm:pt>
    <dgm:pt modelId="{272CEF42-7900-4167-969B-C228C43ABEB8}">
      <dgm:prSet/>
      <dgm:spPr/>
      <dgm:t>
        <a:bodyPr/>
        <a:lstStyle/>
        <a:p>
          <a:endParaRPr lang="zh-CN" altLang="en-US" dirty="0"/>
        </a:p>
      </dgm:t>
    </dgm:pt>
    <dgm:pt modelId="{4F0DF8FE-C240-4B04-8916-97D4E9AF95D1}" type="parTrans" cxnId="{0FF7AC5A-7B36-499F-B7E8-37A324A1BFAC}">
      <dgm:prSet/>
      <dgm:spPr/>
      <dgm:t>
        <a:bodyPr/>
        <a:lstStyle/>
        <a:p>
          <a:endParaRPr lang="zh-CN" altLang="en-US"/>
        </a:p>
      </dgm:t>
    </dgm:pt>
    <dgm:pt modelId="{B6DDBBD2-DAE6-40EC-A3A8-CCFE3DB8C8D5}" type="sibTrans" cxnId="{0FF7AC5A-7B36-499F-B7E8-37A324A1BFAC}">
      <dgm:prSet/>
      <dgm:spPr/>
      <dgm:t>
        <a:bodyPr/>
        <a:lstStyle/>
        <a:p>
          <a:endParaRPr lang="zh-CN" altLang="en-US"/>
        </a:p>
      </dgm:t>
    </dgm:pt>
    <dgm:pt modelId="{146297A7-171E-4652-A2AF-5E612632BC7A}">
      <dgm:prSet/>
      <dgm:spPr/>
      <dgm:t>
        <a:bodyPr/>
        <a:lstStyle/>
        <a:p>
          <a:endParaRPr lang="zh-CN" altLang="en-US" dirty="0"/>
        </a:p>
      </dgm:t>
    </dgm:pt>
    <dgm:pt modelId="{BAC192E5-4358-4D44-B950-6ACE3E0948EE}" type="parTrans" cxnId="{19ECD43C-1A6F-4B42-90D0-B3D5D24ABD00}">
      <dgm:prSet/>
      <dgm:spPr/>
      <dgm:t>
        <a:bodyPr/>
        <a:lstStyle/>
        <a:p>
          <a:endParaRPr lang="zh-CN" altLang="en-US"/>
        </a:p>
      </dgm:t>
    </dgm:pt>
    <dgm:pt modelId="{AE24CCB0-59D4-4A1F-A69E-EB9E731D7B74}" type="sibTrans" cxnId="{19ECD43C-1A6F-4B42-90D0-B3D5D24ABD00}">
      <dgm:prSet/>
      <dgm:spPr/>
      <dgm:t>
        <a:bodyPr/>
        <a:lstStyle/>
        <a:p>
          <a:endParaRPr lang="zh-CN" altLang="en-US"/>
        </a:p>
      </dgm:t>
    </dgm:pt>
    <dgm:pt modelId="{F861E1F5-C9AA-424D-8AB2-6A539E0E59ED}">
      <dgm:prSet/>
      <dgm:spPr/>
      <dgm:t>
        <a:bodyPr/>
        <a:lstStyle/>
        <a:p>
          <a:endParaRPr lang="zh-CN" altLang="en-US" dirty="0"/>
        </a:p>
      </dgm:t>
    </dgm:pt>
    <dgm:pt modelId="{B78A19B1-29E8-4C56-A14B-E16D4B195109}" type="parTrans" cxnId="{0ECA28B1-B45F-4595-B6DF-9DA63DD9B0B6}">
      <dgm:prSet/>
      <dgm:spPr/>
      <dgm:t>
        <a:bodyPr/>
        <a:lstStyle/>
        <a:p>
          <a:endParaRPr lang="zh-CN" altLang="en-US"/>
        </a:p>
      </dgm:t>
    </dgm:pt>
    <dgm:pt modelId="{E81C643B-7B86-42E6-9AD8-640406CD9910}" type="sibTrans" cxnId="{0ECA28B1-B45F-4595-B6DF-9DA63DD9B0B6}">
      <dgm:prSet/>
      <dgm:spPr/>
      <dgm:t>
        <a:bodyPr/>
        <a:lstStyle/>
        <a:p>
          <a:endParaRPr lang="zh-CN" altLang="en-US"/>
        </a:p>
      </dgm:t>
    </dgm:pt>
    <dgm:pt modelId="{5E36D940-DBBD-4989-BAF7-BBC0972F7A56}">
      <dgm:prSet/>
      <dgm:spPr/>
      <dgm:t>
        <a:bodyPr/>
        <a:lstStyle/>
        <a:p>
          <a:endParaRPr lang="zh-CN" altLang="en-US"/>
        </a:p>
      </dgm:t>
    </dgm:pt>
    <dgm:pt modelId="{E3C6EB80-38B9-4E7B-96A3-A0570F85CB90}" type="parTrans" cxnId="{C1A9C4CC-B3FA-4F45-A6F5-ADE8FD96A3A2}">
      <dgm:prSet/>
      <dgm:spPr/>
      <dgm:t>
        <a:bodyPr/>
        <a:lstStyle/>
        <a:p>
          <a:endParaRPr lang="zh-CN" altLang="en-US"/>
        </a:p>
      </dgm:t>
    </dgm:pt>
    <dgm:pt modelId="{FB919746-DEC8-41A9-AA94-D0F3772180C2}" type="sibTrans" cxnId="{C1A9C4CC-B3FA-4F45-A6F5-ADE8FD96A3A2}">
      <dgm:prSet/>
      <dgm:spPr/>
      <dgm:t>
        <a:bodyPr/>
        <a:lstStyle/>
        <a:p>
          <a:endParaRPr lang="zh-CN" altLang="en-US"/>
        </a:p>
      </dgm:t>
    </dgm:pt>
    <dgm:pt modelId="{59562C55-2C7B-4B3B-96AA-05E9D3D7AABD}">
      <dgm:prSet/>
      <dgm:spPr/>
      <dgm:t>
        <a:bodyPr/>
        <a:lstStyle/>
        <a:p>
          <a:endParaRPr lang="zh-CN" altLang="en-US"/>
        </a:p>
      </dgm:t>
    </dgm:pt>
    <dgm:pt modelId="{3FAED969-9968-485B-8CF4-E73A6A31C5C4}" type="parTrans" cxnId="{3A789F95-37D8-43F2-AE6F-1A7D60CB1CD5}">
      <dgm:prSet/>
      <dgm:spPr/>
      <dgm:t>
        <a:bodyPr/>
        <a:lstStyle/>
        <a:p>
          <a:endParaRPr lang="zh-CN" altLang="en-US"/>
        </a:p>
      </dgm:t>
    </dgm:pt>
    <dgm:pt modelId="{6D792CAF-C9E2-4069-95B9-267D65796AE1}" type="sibTrans" cxnId="{3A789F95-37D8-43F2-AE6F-1A7D60CB1CD5}">
      <dgm:prSet/>
      <dgm:spPr/>
      <dgm:t>
        <a:bodyPr/>
        <a:lstStyle/>
        <a:p>
          <a:endParaRPr lang="zh-CN" altLang="en-US"/>
        </a:p>
      </dgm:t>
    </dgm:pt>
    <dgm:pt modelId="{176E396E-9AF1-401E-BF51-1F397C88CCF5}">
      <dgm:prSet/>
      <dgm:spPr/>
      <dgm:t>
        <a:bodyPr/>
        <a:lstStyle/>
        <a:p>
          <a:endParaRPr lang="zh-CN" altLang="en-US"/>
        </a:p>
      </dgm:t>
    </dgm:pt>
    <dgm:pt modelId="{32E9E465-3844-4889-A038-1B941CA5AA70}" type="parTrans" cxnId="{BF9B8AD6-E3A4-41EF-B138-C91971FD199A}">
      <dgm:prSet/>
      <dgm:spPr/>
      <dgm:t>
        <a:bodyPr/>
        <a:lstStyle/>
        <a:p>
          <a:endParaRPr lang="zh-CN" altLang="en-US"/>
        </a:p>
      </dgm:t>
    </dgm:pt>
    <dgm:pt modelId="{421D705C-F8F1-46FE-8FE0-90C582C0A2DB}" type="sibTrans" cxnId="{BF9B8AD6-E3A4-41EF-B138-C91971FD199A}">
      <dgm:prSet/>
      <dgm:spPr/>
      <dgm:t>
        <a:bodyPr/>
        <a:lstStyle/>
        <a:p>
          <a:endParaRPr lang="zh-CN" altLang="en-US"/>
        </a:p>
      </dgm:t>
    </dgm:pt>
    <dgm:pt modelId="{A65D2D5C-978C-432B-B6E3-4CA4CFFDE130}">
      <dgm:prSet/>
      <dgm:spPr/>
      <dgm:t>
        <a:bodyPr/>
        <a:lstStyle/>
        <a:p>
          <a:endParaRPr lang="zh-CN" altLang="en-US" dirty="0"/>
        </a:p>
      </dgm:t>
    </dgm:pt>
    <dgm:pt modelId="{83AACD4A-0F2A-4FAA-A23A-9C98B1705CAE}" type="sibTrans" cxnId="{9BCC0B41-ED51-408E-AE3F-A1DD65CF0427}">
      <dgm:prSet/>
      <dgm:spPr/>
      <dgm:t>
        <a:bodyPr/>
        <a:lstStyle/>
        <a:p>
          <a:endParaRPr lang="zh-CN" altLang="en-US"/>
        </a:p>
      </dgm:t>
    </dgm:pt>
    <dgm:pt modelId="{0540FCC9-BB0F-46D0-B0F0-F757F227671C}" type="parTrans" cxnId="{9BCC0B41-ED51-408E-AE3F-A1DD65CF0427}">
      <dgm:prSet/>
      <dgm:spPr/>
      <dgm:t>
        <a:bodyPr/>
        <a:lstStyle/>
        <a:p>
          <a:endParaRPr lang="zh-CN" altLang="en-US"/>
        </a:p>
      </dgm:t>
    </dgm:pt>
    <dgm:pt modelId="{37CE24F8-7BE3-4A3F-8D23-7C7AC95A1567}" type="pres">
      <dgm:prSet presAssocID="{1978E08E-BB78-466C-AF7A-8BF239B0068A}" presName="linear" presStyleCnt="0">
        <dgm:presLayoutVars>
          <dgm:animLvl val="lvl"/>
          <dgm:resizeHandles val="exact"/>
        </dgm:presLayoutVars>
      </dgm:prSet>
      <dgm:spPr/>
    </dgm:pt>
    <dgm:pt modelId="{F58DD7B4-E47F-4BA4-8F21-098E335856BA}" type="pres">
      <dgm:prSet presAssocID="{441D76E1-037B-4A06-BAE7-C3A4F1143846}" presName="parentText" presStyleLbl="node1" presStyleIdx="0" presStyleCnt="10">
        <dgm:presLayoutVars>
          <dgm:chMax val="0"/>
          <dgm:bulletEnabled val="1"/>
        </dgm:presLayoutVars>
      </dgm:prSet>
      <dgm:spPr/>
    </dgm:pt>
    <dgm:pt modelId="{5A533586-637B-49CD-8F84-A321819EC343}" type="pres">
      <dgm:prSet presAssocID="{441D76E1-037B-4A06-BAE7-C3A4F1143846}" presName="childText" presStyleLbl="revTx" presStyleIdx="0" presStyleCnt="9">
        <dgm:presLayoutVars>
          <dgm:bulletEnabled val="1"/>
        </dgm:presLayoutVars>
      </dgm:prSet>
      <dgm:spPr/>
    </dgm:pt>
    <dgm:pt modelId="{D7370D3E-0351-4930-97DE-41DA5B698CDD}" type="pres">
      <dgm:prSet presAssocID="{43058F9C-48CD-40E3-B95F-352B6773BD35}" presName="parentText" presStyleLbl="node1" presStyleIdx="1" presStyleCnt="10">
        <dgm:presLayoutVars>
          <dgm:chMax val="0"/>
          <dgm:bulletEnabled val="1"/>
        </dgm:presLayoutVars>
      </dgm:prSet>
      <dgm:spPr/>
    </dgm:pt>
    <dgm:pt modelId="{BA0F3841-59AC-4D68-9E37-8A20FFF5D352}" type="pres">
      <dgm:prSet presAssocID="{43058F9C-48CD-40E3-B95F-352B6773BD35}" presName="childText" presStyleLbl="revTx" presStyleIdx="1" presStyleCnt="9">
        <dgm:presLayoutVars>
          <dgm:bulletEnabled val="1"/>
        </dgm:presLayoutVars>
      </dgm:prSet>
      <dgm:spPr/>
    </dgm:pt>
    <dgm:pt modelId="{2C89BCDA-B139-4C0E-87B9-93984A76741A}" type="pres">
      <dgm:prSet presAssocID="{C29E6F42-CA0A-41D9-9945-781B42C686C5}" presName="parentText" presStyleLbl="node1" presStyleIdx="2" presStyleCnt="10">
        <dgm:presLayoutVars>
          <dgm:chMax val="0"/>
          <dgm:bulletEnabled val="1"/>
        </dgm:presLayoutVars>
      </dgm:prSet>
      <dgm:spPr/>
    </dgm:pt>
    <dgm:pt modelId="{FB551F15-CB77-46E6-93E0-BF742CADC789}" type="pres">
      <dgm:prSet presAssocID="{C29E6F42-CA0A-41D9-9945-781B42C686C5}" presName="childText" presStyleLbl="revTx" presStyleIdx="2" presStyleCnt="9">
        <dgm:presLayoutVars>
          <dgm:bulletEnabled val="1"/>
        </dgm:presLayoutVars>
      </dgm:prSet>
      <dgm:spPr/>
    </dgm:pt>
    <dgm:pt modelId="{57E118DD-33EA-43BF-976E-34529E0D00E8}" type="pres">
      <dgm:prSet presAssocID="{28EDD664-B14B-4F29-B5B5-D9C67297BE75}" presName="parentText" presStyleLbl="node1" presStyleIdx="3" presStyleCnt="10" custLinFactNeighborX="178">
        <dgm:presLayoutVars>
          <dgm:chMax val="0"/>
          <dgm:bulletEnabled val="1"/>
        </dgm:presLayoutVars>
      </dgm:prSet>
      <dgm:spPr/>
    </dgm:pt>
    <dgm:pt modelId="{9DD24B26-121A-4040-B755-AA7B5153170A}" type="pres">
      <dgm:prSet presAssocID="{28EDD664-B14B-4F29-B5B5-D9C67297BE75}" presName="childText" presStyleLbl="revTx" presStyleIdx="3" presStyleCnt="9">
        <dgm:presLayoutVars>
          <dgm:bulletEnabled val="1"/>
        </dgm:presLayoutVars>
      </dgm:prSet>
      <dgm:spPr/>
    </dgm:pt>
    <dgm:pt modelId="{2A909ED8-F8DB-40EA-94AF-ED80D47099A7}" type="pres">
      <dgm:prSet presAssocID="{9DADE4A6-CC31-449C-9DA8-D73237C38E15}" presName="parentText" presStyleLbl="node1" presStyleIdx="4" presStyleCnt="10">
        <dgm:presLayoutVars>
          <dgm:chMax val="0"/>
          <dgm:bulletEnabled val="1"/>
        </dgm:presLayoutVars>
      </dgm:prSet>
      <dgm:spPr/>
    </dgm:pt>
    <dgm:pt modelId="{8425D338-D0B3-46DD-846E-859F48791F5C}" type="pres">
      <dgm:prSet presAssocID="{9DADE4A6-CC31-449C-9DA8-D73237C38E15}" presName="childText" presStyleLbl="revTx" presStyleIdx="4" presStyleCnt="9">
        <dgm:presLayoutVars>
          <dgm:bulletEnabled val="1"/>
        </dgm:presLayoutVars>
      </dgm:prSet>
      <dgm:spPr/>
    </dgm:pt>
    <dgm:pt modelId="{474FA304-4068-4C3D-BD53-CA606B801876}" type="pres">
      <dgm:prSet presAssocID="{D3D20E6B-1A2B-45B2-9DC3-98D7FC81F2EE}" presName="parentText" presStyleLbl="node1" presStyleIdx="5" presStyleCnt="10">
        <dgm:presLayoutVars>
          <dgm:chMax val="0"/>
          <dgm:bulletEnabled val="1"/>
        </dgm:presLayoutVars>
      </dgm:prSet>
      <dgm:spPr/>
    </dgm:pt>
    <dgm:pt modelId="{296889AC-B1FC-4B9A-A8F6-1FB9BE322021}" type="pres">
      <dgm:prSet presAssocID="{D3D20E6B-1A2B-45B2-9DC3-98D7FC81F2EE}" presName="childText" presStyleLbl="revTx" presStyleIdx="5" presStyleCnt="9">
        <dgm:presLayoutVars>
          <dgm:bulletEnabled val="1"/>
        </dgm:presLayoutVars>
      </dgm:prSet>
      <dgm:spPr/>
    </dgm:pt>
    <dgm:pt modelId="{FF03D1FD-4B49-4EB6-AAE0-544413FC54C9}" type="pres">
      <dgm:prSet presAssocID="{4E0833C1-029D-4975-853A-7D165E389820}" presName="parentText" presStyleLbl="node1" presStyleIdx="6" presStyleCnt="10">
        <dgm:presLayoutVars>
          <dgm:chMax val="0"/>
          <dgm:bulletEnabled val="1"/>
        </dgm:presLayoutVars>
      </dgm:prSet>
      <dgm:spPr/>
    </dgm:pt>
    <dgm:pt modelId="{451F3810-8891-4916-9B7D-B84FA6471DBA}" type="pres">
      <dgm:prSet presAssocID="{4E0833C1-029D-4975-853A-7D165E389820}" presName="childText" presStyleLbl="revTx" presStyleIdx="6" presStyleCnt="9">
        <dgm:presLayoutVars>
          <dgm:bulletEnabled val="1"/>
        </dgm:presLayoutVars>
      </dgm:prSet>
      <dgm:spPr/>
    </dgm:pt>
    <dgm:pt modelId="{2E08E69C-2C04-4BF8-B247-8BA3F85D2DFA}" type="pres">
      <dgm:prSet presAssocID="{0CBCEE54-A2B9-49F6-B617-6CF8F91BB4D7}" presName="parentText" presStyleLbl="node1" presStyleIdx="7" presStyleCnt="10">
        <dgm:presLayoutVars>
          <dgm:chMax val="0"/>
          <dgm:bulletEnabled val="1"/>
        </dgm:presLayoutVars>
      </dgm:prSet>
      <dgm:spPr/>
    </dgm:pt>
    <dgm:pt modelId="{D0056FE4-A7C7-4974-BD98-8532BCF9797F}" type="pres">
      <dgm:prSet presAssocID="{0CBCEE54-A2B9-49F6-B617-6CF8F91BB4D7}" presName="childText" presStyleLbl="revTx" presStyleIdx="7" presStyleCnt="9">
        <dgm:presLayoutVars>
          <dgm:bulletEnabled val="1"/>
        </dgm:presLayoutVars>
      </dgm:prSet>
      <dgm:spPr/>
    </dgm:pt>
    <dgm:pt modelId="{FA631765-26DD-4DC3-9A9C-91E6B079285B}" type="pres">
      <dgm:prSet presAssocID="{33099937-9DC6-4648-B26E-E5D6695F3DF3}" presName="parentText" presStyleLbl="node1" presStyleIdx="8" presStyleCnt="10">
        <dgm:presLayoutVars>
          <dgm:chMax val="0"/>
          <dgm:bulletEnabled val="1"/>
        </dgm:presLayoutVars>
      </dgm:prSet>
      <dgm:spPr/>
    </dgm:pt>
    <dgm:pt modelId="{E5FFC49F-C3F6-4359-9B32-A4F75F2D8BCF}" type="pres">
      <dgm:prSet presAssocID="{33099937-9DC6-4648-B26E-E5D6695F3DF3}" presName="childText" presStyleLbl="revTx" presStyleIdx="8" presStyleCnt="9">
        <dgm:presLayoutVars>
          <dgm:bulletEnabled val="1"/>
        </dgm:presLayoutVars>
      </dgm:prSet>
      <dgm:spPr/>
    </dgm:pt>
    <dgm:pt modelId="{BD47E7B6-70D8-4500-9241-B93113145D38}" type="pres">
      <dgm:prSet presAssocID="{CD833BA4-DE80-455E-AD37-C7325CB019B5}" presName="parentText" presStyleLbl="node1" presStyleIdx="9" presStyleCnt="10">
        <dgm:presLayoutVars>
          <dgm:chMax val="0"/>
          <dgm:bulletEnabled val="1"/>
        </dgm:presLayoutVars>
      </dgm:prSet>
      <dgm:spPr/>
    </dgm:pt>
  </dgm:ptLst>
  <dgm:cxnLst>
    <dgm:cxn modelId="{9A46BD00-EA6C-484D-86F5-0AE3BCECA56F}" type="presOf" srcId="{CD833BA4-DE80-455E-AD37-C7325CB019B5}" destId="{BD47E7B6-70D8-4500-9241-B93113145D38}" srcOrd="0" destOrd="0" presId="urn:microsoft.com/office/officeart/2005/8/layout/vList2#1"/>
    <dgm:cxn modelId="{294F481C-D2EA-4780-BCB1-CAF488C575EE}" type="presOf" srcId="{43058F9C-48CD-40E3-B95F-352B6773BD35}" destId="{D7370D3E-0351-4930-97DE-41DA5B698CDD}" srcOrd="0" destOrd="0" presId="urn:microsoft.com/office/officeart/2005/8/layout/vList2#1"/>
    <dgm:cxn modelId="{79F4DE20-64E3-4577-A737-747B2AD5F18F}" srcId="{1978E08E-BB78-466C-AF7A-8BF239B0068A}" destId="{C29E6F42-CA0A-41D9-9945-781B42C686C5}" srcOrd="2" destOrd="0" parTransId="{4A678872-A1F4-4A38-A86F-80B19808E526}" sibTransId="{5574754F-C965-498B-ACDC-AF230EEFECD9}"/>
    <dgm:cxn modelId="{FDC57828-6069-4745-8849-979B1F4AEDFB}" type="presOf" srcId="{24D2254D-19CB-45E9-8DDE-8290C2580FC3}" destId="{FB551F15-CB77-46E6-93E0-BF742CADC789}" srcOrd="0" destOrd="0" presId="urn:microsoft.com/office/officeart/2005/8/layout/vList2#1"/>
    <dgm:cxn modelId="{9C132C30-0F6F-422C-B50C-B6B516C368F9}" srcId="{1978E08E-BB78-466C-AF7A-8BF239B0068A}" destId="{0CBCEE54-A2B9-49F6-B617-6CF8F91BB4D7}" srcOrd="7" destOrd="0" parTransId="{DAD464B3-B689-488E-BF68-861FE755EBDF}" sibTransId="{8FD40FFC-C7EE-434F-94BC-903423325620}"/>
    <dgm:cxn modelId="{19ECD43C-1A6F-4B42-90D0-B3D5D24ABD00}" srcId="{9DADE4A6-CC31-449C-9DA8-D73237C38E15}" destId="{146297A7-171E-4652-A2AF-5E612632BC7A}" srcOrd="0" destOrd="0" parTransId="{BAC192E5-4358-4D44-B950-6ACE3E0948EE}" sibTransId="{AE24CCB0-59D4-4A1F-A69E-EB9E731D7B74}"/>
    <dgm:cxn modelId="{9BCC0B41-ED51-408E-AE3F-A1DD65CF0427}" srcId="{441D76E1-037B-4A06-BAE7-C3A4F1143846}" destId="{A65D2D5C-978C-432B-B6E3-4CA4CFFDE130}" srcOrd="0" destOrd="0" parTransId="{0540FCC9-BB0F-46D0-B0F0-F757F227671C}" sibTransId="{83AACD4A-0F2A-4FAA-A23A-9C98B1705CAE}"/>
    <dgm:cxn modelId="{0E6F7F44-5E5D-4A0E-9C20-1AB5B547DE9F}" type="presOf" srcId="{441D76E1-037B-4A06-BAE7-C3A4F1143846}" destId="{F58DD7B4-E47F-4BA4-8F21-098E335856BA}" srcOrd="0" destOrd="0" presId="urn:microsoft.com/office/officeart/2005/8/layout/vList2#1"/>
    <dgm:cxn modelId="{B4107746-741F-43EB-8C31-BCEA66A45AF5}" srcId="{1978E08E-BB78-466C-AF7A-8BF239B0068A}" destId="{43058F9C-48CD-40E3-B95F-352B6773BD35}" srcOrd="1" destOrd="0" parTransId="{E5188561-322B-4AB1-B189-72C77A17446D}" sibTransId="{8E0D3600-94EF-4C3D-8C42-D1B002253A50}"/>
    <dgm:cxn modelId="{AEF05B4F-41DE-472E-99FA-E3A44D0EBA28}" srcId="{1978E08E-BB78-466C-AF7A-8BF239B0068A}" destId="{4E0833C1-029D-4975-853A-7D165E389820}" srcOrd="6" destOrd="0" parTransId="{F59D0F4F-4B03-4886-875F-CD8D2746987E}" sibTransId="{DAEBDB09-7423-40B7-84E9-A50A40F81FFA}"/>
    <dgm:cxn modelId="{01666170-69FD-4F4B-B619-1A01B90258E6}" type="presOf" srcId="{A65D2D5C-978C-432B-B6E3-4CA4CFFDE130}" destId="{5A533586-637B-49CD-8F84-A321819EC343}" srcOrd="0" destOrd="0" presId="urn:microsoft.com/office/officeart/2005/8/layout/vList2#1"/>
    <dgm:cxn modelId="{59C43871-6635-4842-8576-00E262F62242}" type="presOf" srcId="{C29E6F42-CA0A-41D9-9945-781B42C686C5}" destId="{2C89BCDA-B139-4C0E-87B9-93984A76741A}" srcOrd="0" destOrd="0" presId="urn:microsoft.com/office/officeart/2005/8/layout/vList2#1"/>
    <dgm:cxn modelId="{EC24D871-2B5C-4B05-BA65-0A6C5021A521}" srcId="{43058F9C-48CD-40E3-B95F-352B6773BD35}" destId="{64654EA5-BF08-4D0E-BAD8-6AA2E21597D8}" srcOrd="0" destOrd="0" parTransId="{00BBED21-3446-485F-8A27-DA155C0E0958}" sibTransId="{173AE28E-7B36-4DD6-BA01-AC355ADB6E05}"/>
    <dgm:cxn modelId="{74FCD672-38DB-4FE8-8776-663033916ACB}" srcId="{1978E08E-BB78-466C-AF7A-8BF239B0068A}" destId="{CD833BA4-DE80-455E-AD37-C7325CB019B5}" srcOrd="9" destOrd="0" parTransId="{581EB572-70F0-48CB-8543-6372DFBFD839}" sibTransId="{46332B93-8A42-4B98-8B6B-249F582D4E74}"/>
    <dgm:cxn modelId="{01469357-D5A1-46F8-910C-6A1DB7AC08C2}" type="presOf" srcId="{146297A7-171E-4652-A2AF-5E612632BC7A}" destId="{8425D338-D0B3-46DD-846E-859F48791F5C}" srcOrd="0" destOrd="0" presId="urn:microsoft.com/office/officeart/2005/8/layout/vList2#1"/>
    <dgm:cxn modelId="{0FF7AC5A-7B36-499F-B7E8-37A324A1BFAC}" srcId="{28EDD664-B14B-4F29-B5B5-D9C67297BE75}" destId="{272CEF42-7900-4167-969B-C228C43ABEB8}" srcOrd="0" destOrd="0" parTransId="{4F0DF8FE-C240-4B04-8916-97D4E9AF95D1}" sibTransId="{B6DDBBD2-DAE6-40EC-A3A8-CCFE3DB8C8D5}"/>
    <dgm:cxn modelId="{7C22D27A-9033-4A13-8EA5-46C0FABA353F}" srcId="{1978E08E-BB78-466C-AF7A-8BF239B0068A}" destId="{9DADE4A6-CC31-449C-9DA8-D73237C38E15}" srcOrd="4" destOrd="0" parTransId="{387B2EA9-CE94-405B-8830-7600679B54FF}" sibTransId="{63E2C433-A389-44B1-BBCD-DCB91D8DFDAD}"/>
    <dgm:cxn modelId="{512FC385-5372-4DE6-B4EB-FA0138665BF5}" type="presOf" srcId="{5E36D940-DBBD-4989-BAF7-BBC0972F7A56}" destId="{D0056FE4-A7C7-4974-BD98-8532BCF9797F}" srcOrd="0" destOrd="0" presId="urn:microsoft.com/office/officeart/2005/8/layout/vList2#1"/>
    <dgm:cxn modelId="{5EBC6D8B-563C-4DD3-BB80-C3E78FBA850F}" type="presOf" srcId="{33099937-9DC6-4648-B26E-E5D6695F3DF3}" destId="{FA631765-26DD-4DC3-9A9C-91E6B079285B}" srcOrd="0" destOrd="0" presId="urn:microsoft.com/office/officeart/2005/8/layout/vList2#1"/>
    <dgm:cxn modelId="{3A789F95-37D8-43F2-AE6F-1A7D60CB1CD5}" srcId="{4E0833C1-029D-4975-853A-7D165E389820}" destId="{59562C55-2C7B-4B3B-96AA-05E9D3D7AABD}" srcOrd="0" destOrd="0" parTransId="{3FAED969-9968-485B-8CF4-E73A6A31C5C4}" sibTransId="{6D792CAF-C9E2-4069-95B9-267D65796AE1}"/>
    <dgm:cxn modelId="{9B2B7199-6669-4A87-A1D5-066FD0E2E845}" srcId="{1978E08E-BB78-466C-AF7A-8BF239B0068A}" destId="{33099937-9DC6-4648-B26E-E5D6695F3DF3}" srcOrd="8" destOrd="0" parTransId="{68FA0B4A-A2B4-439C-97A0-425DB526925A}" sibTransId="{7426EEF3-6D86-49E8-8DDA-E0C2868B712B}"/>
    <dgm:cxn modelId="{0ACC6CA0-8F1E-443B-B2A6-FE0D1272EF89}" type="presOf" srcId="{4E0833C1-029D-4975-853A-7D165E389820}" destId="{FF03D1FD-4B49-4EB6-AAE0-544413FC54C9}" srcOrd="0" destOrd="0" presId="urn:microsoft.com/office/officeart/2005/8/layout/vList2#1"/>
    <dgm:cxn modelId="{FBCB1EB1-0E03-441E-A3D1-B98034918EBD}" type="presOf" srcId="{0CBCEE54-A2B9-49F6-B617-6CF8F91BB4D7}" destId="{2E08E69C-2C04-4BF8-B247-8BA3F85D2DFA}" srcOrd="0" destOrd="0" presId="urn:microsoft.com/office/officeart/2005/8/layout/vList2#1"/>
    <dgm:cxn modelId="{0ECA28B1-B45F-4595-B6DF-9DA63DD9B0B6}" srcId="{D3D20E6B-1A2B-45B2-9DC3-98D7FC81F2EE}" destId="{F861E1F5-C9AA-424D-8AB2-6A539E0E59ED}" srcOrd="0" destOrd="0" parTransId="{B78A19B1-29E8-4C56-A14B-E16D4B195109}" sibTransId="{E81C643B-7B86-42E6-9AD8-640406CD9910}"/>
    <dgm:cxn modelId="{972F14B7-645C-4B48-898B-2CF9CA32A140}" type="presOf" srcId="{64654EA5-BF08-4D0E-BAD8-6AA2E21597D8}" destId="{BA0F3841-59AC-4D68-9E37-8A20FFF5D352}" srcOrd="0" destOrd="0" presId="urn:microsoft.com/office/officeart/2005/8/layout/vList2#1"/>
    <dgm:cxn modelId="{064985B9-C337-436C-A630-44D16B43CE4F}" type="presOf" srcId="{272CEF42-7900-4167-969B-C228C43ABEB8}" destId="{9DD24B26-121A-4040-B755-AA7B5153170A}" srcOrd="0" destOrd="0" presId="urn:microsoft.com/office/officeart/2005/8/layout/vList2#1"/>
    <dgm:cxn modelId="{2C5282BA-6B18-431F-9075-6C6066B7F38A}" type="presOf" srcId="{59562C55-2C7B-4B3B-96AA-05E9D3D7AABD}" destId="{451F3810-8891-4916-9B7D-B84FA6471DBA}" srcOrd="0" destOrd="0" presId="urn:microsoft.com/office/officeart/2005/8/layout/vList2#1"/>
    <dgm:cxn modelId="{2D06EFC4-D82C-4394-8FE4-0249B977DF5B}" srcId="{1978E08E-BB78-466C-AF7A-8BF239B0068A}" destId="{28EDD664-B14B-4F29-B5B5-D9C67297BE75}" srcOrd="3" destOrd="0" parTransId="{5AC8A25C-AE07-4BB4-B838-D3A1E408D68D}" sibTransId="{F1ACA61B-EB7E-4EE9-ADBC-F095378886DF}"/>
    <dgm:cxn modelId="{C1A9C4CC-B3FA-4F45-A6F5-ADE8FD96A3A2}" srcId="{0CBCEE54-A2B9-49F6-B617-6CF8F91BB4D7}" destId="{5E36D940-DBBD-4989-BAF7-BBC0972F7A56}" srcOrd="0" destOrd="0" parTransId="{E3C6EB80-38B9-4E7B-96A3-A0570F85CB90}" sibTransId="{FB919746-DEC8-41A9-AA94-D0F3772180C2}"/>
    <dgm:cxn modelId="{C95AAFCE-5FFB-4151-8BCE-F540B9BFE1FD}" type="presOf" srcId="{F861E1F5-C9AA-424D-8AB2-6A539E0E59ED}" destId="{296889AC-B1FC-4B9A-A8F6-1FB9BE322021}" srcOrd="0" destOrd="0" presId="urn:microsoft.com/office/officeart/2005/8/layout/vList2#1"/>
    <dgm:cxn modelId="{FE9F1DD0-190F-4DE3-B850-18D881A5235B}" type="presOf" srcId="{1978E08E-BB78-466C-AF7A-8BF239B0068A}" destId="{37CE24F8-7BE3-4A3F-8D23-7C7AC95A1567}" srcOrd="0" destOrd="0" presId="urn:microsoft.com/office/officeart/2005/8/layout/vList2#1"/>
    <dgm:cxn modelId="{8AF609D4-099C-41B3-B80E-31C1A40DD9DE}" type="presOf" srcId="{176E396E-9AF1-401E-BF51-1F397C88CCF5}" destId="{E5FFC49F-C3F6-4359-9B32-A4F75F2D8BCF}" srcOrd="0" destOrd="0" presId="urn:microsoft.com/office/officeart/2005/8/layout/vList2#1"/>
    <dgm:cxn modelId="{BF9B8AD6-E3A4-41EF-B138-C91971FD199A}" srcId="{33099937-9DC6-4648-B26E-E5D6695F3DF3}" destId="{176E396E-9AF1-401E-BF51-1F397C88CCF5}" srcOrd="0" destOrd="0" parTransId="{32E9E465-3844-4889-A038-1B941CA5AA70}" sibTransId="{421D705C-F8F1-46FE-8FE0-90C582C0A2DB}"/>
    <dgm:cxn modelId="{5F380BD8-0A15-44E3-AC51-F95395889596}" type="presOf" srcId="{9DADE4A6-CC31-449C-9DA8-D73237C38E15}" destId="{2A909ED8-F8DB-40EA-94AF-ED80D47099A7}" srcOrd="0" destOrd="0" presId="urn:microsoft.com/office/officeart/2005/8/layout/vList2#1"/>
    <dgm:cxn modelId="{484AE7EB-720F-4B83-9335-EA75C58C5B56}" srcId="{C29E6F42-CA0A-41D9-9945-781B42C686C5}" destId="{24D2254D-19CB-45E9-8DDE-8290C2580FC3}" srcOrd="0" destOrd="0" parTransId="{38B5B8CF-9703-4FC8-A9CC-BAD9795717A4}" sibTransId="{76F1211A-B050-4F3D-B553-32AD4CB2FC73}"/>
    <dgm:cxn modelId="{CBB336F1-17E6-475A-86D8-8CDC5B33AE3A}" srcId="{1978E08E-BB78-466C-AF7A-8BF239B0068A}" destId="{441D76E1-037B-4A06-BAE7-C3A4F1143846}" srcOrd="0" destOrd="0" parTransId="{6D1FA131-6B20-4CEF-8947-9D956D8C48C9}" sibTransId="{B3788D88-613F-4F54-AB5A-9C9EC51531FE}"/>
    <dgm:cxn modelId="{581F5FF3-FFB0-426B-B756-70E7CED7F1AE}" srcId="{1978E08E-BB78-466C-AF7A-8BF239B0068A}" destId="{D3D20E6B-1A2B-45B2-9DC3-98D7FC81F2EE}" srcOrd="5" destOrd="0" parTransId="{4C4F60CF-A2C6-41A6-A78A-66CE758ACAE5}" sibTransId="{17DFD8AB-FECB-47C1-B9C5-F003BFF42E8C}"/>
    <dgm:cxn modelId="{9EF5B9FB-B2FA-4BB2-A3FA-AB2FB42E2CEB}" type="presOf" srcId="{28EDD664-B14B-4F29-B5B5-D9C67297BE75}" destId="{57E118DD-33EA-43BF-976E-34529E0D00E8}" srcOrd="0" destOrd="0" presId="urn:microsoft.com/office/officeart/2005/8/layout/vList2#1"/>
    <dgm:cxn modelId="{D4AF47FF-08FF-4819-A78D-2ABDA44255A4}" type="presOf" srcId="{D3D20E6B-1A2B-45B2-9DC3-98D7FC81F2EE}" destId="{474FA304-4068-4C3D-BD53-CA606B801876}" srcOrd="0" destOrd="0" presId="urn:microsoft.com/office/officeart/2005/8/layout/vList2#1"/>
    <dgm:cxn modelId="{7462BB1B-B838-4AD5-9C70-4CF65EA16FDB}" type="presParOf" srcId="{37CE24F8-7BE3-4A3F-8D23-7C7AC95A1567}" destId="{F58DD7B4-E47F-4BA4-8F21-098E335856BA}" srcOrd="0" destOrd="0" presId="urn:microsoft.com/office/officeart/2005/8/layout/vList2#1"/>
    <dgm:cxn modelId="{F984A92A-3CA3-4D61-B196-451F34C1254E}" type="presParOf" srcId="{37CE24F8-7BE3-4A3F-8D23-7C7AC95A1567}" destId="{5A533586-637B-49CD-8F84-A321819EC343}" srcOrd="1" destOrd="0" presId="urn:microsoft.com/office/officeart/2005/8/layout/vList2#1"/>
    <dgm:cxn modelId="{BB2EF32E-FB44-4221-8404-50400DDE9F3B}" type="presParOf" srcId="{37CE24F8-7BE3-4A3F-8D23-7C7AC95A1567}" destId="{D7370D3E-0351-4930-97DE-41DA5B698CDD}" srcOrd="2" destOrd="0" presId="urn:microsoft.com/office/officeart/2005/8/layout/vList2#1"/>
    <dgm:cxn modelId="{B232E853-86E8-4D34-809C-100E2BABA404}" type="presParOf" srcId="{37CE24F8-7BE3-4A3F-8D23-7C7AC95A1567}" destId="{BA0F3841-59AC-4D68-9E37-8A20FFF5D352}" srcOrd="3" destOrd="0" presId="urn:microsoft.com/office/officeart/2005/8/layout/vList2#1"/>
    <dgm:cxn modelId="{8B31561B-9726-448E-AE66-5B9D3AC7D711}" type="presParOf" srcId="{37CE24F8-7BE3-4A3F-8D23-7C7AC95A1567}" destId="{2C89BCDA-B139-4C0E-87B9-93984A76741A}" srcOrd="4" destOrd="0" presId="urn:microsoft.com/office/officeart/2005/8/layout/vList2#1"/>
    <dgm:cxn modelId="{E86BD3DB-2E11-4F97-BDCB-31BCDA5B3849}" type="presParOf" srcId="{37CE24F8-7BE3-4A3F-8D23-7C7AC95A1567}" destId="{FB551F15-CB77-46E6-93E0-BF742CADC789}" srcOrd="5" destOrd="0" presId="urn:microsoft.com/office/officeart/2005/8/layout/vList2#1"/>
    <dgm:cxn modelId="{2AC832EC-C319-4EE6-9B17-426185014CFF}" type="presParOf" srcId="{37CE24F8-7BE3-4A3F-8D23-7C7AC95A1567}" destId="{57E118DD-33EA-43BF-976E-34529E0D00E8}" srcOrd="6" destOrd="0" presId="urn:microsoft.com/office/officeart/2005/8/layout/vList2#1"/>
    <dgm:cxn modelId="{FEF3C4A4-63D0-4F50-9B9D-F01975522F02}" type="presParOf" srcId="{37CE24F8-7BE3-4A3F-8D23-7C7AC95A1567}" destId="{9DD24B26-121A-4040-B755-AA7B5153170A}" srcOrd="7" destOrd="0" presId="urn:microsoft.com/office/officeart/2005/8/layout/vList2#1"/>
    <dgm:cxn modelId="{2002A914-B27C-4D44-A838-64AC528F5B20}" type="presParOf" srcId="{37CE24F8-7BE3-4A3F-8D23-7C7AC95A1567}" destId="{2A909ED8-F8DB-40EA-94AF-ED80D47099A7}" srcOrd="8" destOrd="0" presId="urn:microsoft.com/office/officeart/2005/8/layout/vList2#1"/>
    <dgm:cxn modelId="{7E46D242-F960-476D-8258-8A41697CC440}" type="presParOf" srcId="{37CE24F8-7BE3-4A3F-8D23-7C7AC95A1567}" destId="{8425D338-D0B3-46DD-846E-859F48791F5C}" srcOrd="9" destOrd="0" presId="urn:microsoft.com/office/officeart/2005/8/layout/vList2#1"/>
    <dgm:cxn modelId="{087A5A38-2D89-4DBD-8912-E13F3EEC8AB4}" type="presParOf" srcId="{37CE24F8-7BE3-4A3F-8D23-7C7AC95A1567}" destId="{474FA304-4068-4C3D-BD53-CA606B801876}" srcOrd="10" destOrd="0" presId="urn:microsoft.com/office/officeart/2005/8/layout/vList2#1"/>
    <dgm:cxn modelId="{A5065460-43C3-45B8-8E67-7A777CD3F160}" type="presParOf" srcId="{37CE24F8-7BE3-4A3F-8D23-7C7AC95A1567}" destId="{296889AC-B1FC-4B9A-A8F6-1FB9BE322021}" srcOrd="11" destOrd="0" presId="urn:microsoft.com/office/officeart/2005/8/layout/vList2#1"/>
    <dgm:cxn modelId="{7266BE29-CC33-49A8-8FC0-230BB2A24F84}" type="presParOf" srcId="{37CE24F8-7BE3-4A3F-8D23-7C7AC95A1567}" destId="{FF03D1FD-4B49-4EB6-AAE0-544413FC54C9}" srcOrd="12" destOrd="0" presId="urn:microsoft.com/office/officeart/2005/8/layout/vList2#1"/>
    <dgm:cxn modelId="{264DE628-DC26-437C-BDF9-C9C8DF8ADE90}" type="presParOf" srcId="{37CE24F8-7BE3-4A3F-8D23-7C7AC95A1567}" destId="{451F3810-8891-4916-9B7D-B84FA6471DBA}" srcOrd="13" destOrd="0" presId="urn:microsoft.com/office/officeart/2005/8/layout/vList2#1"/>
    <dgm:cxn modelId="{31C08187-BFFC-4B3C-A0F4-2C11E9C1C7AD}" type="presParOf" srcId="{37CE24F8-7BE3-4A3F-8D23-7C7AC95A1567}" destId="{2E08E69C-2C04-4BF8-B247-8BA3F85D2DFA}" srcOrd="14" destOrd="0" presId="urn:microsoft.com/office/officeart/2005/8/layout/vList2#1"/>
    <dgm:cxn modelId="{660984A4-8C58-46A5-B8A9-6F2958F8549B}" type="presParOf" srcId="{37CE24F8-7BE3-4A3F-8D23-7C7AC95A1567}" destId="{D0056FE4-A7C7-4974-BD98-8532BCF9797F}" srcOrd="15" destOrd="0" presId="urn:microsoft.com/office/officeart/2005/8/layout/vList2#1"/>
    <dgm:cxn modelId="{0522130F-50C9-4428-83C5-3E8CA7C9AA55}" type="presParOf" srcId="{37CE24F8-7BE3-4A3F-8D23-7C7AC95A1567}" destId="{FA631765-26DD-4DC3-9A9C-91E6B079285B}" srcOrd="16" destOrd="0" presId="urn:microsoft.com/office/officeart/2005/8/layout/vList2#1"/>
    <dgm:cxn modelId="{B3F1E16F-7F21-47AC-84F1-7EE65EB1810E}" type="presParOf" srcId="{37CE24F8-7BE3-4A3F-8D23-7C7AC95A1567}" destId="{E5FFC49F-C3F6-4359-9B32-A4F75F2D8BCF}" srcOrd="17" destOrd="0" presId="urn:microsoft.com/office/officeart/2005/8/layout/vList2#1"/>
    <dgm:cxn modelId="{0CAC5A0F-8568-4EB1-BCFE-31E14A7613B0}" type="presParOf" srcId="{37CE24F8-7BE3-4A3F-8D23-7C7AC95A1567}" destId="{BD47E7B6-70D8-4500-9241-B93113145D38}" srcOrd="18"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D7B4-E47F-4BA4-8F21-098E335856BA}">
      <dsp:nvSpPr>
        <dsp:cNvPr id="0" name=""/>
        <dsp:cNvSpPr/>
      </dsp:nvSpPr>
      <dsp:spPr bwMode="white">
        <a:xfrm>
          <a:off x="0" y="1298"/>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latin typeface="思源黑体 CN Regular" panose="020B0500000000000000" pitchFamily="34" charset="-122"/>
              <a:ea typeface="思源黑体 CN Regular" panose="020B0500000000000000" pitchFamily="34" charset="-122"/>
              <a:cs typeface="Times New Roman" panose="02020603050405020304" pitchFamily="18" charset="0"/>
            </a:rPr>
            <a:t>代码注释</a:t>
          </a:r>
          <a:endParaRPr lang="en-US" sz="2200" kern="12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25159"/>
        <a:ext cx="5026362" cy="441072"/>
      </dsp:txXfrm>
    </dsp:sp>
    <dsp:sp modelId="{5A533586-637B-49CD-8F84-A321819EC343}">
      <dsp:nvSpPr>
        <dsp:cNvPr id="0" name=""/>
        <dsp:cNvSpPr/>
      </dsp:nvSpPr>
      <dsp:spPr bwMode="white">
        <a:xfrm>
          <a:off x="0" y="490093"/>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dirty="0"/>
        </a:p>
      </dsp:txBody>
      <dsp:txXfrm>
        <a:off x="0" y="490093"/>
        <a:ext cx="5074084" cy="57652"/>
      </dsp:txXfrm>
    </dsp:sp>
    <dsp:sp modelId="{D7370D3E-0351-4930-97DE-41DA5B698CDD}">
      <dsp:nvSpPr>
        <dsp:cNvPr id="0" name=""/>
        <dsp:cNvSpPr/>
      </dsp:nvSpPr>
      <dsp:spPr bwMode="white">
        <a:xfrm>
          <a:off x="0" y="547746"/>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变量</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571607"/>
        <a:ext cx="5026362" cy="441072"/>
      </dsp:txXfrm>
    </dsp:sp>
    <dsp:sp modelId="{BA0F3841-59AC-4D68-9E37-8A20FFF5D352}">
      <dsp:nvSpPr>
        <dsp:cNvPr id="0" name=""/>
        <dsp:cNvSpPr/>
      </dsp:nvSpPr>
      <dsp:spPr bwMode="white">
        <a:xfrm>
          <a:off x="0" y="1036541"/>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dirty="0"/>
        </a:p>
      </dsp:txBody>
      <dsp:txXfrm>
        <a:off x="0" y="1036541"/>
        <a:ext cx="5074084" cy="57652"/>
      </dsp:txXfrm>
    </dsp:sp>
    <dsp:sp modelId="{2C89BCDA-B139-4C0E-87B9-93984A76741A}">
      <dsp:nvSpPr>
        <dsp:cNvPr id="0" name=""/>
        <dsp:cNvSpPr/>
      </dsp:nvSpPr>
      <dsp:spPr bwMode="white">
        <a:xfrm>
          <a:off x="0" y="1094193"/>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zh-CN"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Python </a:t>
          </a: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输入 </a:t>
          </a:r>
          <a:r>
            <a:rPr lang="en-US" altLang="zh-CN"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 </a:t>
          </a: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输出</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1118054"/>
        <a:ext cx="5026362" cy="441072"/>
      </dsp:txXfrm>
    </dsp:sp>
    <dsp:sp modelId="{FB551F15-CB77-46E6-93E0-BF742CADC789}">
      <dsp:nvSpPr>
        <dsp:cNvPr id="0" name=""/>
        <dsp:cNvSpPr/>
      </dsp:nvSpPr>
      <dsp:spPr bwMode="white">
        <a:xfrm>
          <a:off x="0" y="1582988"/>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dirty="0"/>
        </a:p>
      </dsp:txBody>
      <dsp:txXfrm>
        <a:off x="0" y="1582988"/>
        <a:ext cx="5074084" cy="57652"/>
      </dsp:txXfrm>
    </dsp:sp>
    <dsp:sp modelId="{57E118DD-33EA-43BF-976E-34529E0D00E8}">
      <dsp:nvSpPr>
        <dsp:cNvPr id="0" name=""/>
        <dsp:cNvSpPr/>
      </dsp:nvSpPr>
      <dsp:spPr bwMode="white">
        <a:xfrm>
          <a:off x="0" y="1640641"/>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数值类型</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1664502"/>
        <a:ext cx="5026362" cy="441072"/>
      </dsp:txXfrm>
    </dsp:sp>
    <dsp:sp modelId="{9DD24B26-121A-4040-B755-AA7B5153170A}">
      <dsp:nvSpPr>
        <dsp:cNvPr id="0" name=""/>
        <dsp:cNvSpPr/>
      </dsp:nvSpPr>
      <dsp:spPr bwMode="white">
        <a:xfrm>
          <a:off x="0" y="2129436"/>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dirty="0"/>
        </a:p>
      </dsp:txBody>
      <dsp:txXfrm>
        <a:off x="0" y="2129436"/>
        <a:ext cx="5074084" cy="57652"/>
      </dsp:txXfrm>
    </dsp:sp>
    <dsp:sp modelId="{2A909ED8-F8DB-40EA-94AF-ED80D47099A7}">
      <dsp:nvSpPr>
        <dsp:cNvPr id="0" name=""/>
        <dsp:cNvSpPr/>
      </dsp:nvSpPr>
      <dsp:spPr bwMode="white">
        <a:xfrm>
          <a:off x="0" y="2187089"/>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字符串</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2210950"/>
        <a:ext cx="5026362" cy="441072"/>
      </dsp:txXfrm>
    </dsp:sp>
    <dsp:sp modelId="{8425D338-D0B3-46DD-846E-859F48791F5C}">
      <dsp:nvSpPr>
        <dsp:cNvPr id="0" name=""/>
        <dsp:cNvSpPr/>
      </dsp:nvSpPr>
      <dsp:spPr bwMode="white">
        <a:xfrm>
          <a:off x="0" y="2675884"/>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dirty="0"/>
        </a:p>
      </dsp:txBody>
      <dsp:txXfrm>
        <a:off x="0" y="2675884"/>
        <a:ext cx="5074084" cy="57652"/>
      </dsp:txXfrm>
    </dsp:sp>
    <dsp:sp modelId="{474FA304-4068-4C3D-BD53-CA606B801876}">
      <dsp:nvSpPr>
        <dsp:cNvPr id="0" name=""/>
        <dsp:cNvSpPr/>
      </dsp:nvSpPr>
      <dsp:spPr bwMode="white">
        <a:xfrm>
          <a:off x="0" y="2733536"/>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列表</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2757397"/>
        <a:ext cx="5026362" cy="441072"/>
      </dsp:txXfrm>
    </dsp:sp>
    <dsp:sp modelId="{296889AC-B1FC-4B9A-A8F6-1FB9BE322021}">
      <dsp:nvSpPr>
        <dsp:cNvPr id="0" name=""/>
        <dsp:cNvSpPr/>
      </dsp:nvSpPr>
      <dsp:spPr bwMode="white">
        <a:xfrm>
          <a:off x="0" y="3222331"/>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dirty="0"/>
        </a:p>
      </dsp:txBody>
      <dsp:txXfrm>
        <a:off x="0" y="3222331"/>
        <a:ext cx="5074084" cy="57652"/>
      </dsp:txXfrm>
    </dsp:sp>
    <dsp:sp modelId="{FF03D1FD-4B49-4EB6-AAE0-544413FC54C9}">
      <dsp:nvSpPr>
        <dsp:cNvPr id="0" name=""/>
        <dsp:cNvSpPr/>
      </dsp:nvSpPr>
      <dsp:spPr bwMode="white">
        <a:xfrm>
          <a:off x="0" y="3279984"/>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元组</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3303845"/>
        <a:ext cx="5026362" cy="441072"/>
      </dsp:txXfrm>
    </dsp:sp>
    <dsp:sp modelId="{451F3810-8891-4916-9B7D-B84FA6471DBA}">
      <dsp:nvSpPr>
        <dsp:cNvPr id="0" name=""/>
        <dsp:cNvSpPr/>
      </dsp:nvSpPr>
      <dsp:spPr bwMode="white">
        <a:xfrm>
          <a:off x="0" y="3768779"/>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a:p>
      </dsp:txBody>
      <dsp:txXfrm>
        <a:off x="0" y="3768779"/>
        <a:ext cx="5074084" cy="57652"/>
      </dsp:txXfrm>
    </dsp:sp>
    <dsp:sp modelId="{2E08E69C-2C04-4BF8-B247-8BA3F85D2DFA}">
      <dsp:nvSpPr>
        <dsp:cNvPr id="0" name=""/>
        <dsp:cNvSpPr/>
      </dsp:nvSpPr>
      <dsp:spPr bwMode="white">
        <a:xfrm>
          <a:off x="0" y="3826432"/>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字典</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3850293"/>
        <a:ext cx="5026362" cy="441072"/>
      </dsp:txXfrm>
    </dsp:sp>
    <dsp:sp modelId="{D0056FE4-A7C7-4974-BD98-8532BCF9797F}">
      <dsp:nvSpPr>
        <dsp:cNvPr id="0" name=""/>
        <dsp:cNvSpPr/>
      </dsp:nvSpPr>
      <dsp:spPr bwMode="white">
        <a:xfrm>
          <a:off x="0" y="4315227"/>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a:p>
      </dsp:txBody>
      <dsp:txXfrm>
        <a:off x="0" y="4315227"/>
        <a:ext cx="5074084" cy="57652"/>
      </dsp:txXfrm>
    </dsp:sp>
    <dsp:sp modelId="{FA631765-26DD-4DC3-9A9C-91E6B079285B}">
      <dsp:nvSpPr>
        <dsp:cNvPr id="0" name=""/>
        <dsp:cNvSpPr/>
      </dsp:nvSpPr>
      <dsp:spPr bwMode="white">
        <a:xfrm>
          <a:off x="0" y="4372879"/>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集合</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4396740"/>
        <a:ext cx="5026362" cy="441072"/>
      </dsp:txXfrm>
    </dsp:sp>
    <dsp:sp modelId="{E5FFC49F-C3F6-4359-9B32-A4F75F2D8BCF}">
      <dsp:nvSpPr>
        <dsp:cNvPr id="0" name=""/>
        <dsp:cNvSpPr/>
      </dsp:nvSpPr>
      <dsp:spPr bwMode="white">
        <a:xfrm>
          <a:off x="0" y="4861674"/>
          <a:ext cx="5074084" cy="5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zh-CN" altLang="en-US" sz="400" kern="1200"/>
        </a:p>
      </dsp:txBody>
      <dsp:txXfrm>
        <a:off x="0" y="4861674"/>
        <a:ext cx="5074084" cy="57652"/>
      </dsp:txXfrm>
    </dsp:sp>
    <dsp:sp modelId="{BD47E7B6-70D8-4500-9241-B93113145D38}">
      <dsp:nvSpPr>
        <dsp:cNvPr id="0" name=""/>
        <dsp:cNvSpPr/>
      </dsp:nvSpPr>
      <dsp:spPr bwMode="white">
        <a:xfrm>
          <a:off x="0" y="4919327"/>
          <a:ext cx="5074084" cy="488794"/>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内置常量与运算符</a:t>
          </a:r>
          <a:endParaRPr lang="en-US" sz="22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23861" y="4943188"/>
        <a:ext cx="5026362" cy="44107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11/16/2022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11/16/2022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11/16/2022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11/16/2022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11/16/2022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11/16/2022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230" y="1529080"/>
            <a:ext cx="10318115" cy="2750820"/>
          </a:xfrm>
        </p:spPr>
        <p:txBody>
          <a:bodyPr/>
          <a:lstStyle/>
          <a:p>
            <a:pPr>
              <a:lnSpc>
                <a:spcPct val="100000"/>
              </a:lnSpc>
            </a:pPr>
            <a:r>
              <a:rPr lang="en-US" altLang="zh-CN" sz="8800" cap="none" spc="0" dirty="0">
                <a:latin typeface="思源黑体 CN Regular" panose="020B0500000000000000" pitchFamily="34" charset="-122"/>
                <a:ea typeface="思源黑体 CN Regular" panose="020B0500000000000000" pitchFamily="34" charset="-122"/>
                <a:cs typeface="Times New Roman" panose="02020603050405020304" pitchFamily="18" charset="0"/>
              </a:rPr>
              <a:t>PYTHON </a:t>
            </a:r>
            <a:r>
              <a:rPr lang="zh-CN" altLang="en-US" sz="8800" cap="none" spc="0" dirty="0">
                <a:latin typeface="思源黑体 CN Regular" panose="020B0500000000000000" pitchFamily="34" charset="-122"/>
                <a:ea typeface="思源黑体 CN Regular" panose="020B0500000000000000" pitchFamily="34" charset="-122"/>
                <a:cs typeface="Times New Roman" panose="02020603050405020304" pitchFamily="18" charset="0"/>
              </a:rPr>
              <a:t>基础语法</a:t>
            </a:r>
            <a:endParaRPr lang="en-US" sz="8800" spc="0" dirty="0">
              <a:latin typeface="思源黑体 CN Regular" panose="020B0500000000000000" pitchFamily="34" charset="-122"/>
              <a:ea typeface="思源黑体 CN Regular" panose="020B0500000000000000" pitchFamily="34" charset="-122"/>
            </a:endParaRPr>
          </a:p>
        </p:txBody>
      </p:sp>
      <p:sp>
        <p:nvSpPr>
          <p:cNvPr id="8" name="TextBox 7"/>
          <p:cNvSpPr txBox="1"/>
          <p:nvPr/>
        </p:nvSpPr>
        <p:spPr>
          <a:xfrm>
            <a:off x="2053678" y="3916702"/>
            <a:ext cx="8224344" cy="521970"/>
          </a:xfrm>
          <a:prstGeom prst="rect">
            <a:avLst/>
          </a:prstGeom>
          <a:noFill/>
        </p:spPr>
        <p:txBody>
          <a:bodyPr wrap="square" rtlCol="0">
            <a:spAutoFit/>
          </a:bodyPr>
          <a:lstStyle/>
          <a:p>
            <a:pPr algn="ctr"/>
            <a:r>
              <a:rPr lang="zh-CN" altLang="en-US" sz="2800" dirty="0">
                <a:solidFill>
                  <a:schemeClr val="tx2"/>
                </a:solidFill>
                <a:latin typeface="思源黑体 CN Regular" panose="020B0500000000000000" pitchFamily="34" charset="-122"/>
                <a:ea typeface="思源黑体 CN Regular" panose="020B0500000000000000" pitchFamily="34" charset="-122"/>
                <a:cs typeface="Times New Roman" panose="02020603050405020304" pitchFamily="18" charset="0"/>
              </a:rPr>
              <a:t>讲师：罗大富</a:t>
            </a:r>
          </a:p>
        </p:txBody>
      </p:sp>
      <p:sp>
        <p:nvSpPr>
          <p:cNvPr id="3" name="文本框 2"/>
          <p:cNvSpPr txBox="1"/>
          <p:nvPr/>
        </p:nvSpPr>
        <p:spPr>
          <a:xfrm>
            <a:off x="622300" y="311785"/>
            <a:ext cx="4331335" cy="922020"/>
          </a:xfrm>
          <a:prstGeom prst="rect">
            <a:avLst/>
          </a:prstGeom>
          <a:noFill/>
        </p:spPr>
        <p:txBody>
          <a:bodyPr wrap="square" rtlCol="0">
            <a:spAutoFit/>
          </a:bodyPr>
          <a:lstStyle/>
          <a:p>
            <a:r>
              <a:rPr lang="zh-CN" altLang="en-US" sz="5400" dirty="0">
                <a:ln w="6600">
                  <a:solidFill>
                    <a:schemeClr val="accent2"/>
                  </a:solidFill>
                  <a:prstDash val="solid"/>
                </a:ln>
                <a:solidFill>
                  <a:srgbClr val="FFFFFF"/>
                </a:solidFill>
                <a:effectLst>
                  <a:outerShdw dist="38100" dir="2700000" algn="tl" rotWithShape="0">
                    <a:schemeClr val="accent2"/>
                  </a:outerShdw>
                </a:effectLst>
                <a:latin typeface="思源黑体 CN Regular" panose="020B0500000000000000" pitchFamily="34" charset="-122"/>
                <a:ea typeface="思源黑体 CN Regular" panose="020B0500000000000000" pitchFamily="34" charset="-122"/>
                <a:sym typeface="+mn-ea"/>
              </a:rPr>
              <a:t>第二章节</a:t>
            </a:r>
            <a:endParaRPr lang="zh-C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输出函数 </a:t>
            </a:r>
            <a:r>
              <a:rPr lang="en-US" altLang="zh-CN"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print()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70726"/>
            <a:ext cx="10178322" cy="4554131"/>
          </a:xfrm>
        </p:spPr>
        <p:txBody>
          <a:bodyPr>
            <a:normAutofit/>
          </a:bodyPr>
          <a:lstStyle/>
          <a:p>
            <a:pPr marL="0" indent="0">
              <a:lnSpc>
                <a:spcPct val="130000"/>
              </a:lnSpc>
              <a:buNone/>
            </a:pPr>
            <a:r>
              <a:rPr lang="zh-CN" altLang="en-US" dirty="0">
                <a:solidFill>
                  <a:schemeClr val="accent2"/>
                </a:solidFill>
              </a:rPr>
              <a:t>在前面的内容中，我们一直都在使用输出函数 </a:t>
            </a:r>
            <a:r>
              <a:rPr lang="en-US" altLang="zh-CN" dirty="0">
                <a:solidFill>
                  <a:schemeClr val="accent2"/>
                </a:solidFill>
              </a:rPr>
              <a:t>print()</a:t>
            </a:r>
            <a:r>
              <a:rPr lang="zh-CN" altLang="en-US" dirty="0">
                <a:solidFill>
                  <a:schemeClr val="accent2"/>
                </a:solidFill>
              </a:rPr>
              <a:t>，我们也知道，</a:t>
            </a:r>
            <a:r>
              <a:rPr lang="en-US" altLang="zh-CN" dirty="0">
                <a:solidFill>
                  <a:schemeClr val="accent2"/>
                </a:solidFill>
              </a:rPr>
              <a:t>Python </a:t>
            </a:r>
            <a:r>
              <a:rPr lang="zh-CN" altLang="en-US" dirty="0">
                <a:solidFill>
                  <a:schemeClr val="accent2"/>
                </a:solidFill>
              </a:rPr>
              <a:t>程序如果需要输出，就必须调用 </a:t>
            </a:r>
            <a:r>
              <a:rPr lang="en-US" altLang="zh-CN" dirty="0">
                <a:solidFill>
                  <a:schemeClr val="accent2"/>
                </a:solidFill>
              </a:rPr>
              <a:t>print() </a:t>
            </a:r>
            <a:r>
              <a:rPr lang="zh-CN" altLang="en-US" dirty="0">
                <a:solidFill>
                  <a:schemeClr val="accent2"/>
                </a:solidFill>
              </a:rPr>
              <a:t>函数，基本形式如下：</a:t>
            </a:r>
            <a:endParaRPr lang="en-US" altLang="zh-CN" dirty="0">
              <a:solidFill>
                <a:schemeClr val="accent2"/>
              </a:solidFill>
            </a:endParaRPr>
          </a:p>
          <a:p>
            <a:pPr marL="0" indent="0">
              <a:lnSpc>
                <a:spcPct val="150000"/>
              </a:lnSpc>
              <a:buNone/>
            </a:pPr>
            <a:r>
              <a:rPr lang="en-US" altLang="zh-CN" dirty="0"/>
              <a:t>	print(value, ..., </a:t>
            </a:r>
            <a:r>
              <a:rPr lang="en-US" altLang="zh-CN" dirty="0" err="1"/>
              <a:t>sep</a:t>
            </a:r>
            <a:r>
              <a:rPr lang="en-US" altLang="zh-CN" dirty="0"/>
              <a:t>='', end='\n’)</a:t>
            </a:r>
          </a:p>
          <a:p>
            <a:pPr marL="0" indent="0">
              <a:buNone/>
            </a:pPr>
            <a:r>
              <a:rPr lang="en-US" altLang="zh-CN" dirty="0"/>
              <a:t>	</a:t>
            </a:r>
          </a:p>
          <a:p>
            <a:pPr marL="0" indent="0">
              <a:spcAft>
                <a:spcPts val="700"/>
              </a:spcAft>
              <a:buNone/>
            </a:pPr>
            <a:r>
              <a:rPr lang="zh-CN" altLang="en-US" dirty="0">
                <a:solidFill>
                  <a:schemeClr val="accent2"/>
                </a:solidFill>
              </a:rPr>
              <a:t>其中参数的意义如下：</a:t>
            </a:r>
          </a:p>
          <a:p>
            <a:pPr lvl="2">
              <a:lnSpc>
                <a:spcPct val="150000"/>
              </a:lnSpc>
            </a:pPr>
            <a:r>
              <a:rPr lang="en-US" altLang="zh-CN" sz="1800" dirty="0"/>
              <a:t>value </a:t>
            </a:r>
            <a:r>
              <a:rPr lang="zh-CN" altLang="en-US" sz="1800" dirty="0"/>
              <a:t>是用户要输出的信息，后面的省略号表示可以有多个要输出的信息；</a:t>
            </a:r>
          </a:p>
          <a:p>
            <a:pPr lvl="2">
              <a:lnSpc>
                <a:spcPct val="150000"/>
              </a:lnSpc>
            </a:pPr>
            <a:r>
              <a:rPr lang="en-US" altLang="zh-CN" sz="1800" dirty="0" err="1"/>
              <a:t>sep</a:t>
            </a:r>
            <a:r>
              <a:rPr lang="en-US" altLang="zh-CN" sz="1800" dirty="0"/>
              <a:t> </a:t>
            </a:r>
            <a:r>
              <a:rPr lang="zh-CN" altLang="en-US" sz="1800" dirty="0"/>
              <a:t>是多个要输出信息之间的分隔符，其默认值为一个空格；</a:t>
            </a:r>
          </a:p>
          <a:p>
            <a:pPr lvl="2">
              <a:lnSpc>
                <a:spcPct val="150000"/>
              </a:lnSpc>
            </a:pPr>
            <a:r>
              <a:rPr lang="en-US" altLang="zh-CN" sz="1800" dirty="0"/>
              <a:t>end </a:t>
            </a:r>
            <a:r>
              <a:rPr lang="zh-CN" altLang="en-US" sz="1800" dirty="0"/>
              <a:t>是一个 </a:t>
            </a:r>
            <a:r>
              <a:rPr lang="en-US" altLang="zh-CN" sz="1800" dirty="0"/>
              <a:t>print() </a:t>
            </a:r>
            <a:r>
              <a:rPr lang="zh-CN" altLang="en-US" sz="1800" dirty="0"/>
              <a:t>函数中所有要输出信息之后添加的符号，默认值为换行符。</a:t>
            </a:r>
            <a:endParaRPr lang="en-US" altLang="zh-C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输入函数 </a:t>
            </a:r>
            <a:r>
              <a:rPr lang="en-US" altLang="zh-CN"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input()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70726"/>
            <a:ext cx="10178322" cy="4554131"/>
          </a:xfrm>
        </p:spPr>
        <p:txBody>
          <a:bodyPr>
            <a:normAutofit/>
          </a:bodyPr>
          <a:lstStyle/>
          <a:p>
            <a:pPr marL="0" indent="0">
              <a:lnSpc>
                <a:spcPct val="150000"/>
              </a:lnSpc>
              <a:buNone/>
            </a:pPr>
            <a:r>
              <a:rPr lang="en-US" altLang="zh-CN" dirty="0">
                <a:solidFill>
                  <a:schemeClr val="accent2"/>
                </a:solidFill>
              </a:rPr>
              <a:t>Python </a:t>
            </a:r>
            <a:r>
              <a:rPr lang="zh-CN" altLang="en-US" dirty="0">
                <a:solidFill>
                  <a:schemeClr val="accent2"/>
                </a:solidFill>
              </a:rPr>
              <a:t>程序如果需要输入，就必须调用其 </a:t>
            </a:r>
            <a:r>
              <a:rPr lang="en-US" altLang="zh-CN" dirty="0">
                <a:solidFill>
                  <a:schemeClr val="accent2"/>
                </a:solidFill>
              </a:rPr>
              <a:t>input() </a:t>
            </a:r>
            <a:r>
              <a:rPr lang="zh-CN" altLang="en-US" dirty="0">
                <a:solidFill>
                  <a:schemeClr val="accent2"/>
                </a:solidFill>
              </a:rPr>
              <a:t>函数，基本形式如下：</a:t>
            </a:r>
            <a:endParaRPr lang="en-US" altLang="zh-CN" dirty="0">
              <a:solidFill>
                <a:schemeClr val="accent2"/>
              </a:solidFill>
            </a:endParaRPr>
          </a:p>
          <a:p>
            <a:pPr marL="0" indent="0">
              <a:lnSpc>
                <a:spcPct val="150000"/>
              </a:lnSpc>
              <a:buNone/>
            </a:pPr>
            <a:r>
              <a:rPr lang="en-US" altLang="zh-CN" dirty="0"/>
              <a:t>	input([</a:t>
            </a:r>
            <a:r>
              <a:rPr lang="zh-CN" altLang="en-US" dirty="0"/>
              <a:t>提示语</a:t>
            </a:r>
            <a:r>
              <a:rPr lang="en-US" altLang="zh-CN" dirty="0"/>
              <a:t>])</a:t>
            </a:r>
          </a:p>
          <a:p>
            <a:pPr marL="0" indent="0">
              <a:spcBef>
                <a:spcPts val="0"/>
              </a:spcBef>
              <a:buNone/>
            </a:pPr>
            <a:endParaRPr lang="en-US" altLang="zh-CN" dirty="0"/>
          </a:p>
          <a:p>
            <a:pPr marL="0" indent="0">
              <a:spcAft>
                <a:spcPts val="700"/>
              </a:spcAft>
              <a:buNone/>
            </a:pPr>
            <a:r>
              <a:rPr lang="zh-CN" altLang="en-US" dirty="0">
                <a:solidFill>
                  <a:schemeClr val="accent2"/>
                </a:solidFill>
              </a:rPr>
              <a:t>其中的参数是可选的，即可以使用，也可以不使用。</a:t>
            </a:r>
            <a:endParaRPr lang="en-US" altLang="zh-CN" dirty="0">
              <a:solidFill>
                <a:schemeClr val="accent2"/>
              </a:solidFill>
            </a:endParaRPr>
          </a:p>
          <a:p>
            <a:pPr marL="0" indent="0">
              <a:lnSpc>
                <a:spcPct val="130000"/>
              </a:lnSpc>
              <a:buNone/>
            </a:pPr>
            <a:r>
              <a:rPr lang="zh-CN" altLang="en-US" dirty="0">
                <a:solidFill>
                  <a:schemeClr val="accent2"/>
                </a:solidFill>
              </a:rPr>
              <a:t>参数是用来提供用户输入的提示信息字符串。当用户输入程序所需要的数据时，就会以字符串的形式返回。</a:t>
            </a:r>
            <a:endParaRPr lang="en-US" altLang="zh-CN" dirty="0">
              <a:solidFill>
                <a:schemeClr val="accent2"/>
              </a:solidFill>
            </a:endParaRPr>
          </a:p>
          <a:p>
            <a:pPr marL="0" indent="0">
              <a:spcBef>
                <a:spcPts val="0"/>
              </a:spcBef>
              <a:buNone/>
            </a:pPr>
            <a:endParaRPr lang="en-US" altLang="zh-CN" dirty="0"/>
          </a:p>
          <a:p>
            <a:pPr marL="0" indent="0">
              <a:lnSpc>
                <a:spcPct val="130000"/>
              </a:lnSpc>
              <a:buNone/>
            </a:pPr>
            <a:r>
              <a:rPr lang="zh-CN" altLang="en-US" b="1" dirty="0"/>
              <a:t>注意：</a:t>
            </a:r>
            <a:r>
              <a:rPr lang="en-US" altLang="zh-CN" dirty="0"/>
              <a:t>input() </a:t>
            </a:r>
            <a:r>
              <a:rPr lang="zh-CN" altLang="en-US" dirty="0"/>
              <a:t>函数获取的数据，都会转换成字符串的格式，因此，当我们输入数字或其他类型数据的时候，需要进行转换。这里你可能有疑问了，什么是字符串？什么是数据类型？请继续往下看。</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2113989"/>
            <a:ext cx="10178322" cy="3157267"/>
          </a:xfrm>
        </p:spPr>
        <p:txBody>
          <a:bodyPr>
            <a:normAutofit/>
          </a:bodyPr>
          <a:lstStyle/>
          <a:p>
            <a:pPr marL="457200" indent="-457200">
              <a:lnSpc>
                <a:spcPct val="130000"/>
              </a:lnSpc>
              <a:buFont typeface="+mj-lt"/>
              <a:buAutoNum type="arabicPeriod"/>
            </a:pPr>
            <a:r>
              <a:rPr lang="zh-CN" altLang="en-US" dirty="0"/>
              <a:t>写一个程序，要求用户输入自己的名字 </a:t>
            </a:r>
            <a:r>
              <a:rPr lang="en-US" altLang="zh-CN" dirty="0"/>
              <a:t>xxx</a:t>
            </a:r>
            <a:r>
              <a:rPr lang="zh-CN" altLang="en-US" dirty="0"/>
              <a:t>，并且带有提示“请输入你的名字：”，然后打印出：</a:t>
            </a:r>
            <a:endParaRPr lang="en-US" altLang="zh-CN" dirty="0"/>
          </a:p>
          <a:p>
            <a:pPr marL="0" indent="0">
              <a:lnSpc>
                <a:spcPct val="200000"/>
              </a:lnSpc>
              <a:buNone/>
            </a:pPr>
            <a:r>
              <a:rPr lang="en-US" altLang="zh-CN" dirty="0"/>
              <a:t>	</a:t>
            </a:r>
            <a:r>
              <a:rPr lang="zh-CN" altLang="en-US" b="1" dirty="0"/>
              <a:t>“你好，</a:t>
            </a:r>
            <a:r>
              <a:rPr lang="en-US" altLang="zh-CN" b="1" dirty="0"/>
              <a:t>xxx</a:t>
            </a:r>
            <a:r>
              <a:rPr lang="zh-CN" altLang="en-US" b="1" dirty="0"/>
              <a:t>”</a:t>
            </a:r>
            <a:endParaRPr lang="en-US" altLang="zh-CN" b="1" dirty="0"/>
          </a:p>
        </p:txBody>
      </p:sp>
      <p:pic>
        <p:nvPicPr>
          <p:cNvPr id="4" name="图片 3"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737" y="4454963"/>
            <a:ext cx="1632585" cy="16325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数据类型</a:t>
            </a:r>
          </a:p>
        </p:txBody>
      </p:sp>
      <p:sp>
        <p:nvSpPr>
          <p:cNvPr id="3" name="Content Placeholder 2"/>
          <p:cNvSpPr>
            <a:spLocks noGrp="1"/>
          </p:cNvSpPr>
          <p:nvPr>
            <p:ph idx="1"/>
          </p:nvPr>
        </p:nvSpPr>
        <p:spPr>
          <a:xfrm>
            <a:off x="1251678" y="1325461"/>
            <a:ext cx="10178322" cy="4554131"/>
          </a:xfrm>
        </p:spPr>
        <p:txBody>
          <a:bodyPr>
            <a:normAutofit/>
          </a:bodyPr>
          <a:lstStyle/>
          <a:p>
            <a:pPr marL="0" indent="0">
              <a:buNone/>
            </a:pPr>
            <a:r>
              <a:rPr lang="zh-CN" altLang="en-US" dirty="0"/>
              <a:t>在编程中，数据类型是一个重要的概念。</a:t>
            </a:r>
          </a:p>
          <a:p>
            <a:pPr marL="0" indent="0">
              <a:buNone/>
            </a:pPr>
            <a:r>
              <a:rPr lang="zh-CN" altLang="en-US" dirty="0"/>
              <a:t>变量可以存储不同类型的数据，并且不同类型可以执行不同的操作。</a:t>
            </a:r>
          </a:p>
          <a:p>
            <a:pPr marL="0" indent="0">
              <a:lnSpc>
                <a:spcPct val="100000"/>
              </a:lnSpc>
              <a:spcBef>
                <a:spcPts val="0"/>
              </a:spcBef>
              <a:buNone/>
            </a:pPr>
            <a:endParaRPr lang="en-US" altLang="zh-CN" dirty="0"/>
          </a:p>
          <a:p>
            <a:pPr marL="0" indent="0">
              <a:buNone/>
            </a:pPr>
            <a:r>
              <a:rPr lang="en-US" altLang="zh-CN" dirty="0"/>
              <a:t>Python </a:t>
            </a:r>
            <a:r>
              <a:rPr lang="zh-CN" altLang="en-US" dirty="0"/>
              <a:t>默认拥有以下内置数据类型：</a:t>
            </a:r>
            <a:endParaRPr lang="en-US" altLang="zh-CN" dirty="0"/>
          </a:p>
          <a:p>
            <a:pPr marL="0" indent="0">
              <a:buNone/>
            </a:pPr>
            <a:endParaRPr lang="en-US" altLang="zh-CN" dirty="0"/>
          </a:p>
        </p:txBody>
      </p:sp>
      <p:graphicFrame>
        <p:nvGraphicFramePr>
          <p:cNvPr id="6" name="Table 5"/>
          <p:cNvGraphicFramePr>
            <a:graphicFrameLocks noGrp="1"/>
          </p:cNvGraphicFramePr>
          <p:nvPr>
            <p:custDataLst>
              <p:tags r:id="rId1"/>
            </p:custDataLst>
            <p:extLst>
              <p:ext uri="{D42A27DB-BD31-4B8C-83A1-F6EECF244321}">
                <p14:modId xmlns:p14="http://schemas.microsoft.com/office/powerpoint/2010/main" val="3035981826"/>
              </p:ext>
            </p:extLst>
          </p:nvPr>
        </p:nvGraphicFramePr>
        <p:xfrm>
          <a:off x="1620000" y="3037284"/>
          <a:ext cx="7582164" cy="3049787"/>
        </p:xfrm>
        <a:graphic>
          <a:graphicData uri="http://schemas.openxmlformats.org/drawingml/2006/table">
            <a:tbl>
              <a:tblPr/>
              <a:tblGrid>
                <a:gridCol w="2493003">
                  <a:extLst>
                    <a:ext uri="{9D8B030D-6E8A-4147-A177-3AD203B41FA5}">
                      <a16:colId xmlns:a16="http://schemas.microsoft.com/office/drawing/2014/main" val="20000"/>
                    </a:ext>
                  </a:extLst>
                </a:gridCol>
                <a:gridCol w="5089161">
                  <a:extLst>
                    <a:ext uri="{9D8B030D-6E8A-4147-A177-3AD203B41FA5}">
                      <a16:colId xmlns:a16="http://schemas.microsoft.com/office/drawing/2014/main" val="20001"/>
                    </a:ext>
                  </a:extLst>
                </a:gridCol>
              </a:tblGrid>
              <a:tr h="457352">
                <a:tc>
                  <a:txBody>
                    <a:bodyPr/>
                    <a:lstStyle/>
                    <a:p>
                      <a:r>
                        <a:rPr lang="zh-CN" altLang="en-US" b="1" dirty="0">
                          <a:solidFill>
                            <a:schemeClr val="tx2"/>
                          </a:solidFill>
                          <a:effectLst/>
                        </a:rPr>
                        <a:t>类 型</a:t>
                      </a:r>
                    </a:p>
                  </a:txBody>
                  <a:tcPr marL="123825" marR="123825" marT="57150" marB="57150" anchor="ctr">
                    <a:lnL>
                      <a:noFill/>
                    </a:lnL>
                    <a:lnR>
                      <a:noFill/>
                    </a:lnR>
                    <a:lnT>
                      <a:noFill/>
                    </a:lnT>
                    <a:lnB>
                      <a:noFill/>
                    </a:lnB>
                  </a:tcPr>
                </a:tc>
                <a:tc>
                  <a:txBody>
                    <a:bodyPr/>
                    <a:lstStyle/>
                    <a:p>
                      <a:r>
                        <a:rPr lang="zh-CN" altLang="en-US" b="1" dirty="0">
                          <a:solidFill>
                            <a:schemeClr val="tx2"/>
                          </a:solidFill>
                          <a:effectLst/>
                        </a:rPr>
                        <a:t>说 明</a:t>
                      </a:r>
                    </a:p>
                  </a:txBody>
                  <a:tcPr marL="123825" marR="123825" marT="57150" marB="57150" anchor="ctr">
                    <a:lnL>
                      <a:noFill/>
                    </a:lnL>
                    <a:lnR>
                      <a:noFill/>
                    </a:lnR>
                    <a:lnT>
                      <a:noFill/>
                    </a:lnT>
                    <a:lnB>
                      <a:noFill/>
                    </a:lnB>
                  </a:tcPr>
                </a:tc>
                <a:extLst>
                  <a:ext uri="{0D108BD9-81ED-4DB2-BD59-A6C34878D82A}">
                    <a16:rowId xmlns:a16="http://schemas.microsoft.com/office/drawing/2014/main" val="10000"/>
                  </a:ext>
                </a:extLst>
              </a:tr>
              <a:tr h="432435">
                <a:tc>
                  <a:txBody>
                    <a:bodyPr/>
                    <a:lstStyle/>
                    <a:p>
                      <a:r>
                        <a:rPr lang="zh-CN" altLang="en-US" dirty="0">
                          <a:solidFill>
                            <a:schemeClr val="tx2"/>
                          </a:solidFill>
                          <a:effectLst/>
                        </a:rPr>
                        <a:t>文本类型</a:t>
                      </a:r>
                    </a:p>
                  </a:txBody>
                  <a:tcPr marL="123825" marR="123825" marT="57150" marB="57150" anchor="ctr">
                    <a:lnL>
                      <a:noFill/>
                    </a:lnL>
                    <a:lnR>
                      <a:noFill/>
                    </a:lnR>
                    <a:lnT>
                      <a:noFill/>
                    </a:lnT>
                    <a:lnB>
                      <a:noFill/>
                    </a:lnB>
                  </a:tcPr>
                </a:tc>
                <a:tc>
                  <a:txBody>
                    <a:bodyPr/>
                    <a:lstStyle/>
                    <a:p>
                      <a:r>
                        <a:rPr lang="en-US" dirty="0">
                          <a:solidFill>
                            <a:schemeClr val="tx2"/>
                          </a:solidFill>
                          <a:effectLst/>
                        </a:rPr>
                        <a:t>str(</a:t>
                      </a:r>
                      <a:r>
                        <a:rPr lang="zh-CN" altLang="en-US" dirty="0">
                          <a:solidFill>
                            <a:schemeClr val="tx2"/>
                          </a:solidFill>
                          <a:effectLst/>
                        </a:rPr>
                        <a:t>字符串</a:t>
                      </a:r>
                      <a:r>
                        <a:rPr lang="en-US" dirty="0">
                          <a:solidFill>
                            <a:schemeClr val="tx2"/>
                          </a:solidFill>
                          <a:effectLst/>
                        </a:rPr>
                        <a:t>)</a:t>
                      </a:r>
                    </a:p>
                  </a:txBody>
                  <a:tcPr marL="123825" marR="123825" marT="57150" marB="57150" anchor="ctr">
                    <a:lnL>
                      <a:noFill/>
                    </a:lnL>
                    <a:lnR>
                      <a:noFill/>
                    </a:lnR>
                    <a:lnT>
                      <a:noFill/>
                    </a:lnT>
                    <a:lnB>
                      <a:noFill/>
                    </a:lnB>
                  </a:tcPr>
                </a:tc>
                <a:extLst>
                  <a:ext uri="{0D108BD9-81ED-4DB2-BD59-A6C34878D82A}">
                    <a16:rowId xmlns:a16="http://schemas.microsoft.com/office/drawing/2014/main" val="10001"/>
                  </a:ext>
                </a:extLst>
              </a:tr>
              <a:tr h="432000">
                <a:tc>
                  <a:txBody>
                    <a:bodyPr/>
                    <a:lstStyle/>
                    <a:p>
                      <a:r>
                        <a:rPr lang="zh-CN" altLang="en-US" dirty="0">
                          <a:solidFill>
                            <a:schemeClr val="tx2"/>
                          </a:solidFill>
                          <a:effectLst/>
                        </a:rPr>
                        <a:t>数值类型</a:t>
                      </a:r>
                    </a:p>
                  </a:txBody>
                  <a:tcPr marL="123825" marR="123825" marT="57150" marB="57150" anchor="ctr">
                    <a:lnL>
                      <a:noFill/>
                    </a:lnL>
                    <a:lnR>
                      <a:noFill/>
                    </a:lnR>
                    <a:lnT>
                      <a:noFill/>
                    </a:lnT>
                    <a:lnB>
                      <a:noFill/>
                    </a:lnB>
                  </a:tcPr>
                </a:tc>
                <a:tc>
                  <a:txBody>
                    <a:bodyPr/>
                    <a:lstStyle/>
                    <a:p>
                      <a:r>
                        <a:rPr lang="en-US" dirty="0">
                          <a:solidFill>
                            <a:schemeClr val="tx2"/>
                          </a:solidFill>
                          <a:effectLst/>
                        </a:rPr>
                        <a:t>int（</a:t>
                      </a:r>
                      <a:r>
                        <a:rPr lang="zh-CN" altLang="en-US" dirty="0">
                          <a:solidFill>
                            <a:schemeClr val="tx2"/>
                          </a:solidFill>
                          <a:effectLst/>
                        </a:rPr>
                        <a:t>整数）</a:t>
                      </a:r>
                      <a:r>
                        <a:rPr lang="en-US" altLang="zh-CN" dirty="0">
                          <a:solidFill>
                            <a:schemeClr val="tx2"/>
                          </a:solidFill>
                          <a:effectLst/>
                        </a:rPr>
                        <a:t>, </a:t>
                      </a:r>
                      <a:r>
                        <a:rPr lang="en-US" dirty="0">
                          <a:solidFill>
                            <a:schemeClr val="tx2"/>
                          </a:solidFill>
                          <a:effectLst/>
                        </a:rPr>
                        <a:t>float（</a:t>
                      </a:r>
                      <a:r>
                        <a:rPr lang="zh-CN" altLang="en-US" dirty="0">
                          <a:solidFill>
                            <a:schemeClr val="tx2"/>
                          </a:solidFill>
                          <a:effectLst/>
                        </a:rPr>
                        <a:t>浮点数）</a:t>
                      </a:r>
                      <a:r>
                        <a:rPr lang="en-US" altLang="zh-CN" dirty="0">
                          <a:solidFill>
                            <a:schemeClr val="tx2"/>
                          </a:solidFill>
                          <a:effectLst/>
                        </a:rPr>
                        <a:t>, </a:t>
                      </a:r>
                      <a:r>
                        <a:rPr lang="en-US" dirty="0">
                          <a:solidFill>
                            <a:schemeClr val="tx2"/>
                          </a:solidFill>
                          <a:effectLst/>
                        </a:rPr>
                        <a:t>complex（</a:t>
                      </a:r>
                      <a:r>
                        <a:rPr lang="zh-CN" altLang="en-US" dirty="0">
                          <a:solidFill>
                            <a:schemeClr val="tx2"/>
                          </a:solidFill>
                          <a:effectLst/>
                        </a:rPr>
                        <a:t>复数）</a:t>
                      </a:r>
                    </a:p>
                  </a:txBody>
                  <a:tcPr marL="123825" marR="123825" marT="57150" marB="57150" anchor="ctr">
                    <a:lnL>
                      <a:noFill/>
                    </a:lnL>
                    <a:lnR>
                      <a:noFill/>
                    </a:lnR>
                    <a:lnT>
                      <a:noFill/>
                    </a:lnT>
                    <a:lnB>
                      <a:noFill/>
                    </a:lnB>
                  </a:tcPr>
                </a:tc>
                <a:extLst>
                  <a:ext uri="{0D108BD9-81ED-4DB2-BD59-A6C34878D82A}">
                    <a16:rowId xmlns:a16="http://schemas.microsoft.com/office/drawing/2014/main" val="10002"/>
                  </a:ext>
                </a:extLst>
              </a:tr>
              <a:tr h="432000">
                <a:tc>
                  <a:txBody>
                    <a:bodyPr/>
                    <a:lstStyle/>
                    <a:p>
                      <a:r>
                        <a:rPr lang="zh-CN" altLang="en-US" dirty="0">
                          <a:solidFill>
                            <a:schemeClr val="tx2"/>
                          </a:solidFill>
                          <a:effectLst/>
                        </a:rPr>
                        <a:t>序列类型</a:t>
                      </a:r>
                    </a:p>
                  </a:txBody>
                  <a:tcPr marL="123825" marR="123825" marT="57150" marB="57150" anchor="ctr">
                    <a:lnL>
                      <a:noFill/>
                    </a:lnL>
                    <a:lnR>
                      <a:noFill/>
                    </a:lnR>
                    <a:lnT>
                      <a:noFill/>
                    </a:lnT>
                    <a:lnB>
                      <a:noFill/>
                    </a:lnB>
                  </a:tcPr>
                </a:tc>
                <a:tc>
                  <a:txBody>
                    <a:bodyPr/>
                    <a:lstStyle/>
                    <a:p>
                      <a:r>
                        <a:rPr lang="en-US" dirty="0">
                          <a:solidFill>
                            <a:schemeClr val="tx2"/>
                          </a:solidFill>
                          <a:effectLst/>
                        </a:rPr>
                        <a:t>list</a:t>
                      </a:r>
                      <a:r>
                        <a:rPr lang="zh-CN" altLang="en-US" dirty="0">
                          <a:solidFill>
                            <a:schemeClr val="tx2"/>
                          </a:solidFill>
                          <a:effectLst/>
                        </a:rPr>
                        <a:t>（列表）</a:t>
                      </a:r>
                      <a:r>
                        <a:rPr lang="en-US" altLang="zh-CN" dirty="0">
                          <a:solidFill>
                            <a:schemeClr val="tx2"/>
                          </a:solidFill>
                          <a:effectLst/>
                        </a:rPr>
                        <a:t>, </a:t>
                      </a:r>
                      <a:r>
                        <a:rPr lang="en-US" dirty="0">
                          <a:solidFill>
                            <a:schemeClr val="tx2"/>
                          </a:solidFill>
                          <a:effectLst/>
                        </a:rPr>
                        <a:t>tuple</a:t>
                      </a:r>
                      <a:r>
                        <a:rPr lang="en-US" altLang="zh-CN" dirty="0">
                          <a:solidFill>
                            <a:schemeClr val="tx2"/>
                          </a:solidFill>
                          <a:effectLst/>
                        </a:rPr>
                        <a:t>（</a:t>
                      </a:r>
                      <a:r>
                        <a:rPr lang="zh-CN" altLang="en-US" dirty="0">
                          <a:solidFill>
                            <a:schemeClr val="tx2"/>
                          </a:solidFill>
                          <a:effectLst/>
                        </a:rPr>
                        <a:t>元组）</a:t>
                      </a:r>
                      <a:endParaRPr lang="en-US" altLang="zh-CN" dirty="0">
                        <a:solidFill>
                          <a:schemeClr val="tx2"/>
                        </a:solidFill>
                        <a:effectLst/>
                      </a:endParaRPr>
                    </a:p>
                  </a:txBody>
                  <a:tcPr marL="123825" marR="123825" marT="57150" marB="57150" anchor="ctr">
                    <a:lnL>
                      <a:noFill/>
                    </a:lnL>
                    <a:lnR>
                      <a:noFill/>
                    </a:lnR>
                    <a:lnT>
                      <a:noFill/>
                    </a:lnT>
                    <a:lnB>
                      <a:noFill/>
                    </a:lnB>
                  </a:tcPr>
                </a:tc>
                <a:extLst>
                  <a:ext uri="{0D108BD9-81ED-4DB2-BD59-A6C34878D82A}">
                    <a16:rowId xmlns:a16="http://schemas.microsoft.com/office/drawing/2014/main" val="10003"/>
                  </a:ext>
                </a:extLst>
              </a:tr>
              <a:tr h="432000">
                <a:tc>
                  <a:txBody>
                    <a:bodyPr/>
                    <a:lstStyle/>
                    <a:p>
                      <a:r>
                        <a:rPr lang="zh-CN" altLang="en-US" dirty="0">
                          <a:solidFill>
                            <a:schemeClr val="tx2"/>
                          </a:solidFill>
                          <a:effectLst/>
                        </a:rPr>
                        <a:t>映射类型</a:t>
                      </a:r>
                    </a:p>
                  </a:txBody>
                  <a:tcPr marL="123825" marR="123825" marT="57150" marB="57150" anchor="ctr">
                    <a:lnL>
                      <a:noFill/>
                    </a:lnL>
                    <a:lnR>
                      <a:noFill/>
                    </a:lnR>
                    <a:lnT>
                      <a:noFill/>
                    </a:lnT>
                    <a:lnB>
                      <a:noFill/>
                    </a:lnB>
                  </a:tcPr>
                </a:tc>
                <a:tc>
                  <a:txBody>
                    <a:bodyPr/>
                    <a:lstStyle/>
                    <a:p>
                      <a:r>
                        <a:rPr lang="en-US" dirty="0" err="1">
                          <a:solidFill>
                            <a:schemeClr val="tx2"/>
                          </a:solidFill>
                          <a:effectLst/>
                        </a:rPr>
                        <a:t>dict</a:t>
                      </a:r>
                      <a:r>
                        <a:rPr lang="en-US" altLang="zh-CN" dirty="0">
                          <a:solidFill>
                            <a:schemeClr val="tx2"/>
                          </a:solidFill>
                          <a:effectLst/>
                        </a:rPr>
                        <a:t>（</a:t>
                      </a:r>
                      <a:r>
                        <a:rPr lang="zh-CN" altLang="en-US" dirty="0">
                          <a:solidFill>
                            <a:schemeClr val="tx2"/>
                          </a:solidFill>
                          <a:effectLst/>
                        </a:rPr>
                        <a:t>字典）</a:t>
                      </a:r>
                      <a:endParaRPr lang="en-US" altLang="zh-CN" dirty="0">
                        <a:solidFill>
                          <a:schemeClr val="tx2"/>
                        </a:solidFill>
                        <a:effectLst/>
                      </a:endParaRPr>
                    </a:p>
                  </a:txBody>
                  <a:tcPr marL="123825" marR="123825" marT="57150" marB="57150" anchor="ctr">
                    <a:lnL>
                      <a:noFill/>
                    </a:lnL>
                    <a:lnR>
                      <a:noFill/>
                    </a:lnR>
                    <a:lnT>
                      <a:noFill/>
                    </a:lnT>
                    <a:lnB>
                      <a:noFill/>
                    </a:lnB>
                  </a:tcPr>
                </a:tc>
                <a:extLst>
                  <a:ext uri="{0D108BD9-81ED-4DB2-BD59-A6C34878D82A}">
                    <a16:rowId xmlns:a16="http://schemas.microsoft.com/office/drawing/2014/main" val="10004"/>
                  </a:ext>
                </a:extLst>
              </a:tr>
              <a:tr h="432000">
                <a:tc>
                  <a:txBody>
                    <a:bodyPr/>
                    <a:lstStyle/>
                    <a:p>
                      <a:r>
                        <a:rPr lang="zh-CN" altLang="en-US" dirty="0">
                          <a:solidFill>
                            <a:schemeClr val="tx2"/>
                          </a:solidFill>
                          <a:effectLst/>
                        </a:rPr>
                        <a:t>集合类型</a:t>
                      </a:r>
                    </a:p>
                  </a:txBody>
                  <a:tcPr marL="123825" marR="123825" marT="57150" marB="57150" anchor="ctr">
                    <a:lnL>
                      <a:noFill/>
                    </a:lnL>
                    <a:lnR>
                      <a:noFill/>
                    </a:lnR>
                    <a:lnT>
                      <a:noFill/>
                    </a:lnT>
                    <a:lnB>
                      <a:noFill/>
                    </a:lnB>
                  </a:tcPr>
                </a:tc>
                <a:tc>
                  <a:txBody>
                    <a:bodyPr/>
                    <a:lstStyle/>
                    <a:p>
                      <a:r>
                        <a:rPr lang="en-US" dirty="0">
                          <a:solidFill>
                            <a:schemeClr val="tx2"/>
                          </a:solidFill>
                          <a:effectLst/>
                        </a:rPr>
                        <a:t>set（</a:t>
                      </a:r>
                      <a:r>
                        <a:rPr lang="zh-CN" altLang="en-US" dirty="0">
                          <a:solidFill>
                            <a:schemeClr val="tx2"/>
                          </a:solidFill>
                          <a:effectLst/>
                        </a:rPr>
                        <a:t>集合）</a:t>
                      </a:r>
                    </a:p>
                  </a:txBody>
                  <a:tcPr marL="123825" marR="123825" marT="57150" marB="57150" anchor="ctr">
                    <a:lnL>
                      <a:noFill/>
                    </a:lnL>
                    <a:lnR>
                      <a:noFill/>
                    </a:lnR>
                    <a:lnT>
                      <a:noFill/>
                    </a:lnT>
                    <a:lnB>
                      <a:noFill/>
                    </a:lnB>
                  </a:tcPr>
                </a:tc>
                <a:extLst>
                  <a:ext uri="{0D108BD9-81ED-4DB2-BD59-A6C34878D82A}">
                    <a16:rowId xmlns:a16="http://schemas.microsoft.com/office/drawing/2014/main" val="10005"/>
                  </a:ext>
                </a:extLst>
              </a:tr>
              <a:tr h="432000">
                <a:tc>
                  <a:txBody>
                    <a:bodyPr/>
                    <a:lstStyle/>
                    <a:p>
                      <a:r>
                        <a:rPr lang="zh-CN" altLang="en-US" dirty="0">
                          <a:solidFill>
                            <a:schemeClr val="tx2"/>
                          </a:solidFill>
                          <a:effectLst/>
                        </a:rPr>
                        <a:t>布尔类型</a:t>
                      </a:r>
                    </a:p>
                  </a:txBody>
                  <a:tcPr marL="123825" marR="123825" marT="57150" marB="57150" anchor="ctr">
                    <a:lnL>
                      <a:noFill/>
                    </a:lnL>
                    <a:lnR>
                      <a:noFill/>
                    </a:lnR>
                    <a:lnT>
                      <a:noFill/>
                    </a:lnT>
                    <a:lnB>
                      <a:noFill/>
                    </a:lnB>
                  </a:tcPr>
                </a:tc>
                <a:tc>
                  <a:txBody>
                    <a:bodyPr/>
                    <a:lstStyle/>
                    <a:p>
                      <a:r>
                        <a:rPr lang="en-US" dirty="0">
                          <a:solidFill>
                            <a:schemeClr val="tx2"/>
                          </a:solidFill>
                          <a:effectLst/>
                        </a:rPr>
                        <a:t>bool</a:t>
                      </a:r>
                      <a:r>
                        <a:rPr lang="en-US" altLang="zh-CN" dirty="0">
                          <a:solidFill>
                            <a:schemeClr val="tx2"/>
                          </a:solidFill>
                          <a:effectLst/>
                        </a:rPr>
                        <a:t>（</a:t>
                      </a:r>
                      <a:r>
                        <a:rPr lang="zh-CN" altLang="en-US" dirty="0">
                          <a:solidFill>
                            <a:schemeClr val="tx2"/>
                          </a:solidFill>
                          <a:effectLst/>
                        </a:rPr>
                        <a:t>布尔）</a:t>
                      </a:r>
                      <a:endParaRPr lang="en-US" altLang="zh-CN" dirty="0">
                        <a:solidFill>
                          <a:schemeClr val="tx2"/>
                        </a:solidFill>
                        <a:effectLst/>
                      </a:endParaRPr>
                    </a:p>
                  </a:txBody>
                  <a:tcPr marL="123825" marR="123825" marT="57150" marB="57150"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数据类型</a:t>
            </a:r>
          </a:p>
        </p:txBody>
      </p:sp>
      <p:sp>
        <p:nvSpPr>
          <p:cNvPr id="3" name="Content Placeholder 2"/>
          <p:cNvSpPr>
            <a:spLocks noGrp="1"/>
          </p:cNvSpPr>
          <p:nvPr>
            <p:ph idx="1"/>
          </p:nvPr>
        </p:nvSpPr>
        <p:spPr>
          <a:xfrm>
            <a:off x="1251678" y="1325462"/>
            <a:ext cx="10178322" cy="862568"/>
          </a:xfrm>
        </p:spPr>
        <p:txBody>
          <a:bodyPr>
            <a:normAutofit/>
          </a:bodyPr>
          <a:lstStyle/>
          <a:p>
            <a:pPr marL="0" indent="0">
              <a:spcAft>
                <a:spcPts val="700"/>
              </a:spcAft>
              <a:buNone/>
            </a:pPr>
            <a:r>
              <a:rPr lang="zh-CN" altLang="en-US" dirty="0">
                <a:solidFill>
                  <a:schemeClr val="accent2"/>
                </a:solidFill>
              </a:rPr>
              <a:t>你可以使用 </a:t>
            </a:r>
            <a:r>
              <a:rPr lang="en-US" altLang="zh-CN" dirty="0">
                <a:solidFill>
                  <a:schemeClr val="accent2"/>
                </a:solidFill>
              </a:rPr>
              <a:t>type() </a:t>
            </a:r>
            <a:r>
              <a:rPr lang="zh-CN" altLang="en-US" dirty="0">
                <a:solidFill>
                  <a:schemeClr val="accent2"/>
                </a:solidFill>
              </a:rPr>
              <a:t>函数获取任何对象的数据类型：</a:t>
            </a:r>
            <a:endParaRPr lang="en-US" altLang="zh-CN" dirty="0">
              <a:solidFill>
                <a:schemeClr val="accent2"/>
              </a:solidFill>
            </a:endParaRPr>
          </a:p>
          <a:p>
            <a:pPr marL="0" indent="0">
              <a:lnSpc>
                <a:spcPct val="130000"/>
              </a:lnSpc>
              <a:buNone/>
            </a:pPr>
            <a:endParaRPr lang="en-US" altLang="zh-CN" dirty="0"/>
          </a:p>
        </p:txBody>
      </p:sp>
      <p:sp>
        <p:nvSpPr>
          <p:cNvPr id="5" name="矩形 4"/>
          <p:cNvSpPr/>
          <p:nvPr/>
        </p:nvSpPr>
        <p:spPr>
          <a:xfrm>
            <a:off x="772704" y="2012731"/>
            <a:ext cx="3439885" cy="3236271"/>
          </a:xfrm>
          <a:prstGeom prst="rect">
            <a:avLst/>
          </a:prstGeom>
        </p:spPr>
        <p:txBody>
          <a:bodyPr wrap="square">
            <a:spAutoFit/>
          </a:bodyPr>
          <a:lstStyle/>
          <a:p>
            <a:pPr lvl="0" defTabSz="914400">
              <a:lnSpc>
                <a:spcPct val="200000"/>
              </a:lnSpc>
              <a:spcBef>
                <a:spcPts val="700"/>
              </a:spcBef>
              <a:buClr>
                <a:srgbClr val="59574E"/>
              </a:buClr>
            </a:pPr>
            <a:r>
              <a:rPr lang="en-US" altLang="zh-CN" sz="2000" dirty="0">
                <a:solidFill>
                  <a:srgbClr val="2A1A00">
                    <a:lumMod val="65000"/>
                    <a:lumOff val="35000"/>
                  </a:srgbClr>
                </a:solidFill>
              </a:rPr>
              <a:t>	&lt;class 'int’&gt;	</a:t>
            </a:r>
          </a:p>
          <a:p>
            <a:pPr lvl="0" defTabSz="914400">
              <a:lnSpc>
                <a:spcPct val="200000"/>
              </a:lnSpc>
              <a:spcBef>
                <a:spcPts val="700"/>
              </a:spcBef>
              <a:buClr>
                <a:srgbClr val="59574E"/>
              </a:buClr>
            </a:pPr>
            <a:r>
              <a:rPr lang="en-US" altLang="zh-CN" sz="2000" dirty="0">
                <a:solidFill>
                  <a:srgbClr val="2A1A00">
                    <a:lumMod val="65000"/>
                    <a:lumOff val="35000"/>
                  </a:srgbClr>
                </a:solidFill>
              </a:rPr>
              <a:t>	&lt;class 'float’&gt;	</a:t>
            </a:r>
          </a:p>
          <a:p>
            <a:pPr lvl="0" defTabSz="914400">
              <a:lnSpc>
                <a:spcPct val="200000"/>
              </a:lnSpc>
              <a:spcBef>
                <a:spcPts val="700"/>
              </a:spcBef>
              <a:buClr>
                <a:srgbClr val="59574E"/>
              </a:buClr>
            </a:pPr>
            <a:r>
              <a:rPr lang="en-US" altLang="zh-CN" sz="2000" dirty="0">
                <a:solidFill>
                  <a:srgbClr val="2A1A00">
                    <a:lumMod val="65000"/>
                    <a:lumOff val="35000"/>
                  </a:srgbClr>
                </a:solidFill>
              </a:rPr>
              <a:t>	&lt;class ‘str ’&gt;</a:t>
            </a:r>
          </a:p>
          <a:p>
            <a:pPr lvl="0" defTabSz="914400">
              <a:lnSpc>
                <a:spcPct val="200000"/>
              </a:lnSpc>
              <a:spcBef>
                <a:spcPts val="700"/>
              </a:spcBef>
              <a:buClr>
                <a:srgbClr val="59574E"/>
              </a:buClr>
            </a:pPr>
            <a:r>
              <a:rPr lang="en-US" altLang="zh-CN" sz="2000" dirty="0">
                <a:solidFill>
                  <a:srgbClr val="2A1A00">
                    <a:lumMod val="65000"/>
                    <a:lumOff val="35000"/>
                  </a:srgbClr>
                </a:solidFill>
              </a:rPr>
              <a:t>	&lt;class 'list’&gt;</a:t>
            </a:r>
          </a:p>
          <a:p>
            <a:pPr lvl="0" defTabSz="914400">
              <a:lnSpc>
                <a:spcPct val="130000"/>
              </a:lnSpc>
              <a:spcBef>
                <a:spcPts val="700"/>
              </a:spcBef>
              <a:buClr>
                <a:srgbClr val="59574E"/>
              </a:buClr>
            </a:pPr>
            <a:endParaRPr lang="zh-CN" altLang="en-US" dirty="0"/>
          </a:p>
        </p:txBody>
      </p:sp>
      <p:sp>
        <p:nvSpPr>
          <p:cNvPr id="6" name="矩形 5"/>
          <p:cNvSpPr/>
          <p:nvPr/>
        </p:nvSpPr>
        <p:spPr>
          <a:xfrm>
            <a:off x="3578396" y="2012731"/>
            <a:ext cx="3772464" cy="2728376"/>
          </a:xfrm>
          <a:prstGeom prst="rect">
            <a:avLst/>
          </a:prstGeom>
        </p:spPr>
        <p:txBody>
          <a:bodyPr wrap="square">
            <a:spAutoFit/>
          </a:bodyPr>
          <a:lstStyle/>
          <a:p>
            <a:pPr lvl="0" defTabSz="914400">
              <a:lnSpc>
                <a:spcPct val="200000"/>
              </a:lnSpc>
              <a:spcBef>
                <a:spcPts val="700"/>
              </a:spcBef>
              <a:buClr>
                <a:srgbClr val="59574E"/>
              </a:buClr>
            </a:pPr>
            <a:r>
              <a:rPr lang="en-US" altLang="zh-CN" dirty="0">
                <a:solidFill>
                  <a:srgbClr val="2A1A00">
                    <a:lumMod val="65000"/>
                    <a:lumOff val="35000"/>
                  </a:srgbClr>
                </a:solidFill>
              </a:rPr>
              <a:t>	</a:t>
            </a:r>
            <a:r>
              <a:rPr lang="en-US" altLang="zh-CN" sz="2000" dirty="0">
                <a:solidFill>
                  <a:srgbClr val="2A1A00">
                    <a:lumMod val="65000"/>
                    <a:lumOff val="35000"/>
                  </a:srgbClr>
                </a:solidFill>
              </a:rPr>
              <a:t>&lt;class 'tuple’&gt;</a:t>
            </a:r>
          </a:p>
          <a:p>
            <a:pPr lvl="0" defTabSz="914400">
              <a:lnSpc>
                <a:spcPct val="200000"/>
              </a:lnSpc>
              <a:spcBef>
                <a:spcPts val="700"/>
              </a:spcBef>
              <a:buClr>
                <a:srgbClr val="59574E"/>
              </a:buClr>
            </a:pPr>
            <a:r>
              <a:rPr lang="en-US" altLang="zh-CN" sz="2000" dirty="0">
                <a:solidFill>
                  <a:srgbClr val="2A1A00">
                    <a:lumMod val="65000"/>
                    <a:lumOff val="35000"/>
                  </a:srgbClr>
                </a:solidFill>
              </a:rPr>
              <a:t>	&lt;class '</a:t>
            </a:r>
            <a:r>
              <a:rPr lang="en-US" altLang="zh-CN" sz="2000" dirty="0" err="1">
                <a:solidFill>
                  <a:srgbClr val="2A1A00">
                    <a:lumMod val="65000"/>
                    <a:lumOff val="35000"/>
                  </a:srgbClr>
                </a:solidFill>
              </a:rPr>
              <a:t>dict</a:t>
            </a:r>
            <a:r>
              <a:rPr lang="en-US" altLang="zh-CN" sz="2000" dirty="0">
                <a:solidFill>
                  <a:srgbClr val="2A1A00">
                    <a:lumMod val="65000"/>
                    <a:lumOff val="35000"/>
                  </a:srgbClr>
                </a:solidFill>
              </a:rPr>
              <a:t>’&gt;</a:t>
            </a:r>
          </a:p>
          <a:p>
            <a:pPr lvl="0" defTabSz="914400">
              <a:lnSpc>
                <a:spcPct val="200000"/>
              </a:lnSpc>
              <a:spcBef>
                <a:spcPts val="700"/>
              </a:spcBef>
              <a:buClr>
                <a:srgbClr val="59574E"/>
              </a:buClr>
            </a:pPr>
            <a:r>
              <a:rPr lang="en-US" altLang="zh-CN" sz="2000" dirty="0">
                <a:solidFill>
                  <a:srgbClr val="2A1A00">
                    <a:lumMod val="65000"/>
                    <a:lumOff val="35000"/>
                  </a:srgbClr>
                </a:solidFill>
              </a:rPr>
              <a:t>	&lt;class 'set’&gt;</a:t>
            </a:r>
          </a:p>
          <a:p>
            <a:pPr lvl="0" defTabSz="914400">
              <a:lnSpc>
                <a:spcPct val="200000"/>
              </a:lnSpc>
              <a:spcBef>
                <a:spcPts val="700"/>
              </a:spcBef>
              <a:buClr>
                <a:srgbClr val="59574E"/>
              </a:buClr>
            </a:pPr>
            <a:r>
              <a:rPr lang="en-US" altLang="zh-CN" sz="2000" dirty="0">
                <a:solidFill>
                  <a:srgbClr val="2A1A00">
                    <a:lumMod val="65000"/>
                    <a:lumOff val="35000"/>
                  </a:srgbClr>
                </a:solidFill>
              </a:rPr>
              <a:t>	&lt;class 'bool'&gt;</a:t>
            </a:r>
            <a:endParaRPr lang="zh-CN" altLang="en-US" sz="2000" dirty="0"/>
          </a:p>
        </p:txBody>
      </p:sp>
      <p:pic>
        <p:nvPicPr>
          <p:cNvPr id="8" name="图形 7" descr="templates\docerresourceshop\icons\\32303038313137383b32303131373238313bcfeec4bfb9c0d6b5">
            <a:extLst>
              <a:ext uri="{FF2B5EF4-FFF2-40B4-BE49-F238E27FC236}">
                <a16:creationId xmlns:a16="http://schemas.microsoft.com/office/drawing/2014/main" id="{75FE9A05-328A-4806-A18C-B925F6691E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00000" y="4320000"/>
            <a:ext cx="2160000" cy="2160000"/>
          </a:xfrm>
          <a:prstGeom prst="rect">
            <a:avLst/>
          </a:prstGeom>
          <a:effectLst>
            <a:outerShdw blurRad="63500" sx="102000" sy="102000" algn="ctr" rotWithShape="0">
              <a:srgbClr val="F3F3F2">
                <a:alpha val="40000"/>
              </a:srgbClr>
            </a:outerShdw>
            <a:softEdge rad="1270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整数型 </a:t>
            </a:r>
            <a:r>
              <a:rPr lang="en-US" altLang="zh-CN"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int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989075"/>
          </a:xfrm>
        </p:spPr>
        <p:txBody>
          <a:bodyPr>
            <a:normAutofit/>
          </a:bodyPr>
          <a:lstStyle/>
          <a:p>
            <a:pPr marL="0" indent="0">
              <a:buNone/>
            </a:pPr>
            <a:r>
              <a:rPr lang="zh-CN" altLang="en-US" dirty="0"/>
              <a:t>整数当然包括正整数，负数和零。</a:t>
            </a:r>
            <a:r>
              <a:rPr lang="en-US" altLang="zh-CN" dirty="0"/>
              <a:t>Python </a:t>
            </a:r>
            <a:r>
              <a:rPr lang="zh-CN" altLang="en-US" dirty="0"/>
              <a:t>中整数还可以以几种不同的进制进行书写。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注意：</a:t>
            </a:r>
            <a:r>
              <a:rPr lang="en-US" altLang="zh-CN" dirty="0"/>
              <a:t>Python </a:t>
            </a:r>
            <a:r>
              <a:rPr lang="zh-CN" altLang="en-US" dirty="0"/>
              <a:t>默认会转换为十进制打印。</a:t>
            </a:r>
            <a:endParaRPr lang="en-US" altLang="zh-CN" dirty="0"/>
          </a:p>
        </p:txBody>
      </p:sp>
      <p:graphicFrame>
        <p:nvGraphicFramePr>
          <p:cNvPr id="6" name="Table 5"/>
          <p:cNvGraphicFramePr>
            <a:graphicFrameLocks noGrp="1"/>
          </p:cNvGraphicFramePr>
          <p:nvPr>
            <p:custDataLst>
              <p:tags r:id="rId1"/>
            </p:custDataLst>
          </p:nvPr>
        </p:nvGraphicFramePr>
        <p:xfrm>
          <a:off x="1440000" y="2012731"/>
          <a:ext cx="9431909" cy="2689897"/>
        </p:xfrm>
        <a:graphic>
          <a:graphicData uri="http://schemas.openxmlformats.org/drawingml/2006/table">
            <a:tbl>
              <a:tblPr/>
              <a:tblGrid>
                <a:gridCol w="1757482">
                  <a:extLst>
                    <a:ext uri="{9D8B030D-6E8A-4147-A177-3AD203B41FA5}">
                      <a16:colId xmlns:a16="http://schemas.microsoft.com/office/drawing/2014/main" val="20000"/>
                    </a:ext>
                  </a:extLst>
                </a:gridCol>
                <a:gridCol w="7674427">
                  <a:extLst>
                    <a:ext uri="{9D8B030D-6E8A-4147-A177-3AD203B41FA5}">
                      <a16:colId xmlns:a16="http://schemas.microsoft.com/office/drawing/2014/main" val="20001"/>
                    </a:ext>
                  </a:extLst>
                </a:gridCol>
              </a:tblGrid>
              <a:tr h="689493">
                <a:tc>
                  <a:txBody>
                    <a:bodyPr/>
                    <a:lstStyle/>
                    <a:p>
                      <a:pPr algn="ctr"/>
                      <a:r>
                        <a:rPr lang="zh-CN" altLang="en-US" b="1" dirty="0">
                          <a:solidFill>
                            <a:schemeClr val="tx2"/>
                          </a:solidFill>
                          <a:effectLst/>
                        </a:rPr>
                        <a:t>进 制</a:t>
                      </a:r>
                    </a:p>
                  </a:txBody>
                  <a:tcPr marL="123825" marR="123825" marT="57150" marB="57150" anchor="ctr">
                    <a:lnL>
                      <a:noFill/>
                    </a:lnL>
                    <a:lnR>
                      <a:noFill/>
                    </a:lnR>
                    <a:lnT>
                      <a:noFill/>
                    </a:lnT>
                    <a:lnB>
                      <a:noFill/>
                    </a:lnB>
                  </a:tcPr>
                </a:tc>
                <a:tc>
                  <a:txBody>
                    <a:bodyPr/>
                    <a:lstStyle/>
                    <a:p>
                      <a:pPr algn="ctr"/>
                      <a:r>
                        <a:rPr lang="zh-CN" altLang="en-US" b="1" dirty="0">
                          <a:solidFill>
                            <a:schemeClr val="tx2"/>
                          </a:solidFill>
                          <a:effectLst/>
                        </a:rPr>
                        <a:t>说 明</a:t>
                      </a:r>
                    </a:p>
                  </a:txBody>
                  <a:tcPr marL="123825" marR="123825" marT="57150" marB="57150" anchor="ctr">
                    <a:lnL>
                      <a:noFill/>
                    </a:lnL>
                    <a:lnR>
                      <a:noFill/>
                    </a:lnR>
                    <a:lnT>
                      <a:noFill/>
                    </a:lnT>
                    <a:lnB>
                      <a:noFill/>
                    </a:lnB>
                  </a:tcPr>
                </a:tc>
                <a:extLst>
                  <a:ext uri="{0D108BD9-81ED-4DB2-BD59-A6C34878D82A}">
                    <a16:rowId xmlns:a16="http://schemas.microsoft.com/office/drawing/2014/main" val="10000"/>
                  </a:ext>
                </a:extLst>
              </a:tr>
              <a:tr h="500101">
                <a:tc>
                  <a:txBody>
                    <a:bodyPr/>
                    <a:lstStyle/>
                    <a:p>
                      <a:pPr algn="ctr"/>
                      <a:r>
                        <a:rPr lang="zh-CN" altLang="en-US" dirty="0">
                          <a:solidFill>
                            <a:schemeClr val="tx2"/>
                          </a:solidFill>
                          <a:effectLst/>
                        </a:rPr>
                        <a:t>八进制整数</a:t>
                      </a:r>
                    </a:p>
                  </a:txBody>
                  <a:tcPr marL="123825" marR="123825" marT="57150" marB="57150" anchor="ctr">
                    <a:lnL>
                      <a:noFill/>
                    </a:lnL>
                    <a:lnR>
                      <a:noFill/>
                    </a:lnR>
                    <a:lnT>
                      <a:noFill/>
                    </a:lnT>
                    <a:lnB>
                      <a:noFill/>
                    </a:lnB>
                  </a:tcPr>
                </a:tc>
                <a:tc>
                  <a:txBody>
                    <a:bodyPr/>
                    <a:lstStyle/>
                    <a:p>
                      <a:pPr algn="ctr"/>
                      <a:r>
                        <a:rPr lang="en-US" dirty="0">
                          <a:solidFill>
                            <a:schemeClr val="tx2"/>
                          </a:solidFill>
                          <a:effectLst/>
                        </a:rPr>
                        <a:t>0o[0O]</a:t>
                      </a:r>
                      <a:r>
                        <a:rPr lang="zh-CN" altLang="en-US" dirty="0">
                          <a:solidFill>
                            <a:schemeClr val="tx2"/>
                          </a:solidFill>
                          <a:effectLst/>
                        </a:rPr>
                        <a:t>数字</a:t>
                      </a:r>
                      <a:r>
                        <a:rPr lang="en-US" altLang="zh-CN" dirty="0">
                          <a:solidFill>
                            <a:schemeClr val="tx2"/>
                          </a:solidFill>
                          <a:effectLst/>
                        </a:rPr>
                        <a:t>, </a:t>
                      </a:r>
                      <a:r>
                        <a:rPr lang="zh-CN" altLang="en-US" dirty="0">
                          <a:solidFill>
                            <a:schemeClr val="tx2"/>
                          </a:solidFill>
                          <a:effectLst/>
                        </a:rPr>
                        <a:t>例如：</a:t>
                      </a:r>
                      <a:r>
                        <a:rPr lang="en-US" altLang="zh-CN" dirty="0">
                          <a:solidFill>
                            <a:schemeClr val="tx2"/>
                          </a:solidFill>
                          <a:effectLst/>
                        </a:rPr>
                        <a:t>0</a:t>
                      </a:r>
                      <a:r>
                        <a:rPr lang="en-US" dirty="0">
                          <a:solidFill>
                            <a:schemeClr val="tx2"/>
                          </a:solidFill>
                          <a:effectLst/>
                        </a:rPr>
                        <a:t>o24, 0O24</a:t>
                      </a:r>
                    </a:p>
                  </a:txBody>
                  <a:tcPr marL="123825" marR="123825" marT="57150" marB="57150" anchor="ctr">
                    <a:lnL>
                      <a:noFill/>
                    </a:lnL>
                    <a:lnR>
                      <a:noFill/>
                    </a:lnR>
                    <a:lnT>
                      <a:noFill/>
                    </a:lnT>
                    <a:lnB>
                      <a:noFill/>
                    </a:lnB>
                  </a:tcPr>
                </a:tc>
                <a:extLst>
                  <a:ext uri="{0D108BD9-81ED-4DB2-BD59-A6C34878D82A}">
                    <a16:rowId xmlns:a16="http://schemas.microsoft.com/office/drawing/2014/main" val="10001"/>
                  </a:ext>
                </a:extLst>
              </a:tr>
              <a:tr h="500101">
                <a:tc>
                  <a:txBody>
                    <a:bodyPr/>
                    <a:lstStyle/>
                    <a:p>
                      <a:pPr algn="ctr"/>
                      <a:r>
                        <a:rPr lang="zh-CN" altLang="en-US" dirty="0">
                          <a:solidFill>
                            <a:schemeClr val="tx2"/>
                          </a:solidFill>
                          <a:effectLst/>
                        </a:rPr>
                        <a:t>十六进制整数</a:t>
                      </a:r>
                    </a:p>
                  </a:txBody>
                  <a:tcPr marL="123825" marR="123825" marT="57150" marB="57150" anchor="ctr">
                    <a:lnL>
                      <a:noFill/>
                    </a:lnL>
                    <a:lnR>
                      <a:noFill/>
                    </a:lnR>
                    <a:lnT>
                      <a:noFill/>
                    </a:lnT>
                    <a:lnB>
                      <a:noFill/>
                    </a:lnB>
                  </a:tcPr>
                </a:tc>
                <a:tc>
                  <a:txBody>
                    <a:bodyPr/>
                    <a:lstStyle/>
                    <a:p>
                      <a:pPr algn="ctr"/>
                      <a:r>
                        <a:rPr lang="en-US" altLang="zh-CN" dirty="0">
                          <a:solidFill>
                            <a:schemeClr val="tx2"/>
                          </a:solidFill>
                          <a:effectLst/>
                        </a:rPr>
                        <a:t>0x[0X]</a:t>
                      </a:r>
                      <a:r>
                        <a:rPr lang="zh-CN" altLang="en-US" dirty="0">
                          <a:solidFill>
                            <a:schemeClr val="tx2"/>
                          </a:solidFill>
                          <a:effectLst/>
                        </a:rPr>
                        <a:t>数字</a:t>
                      </a:r>
                      <a:r>
                        <a:rPr lang="en-US" altLang="zh-CN" dirty="0">
                          <a:solidFill>
                            <a:schemeClr val="tx2"/>
                          </a:solidFill>
                          <a:effectLst/>
                        </a:rPr>
                        <a:t>, </a:t>
                      </a:r>
                      <a:r>
                        <a:rPr lang="zh-CN" altLang="en-US" dirty="0">
                          <a:solidFill>
                            <a:schemeClr val="tx2"/>
                          </a:solidFill>
                          <a:effectLst/>
                        </a:rPr>
                        <a:t>例如：</a:t>
                      </a:r>
                      <a:r>
                        <a:rPr lang="en-US" altLang="zh-CN" dirty="0">
                          <a:solidFill>
                            <a:schemeClr val="tx2"/>
                          </a:solidFill>
                          <a:effectLst/>
                        </a:rPr>
                        <a:t>0x3F, 0X3F</a:t>
                      </a:r>
                    </a:p>
                  </a:txBody>
                  <a:tcPr marL="123825" marR="123825" marT="57150" marB="57150" anchor="ctr">
                    <a:lnL>
                      <a:noFill/>
                    </a:lnL>
                    <a:lnR>
                      <a:noFill/>
                    </a:lnR>
                    <a:lnT>
                      <a:noFill/>
                    </a:lnT>
                    <a:lnB>
                      <a:noFill/>
                    </a:lnB>
                  </a:tcPr>
                </a:tc>
                <a:extLst>
                  <a:ext uri="{0D108BD9-81ED-4DB2-BD59-A6C34878D82A}">
                    <a16:rowId xmlns:a16="http://schemas.microsoft.com/office/drawing/2014/main" val="10002"/>
                  </a:ext>
                </a:extLst>
              </a:tr>
              <a:tr h="500101">
                <a:tc>
                  <a:txBody>
                    <a:bodyPr/>
                    <a:lstStyle/>
                    <a:p>
                      <a:pPr algn="ctr"/>
                      <a:r>
                        <a:rPr lang="zh-CN" altLang="en-US" dirty="0">
                          <a:solidFill>
                            <a:schemeClr val="tx2"/>
                          </a:solidFill>
                          <a:effectLst/>
                        </a:rPr>
                        <a:t>二进制整数</a:t>
                      </a:r>
                    </a:p>
                  </a:txBody>
                  <a:tcPr marL="123825" marR="123825" marT="57150" marB="57150" anchor="ctr">
                    <a:lnL>
                      <a:noFill/>
                    </a:lnL>
                    <a:lnR>
                      <a:noFill/>
                    </a:lnR>
                    <a:lnT>
                      <a:noFill/>
                    </a:lnT>
                    <a:lnB>
                      <a:noFill/>
                    </a:lnB>
                  </a:tcPr>
                </a:tc>
                <a:tc>
                  <a:txBody>
                    <a:bodyPr/>
                    <a:lstStyle/>
                    <a:p>
                      <a:pPr algn="ctr"/>
                      <a:r>
                        <a:rPr lang="en-US" dirty="0">
                          <a:solidFill>
                            <a:schemeClr val="tx2"/>
                          </a:solidFill>
                          <a:effectLst/>
                        </a:rPr>
                        <a:t>0b[0B]</a:t>
                      </a:r>
                      <a:r>
                        <a:rPr lang="zh-CN" altLang="en-US" dirty="0">
                          <a:solidFill>
                            <a:schemeClr val="tx2"/>
                          </a:solidFill>
                          <a:effectLst/>
                        </a:rPr>
                        <a:t>数字</a:t>
                      </a:r>
                      <a:r>
                        <a:rPr lang="en-US" altLang="zh-CN" dirty="0">
                          <a:solidFill>
                            <a:schemeClr val="tx2"/>
                          </a:solidFill>
                          <a:effectLst/>
                        </a:rPr>
                        <a:t>, </a:t>
                      </a:r>
                      <a:r>
                        <a:rPr lang="zh-CN" altLang="en-US" dirty="0">
                          <a:solidFill>
                            <a:schemeClr val="tx2"/>
                          </a:solidFill>
                          <a:effectLst/>
                        </a:rPr>
                        <a:t>例如：</a:t>
                      </a:r>
                      <a:r>
                        <a:rPr lang="en-US" altLang="zh-CN" dirty="0">
                          <a:solidFill>
                            <a:schemeClr val="tx2"/>
                          </a:solidFill>
                          <a:effectLst/>
                        </a:rPr>
                        <a:t>0</a:t>
                      </a:r>
                      <a:r>
                        <a:rPr lang="en-US" dirty="0">
                          <a:solidFill>
                            <a:schemeClr val="tx2"/>
                          </a:solidFill>
                          <a:effectLst/>
                        </a:rPr>
                        <a:t>b101, 0B101</a:t>
                      </a:r>
                    </a:p>
                  </a:txBody>
                  <a:tcPr marL="123825" marR="123825" marT="57150" marB="57150" anchor="ctr">
                    <a:lnL>
                      <a:noFill/>
                    </a:lnL>
                    <a:lnR>
                      <a:noFill/>
                    </a:lnR>
                    <a:lnT>
                      <a:noFill/>
                    </a:lnT>
                    <a:lnB>
                      <a:noFill/>
                    </a:lnB>
                  </a:tcPr>
                </a:tc>
                <a:extLst>
                  <a:ext uri="{0D108BD9-81ED-4DB2-BD59-A6C34878D82A}">
                    <a16:rowId xmlns:a16="http://schemas.microsoft.com/office/drawing/2014/main" val="10003"/>
                  </a:ext>
                </a:extLst>
              </a:tr>
              <a:tr h="500101">
                <a:tc>
                  <a:txBody>
                    <a:bodyPr/>
                    <a:lstStyle/>
                    <a:p>
                      <a:pPr algn="ctr"/>
                      <a:r>
                        <a:rPr lang="zh-CN" altLang="en-US">
                          <a:solidFill>
                            <a:schemeClr val="tx2"/>
                          </a:solidFill>
                          <a:effectLst/>
                        </a:rPr>
                        <a:t>十进制</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不带进制标志</a:t>
                      </a:r>
                      <a:r>
                        <a:rPr lang="en-US" altLang="zh-CN" dirty="0">
                          <a:solidFill>
                            <a:schemeClr val="tx2"/>
                          </a:solidFill>
                          <a:effectLst/>
                        </a:rPr>
                        <a:t>, </a:t>
                      </a:r>
                      <a:r>
                        <a:rPr lang="zh-CN" altLang="en-US" dirty="0">
                          <a:solidFill>
                            <a:schemeClr val="tx2"/>
                          </a:solidFill>
                          <a:effectLst/>
                        </a:rPr>
                        <a:t>例如：</a:t>
                      </a:r>
                      <a:r>
                        <a:rPr lang="en-US" altLang="zh-CN" dirty="0">
                          <a:solidFill>
                            <a:schemeClr val="tx2"/>
                          </a:solidFill>
                          <a:effectLst/>
                        </a:rPr>
                        <a:t>1, 2, 3</a:t>
                      </a:r>
                    </a:p>
                  </a:txBody>
                  <a:tcPr marL="123825" marR="123825" marT="57150" marB="57150"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浮点型 </a:t>
            </a:r>
            <a:r>
              <a:rPr lang="en-US" altLang="zh-CN" sz="4000" cap="none" spc="0" dirty="0">
                <a:latin typeface="思源黑体 CN Regular" panose="020B0500000000000000" pitchFamily="34" charset="-122"/>
                <a:ea typeface="思源黑体 CN Regular" panose="020B0500000000000000" pitchFamily="34" charset="-122"/>
                <a:cs typeface="Times New Roman" panose="02020603050405020304" pitchFamily="18" charset="0"/>
              </a:rPr>
              <a:t>float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418694"/>
            <a:ext cx="10178322" cy="4989075"/>
          </a:xfrm>
        </p:spPr>
        <p:txBody>
          <a:bodyPr>
            <a:normAutofit/>
          </a:bodyPr>
          <a:lstStyle/>
          <a:p>
            <a:pPr marL="0" indent="0">
              <a:buNone/>
            </a:pPr>
            <a:r>
              <a:rPr lang="zh-CN" altLang="en-US" dirty="0"/>
              <a:t>浮点数就是带小数的数。浮点数的书写除了一般形式，还有以下几种表示方法：</a:t>
            </a:r>
            <a:endParaRPr lang="en-US" altLang="zh-CN" dirty="0"/>
          </a:p>
        </p:txBody>
      </p:sp>
      <p:graphicFrame>
        <p:nvGraphicFramePr>
          <p:cNvPr id="7" name="Table 6"/>
          <p:cNvGraphicFramePr>
            <a:graphicFrameLocks noGrp="1"/>
          </p:cNvGraphicFramePr>
          <p:nvPr>
            <p:extLst>
              <p:ext uri="{D42A27DB-BD31-4B8C-83A1-F6EECF244321}">
                <p14:modId xmlns:p14="http://schemas.microsoft.com/office/powerpoint/2010/main" val="1254361286"/>
              </p:ext>
            </p:extLst>
          </p:nvPr>
        </p:nvGraphicFramePr>
        <p:xfrm>
          <a:off x="1620000" y="2129970"/>
          <a:ext cx="7239179" cy="1710842"/>
        </p:xfrm>
        <a:graphic>
          <a:graphicData uri="http://schemas.openxmlformats.org/drawingml/2006/table">
            <a:tbl>
              <a:tblPr/>
              <a:tblGrid>
                <a:gridCol w="2750344">
                  <a:extLst>
                    <a:ext uri="{9D8B030D-6E8A-4147-A177-3AD203B41FA5}">
                      <a16:colId xmlns:a16="http://schemas.microsoft.com/office/drawing/2014/main" val="20000"/>
                    </a:ext>
                  </a:extLst>
                </a:gridCol>
                <a:gridCol w="4488835">
                  <a:extLst>
                    <a:ext uri="{9D8B030D-6E8A-4147-A177-3AD203B41FA5}">
                      <a16:colId xmlns:a16="http://schemas.microsoft.com/office/drawing/2014/main" val="20001"/>
                    </a:ext>
                  </a:extLst>
                </a:gridCol>
              </a:tblGrid>
              <a:tr h="706072">
                <a:tc>
                  <a:txBody>
                    <a:bodyPr/>
                    <a:lstStyle/>
                    <a:p>
                      <a:pPr algn="ctr"/>
                      <a:r>
                        <a:rPr lang="zh-CN" altLang="en-US" b="1" dirty="0">
                          <a:solidFill>
                            <a:schemeClr val="tx2"/>
                          </a:solidFill>
                          <a:effectLst/>
                        </a:rPr>
                        <a:t>表示方法</a:t>
                      </a:r>
                    </a:p>
                  </a:txBody>
                  <a:tcPr marL="123825" marR="123825" marT="57150" marB="57150" anchor="ctr">
                    <a:lnL>
                      <a:noFill/>
                    </a:lnL>
                    <a:lnR>
                      <a:noFill/>
                    </a:lnR>
                    <a:lnT>
                      <a:noFill/>
                    </a:lnT>
                    <a:lnB>
                      <a:noFill/>
                    </a:lnB>
                  </a:tcPr>
                </a:tc>
                <a:tc>
                  <a:txBody>
                    <a:bodyPr/>
                    <a:lstStyle/>
                    <a:p>
                      <a:pPr algn="ctr"/>
                      <a:r>
                        <a:rPr lang="zh-CN" altLang="en-US" b="1" dirty="0">
                          <a:solidFill>
                            <a:schemeClr val="tx2"/>
                          </a:solidFill>
                          <a:effectLst/>
                        </a:rPr>
                        <a:t>示 例</a:t>
                      </a:r>
                    </a:p>
                  </a:txBody>
                  <a:tcPr marL="123825" marR="123825" marT="57150" marB="57150" anchor="ctr">
                    <a:lnL>
                      <a:noFill/>
                    </a:lnL>
                    <a:lnR>
                      <a:noFill/>
                    </a:lnR>
                    <a:lnT>
                      <a:noFill/>
                    </a:lnT>
                    <a:lnB>
                      <a:noFill/>
                    </a:lnB>
                  </a:tcPr>
                </a:tc>
                <a:extLst>
                  <a:ext uri="{0D108BD9-81ED-4DB2-BD59-A6C34878D82A}">
                    <a16:rowId xmlns:a16="http://schemas.microsoft.com/office/drawing/2014/main" val="10000"/>
                  </a:ext>
                </a:extLst>
              </a:tr>
              <a:tr h="502385">
                <a:tc>
                  <a:txBody>
                    <a:bodyPr/>
                    <a:lstStyle/>
                    <a:p>
                      <a:pPr algn="ctr"/>
                      <a:r>
                        <a:rPr lang="zh-CN" altLang="en-US" dirty="0">
                          <a:solidFill>
                            <a:schemeClr val="tx2"/>
                          </a:solidFill>
                          <a:effectLst/>
                        </a:rPr>
                        <a:t>小数部分为 </a:t>
                      </a:r>
                      <a:r>
                        <a:rPr lang="en-US" altLang="zh-CN" dirty="0">
                          <a:solidFill>
                            <a:schemeClr val="tx2"/>
                          </a:solidFill>
                          <a:effectLst/>
                        </a:rPr>
                        <a:t>0</a:t>
                      </a:r>
                      <a:r>
                        <a:rPr lang="zh-CN" altLang="en-US" dirty="0">
                          <a:solidFill>
                            <a:schemeClr val="tx2"/>
                          </a:solidFill>
                          <a:effectLst/>
                        </a:rPr>
                        <a:t>，可以不写</a:t>
                      </a:r>
                    </a:p>
                  </a:txBody>
                  <a:tcPr marL="123825" marR="123825" marT="57150" marB="57150" anchor="ctr">
                    <a:lnL>
                      <a:noFill/>
                    </a:lnL>
                    <a:lnR>
                      <a:noFill/>
                    </a:lnR>
                    <a:lnT>
                      <a:noFill/>
                    </a:lnT>
                    <a:lnB>
                      <a:noFill/>
                    </a:lnB>
                  </a:tcPr>
                </a:tc>
                <a:tc>
                  <a:txBody>
                    <a:bodyPr/>
                    <a:lstStyle/>
                    <a:p>
                      <a:pPr algn="ctr"/>
                      <a:r>
                        <a:rPr lang="en-US" altLang="zh-CN" dirty="0">
                          <a:solidFill>
                            <a:schemeClr val="tx2"/>
                          </a:solidFill>
                          <a:effectLst/>
                        </a:rPr>
                        <a:t>23.</a:t>
                      </a:r>
                    </a:p>
                  </a:txBody>
                  <a:tcPr marL="123825" marR="123825" marT="57150" marB="57150" anchor="ctr">
                    <a:lnL>
                      <a:noFill/>
                    </a:lnL>
                    <a:lnR>
                      <a:noFill/>
                    </a:lnR>
                    <a:lnT>
                      <a:noFill/>
                    </a:lnT>
                    <a:lnB>
                      <a:noFill/>
                    </a:lnB>
                  </a:tcPr>
                </a:tc>
                <a:extLst>
                  <a:ext uri="{0D108BD9-81ED-4DB2-BD59-A6C34878D82A}">
                    <a16:rowId xmlns:a16="http://schemas.microsoft.com/office/drawing/2014/main" val="10001"/>
                  </a:ext>
                </a:extLst>
              </a:tr>
              <a:tr h="502385">
                <a:tc>
                  <a:txBody>
                    <a:bodyPr/>
                    <a:lstStyle/>
                    <a:p>
                      <a:pPr algn="ctr"/>
                      <a:r>
                        <a:rPr lang="zh-CN" altLang="en-US" dirty="0">
                          <a:solidFill>
                            <a:schemeClr val="tx2"/>
                          </a:solidFill>
                          <a:effectLst/>
                        </a:rPr>
                        <a:t>整数部分为 </a:t>
                      </a:r>
                      <a:r>
                        <a:rPr lang="en-US" altLang="zh-CN" dirty="0">
                          <a:solidFill>
                            <a:schemeClr val="tx2"/>
                          </a:solidFill>
                          <a:effectLst/>
                        </a:rPr>
                        <a:t>0</a:t>
                      </a:r>
                      <a:r>
                        <a:rPr lang="zh-CN" altLang="en-US" dirty="0">
                          <a:solidFill>
                            <a:schemeClr val="tx2"/>
                          </a:solidFill>
                          <a:effectLst/>
                        </a:rPr>
                        <a:t>，可以不写</a:t>
                      </a:r>
                    </a:p>
                  </a:txBody>
                  <a:tcPr marL="123825" marR="123825" marT="57150" marB="57150" anchor="ctr">
                    <a:lnL>
                      <a:noFill/>
                    </a:lnL>
                    <a:lnR>
                      <a:noFill/>
                    </a:lnR>
                    <a:lnT>
                      <a:noFill/>
                    </a:lnT>
                    <a:lnB>
                      <a:noFill/>
                    </a:lnB>
                  </a:tcPr>
                </a:tc>
                <a:tc>
                  <a:txBody>
                    <a:bodyPr/>
                    <a:lstStyle/>
                    <a:p>
                      <a:pPr algn="ctr"/>
                      <a:r>
                        <a:rPr lang="en-US" altLang="zh-CN" dirty="0">
                          <a:solidFill>
                            <a:schemeClr val="tx2"/>
                          </a:solidFill>
                          <a:effectLst/>
                        </a:rPr>
                        <a:t>.098</a:t>
                      </a:r>
                    </a:p>
                  </a:txBody>
                  <a:tcPr marL="123825" marR="123825" marT="57150" marB="57150" anchor="ctr">
                    <a:lnL>
                      <a:noFill/>
                    </a:lnL>
                    <a:lnR>
                      <a:noFill/>
                    </a:lnR>
                    <a:lnT>
                      <a:noFill/>
                    </a:lnT>
                    <a:lnB>
                      <a:noFill/>
                    </a:lnB>
                  </a:tcPr>
                </a:tc>
                <a:extLst>
                  <a:ext uri="{0D108BD9-81ED-4DB2-BD59-A6C34878D82A}">
                    <a16:rowId xmlns:a16="http://schemas.microsoft.com/office/drawing/2014/main" val="10002"/>
                  </a:ext>
                </a:extLst>
              </a:tr>
            </a:tbl>
          </a:graphicData>
        </a:graphic>
      </p:graphicFrame>
      <p:pic>
        <p:nvPicPr>
          <p:cNvPr id="6" name="图形 5" descr="templates\docerresourceshop\icons\\31393935333132383b31393939333839333bb9a4d7f7bcc6bbae">
            <a:extLst>
              <a:ext uri="{FF2B5EF4-FFF2-40B4-BE49-F238E27FC236}">
                <a16:creationId xmlns:a16="http://schemas.microsoft.com/office/drawing/2014/main" id="{AE28D6DD-A677-4D95-ACB1-8166E4D2BE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634400" cy="163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算术运算符</a:t>
            </a:r>
          </a:p>
        </p:txBody>
      </p:sp>
      <p:sp>
        <p:nvSpPr>
          <p:cNvPr id="3" name="Content Placeholder 2"/>
          <p:cNvSpPr>
            <a:spLocks noGrp="1"/>
          </p:cNvSpPr>
          <p:nvPr>
            <p:ph idx="1"/>
          </p:nvPr>
        </p:nvSpPr>
        <p:spPr>
          <a:xfrm>
            <a:off x="1251678" y="631371"/>
            <a:ext cx="10178322" cy="5345707"/>
          </a:xfrm>
        </p:spPr>
        <p:txBody>
          <a:bodyPr>
            <a:normAutofit lnSpcReduction="10000"/>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 &amp;, &lt;&lt;, &gt;&gt; </a:t>
            </a:r>
            <a:r>
              <a:rPr lang="zh-CN" altLang="en-US" dirty="0"/>
              <a:t>都是位运算符，要依据其二进制形式进行运算。</a:t>
            </a:r>
            <a:endParaRPr lang="en-US" altLang="zh-CN" dirty="0"/>
          </a:p>
        </p:txBody>
      </p:sp>
      <p:graphicFrame>
        <p:nvGraphicFramePr>
          <p:cNvPr id="4" name="Table 3"/>
          <p:cNvGraphicFramePr>
            <a:graphicFrameLocks noGrp="1"/>
          </p:cNvGraphicFramePr>
          <p:nvPr/>
        </p:nvGraphicFramePr>
        <p:xfrm>
          <a:off x="6427611" y="1303442"/>
          <a:ext cx="4403676" cy="3499595"/>
        </p:xfrm>
        <a:graphic>
          <a:graphicData uri="http://schemas.openxmlformats.org/drawingml/2006/table">
            <a:tbl>
              <a:tblPr/>
              <a:tblGrid>
                <a:gridCol w="2201838">
                  <a:extLst>
                    <a:ext uri="{9D8B030D-6E8A-4147-A177-3AD203B41FA5}">
                      <a16:colId xmlns:a16="http://schemas.microsoft.com/office/drawing/2014/main" val="20000"/>
                    </a:ext>
                  </a:extLst>
                </a:gridCol>
                <a:gridCol w="2201838">
                  <a:extLst>
                    <a:ext uri="{9D8B030D-6E8A-4147-A177-3AD203B41FA5}">
                      <a16:colId xmlns:a16="http://schemas.microsoft.com/office/drawing/2014/main" val="20001"/>
                    </a:ext>
                  </a:extLst>
                </a:gridCol>
              </a:tblGrid>
              <a:tr h="701741">
                <a:tc>
                  <a:txBody>
                    <a:bodyPr/>
                    <a:lstStyle/>
                    <a:p>
                      <a:pPr algn="ctr"/>
                      <a:r>
                        <a:rPr lang="zh-CN" altLang="en-US" sz="1800" b="1" dirty="0">
                          <a:solidFill>
                            <a:schemeClr val="tx2"/>
                          </a:solidFill>
                          <a:effectLst/>
                        </a:rPr>
                        <a:t>算术运算符</a:t>
                      </a:r>
                    </a:p>
                  </a:txBody>
                  <a:tcPr marL="88091" marR="88091" marT="40657" marB="40657" anchor="ctr">
                    <a:lnL>
                      <a:noFill/>
                    </a:lnL>
                    <a:lnR>
                      <a:noFill/>
                    </a:lnR>
                    <a:lnT>
                      <a:noFill/>
                    </a:lnT>
                    <a:lnB>
                      <a:noFill/>
                    </a:lnB>
                  </a:tcPr>
                </a:tc>
                <a:tc>
                  <a:txBody>
                    <a:bodyPr/>
                    <a:lstStyle/>
                    <a:p>
                      <a:pPr algn="ctr"/>
                      <a:r>
                        <a:rPr lang="zh-CN" altLang="en-US" sz="1800" b="1" dirty="0">
                          <a:solidFill>
                            <a:schemeClr val="tx2"/>
                          </a:solidFill>
                          <a:effectLst/>
                        </a:rPr>
                        <a:t>描 述</a:t>
                      </a:r>
                    </a:p>
                  </a:txBody>
                  <a:tcPr marL="88091" marR="88091" marT="40657" marB="40657" anchor="ctr">
                    <a:lnL>
                      <a:noFill/>
                    </a:lnL>
                    <a:lnR>
                      <a:noFill/>
                    </a:lnR>
                    <a:lnT>
                      <a:noFill/>
                    </a:lnT>
                    <a:lnB>
                      <a:noFill/>
                    </a:lnB>
                  </a:tcPr>
                </a:tc>
                <a:extLst>
                  <a:ext uri="{0D108BD9-81ED-4DB2-BD59-A6C34878D82A}">
                    <a16:rowId xmlns:a16="http://schemas.microsoft.com/office/drawing/2014/main" val="10000"/>
                  </a:ext>
                </a:extLst>
              </a:tr>
              <a:tr h="466309">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减法</a:t>
                      </a:r>
                    </a:p>
                  </a:txBody>
                  <a:tcPr marL="88091" marR="88091" marT="40657" marB="40657" anchor="ctr">
                    <a:lnL>
                      <a:noFill/>
                    </a:lnL>
                    <a:lnR>
                      <a:noFill/>
                    </a:lnR>
                    <a:lnT>
                      <a:noFill/>
                    </a:lnT>
                    <a:lnB>
                      <a:noFill/>
                    </a:lnB>
                  </a:tcPr>
                </a:tc>
                <a:extLst>
                  <a:ext uri="{0D108BD9-81ED-4DB2-BD59-A6C34878D82A}">
                    <a16:rowId xmlns:a16="http://schemas.microsoft.com/office/drawing/2014/main" val="10001"/>
                  </a:ext>
                </a:extLst>
              </a:tr>
              <a:tr h="466309">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位或</a:t>
                      </a:r>
                    </a:p>
                  </a:txBody>
                  <a:tcPr marL="88091" marR="88091" marT="40657" marB="40657" anchor="ctr">
                    <a:lnL>
                      <a:noFill/>
                    </a:lnL>
                    <a:lnR>
                      <a:noFill/>
                    </a:lnR>
                    <a:lnT>
                      <a:noFill/>
                    </a:lnT>
                    <a:lnB>
                      <a:noFill/>
                    </a:lnB>
                  </a:tcPr>
                </a:tc>
                <a:extLst>
                  <a:ext uri="{0D108BD9-81ED-4DB2-BD59-A6C34878D82A}">
                    <a16:rowId xmlns:a16="http://schemas.microsoft.com/office/drawing/2014/main" val="10002"/>
                  </a:ext>
                </a:extLst>
              </a:tr>
              <a:tr h="466309">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位异或</a:t>
                      </a:r>
                    </a:p>
                  </a:txBody>
                  <a:tcPr marL="88091" marR="88091" marT="40657" marB="40657" anchor="ctr">
                    <a:lnL>
                      <a:noFill/>
                    </a:lnL>
                    <a:lnR>
                      <a:noFill/>
                    </a:lnR>
                    <a:lnT>
                      <a:noFill/>
                    </a:lnT>
                    <a:lnB>
                      <a:noFill/>
                    </a:lnB>
                  </a:tcPr>
                </a:tc>
                <a:extLst>
                  <a:ext uri="{0D108BD9-81ED-4DB2-BD59-A6C34878D82A}">
                    <a16:rowId xmlns:a16="http://schemas.microsoft.com/office/drawing/2014/main" val="10003"/>
                  </a:ext>
                </a:extLst>
              </a:tr>
              <a:tr h="466309">
                <a:tc>
                  <a:txBody>
                    <a:bodyPr/>
                    <a:lstStyle/>
                    <a:p>
                      <a:pPr algn="ctr"/>
                      <a:r>
                        <a:rPr lang="en-US" altLang="zh-CN" sz="1800" dirty="0">
                          <a:solidFill>
                            <a:schemeClr val="tx2"/>
                          </a:solidFill>
                          <a:effectLst/>
                        </a:rPr>
                        <a:t>&amp;</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位与</a:t>
                      </a:r>
                    </a:p>
                  </a:txBody>
                  <a:tcPr marL="88091" marR="88091" marT="40657" marB="40657" anchor="ctr">
                    <a:lnL>
                      <a:noFill/>
                    </a:lnL>
                    <a:lnR>
                      <a:noFill/>
                    </a:lnR>
                    <a:lnT>
                      <a:noFill/>
                    </a:lnT>
                    <a:lnB>
                      <a:noFill/>
                    </a:lnB>
                  </a:tcPr>
                </a:tc>
                <a:extLst>
                  <a:ext uri="{0D108BD9-81ED-4DB2-BD59-A6C34878D82A}">
                    <a16:rowId xmlns:a16="http://schemas.microsoft.com/office/drawing/2014/main" val="10004"/>
                  </a:ext>
                </a:extLst>
              </a:tr>
              <a:tr h="466309">
                <a:tc>
                  <a:txBody>
                    <a:bodyPr/>
                    <a:lstStyle/>
                    <a:p>
                      <a:pPr algn="ctr"/>
                      <a:r>
                        <a:rPr lang="en-US" altLang="zh-CN" sz="1800" dirty="0">
                          <a:solidFill>
                            <a:schemeClr val="tx2"/>
                          </a:solidFill>
                          <a:effectLst/>
                        </a:rPr>
                        <a:t>&lt;&lt;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左移</a:t>
                      </a:r>
                    </a:p>
                  </a:txBody>
                  <a:tcPr marL="88091" marR="88091" marT="40657" marB="40657" anchor="ctr">
                    <a:lnL>
                      <a:noFill/>
                    </a:lnL>
                    <a:lnR>
                      <a:noFill/>
                    </a:lnR>
                    <a:lnT>
                      <a:noFill/>
                    </a:lnT>
                    <a:lnB>
                      <a:noFill/>
                    </a:lnB>
                  </a:tcPr>
                </a:tc>
                <a:extLst>
                  <a:ext uri="{0D108BD9-81ED-4DB2-BD59-A6C34878D82A}">
                    <a16:rowId xmlns:a16="http://schemas.microsoft.com/office/drawing/2014/main" val="10005"/>
                  </a:ext>
                </a:extLst>
              </a:tr>
              <a:tr h="466309">
                <a:tc>
                  <a:txBody>
                    <a:bodyPr/>
                    <a:lstStyle/>
                    <a:p>
                      <a:pPr algn="ctr"/>
                      <a:r>
                        <a:rPr lang="en-US" altLang="zh-CN" sz="1800" dirty="0">
                          <a:solidFill>
                            <a:schemeClr val="tx2"/>
                          </a:solidFill>
                          <a:effectLst/>
                        </a:rPr>
                        <a:t>&gt;&gt;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右移</a:t>
                      </a:r>
                    </a:p>
                  </a:txBody>
                  <a:tcPr marL="88091" marR="88091" marT="40657" marB="40657" anchor="ctr">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6" name="Table 3"/>
          <p:cNvGraphicFramePr>
            <a:graphicFrameLocks noGrp="1"/>
          </p:cNvGraphicFramePr>
          <p:nvPr/>
        </p:nvGraphicFramePr>
        <p:xfrm>
          <a:off x="1620000" y="1303442"/>
          <a:ext cx="4403676" cy="3499594"/>
        </p:xfrm>
        <a:graphic>
          <a:graphicData uri="http://schemas.openxmlformats.org/drawingml/2006/table">
            <a:tbl>
              <a:tblPr/>
              <a:tblGrid>
                <a:gridCol w="1512693">
                  <a:extLst>
                    <a:ext uri="{9D8B030D-6E8A-4147-A177-3AD203B41FA5}">
                      <a16:colId xmlns:a16="http://schemas.microsoft.com/office/drawing/2014/main" val="20000"/>
                    </a:ext>
                  </a:extLst>
                </a:gridCol>
                <a:gridCol w="2890983">
                  <a:extLst>
                    <a:ext uri="{9D8B030D-6E8A-4147-A177-3AD203B41FA5}">
                      <a16:colId xmlns:a16="http://schemas.microsoft.com/office/drawing/2014/main" val="20001"/>
                    </a:ext>
                  </a:extLst>
                </a:gridCol>
              </a:tblGrid>
              <a:tr h="753958">
                <a:tc>
                  <a:txBody>
                    <a:bodyPr/>
                    <a:lstStyle/>
                    <a:p>
                      <a:pPr algn="ctr"/>
                      <a:r>
                        <a:rPr lang="zh-CN" altLang="en-US" sz="1800" b="1" dirty="0">
                          <a:solidFill>
                            <a:schemeClr val="tx2"/>
                          </a:solidFill>
                          <a:effectLst/>
                        </a:rPr>
                        <a:t>算术运算符</a:t>
                      </a:r>
                    </a:p>
                  </a:txBody>
                  <a:tcPr marL="88091" marR="88091" marT="40657" marB="40657" anchor="ctr">
                    <a:lnL>
                      <a:noFill/>
                    </a:lnL>
                    <a:lnR>
                      <a:noFill/>
                    </a:lnR>
                    <a:lnT>
                      <a:noFill/>
                    </a:lnT>
                    <a:lnB>
                      <a:noFill/>
                    </a:lnB>
                  </a:tcPr>
                </a:tc>
                <a:tc>
                  <a:txBody>
                    <a:bodyPr/>
                    <a:lstStyle/>
                    <a:p>
                      <a:pPr algn="ctr"/>
                      <a:r>
                        <a:rPr lang="zh-CN" altLang="en-US" sz="1800" b="1" dirty="0">
                          <a:solidFill>
                            <a:schemeClr val="tx2"/>
                          </a:solidFill>
                          <a:effectLst/>
                        </a:rPr>
                        <a:t>描述</a:t>
                      </a:r>
                    </a:p>
                  </a:txBody>
                  <a:tcPr marL="88091" marR="88091" marT="40657" marB="40657" anchor="ctr">
                    <a:lnL>
                      <a:noFill/>
                    </a:lnL>
                    <a:lnR>
                      <a:noFill/>
                    </a:lnR>
                    <a:lnT>
                      <a:noFill/>
                    </a:lnT>
                    <a:lnB>
                      <a:noFill/>
                    </a:lnB>
                  </a:tcPr>
                </a:tc>
                <a:extLst>
                  <a:ext uri="{0D108BD9-81ED-4DB2-BD59-A6C34878D82A}">
                    <a16:rowId xmlns:a16="http://schemas.microsoft.com/office/drawing/2014/main" val="10000"/>
                  </a:ext>
                </a:extLst>
              </a:tr>
              <a:tr h="457606">
                <a:tc>
                  <a:txBody>
                    <a:bodyPr/>
                    <a:lstStyle/>
                    <a:p>
                      <a:pPr algn="ctr"/>
                      <a:r>
                        <a:rPr lang="zh-CN" altLang="en-US"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乘方运算符</a:t>
                      </a:r>
                    </a:p>
                  </a:txBody>
                  <a:tcPr marL="88091" marR="88091" marT="40657" marB="40657" anchor="ctr">
                    <a:lnL>
                      <a:noFill/>
                    </a:lnL>
                    <a:lnR>
                      <a:noFill/>
                    </a:lnR>
                    <a:lnT>
                      <a:noFill/>
                    </a:lnT>
                    <a:lnB>
                      <a:noFill/>
                    </a:lnB>
                  </a:tcPr>
                </a:tc>
                <a:extLst>
                  <a:ext uri="{0D108BD9-81ED-4DB2-BD59-A6C34878D82A}">
                    <a16:rowId xmlns:a16="http://schemas.microsoft.com/office/drawing/2014/main" val="10001"/>
                  </a:ext>
                </a:extLst>
              </a:tr>
              <a:tr h="457606">
                <a:tc>
                  <a:txBody>
                    <a:bodyPr/>
                    <a:lstStyle/>
                    <a:p>
                      <a:pPr algn="ctr"/>
                      <a:r>
                        <a:rPr lang="zh-CN" altLang="en-US"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乘法</a:t>
                      </a:r>
                    </a:p>
                  </a:txBody>
                  <a:tcPr marL="88091" marR="88091" marT="40657" marB="40657" anchor="ctr">
                    <a:lnL>
                      <a:noFill/>
                    </a:lnL>
                    <a:lnR>
                      <a:noFill/>
                    </a:lnR>
                    <a:lnT>
                      <a:noFill/>
                    </a:lnT>
                    <a:lnB>
                      <a:noFill/>
                    </a:lnB>
                  </a:tcPr>
                </a:tc>
                <a:extLst>
                  <a:ext uri="{0D108BD9-81ED-4DB2-BD59-A6C34878D82A}">
                    <a16:rowId xmlns:a16="http://schemas.microsoft.com/office/drawing/2014/main" val="10002"/>
                  </a:ext>
                </a:extLst>
              </a:tr>
              <a:tr h="457606">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除法</a:t>
                      </a:r>
                    </a:p>
                  </a:txBody>
                  <a:tcPr marL="88091" marR="88091" marT="40657" marB="40657" anchor="ctr">
                    <a:lnL>
                      <a:noFill/>
                    </a:lnL>
                    <a:lnR>
                      <a:noFill/>
                    </a:lnR>
                    <a:lnT>
                      <a:noFill/>
                    </a:lnT>
                    <a:lnB>
                      <a:noFill/>
                    </a:lnB>
                  </a:tcPr>
                </a:tc>
                <a:extLst>
                  <a:ext uri="{0D108BD9-81ED-4DB2-BD59-A6C34878D82A}">
                    <a16:rowId xmlns:a16="http://schemas.microsoft.com/office/drawing/2014/main" val="10003"/>
                  </a:ext>
                </a:extLst>
              </a:tr>
              <a:tr h="457606">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地板除</a:t>
                      </a:r>
                      <a:r>
                        <a:rPr lang="en-US" altLang="zh-CN" sz="1800" dirty="0">
                          <a:solidFill>
                            <a:schemeClr val="tx2"/>
                          </a:solidFill>
                          <a:effectLst/>
                        </a:rPr>
                        <a:t>(</a:t>
                      </a:r>
                      <a:r>
                        <a:rPr lang="zh-CN" altLang="en-US" sz="1800" dirty="0">
                          <a:solidFill>
                            <a:schemeClr val="tx2"/>
                          </a:solidFill>
                          <a:effectLst/>
                        </a:rPr>
                        <a:t>整除</a:t>
                      </a:r>
                      <a:r>
                        <a:rPr lang="en-US" altLang="zh-CN" sz="1800" dirty="0">
                          <a:solidFill>
                            <a:schemeClr val="tx2"/>
                          </a:solidFill>
                          <a:effectLst/>
                        </a:rPr>
                        <a:t>)</a:t>
                      </a:r>
                    </a:p>
                  </a:txBody>
                  <a:tcPr marL="88091" marR="88091" marT="40657" marB="40657" anchor="ctr">
                    <a:lnL>
                      <a:noFill/>
                    </a:lnL>
                    <a:lnR>
                      <a:noFill/>
                    </a:lnR>
                    <a:lnT>
                      <a:noFill/>
                    </a:lnT>
                    <a:lnB>
                      <a:noFill/>
                    </a:lnB>
                  </a:tcPr>
                </a:tc>
                <a:extLst>
                  <a:ext uri="{0D108BD9-81ED-4DB2-BD59-A6C34878D82A}">
                    <a16:rowId xmlns:a16="http://schemas.microsoft.com/office/drawing/2014/main" val="10004"/>
                  </a:ext>
                </a:extLst>
              </a:tr>
              <a:tr h="457606">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取余</a:t>
                      </a:r>
                    </a:p>
                  </a:txBody>
                  <a:tcPr marL="88091" marR="88091" marT="40657" marB="40657" anchor="ctr">
                    <a:lnL>
                      <a:noFill/>
                    </a:lnL>
                    <a:lnR>
                      <a:noFill/>
                    </a:lnR>
                    <a:lnT>
                      <a:noFill/>
                    </a:lnT>
                    <a:lnB>
                      <a:noFill/>
                    </a:lnB>
                  </a:tcPr>
                </a:tc>
                <a:extLst>
                  <a:ext uri="{0D108BD9-81ED-4DB2-BD59-A6C34878D82A}">
                    <a16:rowId xmlns:a16="http://schemas.microsoft.com/office/drawing/2014/main" val="10005"/>
                  </a:ext>
                </a:extLst>
              </a:tr>
              <a:tr h="457606">
                <a:tc>
                  <a:txBody>
                    <a:bodyPr/>
                    <a:lstStyle/>
                    <a:p>
                      <a:pPr algn="ctr"/>
                      <a:r>
                        <a:rPr lang="en-US" altLang="zh-CN" sz="1800" dirty="0">
                          <a:solidFill>
                            <a:schemeClr val="tx2"/>
                          </a:solidFill>
                          <a:effectLst/>
                        </a:rPr>
                        <a:t>+</a:t>
                      </a:r>
                    </a:p>
                  </a:txBody>
                  <a:tcPr marL="88091" marR="88091" marT="40657" marB="40657" anchor="ctr">
                    <a:lnL>
                      <a:noFill/>
                    </a:lnL>
                    <a:lnR>
                      <a:noFill/>
                    </a:lnR>
                    <a:lnT>
                      <a:noFill/>
                    </a:lnT>
                    <a:lnB>
                      <a:noFill/>
                    </a:lnB>
                  </a:tcPr>
                </a:tc>
                <a:tc>
                  <a:txBody>
                    <a:bodyPr/>
                    <a:lstStyle/>
                    <a:p>
                      <a:pPr algn="ctr"/>
                      <a:r>
                        <a:rPr lang="zh-CN" altLang="en-US" sz="1800" dirty="0">
                          <a:solidFill>
                            <a:schemeClr val="tx2"/>
                          </a:solidFill>
                          <a:effectLst/>
                        </a:rPr>
                        <a:t>加法</a:t>
                      </a:r>
                    </a:p>
                  </a:txBody>
                  <a:tcPr marL="88091" marR="88091" marT="40657" marB="40657"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算术运算符的运算顺序</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zh-CN" altLang="en-US" dirty="0">
                <a:solidFill>
                  <a:schemeClr val="accent2"/>
                </a:solidFill>
              </a:rPr>
              <a:t>当同一个算式中含有多个运算符时，</a:t>
            </a:r>
            <a:r>
              <a:rPr lang="en-US" altLang="zh-CN" dirty="0">
                <a:solidFill>
                  <a:schemeClr val="accent2"/>
                </a:solidFill>
              </a:rPr>
              <a:t>Python </a:t>
            </a:r>
            <a:r>
              <a:rPr lang="zh-CN" altLang="en-US" dirty="0">
                <a:solidFill>
                  <a:schemeClr val="accent2"/>
                </a:solidFill>
              </a:rPr>
              <a:t>会按照优先级进行运算，即先计算优先级高的，后计算优先级低的，同级的运算符则从左向右计算。</a:t>
            </a:r>
          </a:p>
          <a:p>
            <a:pPr marL="0" indent="0">
              <a:lnSpc>
                <a:spcPct val="100000"/>
              </a:lnSpc>
              <a:spcBef>
                <a:spcPts val="0"/>
              </a:spcBef>
              <a:buNone/>
            </a:pPr>
            <a:endParaRPr lang="zh-CN" altLang="en-US" dirty="0"/>
          </a:p>
          <a:p>
            <a:pPr marL="0" indent="0">
              <a:buNone/>
            </a:pPr>
            <a:r>
              <a:rPr lang="zh-CN" altLang="en-US" dirty="0">
                <a:solidFill>
                  <a:schemeClr val="accent2"/>
                </a:solidFill>
              </a:rPr>
              <a:t>运算符优先级从高到低排列如下：</a:t>
            </a:r>
            <a:endParaRPr lang="en-US" altLang="zh-CN" dirty="0">
              <a:solidFill>
                <a:schemeClr val="accent2"/>
              </a:solidFill>
            </a:endParaRPr>
          </a:p>
          <a:p>
            <a:pPr marL="0" indent="0">
              <a:lnSpc>
                <a:spcPct val="100000"/>
              </a:lnSpc>
              <a:spcBef>
                <a:spcPts val="0"/>
              </a:spcBef>
              <a:buNone/>
            </a:pPr>
            <a:endParaRPr lang="en-US" altLang="zh-CN" dirty="0">
              <a:solidFill>
                <a:schemeClr val="accent2"/>
              </a:solidFill>
            </a:endParaRPr>
          </a:p>
          <a:p>
            <a:pPr marL="1144905">
              <a:spcBef>
                <a:spcPts val="0"/>
              </a:spcBef>
            </a:pPr>
            <a:r>
              <a:rPr lang="en-US" altLang="zh-CN" dirty="0"/>
              <a:t>**</a:t>
            </a:r>
          </a:p>
          <a:p>
            <a:pPr marL="1144905"/>
            <a:r>
              <a:rPr lang="en-US" altLang="zh-CN" dirty="0"/>
              <a:t>*</a:t>
            </a:r>
            <a:r>
              <a:rPr lang="zh-CN" altLang="en-US" dirty="0"/>
              <a:t>，</a:t>
            </a:r>
            <a:r>
              <a:rPr lang="en-US" altLang="zh-CN" dirty="0"/>
              <a:t>/</a:t>
            </a:r>
            <a:r>
              <a:rPr lang="zh-CN" altLang="en-US" dirty="0"/>
              <a:t>，</a:t>
            </a:r>
            <a:r>
              <a:rPr lang="en-US" altLang="zh-CN" dirty="0"/>
              <a:t>%</a:t>
            </a:r>
          </a:p>
          <a:p>
            <a:pPr marL="1144905"/>
            <a:r>
              <a:rPr lang="en-US" altLang="zh-CN" dirty="0"/>
              <a:t>+</a:t>
            </a:r>
            <a:r>
              <a:rPr lang="zh-CN" altLang="en-US" dirty="0"/>
              <a:t>，</a:t>
            </a:r>
            <a:r>
              <a:rPr lang="en-US" altLang="zh-CN" dirty="0"/>
              <a:t>-</a:t>
            </a:r>
          </a:p>
          <a:p>
            <a:pPr marL="1144905"/>
            <a:r>
              <a:rPr lang="en-US" altLang="zh-CN" dirty="0"/>
              <a:t>|</a:t>
            </a:r>
            <a:r>
              <a:rPr lang="zh-CN" altLang="en-US" dirty="0"/>
              <a:t>，</a:t>
            </a:r>
            <a:r>
              <a:rPr lang="en-US" altLang="zh-CN" dirty="0"/>
              <a:t>^</a:t>
            </a:r>
            <a:r>
              <a:rPr lang="zh-CN" altLang="en-US" dirty="0"/>
              <a:t>，</a:t>
            </a:r>
            <a:r>
              <a:rPr lang="en-US" altLang="zh-CN" dirty="0"/>
              <a:t>&amp;</a:t>
            </a:r>
            <a:r>
              <a:rPr lang="zh-CN" altLang="en-US" dirty="0"/>
              <a:t>，</a:t>
            </a:r>
            <a:r>
              <a:rPr lang="en-US" altLang="zh-CN" dirty="0"/>
              <a:t>&lt;&lt;</a:t>
            </a:r>
            <a:r>
              <a:rPr lang="zh-CN" altLang="en-US" dirty="0"/>
              <a:t>，</a:t>
            </a:r>
            <a:r>
              <a:rPr lang="en-US" altLang="zh-CN" dirty="0"/>
              <a:t>&gt;&gt;</a:t>
            </a:r>
          </a:p>
          <a:p>
            <a:pPr marL="0" indent="0">
              <a:lnSpc>
                <a:spcPct val="100000"/>
              </a:lnSpc>
              <a:spcBef>
                <a:spcPts val="0"/>
              </a:spcBef>
              <a:buNone/>
            </a:pPr>
            <a:endParaRPr lang="en-US" altLang="zh-CN" dirty="0"/>
          </a:p>
          <a:p>
            <a:pPr marL="0" indent="0">
              <a:lnSpc>
                <a:spcPct val="130000"/>
              </a:lnSpc>
              <a:buNone/>
            </a:pPr>
            <a:r>
              <a:rPr lang="zh-CN" altLang="en-US" dirty="0"/>
              <a:t>在同一个算式中，你也可以使用括号</a:t>
            </a:r>
            <a:r>
              <a:rPr lang="en-US" altLang="zh-CN" dirty="0"/>
              <a:t> () </a:t>
            </a:r>
            <a:r>
              <a:rPr lang="zh-CN" altLang="en-US" dirty="0"/>
              <a:t>来修改运算符的优先级，即括号内的具有高优先级。因此，你不必强记运算符的优先级，在没有把握的情况下可以使用括号</a:t>
            </a:r>
            <a:r>
              <a:rPr lang="en-US" altLang="zh-CN" dirty="0"/>
              <a:t>`()`</a:t>
            </a:r>
            <a:r>
              <a:rPr lang="zh-CN" altLang="en-US" dirty="0"/>
              <a:t>。</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2113200"/>
            <a:ext cx="10178322" cy="3157267"/>
          </a:xfrm>
        </p:spPr>
        <p:txBody>
          <a:bodyPr>
            <a:normAutofit/>
          </a:bodyPr>
          <a:lstStyle/>
          <a:p>
            <a:pPr marL="457200" indent="-457200">
              <a:buFont typeface="+mj-lt"/>
              <a:buAutoNum type="arabicPeriod"/>
            </a:pPr>
            <a:r>
              <a:rPr lang="zh-CN" altLang="en-US" dirty="0"/>
              <a:t>要求用户输入两个数，并依次返回给用户两个数的加减乘除，地板除，取余的结果。</a:t>
            </a:r>
            <a:endParaRPr lang="en-US" altLang="zh-CN" dirty="0"/>
          </a:p>
        </p:txBody>
      </p:sp>
      <p:pic>
        <p:nvPicPr>
          <p:cNvPr id="4" name="图片 3"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737" y="4456800"/>
            <a:ext cx="1632585" cy="1632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4955" y="718185"/>
            <a:ext cx="2467610" cy="5421630"/>
          </a:xfrm>
        </p:spPr>
        <p:txBody>
          <a:bodyPr anchor="ctr">
            <a:normAutofit/>
          </a:bodyPr>
          <a:lstStyle/>
          <a:p>
            <a:pPr algn="ctr"/>
            <a:r>
              <a:rPr lang="zh-CN" altLang="en-US" sz="4000" dirty="0">
                <a:latin typeface="思源黑体 CN Regular" panose="020B0500000000000000" pitchFamily="34" charset="-122"/>
                <a:ea typeface="思源黑体 CN Regular" panose="020B0500000000000000" pitchFamily="34" charset="-122"/>
              </a:rPr>
              <a:t>目录</a:t>
            </a:r>
            <a:endParaRPr lang="en-US" sz="4000" dirty="0">
              <a:latin typeface="思源黑体 CN Regular" panose="020B0500000000000000" pitchFamily="34" charset="-122"/>
              <a:ea typeface="思源黑体 CN Regular" panose="020B0500000000000000" pitchFamily="34" charset="-122"/>
            </a:endParaRPr>
          </a:p>
        </p:txBody>
      </p:sp>
      <p:graphicFrame>
        <p:nvGraphicFramePr>
          <p:cNvPr id="5" name="Content Placeholder 2"/>
          <p:cNvGraphicFramePr>
            <a:graphicFrameLocks noGrp="1"/>
          </p:cNvGraphicFramePr>
          <p:nvPr>
            <p:ph idx="1"/>
          </p:nvPr>
        </p:nvGraphicFramePr>
        <p:xfrm>
          <a:off x="4957156" y="644525"/>
          <a:ext cx="5074084"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左中括号 6"/>
          <p:cNvSpPr/>
          <p:nvPr/>
        </p:nvSpPr>
        <p:spPr>
          <a:xfrm>
            <a:off x="4008227" y="924874"/>
            <a:ext cx="324485" cy="4896503"/>
          </a:xfrm>
          <a:prstGeom prst="lef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字符串</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50000"/>
              </a:lnSpc>
              <a:buNone/>
            </a:pPr>
            <a:r>
              <a:rPr lang="zh-CN" altLang="en-US" dirty="0">
                <a:solidFill>
                  <a:schemeClr val="accent2"/>
                </a:solidFill>
              </a:rPr>
              <a:t>字符串主要用于存储和表示文本。</a:t>
            </a:r>
            <a:endParaRPr lang="en-US" altLang="zh-CN" dirty="0">
              <a:solidFill>
                <a:schemeClr val="accent2"/>
              </a:solidFill>
            </a:endParaRPr>
          </a:p>
          <a:p>
            <a:pPr marL="0" indent="0">
              <a:lnSpc>
                <a:spcPct val="140000"/>
              </a:lnSpc>
              <a:spcBef>
                <a:spcPts val="0"/>
              </a:spcBef>
              <a:buNone/>
            </a:pPr>
            <a:r>
              <a:rPr lang="en-US" altLang="zh-CN" dirty="0">
                <a:solidFill>
                  <a:schemeClr val="accent2"/>
                </a:solidFill>
              </a:rPr>
              <a:t>Python </a:t>
            </a:r>
            <a:r>
              <a:rPr lang="zh-CN" altLang="en-US" dirty="0">
                <a:solidFill>
                  <a:schemeClr val="accent2"/>
                </a:solidFill>
              </a:rPr>
              <a:t>中的字符串通常由单引号，双引号，三个单引号或三个双引号包围的一串字符组成。</a:t>
            </a:r>
            <a:endParaRPr lang="en-US" altLang="zh-CN" dirty="0">
              <a:solidFill>
                <a:schemeClr val="accent2"/>
              </a:solidFill>
            </a:endParaRPr>
          </a:p>
          <a:p>
            <a:pPr marL="0" indent="0">
              <a:lnSpc>
                <a:spcPct val="100000"/>
              </a:lnSpc>
              <a:spcBef>
                <a:spcPts val="0"/>
              </a:spcBef>
              <a:buNone/>
            </a:pPr>
            <a:endParaRPr lang="en-US" altLang="zh-CN" dirty="0">
              <a:solidFill>
                <a:schemeClr val="accent2"/>
              </a:solidFill>
            </a:endParaRPr>
          </a:p>
          <a:p>
            <a:pPr marL="0" indent="0">
              <a:spcBef>
                <a:spcPts val="0"/>
              </a:spcBef>
              <a:buNone/>
            </a:pPr>
            <a:r>
              <a:rPr lang="zh-CN" altLang="en-US" dirty="0"/>
              <a:t>注意：单引号和双引号都应当是英文字符中的符号。</a:t>
            </a:r>
            <a:endParaRPr lang="en-US" altLang="zh-CN" dirty="0"/>
          </a:p>
          <a:p>
            <a:pPr marL="0" indent="0">
              <a:lnSpc>
                <a:spcPct val="100000"/>
              </a:lnSpc>
              <a:spcBef>
                <a:spcPts val="0"/>
              </a:spcBef>
              <a:buNone/>
            </a:pPr>
            <a:endParaRPr lang="en-US" altLang="zh-CN" dirty="0"/>
          </a:p>
          <a:p>
            <a:pPr marL="0" indent="0">
              <a:lnSpc>
                <a:spcPct val="140000"/>
              </a:lnSpc>
              <a:spcBef>
                <a:spcPts val="0"/>
              </a:spcBef>
              <a:buNone/>
            </a:pPr>
            <a:r>
              <a:rPr lang="zh-CN" altLang="en-US" dirty="0">
                <a:solidFill>
                  <a:schemeClr val="accent2"/>
                </a:solidFill>
              </a:rPr>
              <a:t>字符串中的字符可以包含数字，字母，中文字符，特殊符号，以及一些不可见的控制字符，如换行符，制表符等。例如以下都是字符串：</a:t>
            </a:r>
            <a:endParaRPr lang="en-US" altLang="zh-CN" dirty="0">
              <a:solidFill>
                <a:schemeClr val="accent2"/>
              </a:solidFill>
            </a:endParaRPr>
          </a:p>
          <a:p>
            <a:pPr marL="457200" lvl="1" indent="0">
              <a:lnSpc>
                <a:spcPct val="150000"/>
              </a:lnSpc>
              <a:buNone/>
            </a:pPr>
            <a:r>
              <a:rPr lang="en-US" altLang="zh-CN" dirty="0"/>
              <a:t>'</a:t>
            </a:r>
            <a:r>
              <a:rPr lang="en-US" altLang="zh-CN" dirty="0" err="1"/>
              <a:t>abd</a:t>
            </a:r>
            <a:r>
              <a:rPr lang="en-US" altLang="zh-CN" dirty="0"/>
              <a:t>'	  '''</a:t>
            </a:r>
            <a:r>
              <a:rPr lang="en-US" altLang="zh-CN" dirty="0" err="1"/>
              <a:t>abc</a:t>
            </a:r>
            <a:r>
              <a:rPr lang="en-US" altLang="zh-CN" dirty="0"/>
              <a:t>'''	            "2fd3.0+ " 		"""124"""</a:t>
            </a:r>
          </a:p>
          <a:p>
            <a:pPr marL="0" indent="0">
              <a:lnSpc>
                <a:spcPct val="100000"/>
              </a:lnSpc>
              <a:spcBef>
                <a:spcPts val="0"/>
              </a:spcBef>
              <a:buNone/>
            </a:pPr>
            <a:endParaRPr lang="en-US" altLang="zh-CN" dirty="0"/>
          </a:p>
          <a:p>
            <a:pPr marL="0" indent="0">
              <a:lnSpc>
                <a:spcPct val="140000"/>
              </a:lnSpc>
              <a:spcBef>
                <a:spcPts val="0"/>
              </a:spcBef>
              <a:buNone/>
            </a:pPr>
            <a:r>
              <a:rPr lang="zh-CN" altLang="en-US" dirty="0">
                <a:solidFill>
                  <a:schemeClr val="accent2"/>
                </a:solidFill>
              </a:rPr>
              <a:t>字符串中的字符可以包含数字，字母，中文字符，特殊符号，以及一些不可见的控制字符，如换行符，制表符等。</a:t>
            </a:r>
            <a:endParaRPr lang="en-US" altLang="zh-CN" dirty="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latin typeface="思源黑体 CN Regular" panose="020B0500000000000000" pitchFamily="34" charset="-122"/>
                <a:ea typeface="思源黑体 CN Regular" panose="020B0500000000000000" pitchFamily="34" charset="-122"/>
                <a:cs typeface="Times New Roman" panose="02020603050405020304" pitchFamily="18" charset="0"/>
              </a:rPr>
              <a:t>四种表示方法的区别</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989075"/>
          </a:xfrm>
        </p:spPr>
        <p:txBody>
          <a:bodyPr>
            <a:normAutofit fontScale="92500" lnSpcReduction="10000"/>
          </a:bodyPr>
          <a:lstStyle/>
          <a:p>
            <a:pPr marL="0" indent="0" fontAlgn="auto">
              <a:lnSpc>
                <a:spcPct val="150000"/>
              </a:lnSpc>
              <a:buNone/>
            </a:pPr>
            <a:r>
              <a:rPr lang="zh-CN" altLang="en-US" dirty="0">
                <a:solidFill>
                  <a:schemeClr val="accent2"/>
                </a:solidFill>
              </a:rPr>
              <a:t>单引号字符串与双引号字符串本质上是相同的。</a:t>
            </a:r>
          </a:p>
          <a:p>
            <a:pPr marL="0" indent="0" fontAlgn="auto">
              <a:lnSpc>
                <a:spcPct val="130000"/>
              </a:lnSpc>
              <a:buNone/>
            </a:pPr>
            <a:r>
              <a:rPr lang="zh-CN" altLang="en-US" dirty="0">
                <a:solidFill>
                  <a:schemeClr val="accent2"/>
                </a:solidFill>
              </a:rPr>
              <a:t>但当字符串内含有单引号时，单引号字符串就会导致无法区分字符串内的单引号与字符串标志的单引号，双引号也是这样，这时候就要使用转义字符串。</a:t>
            </a:r>
            <a:endParaRPr lang="en-US" altLang="zh-CN" dirty="0">
              <a:solidFill>
                <a:schemeClr val="accent2"/>
              </a:solidFill>
            </a:endParaRPr>
          </a:p>
          <a:p>
            <a:pPr marL="0" indent="0" fontAlgn="auto">
              <a:lnSpc>
                <a:spcPct val="150000"/>
              </a:lnSpc>
              <a:buNone/>
            </a:pPr>
            <a:r>
              <a:rPr lang="zh-CN" altLang="en-US" dirty="0"/>
              <a:t>比如：</a:t>
            </a:r>
            <a:r>
              <a:rPr lang="en-US" altLang="zh-CN" dirty="0"/>
              <a:t>‘abc“124”ef'</a:t>
            </a:r>
            <a:r>
              <a:rPr lang="zh-CN" altLang="en-US" dirty="0"/>
              <a:t>。</a:t>
            </a:r>
            <a:endParaRPr lang="en-US" altLang="zh-CN" dirty="0"/>
          </a:p>
          <a:p>
            <a:pPr marL="0" indent="0" fontAlgn="auto">
              <a:lnSpc>
                <a:spcPct val="100000"/>
              </a:lnSpc>
              <a:buNone/>
            </a:pPr>
            <a:endParaRPr lang="en-US" altLang="zh-CN" dirty="0"/>
          </a:p>
          <a:p>
            <a:pPr marL="0" indent="0">
              <a:lnSpc>
                <a:spcPct val="130000"/>
              </a:lnSpc>
              <a:buNone/>
            </a:pPr>
            <a:r>
              <a:rPr lang="zh-CN" altLang="en-US" dirty="0">
                <a:solidFill>
                  <a:schemeClr val="accent2"/>
                </a:solidFill>
              </a:rPr>
              <a:t>三引号字符串可以由多行组成，单引号或双引号字符串则不行，当需要使用大段多行的字符串时就可以使用它。</a:t>
            </a:r>
            <a:endParaRPr lang="en-US" altLang="zh-CN" dirty="0">
              <a:solidFill>
                <a:schemeClr val="accent2"/>
              </a:solidFill>
            </a:endParaRPr>
          </a:p>
          <a:p>
            <a:pPr marL="0" indent="0">
              <a:lnSpc>
                <a:spcPct val="150000"/>
              </a:lnSpc>
              <a:buNone/>
            </a:pPr>
            <a:r>
              <a:rPr lang="zh-CN" altLang="en-US" dirty="0"/>
              <a:t>比如：</a:t>
            </a:r>
            <a:endParaRPr lang="en-US" altLang="zh-CN" dirty="0"/>
          </a:p>
          <a:p>
            <a:pPr marL="457200" lvl="1" indent="0">
              <a:lnSpc>
                <a:spcPct val="150000"/>
              </a:lnSpc>
              <a:buNone/>
            </a:pPr>
            <a:r>
              <a:rPr lang="en-US" altLang="zh-CN" dirty="0"/>
              <a:t>'''</a:t>
            </a:r>
          </a:p>
          <a:p>
            <a:pPr marL="457200" lvl="1" indent="0">
              <a:lnSpc>
                <a:spcPct val="150000"/>
              </a:lnSpc>
              <a:buNone/>
            </a:pPr>
            <a:r>
              <a:rPr lang="en-US" altLang="zh-CN" dirty="0"/>
              <a:t>    12345565</a:t>
            </a:r>
          </a:p>
          <a:p>
            <a:pPr marL="457200" lvl="1" indent="0">
              <a:lnSpc>
                <a:spcPct val="150000"/>
              </a:lnSpc>
              <a:buNone/>
            </a:pPr>
            <a:r>
              <a:rPr lang="en-US" altLang="zh-CN"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字符串运算</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50000"/>
              </a:lnSpc>
              <a:spcAft>
                <a:spcPts val="700"/>
              </a:spcAft>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中字符串是可以进行加法，乘法运算的：</a:t>
            </a:r>
            <a:endParaRPr lang="en-US" altLang="zh-CN" dirty="0">
              <a:solidFill>
                <a:schemeClr val="accent2"/>
              </a:solidFill>
            </a:endParaRPr>
          </a:p>
          <a:p>
            <a:pPr lvl="2">
              <a:lnSpc>
                <a:spcPct val="150000"/>
              </a:lnSpc>
            </a:pPr>
            <a:r>
              <a:rPr lang="en-US" altLang="zh-CN" sz="2000" dirty="0"/>
              <a:t>+ </a:t>
            </a:r>
            <a:r>
              <a:rPr lang="zh-CN" altLang="en-US" sz="2000" dirty="0"/>
              <a:t>的作用是连接字符串；</a:t>
            </a:r>
            <a:endParaRPr lang="en-US" altLang="zh-CN" sz="2000" dirty="0"/>
          </a:p>
          <a:p>
            <a:pPr lvl="2">
              <a:lnSpc>
                <a:spcPct val="150000"/>
              </a:lnSpc>
            </a:pPr>
            <a:r>
              <a:rPr lang="en-US" altLang="zh-CN" sz="2000" dirty="0"/>
              <a:t>* </a:t>
            </a:r>
            <a:r>
              <a:rPr lang="zh-CN" altLang="en-US" sz="2000" dirty="0"/>
              <a:t>就是单个字符串的多次连接</a:t>
            </a:r>
            <a:r>
              <a:rPr lang="en-US" altLang="zh-CN" sz="2000" dirty="0"/>
              <a:t>.</a:t>
            </a:r>
            <a:r>
              <a:rPr lang="zh-CN" altLang="en-US" sz="2000" dirty="0"/>
              <a:t>。</a:t>
            </a:r>
            <a:endParaRPr lang="en-US" altLang="zh-CN" sz="2000" dirty="0"/>
          </a:p>
        </p:txBody>
      </p:sp>
      <p:pic>
        <p:nvPicPr>
          <p:cNvPr id="5" name="图形 4" descr="templates\docerresourceshop\icons\\31393935333132383b31393939333930323bc8d5b3ccbcc6bbae">
            <a:extLst>
              <a:ext uri="{FF2B5EF4-FFF2-40B4-BE49-F238E27FC236}">
                <a16:creationId xmlns:a16="http://schemas.microsoft.com/office/drawing/2014/main" id="{696A1F87-AB6B-4BE8-8019-C9147093F4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8127" y="4502914"/>
            <a:ext cx="1440000" cy="144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转义字符串</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en-US" altLang="zh-CN" dirty="0"/>
              <a:t>Python </a:t>
            </a:r>
            <a:r>
              <a:rPr lang="zh-CN" altLang="en-US" dirty="0"/>
              <a:t>中 </a:t>
            </a:r>
            <a:r>
              <a:rPr lang="en-US" altLang="zh-CN" dirty="0"/>
              <a:t>\ </a:t>
            </a:r>
            <a:r>
              <a:rPr lang="zh-CN" altLang="en-US" dirty="0"/>
              <a:t>代表转义，在 </a:t>
            </a:r>
            <a:r>
              <a:rPr lang="en-US" altLang="zh-CN" dirty="0"/>
              <a:t>Python </a:t>
            </a:r>
            <a:r>
              <a:rPr lang="zh-CN" altLang="en-US" dirty="0"/>
              <a:t>中如果要在字符串中包含控制字符或特殊含义的符号，就需要使用转义字符。</a:t>
            </a:r>
            <a:endParaRPr lang="en-US" altLang="zh-CN" dirty="0"/>
          </a:p>
          <a:p>
            <a:pPr marL="0" indent="0">
              <a:buNone/>
            </a:pPr>
            <a:endParaRPr lang="en-US" altLang="zh-CN" dirty="0"/>
          </a:p>
        </p:txBody>
      </p:sp>
      <p:graphicFrame>
        <p:nvGraphicFramePr>
          <p:cNvPr id="5" name="Table 4"/>
          <p:cNvGraphicFramePr>
            <a:graphicFrameLocks noGrp="1"/>
          </p:cNvGraphicFramePr>
          <p:nvPr>
            <p:extLst>
              <p:ext uri="{D42A27DB-BD31-4B8C-83A1-F6EECF244321}">
                <p14:modId xmlns:p14="http://schemas.microsoft.com/office/powerpoint/2010/main" val="2527166567"/>
              </p:ext>
            </p:extLst>
          </p:nvPr>
        </p:nvGraphicFramePr>
        <p:xfrm>
          <a:off x="1577602" y="2410522"/>
          <a:ext cx="5810026" cy="3122017"/>
        </p:xfrm>
        <a:graphic>
          <a:graphicData uri="http://schemas.openxmlformats.org/drawingml/2006/table">
            <a:tbl>
              <a:tblPr/>
              <a:tblGrid>
                <a:gridCol w="1482469">
                  <a:extLst>
                    <a:ext uri="{9D8B030D-6E8A-4147-A177-3AD203B41FA5}">
                      <a16:colId xmlns:a16="http://schemas.microsoft.com/office/drawing/2014/main" val="20000"/>
                    </a:ext>
                  </a:extLst>
                </a:gridCol>
                <a:gridCol w="4327557">
                  <a:extLst>
                    <a:ext uri="{9D8B030D-6E8A-4147-A177-3AD203B41FA5}">
                      <a16:colId xmlns:a16="http://schemas.microsoft.com/office/drawing/2014/main" val="20001"/>
                    </a:ext>
                  </a:extLst>
                </a:gridCol>
              </a:tblGrid>
              <a:tr h="636457">
                <a:tc>
                  <a:txBody>
                    <a:bodyPr/>
                    <a:lstStyle/>
                    <a:p>
                      <a:pPr algn="ctr"/>
                      <a:r>
                        <a:rPr lang="zh-CN" altLang="en-US" b="1" dirty="0">
                          <a:solidFill>
                            <a:schemeClr val="tx2"/>
                          </a:solidFill>
                          <a:effectLst/>
                        </a:rPr>
                        <a:t>转义字符</a:t>
                      </a:r>
                    </a:p>
                  </a:txBody>
                  <a:tcPr marL="123825" marR="123825" marT="57150" marB="57150" anchor="ctr">
                    <a:lnL>
                      <a:noFill/>
                    </a:lnL>
                    <a:lnR>
                      <a:noFill/>
                    </a:lnR>
                    <a:lnT>
                      <a:noFill/>
                    </a:lnT>
                    <a:lnB>
                      <a:noFill/>
                    </a:lnB>
                  </a:tcPr>
                </a:tc>
                <a:tc>
                  <a:txBody>
                    <a:bodyPr/>
                    <a:lstStyle/>
                    <a:p>
                      <a:pPr algn="ctr"/>
                      <a:r>
                        <a:rPr lang="zh-CN" altLang="en-US" b="1" dirty="0">
                          <a:solidFill>
                            <a:schemeClr val="tx2"/>
                          </a:solidFill>
                          <a:effectLst/>
                        </a:rPr>
                        <a:t>说 明</a:t>
                      </a:r>
                    </a:p>
                  </a:txBody>
                  <a:tcPr marL="123825" marR="123825" marT="57150" marB="57150" anchor="ctr">
                    <a:lnL>
                      <a:noFill/>
                    </a:lnL>
                    <a:lnR>
                      <a:noFill/>
                    </a:lnR>
                    <a:lnT>
                      <a:noFill/>
                    </a:lnT>
                    <a:lnB>
                      <a:noFill/>
                    </a:lnB>
                  </a:tcPr>
                </a:tc>
                <a:extLst>
                  <a:ext uri="{0D108BD9-81ED-4DB2-BD59-A6C34878D82A}">
                    <a16:rowId xmlns:a16="http://schemas.microsoft.com/office/drawing/2014/main" val="10000"/>
                  </a:ext>
                </a:extLst>
              </a:tr>
              <a:tr h="414260">
                <a:tc>
                  <a:txBody>
                    <a:bodyPr/>
                    <a:lstStyle/>
                    <a:p>
                      <a:pPr algn="ctr"/>
                      <a:r>
                        <a:rPr lang="en-US" dirty="0">
                          <a:solidFill>
                            <a:schemeClr val="tx2"/>
                          </a:solidFill>
                          <a:effectLst/>
                        </a:rPr>
                        <a:t>\n</a:t>
                      </a:r>
                    </a:p>
                  </a:txBody>
                  <a:tcPr marL="123825" marR="123825" marT="57150" marB="57150" anchor="ctr">
                    <a:lnL>
                      <a:noFill/>
                    </a:lnL>
                    <a:lnR>
                      <a:noFill/>
                    </a:lnR>
                    <a:lnT>
                      <a:noFill/>
                    </a:lnT>
                    <a:lnB>
                      <a:noFill/>
                    </a:lnB>
                  </a:tcPr>
                </a:tc>
                <a:tc>
                  <a:txBody>
                    <a:bodyPr/>
                    <a:lstStyle/>
                    <a:p>
                      <a:pPr algn="ctr"/>
                      <a:r>
                        <a:rPr lang="zh-CN" altLang="en-US">
                          <a:solidFill>
                            <a:schemeClr val="tx2"/>
                          </a:solidFill>
                          <a:effectLst/>
                        </a:rPr>
                        <a:t>换行符</a:t>
                      </a:r>
                    </a:p>
                  </a:txBody>
                  <a:tcPr marL="123825" marR="123825" marT="57150" marB="57150" anchor="ctr">
                    <a:lnL>
                      <a:noFill/>
                    </a:lnL>
                    <a:lnR>
                      <a:noFill/>
                    </a:lnR>
                    <a:lnT>
                      <a:noFill/>
                    </a:lnT>
                    <a:lnB>
                      <a:noFill/>
                    </a:lnB>
                  </a:tcPr>
                </a:tc>
                <a:extLst>
                  <a:ext uri="{0D108BD9-81ED-4DB2-BD59-A6C34878D82A}">
                    <a16:rowId xmlns:a16="http://schemas.microsoft.com/office/drawing/2014/main" val="10001"/>
                  </a:ext>
                </a:extLst>
              </a:tr>
              <a:tr h="414260">
                <a:tc>
                  <a:txBody>
                    <a:bodyPr/>
                    <a:lstStyle/>
                    <a:p>
                      <a:pPr algn="ctr"/>
                      <a:r>
                        <a:rPr lang="en-US" dirty="0">
                          <a:solidFill>
                            <a:schemeClr val="tx2"/>
                          </a:solidFill>
                          <a:effectLst/>
                        </a:rPr>
                        <a:t>\t</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制表符</a:t>
                      </a:r>
                      <a:r>
                        <a:rPr lang="en-US" altLang="zh-CN" dirty="0">
                          <a:solidFill>
                            <a:schemeClr val="tx2"/>
                          </a:solidFill>
                          <a:effectLst/>
                        </a:rPr>
                        <a:t>(</a:t>
                      </a:r>
                      <a:r>
                        <a:rPr lang="en-US" dirty="0">
                          <a:solidFill>
                            <a:schemeClr val="tx2"/>
                          </a:solidFill>
                          <a:effectLst/>
                        </a:rPr>
                        <a:t>Tab)</a:t>
                      </a:r>
                    </a:p>
                  </a:txBody>
                  <a:tcPr marL="123825" marR="123825" marT="57150" marB="57150" anchor="ctr">
                    <a:lnL>
                      <a:noFill/>
                    </a:lnL>
                    <a:lnR>
                      <a:noFill/>
                    </a:lnR>
                    <a:lnT>
                      <a:noFill/>
                    </a:lnT>
                    <a:lnB>
                      <a:noFill/>
                    </a:lnB>
                  </a:tcPr>
                </a:tc>
                <a:extLst>
                  <a:ext uri="{0D108BD9-81ED-4DB2-BD59-A6C34878D82A}">
                    <a16:rowId xmlns:a16="http://schemas.microsoft.com/office/drawing/2014/main" val="10002"/>
                  </a:ext>
                </a:extLst>
              </a:tr>
              <a:tr h="414260">
                <a:tc>
                  <a:txBody>
                    <a:bodyPr/>
                    <a:lstStyle/>
                    <a:p>
                      <a:pPr algn="ctr"/>
                      <a:r>
                        <a:rPr lang="en-US" dirty="0">
                          <a:solidFill>
                            <a:schemeClr val="tx2"/>
                          </a:solidFill>
                          <a:effectLst/>
                        </a:rPr>
                        <a:t>\r</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回车（</a:t>
                      </a:r>
                      <a:r>
                        <a:rPr lang="en-US" dirty="0">
                          <a:solidFill>
                            <a:schemeClr val="tx2"/>
                          </a:solidFill>
                          <a:effectLst/>
                        </a:rPr>
                        <a:t>Enter）</a:t>
                      </a:r>
                    </a:p>
                  </a:txBody>
                  <a:tcPr marL="123825" marR="123825" marT="57150" marB="57150" anchor="ctr">
                    <a:lnL>
                      <a:noFill/>
                    </a:lnL>
                    <a:lnR>
                      <a:noFill/>
                    </a:lnR>
                    <a:lnT>
                      <a:noFill/>
                    </a:lnT>
                    <a:lnB>
                      <a:noFill/>
                    </a:lnB>
                  </a:tcPr>
                </a:tc>
                <a:extLst>
                  <a:ext uri="{0D108BD9-81ED-4DB2-BD59-A6C34878D82A}">
                    <a16:rowId xmlns:a16="http://schemas.microsoft.com/office/drawing/2014/main" val="10003"/>
                  </a:ext>
                </a:extLst>
              </a:tr>
              <a:tr h="414260">
                <a:tc>
                  <a:txBody>
                    <a:bodyPr/>
                    <a:lstStyle/>
                    <a:p>
                      <a:pPr algn="ctr"/>
                      <a:r>
                        <a:rPr lang="en-US" altLang="zh-CN" dirty="0">
                          <a:solidFill>
                            <a:schemeClr val="tx2"/>
                          </a:solidFill>
                          <a:effectLst/>
                        </a:rPr>
                        <a:t>\\</a:t>
                      </a:r>
                    </a:p>
                  </a:txBody>
                  <a:tcPr marL="123825" marR="123825" marT="57150" marB="57150" anchor="ctr">
                    <a:lnL>
                      <a:noFill/>
                    </a:lnL>
                    <a:lnR>
                      <a:noFill/>
                    </a:lnR>
                    <a:lnT>
                      <a:noFill/>
                    </a:lnT>
                    <a:lnB>
                      <a:noFill/>
                    </a:lnB>
                  </a:tcPr>
                </a:tc>
                <a:tc>
                  <a:txBody>
                    <a:bodyPr/>
                    <a:lstStyle/>
                    <a:p>
                      <a:pPr algn="ctr"/>
                      <a:r>
                        <a:rPr lang="en-US" altLang="zh-CN" dirty="0">
                          <a:solidFill>
                            <a:schemeClr val="tx2"/>
                          </a:solidFill>
                          <a:effectLst/>
                        </a:rPr>
                        <a:t>\</a:t>
                      </a:r>
                      <a:r>
                        <a:rPr lang="zh-CN" altLang="en-US" dirty="0">
                          <a:solidFill>
                            <a:schemeClr val="tx2"/>
                          </a:solidFill>
                          <a:effectLst/>
                        </a:rPr>
                        <a:t>字符</a:t>
                      </a:r>
                    </a:p>
                  </a:txBody>
                  <a:tcPr marL="123825" marR="123825" marT="57150" marB="57150" anchor="ctr">
                    <a:lnL>
                      <a:noFill/>
                    </a:lnL>
                    <a:lnR>
                      <a:noFill/>
                    </a:lnR>
                    <a:lnT>
                      <a:noFill/>
                    </a:lnT>
                    <a:lnB>
                      <a:noFill/>
                    </a:lnB>
                  </a:tcPr>
                </a:tc>
                <a:extLst>
                  <a:ext uri="{0D108BD9-81ED-4DB2-BD59-A6C34878D82A}">
                    <a16:rowId xmlns:a16="http://schemas.microsoft.com/office/drawing/2014/main" val="10004"/>
                  </a:ext>
                </a:extLst>
              </a:tr>
              <a:tr h="414260">
                <a:tc>
                  <a:txBody>
                    <a:bodyPr/>
                    <a:lstStyle/>
                    <a:p>
                      <a:pPr algn="ctr"/>
                      <a:r>
                        <a:rPr lang="en-US" altLang="zh-CN" dirty="0">
                          <a:solidFill>
                            <a:schemeClr val="tx2"/>
                          </a:solidFill>
                          <a:effectLst/>
                        </a:rPr>
                        <a:t>\'</a:t>
                      </a:r>
                    </a:p>
                  </a:txBody>
                  <a:tcPr marL="123825" marR="123825" marT="57150" marB="57150" anchor="ctr">
                    <a:lnL>
                      <a:noFill/>
                    </a:lnL>
                    <a:lnR>
                      <a:noFill/>
                    </a:lnR>
                    <a:lnT>
                      <a:noFill/>
                    </a:lnT>
                    <a:lnB>
                      <a:noFill/>
                    </a:lnB>
                  </a:tcPr>
                </a:tc>
                <a:tc>
                  <a:txBody>
                    <a:bodyPr/>
                    <a:lstStyle/>
                    <a:p>
                      <a:pPr algn="ctr"/>
                      <a:r>
                        <a:rPr lang="en-US" altLang="zh-CN" dirty="0">
                          <a:solidFill>
                            <a:schemeClr val="tx2"/>
                          </a:solidFill>
                          <a:effectLst/>
                        </a:rPr>
                        <a:t>'</a:t>
                      </a:r>
                      <a:r>
                        <a:rPr lang="zh-CN" altLang="en-US" dirty="0">
                          <a:solidFill>
                            <a:schemeClr val="tx2"/>
                          </a:solidFill>
                          <a:effectLst/>
                        </a:rPr>
                        <a:t>单引号</a:t>
                      </a:r>
                    </a:p>
                  </a:txBody>
                  <a:tcPr marL="123825" marR="123825" marT="57150" marB="57150" anchor="ctr">
                    <a:lnL>
                      <a:noFill/>
                    </a:lnL>
                    <a:lnR>
                      <a:noFill/>
                    </a:lnR>
                    <a:lnT>
                      <a:noFill/>
                    </a:lnT>
                    <a:lnB>
                      <a:noFill/>
                    </a:lnB>
                  </a:tcPr>
                </a:tc>
                <a:extLst>
                  <a:ext uri="{0D108BD9-81ED-4DB2-BD59-A6C34878D82A}">
                    <a16:rowId xmlns:a16="http://schemas.microsoft.com/office/drawing/2014/main" val="10005"/>
                  </a:ext>
                </a:extLst>
              </a:tr>
              <a:tr h="414260">
                <a:tc>
                  <a:txBody>
                    <a:bodyPr/>
                    <a:lstStyle/>
                    <a:p>
                      <a:pPr algn="ctr"/>
                      <a:r>
                        <a:rPr lang="en-US" altLang="zh-CN" dirty="0">
                          <a:solidFill>
                            <a:schemeClr val="tx2"/>
                          </a:solidFill>
                          <a:effectLst/>
                        </a:rPr>
                        <a:t>\"</a:t>
                      </a:r>
                    </a:p>
                  </a:txBody>
                  <a:tcPr marL="123825" marR="123825" marT="57150" marB="57150" anchor="ctr">
                    <a:lnL>
                      <a:noFill/>
                    </a:lnL>
                    <a:lnR>
                      <a:noFill/>
                    </a:lnR>
                    <a:lnT>
                      <a:noFill/>
                    </a:lnT>
                    <a:lnB>
                      <a:noFill/>
                    </a:lnB>
                  </a:tcPr>
                </a:tc>
                <a:tc>
                  <a:txBody>
                    <a:bodyPr/>
                    <a:lstStyle/>
                    <a:p>
                      <a:pPr algn="ctr"/>
                      <a:r>
                        <a:rPr lang="en-US" altLang="zh-CN" dirty="0">
                          <a:solidFill>
                            <a:schemeClr val="tx2"/>
                          </a:solidFill>
                          <a:effectLst/>
                        </a:rPr>
                        <a:t>"</a:t>
                      </a:r>
                      <a:r>
                        <a:rPr lang="zh-CN" altLang="en-US" dirty="0">
                          <a:solidFill>
                            <a:schemeClr val="tx2"/>
                          </a:solidFill>
                          <a:effectLst/>
                        </a:rPr>
                        <a:t>双引号</a:t>
                      </a:r>
                    </a:p>
                  </a:txBody>
                  <a:tcPr marL="123825" marR="123825" marT="57150" marB="57150"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7" name="图形 6" descr="templates\docerresourceshop\icons\\31393935333132383b31393939333839333bb9a4d7f7bcc6bbae">
            <a:extLst>
              <a:ext uri="{FF2B5EF4-FFF2-40B4-BE49-F238E27FC236}">
                <a16:creationId xmlns:a16="http://schemas.microsoft.com/office/drawing/2014/main" id="{0E5226F3-7DA9-42C7-848B-1802F179F3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634400" cy="1634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原始字符串</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en-US" altLang="zh-CN" dirty="0">
                <a:solidFill>
                  <a:schemeClr val="accent2"/>
                </a:solidFill>
              </a:rPr>
              <a:t>Python </a:t>
            </a:r>
            <a:r>
              <a:rPr lang="zh-CN" altLang="en-US" dirty="0">
                <a:solidFill>
                  <a:schemeClr val="accent2"/>
                </a:solidFill>
              </a:rPr>
              <a:t>中有一种解决办法，可以不用写这么多个</a:t>
            </a:r>
            <a:r>
              <a:rPr lang="en-US" altLang="zh-CN" dirty="0">
                <a:solidFill>
                  <a:schemeClr val="accent2"/>
                </a:solidFill>
              </a:rPr>
              <a:t>`\`</a:t>
            </a:r>
            <a:r>
              <a:rPr lang="zh-CN" altLang="en-US" dirty="0">
                <a:solidFill>
                  <a:schemeClr val="accent2"/>
                </a:solidFill>
              </a:rPr>
              <a:t>字符，那就要使用原始字符串。原始字符串就是在字符串前以 </a:t>
            </a:r>
            <a:r>
              <a:rPr lang="en-US" altLang="zh-CN" dirty="0">
                <a:solidFill>
                  <a:schemeClr val="accent2"/>
                </a:solidFill>
              </a:rPr>
              <a:t>r </a:t>
            </a:r>
            <a:r>
              <a:rPr lang="zh-CN" altLang="en-US" dirty="0">
                <a:solidFill>
                  <a:schemeClr val="accent2"/>
                </a:solidFill>
              </a:rPr>
              <a:t>或 </a:t>
            </a:r>
            <a:r>
              <a:rPr lang="en-US" altLang="zh-CN" dirty="0">
                <a:solidFill>
                  <a:schemeClr val="accent2"/>
                </a:solidFill>
              </a:rPr>
              <a:t>R </a:t>
            </a:r>
            <a:r>
              <a:rPr lang="zh-CN" altLang="en-US" dirty="0">
                <a:solidFill>
                  <a:schemeClr val="accent2"/>
                </a:solidFill>
              </a:rPr>
              <a:t>作为标志，如下：</a:t>
            </a:r>
            <a:endParaRPr lang="en-US" altLang="zh-CN" dirty="0">
              <a:solidFill>
                <a:schemeClr val="accent2"/>
              </a:solidFill>
            </a:endParaRPr>
          </a:p>
          <a:p>
            <a:pPr marL="0" indent="0">
              <a:lnSpc>
                <a:spcPct val="150000"/>
              </a:lnSpc>
              <a:buNone/>
            </a:pPr>
            <a:r>
              <a:rPr lang="en-US" altLang="zh-CN" dirty="0"/>
              <a:t>	print(</a:t>
            </a:r>
            <a:r>
              <a:rPr lang="en-US" altLang="zh-CN" dirty="0" err="1"/>
              <a:t>r'c</a:t>
            </a:r>
            <a:r>
              <a:rPr lang="en-US" altLang="zh-CN" dirty="0"/>
              <a:t>:\windows\system’)</a:t>
            </a:r>
          </a:p>
          <a:p>
            <a:pPr marL="0" indent="0">
              <a:lnSpc>
                <a:spcPct val="100000"/>
              </a:lnSpc>
              <a:buNone/>
            </a:pPr>
            <a:endParaRPr lang="en-US" altLang="zh-CN" dirty="0"/>
          </a:p>
          <a:p>
            <a:pPr marL="0" indent="0">
              <a:lnSpc>
                <a:spcPct val="130000"/>
              </a:lnSpc>
              <a:buNone/>
            </a:pPr>
            <a:r>
              <a:rPr lang="zh-CN" altLang="en-US" dirty="0">
                <a:solidFill>
                  <a:schemeClr val="accent2"/>
                </a:solidFill>
              </a:rPr>
              <a:t>但是，在原始字符串中存在一个问题，原始字符串的末尾不能以</a:t>
            </a:r>
            <a:r>
              <a:rPr lang="en-US" altLang="zh-CN" dirty="0">
                <a:solidFill>
                  <a:schemeClr val="accent2"/>
                </a:solidFill>
              </a:rPr>
              <a:t>`\`</a:t>
            </a:r>
            <a:r>
              <a:rPr lang="zh-CN" altLang="en-US" dirty="0">
                <a:solidFill>
                  <a:schemeClr val="accent2"/>
                </a:solidFill>
              </a:rPr>
              <a:t>结尾，如下：</a:t>
            </a:r>
            <a:endParaRPr lang="en-US" altLang="zh-CN" dirty="0">
              <a:solidFill>
                <a:schemeClr val="accent2"/>
              </a:solidFill>
            </a:endParaRPr>
          </a:p>
          <a:p>
            <a:pPr marL="0" indent="0">
              <a:lnSpc>
                <a:spcPct val="150000"/>
              </a:lnSpc>
              <a:buNone/>
            </a:pPr>
            <a:r>
              <a:rPr lang="en-US" altLang="zh-CN" dirty="0"/>
              <a:t>	print(</a:t>
            </a:r>
            <a:r>
              <a:rPr lang="en-US" altLang="zh-CN" dirty="0" err="1"/>
              <a:t>r'c</a:t>
            </a:r>
            <a:r>
              <a:rPr lang="en-US" altLang="zh-CN" dirty="0"/>
              <a:t>:\windows\system\')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格式化字符串</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中，所有字符串中的字符顺序是不可变的，但是在某些情况下，比如输出时，可能又要根据不同的需要修改字符串的内容，这时，可使用 </a:t>
            </a:r>
            <a:r>
              <a:rPr lang="en-US" altLang="zh-CN" dirty="0">
                <a:solidFill>
                  <a:schemeClr val="accent2"/>
                </a:solidFill>
              </a:rPr>
              <a:t>Python </a:t>
            </a:r>
            <a:r>
              <a:rPr lang="zh-CN" altLang="en-US" dirty="0">
                <a:solidFill>
                  <a:schemeClr val="accent2"/>
                </a:solidFill>
              </a:rPr>
              <a:t>的格式化字符串功能。</a:t>
            </a:r>
            <a:endParaRPr lang="en-US" altLang="zh-CN" dirty="0">
              <a:solidFill>
                <a:schemeClr val="accent2"/>
              </a:solidFill>
            </a:endParaRPr>
          </a:p>
          <a:p>
            <a:pPr marL="0" indent="0">
              <a:lnSpc>
                <a:spcPct val="100000"/>
              </a:lnSpc>
              <a:spcBef>
                <a:spcPts val="0"/>
              </a:spcBef>
              <a:buNone/>
            </a:pPr>
            <a:endParaRPr lang="en-US" altLang="zh-CN" dirty="0">
              <a:solidFill>
                <a:schemeClr val="accent2"/>
              </a:solidFill>
            </a:endParaRPr>
          </a:p>
          <a:p>
            <a:pPr marL="0" indent="0">
              <a:lnSpc>
                <a:spcPct val="130000"/>
              </a:lnSpc>
              <a:spcAft>
                <a:spcPts val="700"/>
              </a:spcAft>
              <a:buNone/>
            </a:pPr>
            <a:r>
              <a:rPr lang="en-US" altLang="zh-CN" dirty="0">
                <a:solidFill>
                  <a:schemeClr val="accent2"/>
                </a:solidFill>
              </a:rPr>
              <a:t>Python </a:t>
            </a:r>
            <a:r>
              <a:rPr lang="zh-CN" altLang="en-US" dirty="0">
                <a:solidFill>
                  <a:schemeClr val="accent2"/>
                </a:solidFill>
              </a:rPr>
              <a:t>中有 </a:t>
            </a:r>
            <a:r>
              <a:rPr lang="en-US" altLang="zh-CN" dirty="0">
                <a:solidFill>
                  <a:schemeClr val="accent2"/>
                </a:solidFill>
              </a:rPr>
              <a:t>3 </a:t>
            </a:r>
            <a:r>
              <a:rPr lang="zh-CN" altLang="en-US" dirty="0">
                <a:solidFill>
                  <a:schemeClr val="accent2"/>
                </a:solidFill>
              </a:rPr>
              <a:t>种格式化字符串的方法：</a:t>
            </a:r>
            <a:endParaRPr lang="en-US" altLang="zh-CN" dirty="0">
              <a:solidFill>
                <a:schemeClr val="accent2"/>
              </a:solidFill>
            </a:endParaRPr>
          </a:p>
          <a:p>
            <a:pPr marL="1144800">
              <a:lnSpc>
                <a:spcPct val="130000"/>
              </a:lnSpc>
            </a:pPr>
            <a:r>
              <a:rPr lang="zh-CN" altLang="en-US" dirty="0"/>
              <a:t>使用占位符</a:t>
            </a:r>
            <a:endParaRPr lang="en-US" altLang="zh-CN" dirty="0"/>
          </a:p>
          <a:p>
            <a:pPr marL="1144800">
              <a:lnSpc>
                <a:spcPct val="130000"/>
              </a:lnSpc>
            </a:pPr>
            <a:r>
              <a:rPr lang="zh-CN" altLang="en-US" dirty="0"/>
              <a:t>使用</a:t>
            </a:r>
            <a:r>
              <a:rPr lang="en-US" altLang="zh-CN" dirty="0"/>
              <a:t> format </a:t>
            </a:r>
            <a:r>
              <a:rPr lang="zh-CN" altLang="en-US" dirty="0"/>
              <a:t>方法格式化输出</a:t>
            </a:r>
            <a:endParaRPr lang="en-US" altLang="zh-CN" dirty="0"/>
          </a:p>
          <a:p>
            <a:pPr marL="1144800">
              <a:lnSpc>
                <a:spcPct val="130000"/>
              </a:lnSpc>
            </a:pPr>
            <a:r>
              <a:rPr lang="zh-CN" altLang="en-US" dirty="0"/>
              <a:t>使用 </a:t>
            </a:r>
            <a:r>
              <a:rPr lang="en-US" altLang="zh-CN" dirty="0"/>
              <a:t>f-string </a:t>
            </a:r>
            <a:r>
              <a:rPr lang="zh-CN" altLang="en-US" dirty="0"/>
              <a:t>格式化</a:t>
            </a:r>
            <a:endParaRPr lang="en-US" altLang="zh-CN" dirty="0"/>
          </a:p>
          <a:p>
            <a:pPr marL="0" indent="0">
              <a:buNone/>
            </a:pPr>
            <a:endParaRPr lang="en-US" altLang="zh-CN" dirty="0"/>
          </a:p>
          <a:p>
            <a:pPr marL="0" indent="0">
              <a:buNone/>
            </a:pPr>
            <a:endParaRPr lang="en-US" altLang="zh-CN" dirty="0"/>
          </a:p>
        </p:txBody>
      </p:sp>
      <p:pic>
        <p:nvPicPr>
          <p:cNvPr id="4" name="图形 3" descr="templates\docerresourceshop\icons\\31393935333132383b31393939333839373bcbbcc2b7">
            <a:extLst>
              <a:ext uri="{FF2B5EF4-FFF2-40B4-BE49-F238E27FC236}">
                <a16:creationId xmlns:a16="http://schemas.microsoft.com/office/drawing/2014/main" id="{E828C7A0-D2FA-40BC-B9AA-8E04931973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634400" cy="1634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字符串处理函数</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zh-CN" altLang="en-US" dirty="0"/>
              <a:t>除了用运算符对字符串进行运算外，</a:t>
            </a:r>
            <a:r>
              <a:rPr lang="en-US" altLang="zh-CN" dirty="0"/>
              <a:t>Python</a:t>
            </a:r>
            <a:r>
              <a:rPr lang="zh-CN" altLang="en-US" dirty="0"/>
              <a:t>还提供了很多对字符串操作的函数，其中常用的字符串操作函数如下：</a:t>
            </a:r>
            <a:endParaRPr lang="en-US" altLang="zh-CN" dirty="0"/>
          </a:p>
          <a:p>
            <a:pPr marL="0" indent="0">
              <a:buNone/>
            </a:pPr>
            <a:endParaRPr lang="en-US" altLang="zh-CN" dirty="0"/>
          </a:p>
          <a:p>
            <a:pPr marL="0" indent="0">
              <a:buNone/>
            </a:pPr>
            <a:endParaRPr lang="en-US" altLang="zh-CN" dirty="0"/>
          </a:p>
        </p:txBody>
      </p:sp>
      <p:graphicFrame>
        <p:nvGraphicFramePr>
          <p:cNvPr id="5" name="Table 4"/>
          <p:cNvGraphicFramePr>
            <a:graphicFrameLocks noGrp="1"/>
          </p:cNvGraphicFramePr>
          <p:nvPr>
            <p:extLst>
              <p:ext uri="{D42A27DB-BD31-4B8C-83A1-F6EECF244321}">
                <p14:modId xmlns:p14="http://schemas.microsoft.com/office/powerpoint/2010/main" val="1001221326"/>
              </p:ext>
            </p:extLst>
          </p:nvPr>
        </p:nvGraphicFramePr>
        <p:xfrm>
          <a:off x="1456931" y="2314356"/>
          <a:ext cx="9000000" cy="3759914"/>
        </p:xfrm>
        <a:graphic>
          <a:graphicData uri="http://schemas.openxmlformats.org/drawingml/2006/table">
            <a:tbl>
              <a:tblPr/>
              <a:tblGrid>
                <a:gridCol w="2300059">
                  <a:extLst>
                    <a:ext uri="{9D8B030D-6E8A-4147-A177-3AD203B41FA5}">
                      <a16:colId xmlns:a16="http://schemas.microsoft.com/office/drawing/2014/main" val="20000"/>
                    </a:ext>
                  </a:extLst>
                </a:gridCol>
                <a:gridCol w="6699941">
                  <a:extLst>
                    <a:ext uri="{9D8B030D-6E8A-4147-A177-3AD203B41FA5}">
                      <a16:colId xmlns:a16="http://schemas.microsoft.com/office/drawing/2014/main" val="20001"/>
                    </a:ext>
                  </a:extLst>
                </a:gridCol>
              </a:tblGrid>
              <a:tr h="609914">
                <a:tc>
                  <a:txBody>
                    <a:bodyPr/>
                    <a:lstStyle/>
                    <a:p>
                      <a:pPr algn="ctr"/>
                      <a:r>
                        <a:rPr lang="zh-CN" altLang="en-US" sz="1600" b="1" dirty="0">
                          <a:solidFill>
                            <a:schemeClr val="tx2"/>
                          </a:solidFill>
                          <a:effectLst/>
                        </a:rPr>
                        <a:t>字符串操作</a:t>
                      </a:r>
                    </a:p>
                  </a:txBody>
                  <a:tcPr marL="41510" marR="41510" marT="19158" marB="19158" anchor="ctr">
                    <a:lnL>
                      <a:noFill/>
                    </a:lnL>
                    <a:lnR>
                      <a:noFill/>
                    </a:lnR>
                    <a:lnT>
                      <a:noFill/>
                    </a:lnT>
                    <a:lnB>
                      <a:noFill/>
                    </a:lnB>
                  </a:tcPr>
                </a:tc>
                <a:tc>
                  <a:txBody>
                    <a:bodyPr/>
                    <a:lstStyle/>
                    <a:p>
                      <a:pPr algn="ctr"/>
                      <a:r>
                        <a:rPr lang="zh-CN" altLang="en-US" sz="1600" b="1" dirty="0">
                          <a:solidFill>
                            <a:schemeClr val="tx2"/>
                          </a:solidFill>
                          <a:effectLst/>
                        </a:rPr>
                        <a:t>描 述</a:t>
                      </a:r>
                    </a:p>
                  </a:txBody>
                  <a:tcPr marL="41510" marR="41510" marT="19158" marB="19158" anchor="ctr">
                    <a:lnL>
                      <a:noFill/>
                    </a:lnL>
                    <a:lnR>
                      <a:noFill/>
                    </a:lnR>
                    <a:lnT>
                      <a:noFill/>
                    </a:lnT>
                    <a:lnB>
                      <a:noFill/>
                    </a:lnB>
                  </a:tcPr>
                </a:tc>
                <a:extLst>
                  <a:ext uri="{0D108BD9-81ED-4DB2-BD59-A6C34878D82A}">
                    <a16:rowId xmlns:a16="http://schemas.microsoft.com/office/drawing/2014/main" val="10000"/>
                  </a:ext>
                </a:extLst>
              </a:tr>
              <a:tr h="450000">
                <a:tc>
                  <a:txBody>
                    <a:bodyPr/>
                    <a:lstStyle/>
                    <a:p>
                      <a:pPr algn="ctr"/>
                      <a:r>
                        <a:rPr lang="en-US" sz="1600" dirty="0" err="1">
                          <a:solidFill>
                            <a:schemeClr val="tx2"/>
                          </a:solidFill>
                          <a:effectLst/>
                        </a:rPr>
                        <a:t>string.capitalize</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将字符串的第一个字母大写，其余字母小写</a:t>
                      </a:r>
                    </a:p>
                  </a:txBody>
                  <a:tcPr marL="41510" marR="41510" marT="19158" marB="19158" anchor="ctr">
                    <a:lnL>
                      <a:noFill/>
                    </a:lnL>
                    <a:lnR>
                      <a:noFill/>
                    </a:lnR>
                    <a:lnT>
                      <a:noFill/>
                    </a:lnT>
                    <a:lnB>
                      <a:noFill/>
                    </a:lnB>
                  </a:tcPr>
                </a:tc>
                <a:extLst>
                  <a:ext uri="{0D108BD9-81ED-4DB2-BD59-A6C34878D82A}">
                    <a16:rowId xmlns:a16="http://schemas.microsoft.com/office/drawing/2014/main" val="10001"/>
                  </a:ext>
                </a:extLst>
              </a:tr>
              <a:tr h="450000">
                <a:tc>
                  <a:txBody>
                    <a:bodyPr/>
                    <a:lstStyle/>
                    <a:p>
                      <a:pPr algn="ctr"/>
                      <a:r>
                        <a:rPr lang="en-US" sz="1600" dirty="0" err="1">
                          <a:solidFill>
                            <a:schemeClr val="tx2"/>
                          </a:solidFill>
                          <a:effectLst/>
                        </a:rPr>
                        <a:t>string.count</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获得字符串中某一子字符串的数目</a:t>
                      </a:r>
                    </a:p>
                  </a:txBody>
                  <a:tcPr marL="41510" marR="41510" marT="19158" marB="19158" anchor="ctr">
                    <a:lnL>
                      <a:noFill/>
                    </a:lnL>
                    <a:lnR>
                      <a:noFill/>
                    </a:lnR>
                    <a:lnT>
                      <a:noFill/>
                    </a:lnT>
                    <a:lnB>
                      <a:noFill/>
                    </a:lnB>
                  </a:tcPr>
                </a:tc>
                <a:extLst>
                  <a:ext uri="{0D108BD9-81ED-4DB2-BD59-A6C34878D82A}">
                    <a16:rowId xmlns:a16="http://schemas.microsoft.com/office/drawing/2014/main" val="10002"/>
                  </a:ext>
                </a:extLst>
              </a:tr>
              <a:tr h="450000">
                <a:tc>
                  <a:txBody>
                    <a:bodyPr/>
                    <a:lstStyle/>
                    <a:p>
                      <a:pPr algn="ctr"/>
                      <a:r>
                        <a:rPr lang="en-US" sz="1600" dirty="0" err="1">
                          <a:solidFill>
                            <a:schemeClr val="tx2"/>
                          </a:solidFill>
                          <a:effectLst/>
                        </a:rPr>
                        <a:t>string.find</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获得字符串中某一子字符串的起始位置，无则返回</a:t>
                      </a:r>
                      <a:r>
                        <a:rPr lang="en-US" altLang="zh-CN" sz="1600" dirty="0">
                          <a:solidFill>
                            <a:schemeClr val="tx2"/>
                          </a:solidFill>
                          <a:effectLst/>
                        </a:rPr>
                        <a:t>-1</a:t>
                      </a:r>
                    </a:p>
                  </a:txBody>
                  <a:tcPr marL="41510" marR="41510" marT="19158" marB="19158" anchor="ctr">
                    <a:lnL>
                      <a:noFill/>
                    </a:lnL>
                    <a:lnR>
                      <a:noFill/>
                    </a:lnR>
                    <a:lnT>
                      <a:noFill/>
                    </a:lnT>
                    <a:lnB>
                      <a:noFill/>
                    </a:lnB>
                  </a:tcPr>
                </a:tc>
                <a:extLst>
                  <a:ext uri="{0D108BD9-81ED-4DB2-BD59-A6C34878D82A}">
                    <a16:rowId xmlns:a16="http://schemas.microsoft.com/office/drawing/2014/main" val="10003"/>
                  </a:ext>
                </a:extLst>
              </a:tr>
              <a:tr h="450000">
                <a:tc>
                  <a:txBody>
                    <a:bodyPr/>
                    <a:lstStyle/>
                    <a:p>
                      <a:pPr algn="ctr"/>
                      <a:r>
                        <a:rPr lang="en-US" sz="1600" dirty="0" err="1">
                          <a:solidFill>
                            <a:schemeClr val="tx2"/>
                          </a:solidFill>
                          <a:effectLst/>
                        </a:rPr>
                        <a:t>string.isalnum</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检测字符串是否仅包含数字与字母</a:t>
                      </a:r>
                    </a:p>
                  </a:txBody>
                  <a:tcPr marL="41510" marR="41510" marT="19158" marB="19158" anchor="ctr">
                    <a:lnL>
                      <a:noFill/>
                    </a:lnL>
                    <a:lnR>
                      <a:noFill/>
                    </a:lnR>
                    <a:lnT>
                      <a:noFill/>
                    </a:lnT>
                    <a:lnB>
                      <a:noFill/>
                    </a:lnB>
                  </a:tcPr>
                </a:tc>
                <a:extLst>
                  <a:ext uri="{0D108BD9-81ED-4DB2-BD59-A6C34878D82A}">
                    <a16:rowId xmlns:a16="http://schemas.microsoft.com/office/drawing/2014/main" val="10004"/>
                  </a:ext>
                </a:extLst>
              </a:tr>
              <a:tr h="450000">
                <a:tc>
                  <a:txBody>
                    <a:bodyPr/>
                    <a:lstStyle/>
                    <a:p>
                      <a:pPr algn="ctr"/>
                      <a:r>
                        <a:rPr lang="en-US" sz="1600" dirty="0" err="1">
                          <a:solidFill>
                            <a:schemeClr val="tx2"/>
                          </a:solidFill>
                          <a:effectLst/>
                        </a:rPr>
                        <a:t>string.isalpha</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检测字符串是否仅包含字母</a:t>
                      </a:r>
                    </a:p>
                  </a:txBody>
                  <a:tcPr marL="41510" marR="41510" marT="19158" marB="19158" anchor="ctr">
                    <a:lnL>
                      <a:noFill/>
                    </a:lnL>
                    <a:lnR>
                      <a:noFill/>
                    </a:lnR>
                    <a:lnT>
                      <a:noFill/>
                    </a:lnT>
                    <a:lnB>
                      <a:noFill/>
                    </a:lnB>
                  </a:tcPr>
                </a:tc>
                <a:extLst>
                  <a:ext uri="{0D108BD9-81ED-4DB2-BD59-A6C34878D82A}">
                    <a16:rowId xmlns:a16="http://schemas.microsoft.com/office/drawing/2014/main" val="10005"/>
                  </a:ext>
                </a:extLst>
              </a:tr>
              <a:tr h="450000">
                <a:tc>
                  <a:txBody>
                    <a:bodyPr/>
                    <a:lstStyle/>
                    <a:p>
                      <a:pPr algn="ctr"/>
                      <a:r>
                        <a:rPr lang="en-US" sz="1600" dirty="0" err="1">
                          <a:solidFill>
                            <a:schemeClr val="tx2"/>
                          </a:solidFill>
                          <a:effectLst/>
                        </a:rPr>
                        <a:t>string.isdigit</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检测字符串是否仅包含数字</a:t>
                      </a:r>
                    </a:p>
                  </a:txBody>
                  <a:tcPr marL="41510" marR="41510" marT="19158" marB="19158" anchor="ctr">
                    <a:lnL>
                      <a:noFill/>
                    </a:lnL>
                    <a:lnR>
                      <a:noFill/>
                    </a:lnR>
                    <a:lnT>
                      <a:noFill/>
                    </a:lnT>
                    <a:lnB>
                      <a:noFill/>
                    </a:lnB>
                  </a:tcPr>
                </a:tc>
                <a:extLst>
                  <a:ext uri="{0D108BD9-81ED-4DB2-BD59-A6C34878D82A}">
                    <a16:rowId xmlns:a16="http://schemas.microsoft.com/office/drawing/2014/main" val="10006"/>
                  </a:ext>
                </a:extLst>
              </a:tr>
              <a:tr h="450000">
                <a:tc>
                  <a:txBody>
                    <a:bodyPr/>
                    <a:lstStyle/>
                    <a:p>
                      <a:pPr algn="ctr"/>
                      <a:r>
                        <a:rPr lang="en-US" sz="1600" dirty="0" err="1">
                          <a:solidFill>
                            <a:schemeClr val="tx2"/>
                          </a:solidFill>
                          <a:effectLst/>
                        </a:rPr>
                        <a:t>string.islower</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检测字符串是否仅包含字母小写</a:t>
                      </a:r>
                    </a:p>
                  </a:txBody>
                  <a:tcPr marL="41510" marR="41510" marT="19158" marB="19158"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字符串处理函数</a:t>
            </a: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zh-CN" altLang="en-US" dirty="0"/>
              <a:t>接上页：</a:t>
            </a:r>
            <a:endParaRPr lang="en-US" altLang="zh-CN" dirty="0"/>
          </a:p>
          <a:p>
            <a:pPr marL="0" indent="0">
              <a:buNone/>
            </a:pPr>
            <a:endParaRPr lang="en-US" altLang="zh-CN" dirty="0"/>
          </a:p>
          <a:p>
            <a:pPr marL="0" indent="0">
              <a:buNone/>
            </a:pPr>
            <a:endParaRPr lang="en-US" altLang="zh-CN" dirty="0"/>
          </a:p>
        </p:txBody>
      </p:sp>
      <p:graphicFrame>
        <p:nvGraphicFramePr>
          <p:cNvPr id="6" name="Table 4">
            <a:extLst>
              <a:ext uri="{FF2B5EF4-FFF2-40B4-BE49-F238E27FC236}">
                <a16:creationId xmlns:a16="http://schemas.microsoft.com/office/drawing/2014/main" id="{6D55E190-59E4-401D-98D2-DDB8D92DCCD1}"/>
              </a:ext>
            </a:extLst>
          </p:cNvPr>
          <p:cNvGraphicFramePr>
            <a:graphicFrameLocks noGrp="1"/>
          </p:cNvGraphicFramePr>
          <p:nvPr>
            <p:extLst>
              <p:ext uri="{D42A27DB-BD31-4B8C-83A1-F6EECF244321}">
                <p14:modId xmlns:p14="http://schemas.microsoft.com/office/powerpoint/2010/main" val="883976109"/>
              </p:ext>
            </p:extLst>
          </p:nvPr>
        </p:nvGraphicFramePr>
        <p:xfrm>
          <a:off x="1420717" y="1885982"/>
          <a:ext cx="9000000" cy="4329720"/>
        </p:xfrm>
        <a:graphic>
          <a:graphicData uri="http://schemas.openxmlformats.org/drawingml/2006/table">
            <a:tbl>
              <a:tblPr/>
              <a:tblGrid>
                <a:gridCol w="2300340">
                  <a:extLst>
                    <a:ext uri="{9D8B030D-6E8A-4147-A177-3AD203B41FA5}">
                      <a16:colId xmlns:a16="http://schemas.microsoft.com/office/drawing/2014/main" val="20000"/>
                    </a:ext>
                  </a:extLst>
                </a:gridCol>
                <a:gridCol w="6699660">
                  <a:extLst>
                    <a:ext uri="{9D8B030D-6E8A-4147-A177-3AD203B41FA5}">
                      <a16:colId xmlns:a16="http://schemas.microsoft.com/office/drawing/2014/main" val="20001"/>
                    </a:ext>
                  </a:extLst>
                </a:gridCol>
              </a:tblGrid>
              <a:tr h="603720">
                <a:tc>
                  <a:txBody>
                    <a:bodyPr/>
                    <a:lstStyle/>
                    <a:p>
                      <a:pPr algn="ctr"/>
                      <a:r>
                        <a:rPr lang="zh-CN" altLang="en-US" sz="1600" b="1" dirty="0">
                          <a:solidFill>
                            <a:schemeClr val="tx2"/>
                          </a:solidFill>
                          <a:effectLst/>
                        </a:rPr>
                        <a:t>字符串操作</a:t>
                      </a:r>
                    </a:p>
                  </a:txBody>
                  <a:tcPr marL="41510" marR="41510" marT="19158" marB="19158" anchor="ctr">
                    <a:lnL>
                      <a:noFill/>
                    </a:lnL>
                    <a:lnR>
                      <a:noFill/>
                    </a:lnR>
                    <a:lnT>
                      <a:noFill/>
                    </a:lnT>
                    <a:lnB>
                      <a:noFill/>
                    </a:lnB>
                  </a:tcPr>
                </a:tc>
                <a:tc>
                  <a:txBody>
                    <a:bodyPr/>
                    <a:lstStyle/>
                    <a:p>
                      <a:pPr algn="ctr"/>
                      <a:r>
                        <a:rPr lang="zh-CN" altLang="en-US" sz="1600" b="1" dirty="0">
                          <a:solidFill>
                            <a:schemeClr val="tx2"/>
                          </a:solidFill>
                          <a:effectLst/>
                        </a:rPr>
                        <a:t>描 述</a:t>
                      </a:r>
                    </a:p>
                  </a:txBody>
                  <a:tcPr marL="41510" marR="41510" marT="19158" marB="19158" anchor="ctr">
                    <a:lnL>
                      <a:noFill/>
                    </a:lnL>
                    <a:lnR>
                      <a:noFill/>
                    </a:lnR>
                    <a:lnT>
                      <a:noFill/>
                    </a:lnT>
                    <a:lnB>
                      <a:noFill/>
                    </a:lnB>
                  </a:tcPr>
                </a:tc>
                <a:extLst>
                  <a:ext uri="{0D108BD9-81ED-4DB2-BD59-A6C34878D82A}">
                    <a16:rowId xmlns:a16="http://schemas.microsoft.com/office/drawing/2014/main" val="10000"/>
                  </a:ext>
                </a:extLst>
              </a:tr>
              <a:tr h="414000">
                <a:tc>
                  <a:txBody>
                    <a:bodyPr/>
                    <a:lstStyle/>
                    <a:p>
                      <a:pPr algn="ctr"/>
                      <a:r>
                        <a:rPr lang="en-US" sz="1600" dirty="0" err="1">
                          <a:solidFill>
                            <a:schemeClr val="tx2"/>
                          </a:solidFill>
                          <a:effectLst/>
                        </a:rPr>
                        <a:t>string.istitle</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检测字符串中的单词是否首字母大写</a:t>
                      </a:r>
                    </a:p>
                  </a:txBody>
                  <a:tcPr marL="41510" marR="41510" marT="19158" marB="19158" anchor="ctr">
                    <a:lnL>
                      <a:noFill/>
                    </a:lnL>
                    <a:lnR>
                      <a:noFill/>
                    </a:lnR>
                    <a:lnT>
                      <a:noFill/>
                    </a:lnT>
                    <a:lnB>
                      <a:noFill/>
                    </a:lnB>
                  </a:tcPr>
                </a:tc>
                <a:extLst>
                  <a:ext uri="{0D108BD9-81ED-4DB2-BD59-A6C34878D82A}">
                    <a16:rowId xmlns:a16="http://schemas.microsoft.com/office/drawing/2014/main" val="1865985940"/>
                  </a:ext>
                </a:extLst>
              </a:tr>
              <a:tr h="414000">
                <a:tc>
                  <a:txBody>
                    <a:bodyPr/>
                    <a:lstStyle/>
                    <a:p>
                      <a:pPr algn="ctr"/>
                      <a:r>
                        <a:rPr lang="en-US" sz="1600" dirty="0" err="1">
                          <a:solidFill>
                            <a:schemeClr val="tx2"/>
                          </a:solidFill>
                          <a:effectLst/>
                        </a:rPr>
                        <a:t>string.isupper</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检测字符串是否仅包含大写字母</a:t>
                      </a:r>
                    </a:p>
                  </a:txBody>
                  <a:tcPr marL="41510" marR="41510" marT="19158" marB="19158" anchor="ctr">
                    <a:lnL>
                      <a:noFill/>
                    </a:lnL>
                    <a:lnR>
                      <a:noFill/>
                    </a:lnR>
                    <a:lnT>
                      <a:noFill/>
                    </a:lnT>
                    <a:lnB>
                      <a:noFill/>
                    </a:lnB>
                  </a:tcPr>
                </a:tc>
                <a:extLst>
                  <a:ext uri="{0D108BD9-81ED-4DB2-BD59-A6C34878D82A}">
                    <a16:rowId xmlns:a16="http://schemas.microsoft.com/office/drawing/2014/main" val="10009"/>
                  </a:ext>
                </a:extLst>
              </a:tr>
              <a:tr h="414000">
                <a:tc>
                  <a:txBody>
                    <a:bodyPr/>
                    <a:lstStyle/>
                    <a:p>
                      <a:pPr algn="ctr"/>
                      <a:r>
                        <a:rPr lang="en-US" sz="1600" dirty="0" err="1">
                          <a:solidFill>
                            <a:schemeClr val="tx2"/>
                          </a:solidFill>
                          <a:effectLst/>
                        </a:rPr>
                        <a:t>string.join</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拼接字符串</a:t>
                      </a:r>
                    </a:p>
                  </a:txBody>
                  <a:tcPr marL="41510" marR="41510" marT="19158" marB="19158" anchor="ctr">
                    <a:lnL>
                      <a:noFill/>
                    </a:lnL>
                    <a:lnR>
                      <a:noFill/>
                    </a:lnR>
                    <a:lnT>
                      <a:noFill/>
                    </a:lnT>
                    <a:lnB>
                      <a:noFill/>
                    </a:lnB>
                  </a:tcPr>
                </a:tc>
                <a:extLst>
                  <a:ext uri="{0D108BD9-81ED-4DB2-BD59-A6C34878D82A}">
                    <a16:rowId xmlns:a16="http://schemas.microsoft.com/office/drawing/2014/main" val="10010"/>
                  </a:ext>
                </a:extLst>
              </a:tr>
              <a:tr h="414000">
                <a:tc>
                  <a:txBody>
                    <a:bodyPr/>
                    <a:lstStyle/>
                    <a:p>
                      <a:pPr algn="ctr"/>
                      <a:r>
                        <a:rPr lang="en-US" sz="1600" dirty="0" err="1">
                          <a:solidFill>
                            <a:schemeClr val="tx2"/>
                          </a:solidFill>
                          <a:effectLst/>
                        </a:rPr>
                        <a:t>string.lower</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将字符串全部转换为小写</a:t>
                      </a:r>
                    </a:p>
                  </a:txBody>
                  <a:tcPr marL="41510" marR="41510" marT="19158" marB="19158" anchor="ctr">
                    <a:lnL>
                      <a:noFill/>
                    </a:lnL>
                    <a:lnR>
                      <a:noFill/>
                    </a:lnR>
                    <a:lnT>
                      <a:noFill/>
                    </a:lnT>
                    <a:lnB>
                      <a:noFill/>
                    </a:lnB>
                  </a:tcPr>
                </a:tc>
                <a:extLst>
                  <a:ext uri="{0D108BD9-81ED-4DB2-BD59-A6C34878D82A}">
                    <a16:rowId xmlns:a16="http://schemas.microsoft.com/office/drawing/2014/main" val="10011"/>
                  </a:ext>
                </a:extLst>
              </a:tr>
              <a:tr h="414000">
                <a:tc>
                  <a:txBody>
                    <a:bodyPr/>
                    <a:lstStyle/>
                    <a:p>
                      <a:pPr algn="ctr"/>
                      <a:r>
                        <a:rPr lang="en-US" sz="1600" dirty="0" err="1">
                          <a:solidFill>
                            <a:schemeClr val="tx2"/>
                          </a:solidFill>
                          <a:effectLst/>
                        </a:rPr>
                        <a:t>string.split</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分割字符串</a:t>
                      </a:r>
                    </a:p>
                  </a:txBody>
                  <a:tcPr marL="41510" marR="41510" marT="19158" marB="19158" anchor="ctr">
                    <a:lnL>
                      <a:noFill/>
                    </a:lnL>
                    <a:lnR>
                      <a:noFill/>
                    </a:lnR>
                    <a:lnT>
                      <a:noFill/>
                    </a:lnT>
                    <a:lnB>
                      <a:noFill/>
                    </a:lnB>
                  </a:tcPr>
                </a:tc>
                <a:extLst>
                  <a:ext uri="{0D108BD9-81ED-4DB2-BD59-A6C34878D82A}">
                    <a16:rowId xmlns:a16="http://schemas.microsoft.com/office/drawing/2014/main" val="10012"/>
                  </a:ext>
                </a:extLst>
              </a:tr>
              <a:tr h="414000">
                <a:tc>
                  <a:txBody>
                    <a:bodyPr/>
                    <a:lstStyle/>
                    <a:p>
                      <a:pPr algn="ctr"/>
                      <a:r>
                        <a:rPr lang="en-US" sz="1600" dirty="0" err="1">
                          <a:solidFill>
                            <a:schemeClr val="tx2"/>
                          </a:solidFill>
                          <a:effectLst/>
                        </a:rPr>
                        <a:t>string.swapcase</a:t>
                      </a:r>
                      <a:r>
                        <a:rPr lang="en-US" sz="1600" dirty="0">
                          <a:solidFill>
                            <a:schemeClr val="tx2"/>
                          </a:solidFill>
                          <a:effectLst/>
                        </a:rPr>
                        <a:t>()</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将字符串中大写字母转换为小写，小写字母转换为大写</a:t>
                      </a:r>
                    </a:p>
                  </a:txBody>
                  <a:tcPr marL="41510" marR="41510" marT="19158" marB="19158" anchor="ctr">
                    <a:lnL>
                      <a:noFill/>
                    </a:lnL>
                    <a:lnR>
                      <a:noFill/>
                    </a:lnR>
                    <a:lnT>
                      <a:noFill/>
                    </a:lnT>
                    <a:lnB>
                      <a:noFill/>
                    </a:lnB>
                  </a:tcPr>
                </a:tc>
                <a:extLst>
                  <a:ext uri="{0D108BD9-81ED-4DB2-BD59-A6C34878D82A}">
                    <a16:rowId xmlns:a16="http://schemas.microsoft.com/office/drawing/2014/main" val="10013"/>
                  </a:ext>
                </a:extLst>
              </a:tr>
              <a:tr h="414000">
                <a:tc>
                  <a:txBody>
                    <a:bodyPr/>
                    <a:lstStyle/>
                    <a:p>
                      <a:pPr algn="ctr"/>
                      <a:r>
                        <a:rPr lang="en-US" sz="1600">
                          <a:solidFill>
                            <a:schemeClr val="tx2"/>
                          </a:solidFill>
                          <a:effectLst/>
                        </a:rPr>
                        <a:t>string.title()</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将字符串中的单词首字母大写</a:t>
                      </a:r>
                    </a:p>
                  </a:txBody>
                  <a:tcPr marL="41510" marR="41510" marT="19158" marB="19158" anchor="ctr">
                    <a:lnL>
                      <a:noFill/>
                    </a:lnL>
                    <a:lnR>
                      <a:noFill/>
                    </a:lnR>
                    <a:lnT>
                      <a:noFill/>
                    </a:lnT>
                    <a:lnB>
                      <a:noFill/>
                    </a:lnB>
                  </a:tcPr>
                </a:tc>
                <a:extLst>
                  <a:ext uri="{0D108BD9-81ED-4DB2-BD59-A6C34878D82A}">
                    <a16:rowId xmlns:a16="http://schemas.microsoft.com/office/drawing/2014/main" val="10014"/>
                  </a:ext>
                </a:extLst>
              </a:tr>
              <a:tr h="414000">
                <a:tc>
                  <a:txBody>
                    <a:bodyPr/>
                    <a:lstStyle/>
                    <a:p>
                      <a:pPr algn="ctr"/>
                      <a:r>
                        <a:rPr lang="en-US" sz="1600">
                          <a:solidFill>
                            <a:schemeClr val="tx2"/>
                          </a:solidFill>
                          <a:effectLst/>
                        </a:rPr>
                        <a:t>string.upper()</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将字符串中全部字母转换为大写</a:t>
                      </a:r>
                    </a:p>
                  </a:txBody>
                  <a:tcPr marL="41510" marR="41510" marT="19158" marB="19158" anchor="ctr">
                    <a:lnL>
                      <a:noFill/>
                    </a:lnL>
                    <a:lnR>
                      <a:noFill/>
                    </a:lnR>
                    <a:lnT>
                      <a:noFill/>
                    </a:lnT>
                    <a:lnB>
                      <a:noFill/>
                    </a:lnB>
                  </a:tcPr>
                </a:tc>
                <a:extLst>
                  <a:ext uri="{0D108BD9-81ED-4DB2-BD59-A6C34878D82A}">
                    <a16:rowId xmlns:a16="http://schemas.microsoft.com/office/drawing/2014/main" val="10015"/>
                  </a:ext>
                </a:extLst>
              </a:tr>
              <a:tr h="414000">
                <a:tc>
                  <a:txBody>
                    <a:bodyPr/>
                    <a:lstStyle/>
                    <a:p>
                      <a:pPr algn="ctr"/>
                      <a:r>
                        <a:rPr lang="en-US" sz="1600" dirty="0" err="1">
                          <a:solidFill>
                            <a:schemeClr val="tx2"/>
                          </a:solidFill>
                          <a:effectLst/>
                        </a:rPr>
                        <a:t>len</a:t>
                      </a:r>
                      <a:r>
                        <a:rPr lang="en-US" sz="1600" dirty="0">
                          <a:solidFill>
                            <a:schemeClr val="tx2"/>
                          </a:solidFill>
                          <a:effectLst/>
                        </a:rPr>
                        <a:t>(string)</a:t>
                      </a:r>
                    </a:p>
                  </a:txBody>
                  <a:tcPr marL="41510" marR="41510" marT="19158" marB="19158" anchor="ctr">
                    <a:lnL>
                      <a:noFill/>
                    </a:lnL>
                    <a:lnR>
                      <a:noFill/>
                    </a:lnR>
                    <a:lnT>
                      <a:noFill/>
                    </a:lnT>
                    <a:lnB>
                      <a:noFill/>
                    </a:lnB>
                  </a:tcPr>
                </a:tc>
                <a:tc>
                  <a:txBody>
                    <a:bodyPr/>
                    <a:lstStyle/>
                    <a:p>
                      <a:pPr algn="ctr"/>
                      <a:r>
                        <a:rPr lang="zh-CN" altLang="en-US" sz="1600" dirty="0">
                          <a:solidFill>
                            <a:schemeClr val="tx2"/>
                          </a:solidFill>
                          <a:effectLst/>
                        </a:rPr>
                        <a:t>获取字符串长度</a:t>
                      </a:r>
                    </a:p>
                  </a:txBody>
                  <a:tcPr marL="41510" marR="41510" marT="19158" marB="19158" anchor="ctr">
                    <a:lnL>
                      <a:noFill/>
                    </a:lnL>
                    <a:lnR>
                      <a:noFill/>
                    </a:lnR>
                    <a:lnT>
                      <a:noFill/>
                    </a:lnT>
                    <a:lnB>
                      <a:noFill/>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30860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1980000"/>
            <a:ext cx="10178322" cy="3568751"/>
          </a:xfrm>
        </p:spPr>
        <p:txBody>
          <a:bodyPr>
            <a:normAutofit/>
          </a:bodyPr>
          <a:lstStyle/>
          <a:p>
            <a:pPr marL="457200" indent="-457200">
              <a:buFont typeface="+mj-lt"/>
              <a:buAutoNum type="arabicPeriod"/>
            </a:pPr>
            <a:r>
              <a:rPr lang="zh-CN" altLang="en-US" dirty="0"/>
              <a:t>要求用户输入两个数，并依次返回给用户两个数的加减乘除的结果。</a:t>
            </a:r>
            <a:endParaRPr lang="en-US" altLang="zh-CN" dirty="0"/>
          </a:p>
          <a:p>
            <a:pPr marL="457200" indent="-457200">
              <a:buFont typeface="+mj-lt"/>
              <a:buAutoNum type="arabicPeriod"/>
            </a:pPr>
            <a:endParaRPr lang="en-US" altLang="zh-CN" dirty="0"/>
          </a:p>
          <a:p>
            <a:pPr marL="457200" indent="-457200">
              <a:lnSpc>
                <a:spcPct val="130000"/>
              </a:lnSpc>
              <a:buFont typeface="+mj-lt"/>
              <a:buAutoNum type="arabicPeriod"/>
            </a:pPr>
            <a:r>
              <a:rPr lang="zh-CN" altLang="en-US" dirty="0"/>
              <a:t>编写敏感词过滤程序，在网络程序中，如聊天室、聊天软件等，经常需要对一些用户所提交的聊天内容中的敏感性词语进行过滤。</a:t>
            </a:r>
            <a:r>
              <a:rPr lang="en-US" altLang="zh-CN" dirty="0"/>
              <a:t>”</a:t>
            </a:r>
            <a:r>
              <a:rPr lang="zh-CN" altLang="en-US" dirty="0"/>
              <a:t>性感小伙 原地爆炸</a:t>
            </a:r>
            <a:r>
              <a:rPr lang="en-US" altLang="zh-CN" dirty="0"/>
              <a:t>”</a:t>
            </a:r>
            <a:r>
              <a:rPr lang="zh-CN" altLang="en-US" dirty="0"/>
              <a:t> </a:t>
            </a:r>
            <a:r>
              <a:rPr lang="en-US" altLang="zh-CN" dirty="0"/>
              <a:t>---- </a:t>
            </a:r>
            <a:r>
              <a:rPr lang="zh-CN" altLang="en-US" dirty="0"/>
              <a:t>结果为 </a:t>
            </a:r>
            <a:r>
              <a:rPr lang="en-US" altLang="zh-CN" dirty="0"/>
              <a:t>“*</a:t>
            </a:r>
            <a:r>
              <a:rPr lang="zh-CN" altLang="en-US" dirty="0"/>
              <a:t>感小伙 原地**</a:t>
            </a:r>
            <a:r>
              <a:rPr lang="en-US" altLang="zh-CN" dirty="0"/>
              <a:t>”</a:t>
            </a:r>
          </a:p>
          <a:p>
            <a:pPr marL="0" indent="0">
              <a:lnSpc>
                <a:spcPct val="100000"/>
              </a:lnSpc>
              <a:spcBef>
                <a:spcPts val="0"/>
              </a:spcBef>
              <a:buNone/>
            </a:pPr>
            <a:endParaRPr lang="en-US" altLang="zh-CN" dirty="0"/>
          </a:p>
          <a:p>
            <a:pPr marL="0" indent="0">
              <a:buNone/>
            </a:pPr>
            <a:r>
              <a:rPr lang="en-US" altLang="zh-CN" dirty="0">
                <a:solidFill>
                  <a:srgbClr val="FF0000"/>
                </a:solidFill>
              </a:rPr>
              <a:t>	</a:t>
            </a:r>
            <a:r>
              <a:rPr lang="zh-CN" altLang="en-US" dirty="0">
                <a:solidFill>
                  <a:srgbClr val="FF0000"/>
                </a:solidFill>
              </a:rPr>
              <a:t>要求：每道题只能使用一次 </a:t>
            </a:r>
            <a:r>
              <a:rPr lang="en-US" altLang="zh-CN" dirty="0">
                <a:solidFill>
                  <a:srgbClr val="FF0000"/>
                </a:solidFill>
              </a:rPr>
              <a:t>print() </a:t>
            </a:r>
            <a:r>
              <a:rPr lang="zh-CN" altLang="en-US" dirty="0">
                <a:solidFill>
                  <a:srgbClr val="FF0000"/>
                </a:solidFill>
              </a:rPr>
              <a:t>函数。</a:t>
            </a:r>
            <a:endParaRPr lang="en-US" altLang="zh-CN" dirty="0">
              <a:solidFill>
                <a:srgbClr val="FF0000"/>
              </a:solidFill>
            </a:endParaRPr>
          </a:p>
          <a:p>
            <a:pPr marL="0" indent="0">
              <a:buNone/>
            </a:pPr>
            <a:endParaRPr lang="en-US" altLang="zh-CN" sz="1800" b="1" dirty="0"/>
          </a:p>
        </p:txBody>
      </p:sp>
      <p:pic>
        <p:nvPicPr>
          <p:cNvPr id="5" name="图片 4"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737" y="4456800"/>
            <a:ext cx="1632585" cy="1632585"/>
          </a:xfrm>
          <a:prstGeom prst="rect">
            <a:avLst/>
          </a:prstGeom>
        </p:spPr>
      </p:pic>
      <p:sp>
        <p:nvSpPr>
          <p:cNvPr id="4" name="箭头: 右 3">
            <a:extLst>
              <a:ext uri="{FF2B5EF4-FFF2-40B4-BE49-F238E27FC236}">
                <a16:creationId xmlns:a16="http://schemas.microsoft.com/office/drawing/2014/main" id="{79DAEBDF-1481-44D0-BA2B-EA6C8C8472DB}"/>
              </a:ext>
            </a:extLst>
          </p:cNvPr>
          <p:cNvSpPr/>
          <p:nvPr/>
        </p:nvSpPr>
        <p:spPr>
          <a:xfrm>
            <a:off x="1889735" y="4514313"/>
            <a:ext cx="271604" cy="234977"/>
          </a:xfrm>
          <a:prstGeom prst="rightArrow">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列表 </a:t>
            </a:r>
            <a:r>
              <a:rPr lang="en-US" altLang="zh-CN"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list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989075"/>
          </a:xfrm>
        </p:spPr>
        <p:txBody>
          <a:bodyPr>
            <a:normAutofit/>
          </a:bodyPr>
          <a:lstStyle/>
          <a:p>
            <a:pPr marL="0" indent="0">
              <a:lnSpc>
                <a:spcPct val="130000"/>
              </a:lnSpc>
              <a:buNone/>
            </a:pPr>
            <a:r>
              <a:rPr lang="zh-CN" altLang="en-US" dirty="0">
                <a:solidFill>
                  <a:schemeClr val="accent2"/>
                </a:solidFill>
              </a:rPr>
              <a:t>列表是最常见的一种数据形式，它可以把大量的数据放在一起，对其进行集中处理</a:t>
            </a:r>
            <a:r>
              <a:rPr lang="en-US" altLang="zh-CN" dirty="0">
                <a:solidFill>
                  <a:schemeClr val="accent2"/>
                </a:solidFill>
              </a:rPr>
              <a:t>,</a:t>
            </a:r>
            <a:r>
              <a:rPr lang="zh-CN" altLang="en-US">
                <a:solidFill>
                  <a:schemeClr val="accent2"/>
                </a:solidFill>
              </a:rPr>
              <a:t> 还</a:t>
            </a:r>
            <a:r>
              <a:rPr lang="zh-CN" altLang="en-US" dirty="0">
                <a:solidFill>
                  <a:schemeClr val="accent2"/>
                </a:solidFill>
              </a:rPr>
              <a:t>可以减少声明很多变量。</a:t>
            </a:r>
            <a:endParaRPr lang="en-US" altLang="zh-CN" dirty="0">
              <a:solidFill>
                <a:schemeClr val="accent2"/>
              </a:solidFill>
            </a:endParaRPr>
          </a:p>
          <a:p>
            <a:pPr marL="0" indent="0">
              <a:lnSpc>
                <a:spcPct val="100000"/>
              </a:lnSpc>
              <a:spcBef>
                <a:spcPts val="0"/>
              </a:spcBef>
              <a:buNone/>
            </a:pPr>
            <a:endParaRPr lang="en-US" altLang="zh-CN" dirty="0"/>
          </a:p>
          <a:p>
            <a:pPr>
              <a:lnSpc>
                <a:spcPct val="150000"/>
              </a:lnSpc>
            </a:pPr>
            <a:r>
              <a:rPr lang="zh-CN" altLang="en-US" dirty="0"/>
              <a:t>列表是以 </a:t>
            </a:r>
            <a:r>
              <a:rPr lang="en-US" altLang="zh-CN" dirty="0"/>
              <a:t>[] </a:t>
            </a:r>
            <a:r>
              <a:rPr lang="zh-CN" altLang="en-US" dirty="0"/>
              <a:t>包围的数据集合，不同成员间以 </a:t>
            </a:r>
            <a:r>
              <a:rPr lang="en-US" altLang="zh-CN" dirty="0"/>
              <a:t>, (</a:t>
            </a:r>
            <a:r>
              <a:rPr lang="zh-CN" altLang="en-US" dirty="0"/>
              <a:t>半角符号</a:t>
            </a:r>
            <a:r>
              <a:rPr lang="en-US" altLang="zh-CN" dirty="0"/>
              <a:t>)</a:t>
            </a:r>
            <a:r>
              <a:rPr lang="zh-CN" altLang="en-US" dirty="0"/>
              <a:t>分隔。</a:t>
            </a:r>
            <a:endParaRPr lang="en-US" altLang="zh-CN" dirty="0"/>
          </a:p>
          <a:p>
            <a:pPr>
              <a:lnSpc>
                <a:spcPct val="150000"/>
              </a:lnSpc>
            </a:pPr>
            <a:r>
              <a:rPr lang="zh-CN" altLang="en-US" dirty="0"/>
              <a:t>列表中可以包含任何数据类型，也可包含另一个列表。</a:t>
            </a:r>
            <a:endParaRPr lang="en-US" altLang="zh-CN" dirty="0"/>
          </a:p>
          <a:p>
            <a:pPr>
              <a:lnSpc>
                <a:spcPct val="150000"/>
              </a:lnSpc>
            </a:pPr>
            <a:r>
              <a:rPr lang="zh-CN" altLang="en-US" dirty="0"/>
              <a:t>列表也可以通过序号来访问其中的成员。</a:t>
            </a:r>
            <a:endParaRPr lang="en-US" altLang="zh-CN" dirty="0"/>
          </a:p>
          <a:p>
            <a:pPr marL="0" indent="0">
              <a:buNone/>
            </a:pPr>
            <a:endParaRPr lang="en-US" altLang="zh-CN" dirty="0"/>
          </a:p>
          <a:p>
            <a:pPr marL="0" indent="0">
              <a:buNone/>
            </a:pPr>
            <a:r>
              <a:rPr lang="zh-CN" altLang="en-US" b="1" dirty="0"/>
              <a:t>注意：</a:t>
            </a:r>
            <a:r>
              <a:rPr lang="zh-CN" altLang="en-US" dirty="0"/>
              <a:t>列表元素的序号从 </a:t>
            </a:r>
            <a:r>
              <a:rPr lang="en-US" altLang="zh-CN" dirty="0"/>
              <a:t>0 </a:t>
            </a:r>
            <a:r>
              <a:rPr lang="zh-CN" altLang="en-US" dirty="0"/>
              <a:t>开始计数，即第一个元素的序号为 </a:t>
            </a:r>
            <a:r>
              <a:rPr lang="en-US" altLang="zh-CN" dirty="0"/>
              <a:t>0</a:t>
            </a:r>
            <a:r>
              <a:rPr lang="zh-CN" altLang="en-US" dirty="0"/>
              <a:t>。</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代码注释</a:t>
            </a:r>
          </a:p>
        </p:txBody>
      </p:sp>
      <p:sp>
        <p:nvSpPr>
          <p:cNvPr id="3" name="Content Placeholder 2"/>
          <p:cNvSpPr>
            <a:spLocks noGrp="1"/>
          </p:cNvSpPr>
          <p:nvPr>
            <p:ph idx="1"/>
          </p:nvPr>
        </p:nvSpPr>
        <p:spPr>
          <a:xfrm>
            <a:off x="1251678" y="1370726"/>
            <a:ext cx="10178322" cy="4554131"/>
          </a:xfrm>
        </p:spPr>
        <p:txBody>
          <a:bodyPr/>
          <a:lstStyle/>
          <a:p>
            <a:pPr marL="0" indent="0">
              <a:lnSpc>
                <a:spcPct val="130000"/>
              </a:lnSpc>
              <a:buNone/>
            </a:pPr>
            <a:r>
              <a:rPr lang="zh-CN" altLang="en-US" dirty="0">
                <a:solidFill>
                  <a:schemeClr val="accent2"/>
                </a:solidFill>
              </a:rPr>
              <a:t>代码注释是程序中不可少的部分，但注释不是程序，</a:t>
            </a:r>
            <a:r>
              <a:rPr lang="zh-CN" altLang="en-US" b="1" dirty="0">
                <a:solidFill>
                  <a:schemeClr val="accent1">
                    <a:lumMod val="75000"/>
                  </a:schemeClr>
                </a:solidFill>
              </a:rPr>
              <a:t>不能被执行</a:t>
            </a:r>
            <a:r>
              <a:rPr lang="zh-CN" altLang="en-US" dirty="0">
                <a:solidFill>
                  <a:schemeClr val="accent2"/>
                </a:solidFill>
              </a:rPr>
              <a:t>，只是对程序代码进行解释说明，</a:t>
            </a:r>
            <a:endParaRPr lang="en-US" altLang="zh-CN" dirty="0">
              <a:solidFill>
                <a:schemeClr val="accent2"/>
              </a:solidFill>
            </a:endParaRPr>
          </a:p>
          <a:p>
            <a:pPr marL="0" indent="0">
              <a:lnSpc>
                <a:spcPct val="130000"/>
              </a:lnSpc>
              <a:buNone/>
            </a:pPr>
            <a:r>
              <a:rPr lang="zh-CN" altLang="en-US" dirty="0">
                <a:solidFill>
                  <a:schemeClr val="accent2"/>
                </a:solidFill>
              </a:rPr>
              <a:t>作用：作为程序员之间交流的主要途径，方便作者自己以后阅读代码与维护代码，增强程序的可读性。</a:t>
            </a:r>
            <a:endParaRPr lang="en-US" altLang="zh-CN" dirty="0">
              <a:solidFill>
                <a:schemeClr val="accent2"/>
              </a:solidFill>
            </a:endParaRPr>
          </a:p>
          <a:p>
            <a:pPr marL="0" indent="0">
              <a:lnSpc>
                <a:spcPct val="150000"/>
              </a:lnSpc>
              <a:buNone/>
            </a:pPr>
            <a:endParaRPr lang="en-US" dirty="0"/>
          </a:p>
          <a:p>
            <a:pPr marL="0" indent="0">
              <a:buNone/>
            </a:pPr>
            <a:r>
              <a:rPr lang="en-US" altLang="zh-CN" dirty="0"/>
              <a:t>Python </a:t>
            </a:r>
            <a:r>
              <a:rPr lang="zh-CN" altLang="en-US" dirty="0"/>
              <a:t>中的注释有两种形式：</a:t>
            </a:r>
            <a:endParaRPr lang="en-US" altLang="zh-CN" dirty="0"/>
          </a:p>
          <a:p>
            <a:pPr marL="0" indent="0">
              <a:lnSpc>
                <a:spcPct val="100000"/>
              </a:lnSpc>
              <a:spcBef>
                <a:spcPts val="0"/>
              </a:spcBef>
              <a:buNone/>
            </a:pPr>
            <a:endParaRPr lang="zh-CN" altLang="en-US" dirty="0"/>
          </a:p>
          <a:p>
            <a:pPr>
              <a:lnSpc>
                <a:spcPct val="130000"/>
              </a:lnSpc>
            </a:pPr>
            <a:r>
              <a:rPr lang="zh-CN" altLang="en-US" dirty="0"/>
              <a:t>单行注释，以“ </a:t>
            </a:r>
            <a:r>
              <a:rPr lang="en-US" altLang="zh-CN" dirty="0"/>
              <a:t># </a:t>
            </a:r>
            <a:r>
              <a:rPr lang="zh-CN" altLang="en-US" dirty="0"/>
              <a:t>”字符开始，同一行中其后的所有内容都视为注释，不论是什么都不会执行；</a:t>
            </a:r>
            <a:endParaRPr lang="en-US" altLang="zh-CN" dirty="0"/>
          </a:p>
          <a:p>
            <a:pPr>
              <a:lnSpc>
                <a:spcPct val="150000"/>
              </a:lnSpc>
            </a:pPr>
            <a:r>
              <a:rPr lang="zh-CN" altLang="en-US" dirty="0"/>
              <a:t>多行注释，用三个单引号（ </a:t>
            </a:r>
            <a:r>
              <a:rPr lang="en-US" altLang="zh-CN" dirty="0"/>
              <a:t>''' </a:t>
            </a:r>
            <a:r>
              <a:rPr lang="zh-CN" altLang="en-US" dirty="0"/>
              <a:t>）或三个双引号（</a:t>
            </a:r>
            <a:r>
              <a:rPr lang="en-US" altLang="zh-CN" dirty="0"/>
              <a:t> """ </a:t>
            </a:r>
            <a:r>
              <a:rPr lang="zh-CN" altLang="en-US" dirty="0"/>
              <a:t>）将注释到内容包围起来。</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列表的操作函数</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661176"/>
              </p:ext>
            </p:extLst>
          </p:nvPr>
        </p:nvGraphicFramePr>
        <p:xfrm>
          <a:off x="1515366" y="1269000"/>
          <a:ext cx="10270108" cy="4524000"/>
        </p:xfrm>
        <a:graphic>
          <a:graphicData uri="http://schemas.openxmlformats.org/drawingml/2006/table">
            <a:tbl>
              <a:tblPr/>
              <a:tblGrid>
                <a:gridCol w="2649971">
                  <a:extLst>
                    <a:ext uri="{9D8B030D-6E8A-4147-A177-3AD203B41FA5}">
                      <a16:colId xmlns:a16="http://schemas.microsoft.com/office/drawing/2014/main" val="20000"/>
                    </a:ext>
                  </a:extLst>
                </a:gridCol>
                <a:gridCol w="7620137">
                  <a:extLst>
                    <a:ext uri="{9D8B030D-6E8A-4147-A177-3AD203B41FA5}">
                      <a16:colId xmlns:a16="http://schemas.microsoft.com/office/drawing/2014/main" val="20001"/>
                    </a:ext>
                  </a:extLst>
                </a:gridCol>
              </a:tblGrid>
              <a:tr h="636000">
                <a:tc>
                  <a:txBody>
                    <a:bodyPr/>
                    <a:lstStyle/>
                    <a:p>
                      <a:pPr algn="ctr"/>
                      <a:r>
                        <a:rPr lang="zh-CN" altLang="en-US" sz="1600" b="1" dirty="0">
                          <a:solidFill>
                            <a:schemeClr val="tx2"/>
                          </a:solidFill>
                          <a:effectLst/>
                        </a:rPr>
                        <a:t>列表操作</a:t>
                      </a:r>
                    </a:p>
                  </a:txBody>
                  <a:tcPr marL="89492" marR="89492" marT="41304" marB="41304" anchor="ctr">
                    <a:lnL>
                      <a:noFill/>
                    </a:lnL>
                    <a:lnR>
                      <a:noFill/>
                    </a:lnR>
                    <a:lnT>
                      <a:noFill/>
                    </a:lnT>
                    <a:lnB>
                      <a:noFill/>
                    </a:lnB>
                  </a:tcPr>
                </a:tc>
                <a:tc>
                  <a:txBody>
                    <a:bodyPr/>
                    <a:lstStyle/>
                    <a:p>
                      <a:pPr algn="ctr"/>
                      <a:r>
                        <a:rPr lang="zh-CN" altLang="en-US" sz="1600" b="1">
                          <a:solidFill>
                            <a:schemeClr val="tx2"/>
                          </a:solidFill>
                          <a:effectLst/>
                        </a:rPr>
                        <a:t>描述</a:t>
                      </a:r>
                    </a:p>
                  </a:txBody>
                  <a:tcPr marL="89492" marR="89492" marT="41304" marB="41304" anchor="ctr">
                    <a:lnL>
                      <a:noFill/>
                    </a:lnL>
                    <a:lnR>
                      <a:noFill/>
                    </a:lnR>
                    <a:lnT>
                      <a:noFill/>
                    </a:lnT>
                    <a:lnB>
                      <a:noFill/>
                    </a:lnB>
                  </a:tcPr>
                </a:tc>
                <a:extLst>
                  <a:ext uri="{0D108BD9-81ED-4DB2-BD59-A6C34878D82A}">
                    <a16:rowId xmlns:a16="http://schemas.microsoft.com/office/drawing/2014/main" val="10000"/>
                  </a:ext>
                </a:extLst>
              </a:tr>
              <a:tr h="432000">
                <a:tc>
                  <a:txBody>
                    <a:bodyPr/>
                    <a:lstStyle/>
                    <a:p>
                      <a:pPr algn="ctr"/>
                      <a:r>
                        <a:rPr lang="en-US" sz="1600" dirty="0" err="1">
                          <a:solidFill>
                            <a:schemeClr val="tx2"/>
                          </a:solidFill>
                          <a:effectLst/>
                        </a:rPr>
                        <a:t>list.append</a:t>
                      </a:r>
                      <a:r>
                        <a:rPr lang="en-US" sz="1600" dirty="0">
                          <a:solidFill>
                            <a:schemeClr val="tx2"/>
                          </a:solidFill>
                          <a:effectLst/>
                        </a:rPr>
                        <a:t>(x)</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列表尾部追加元素 </a:t>
                      </a:r>
                      <a:r>
                        <a:rPr lang="en-US" altLang="zh-CN" sz="1600" dirty="0">
                          <a:solidFill>
                            <a:schemeClr val="tx2"/>
                          </a:solidFill>
                          <a:effectLst/>
                        </a:rPr>
                        <a:t>x</a:t>
                      </a:r>
                    </a:p>
                  </a:txBody>
                  <a:tcPr marL="89492" marR="89492" marT="41304" marB="41304" anchor="ctr">
                    <a:lnL>
                      <a:noFill/>
                    </a:lnL>
                    <a:lnR>
                      <a:noFill/>
                    </a:lnR>
                    <a:lnT>
                      <a:noFill/>
                    </a:lnT>
                    <a:lnB>
                      <a:noFill/>
                    </a:lnB>
                  </a:tcPr>
                </a:tc>
                <a:extLst>
                  <a:ext uri="{0D108BD9-81ED-4DB2-BD59-A6C34878D82A}">
                    <a16:rowId xmlns:a16="http://schemas.microsoft.com/office/drawing/2014/main" val="10001"/>
                  </a:ext>
                </a:extLst>
              </a:tr>
              <a:tr h="432000">
                <a:tc>
                  <a:txBody>
                    <a:bodyPr/>
                    <a:lstStyle/>
                    <a:p>
                      <a:pPr algn="ctr"/>
                      <a:r>
                        <a:rPr lang="en-US" sz="1600" dirty="0" err="1">
                          <a:solidFill>
                            <a:schemeClr val="tx2"/>
                          </a:solidFill>
                          <a:effectLst/>
                        </a:rPr>
                        <a:t>list.count</a:t>
                      </a:r>
                      <a:r>
                        <a:rPr lang="en-US" sz="1600" dirty="0">
                          <a:solidFill>
                            <a:schemeClr val="tx2"/>
                          </a:solidFill>
                          <a:effectLst/>
                        </a:rPr>
                        <a:t>(x)</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返回列表中的参数</a:t>
                      </a:r>
                      <a:r>
                        <a:rPr lang="en-US" altLang="zh-CN" sz="1600" dirty="0">
                          <a:solidFill>
                            <a:schemeClr val="tx2"/>
                          </a:solidFill>
                          <a:effectLst/>
                        </a:rPr>
                        <a:t>x</a:t>
                      </a:r>
                      <a:r>
                        <a:rPr lang="zh-CN" altLang="en-US" sz="1600" dirty="0">
                          <a:solidFill>
                            <a:schemeClr val="tx2"/>
                          </a:solidFill>
                          <a:effectLst/>
                        </a:rPr>
                        <a:t>出现的次数</a:t>
                      </a:r>
                    </a:p>
                  </a:txBody>
                  <a:tcPr marL="89492" marR="89492" marT="41304" marB="41304" anchor="ctr">
                    <a:lnL>
                      <a:noFill/>
                    </a:lnL>
                    <a:lnR>
                      <a:noFill/>
                    </a:lnR>
                    <a:lnT>
                      <a:noFill/>
                    </a:lnT>
                    <a:lnB>
                      <a:noFill/>
                    </a:lnB>
                  </a:tcPr>
                </a:tc>
                <a:extLst>
                  <a:ext uri="{0D108BD9-81ED-4DB2-BD59-A6C34878D82A}">
                    <a16:rowId xmlns:a16="http://schemas.microsoft.com/office/drawing/2014/main" val="10002"/>
                  </a:ext>
                </a:extLst>
              </a:tr>
              <a:tr h="432000">
                <a:tc>
                  <a:txBody>
                    <a:bodyPr/>
                    <a:lstStyle/>
                    <a:p>
                      <a:pPr algn="ctr"/>
                      <a:r>
                        <a:rPr lang="en-US" sz="1600" dirty="0" err="1">
                          <a:solidFill>
                            <a:schemeClr val="tx2"/>
                          </a:solidFill>
                          <a:effectLst/>
                        </a:rPr>
                        <a:t>list.extend</a:t>
                      </a:r>
                      <a:r>
                        <a:rPr lang="en-US" sz="1600" dirty="0">
                          <a:solidFill>
                            <a:schemeClr val="tx2"/>
                          </a:solidFill>
                          <a:effectLst/>
                        </a:rPr>
                        <a:t>(L)</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向列表中追加另一个列表 </a:t>
                      </a:r>
                      <a:r>
                        <a:rPr lang="en-US" altLang="zh-CN" sz="1600" dirty="0">
                          <a:solidFill>
                            <a:schemeClr val="tx2"/>
                          </a:solidFill>
                          <a:effectLst/>
                        </a:rPr>
                        <a:t>L</a:t>
                      </a:r>
                    </a:p>
                  </a:txBody>
                  <a:tcPr marL="89492" marR="89492" marT="41304" marB="41304" anchor="ctr">
                    <a:lnL>
                      <a:noFill/>
                    </a:lnL>
                    <a:lnR>
                      <a:noFill/>
                    </a:lnR>
                    <a:lnT>
                      <a:noFill/>
                    </a:lnT>
                    <a:lnB>
                      <a:noFill/>
                    </a:lnB>
                  </a:tcPr>
                </a:tc>
                <a:extLst>
                  <a:ext uri="{0D108BD9-81ED-4DB2-BD59-A6C34878D82A}">
                    <a16:rowId xmlns:a16="http://schemas.microsoft.com/office/drawing/2014/main" val="10003"/>
                  </a:ext>
                </a:extLst>
              </a:tr>
              <a:tr h="432000">
                <a:tc>
                  <a:txBody>
                    <a:bodyPr/>
                    <a:lstStyle/>
                    <a:p>
                      <a:pPr algn="ctr"/>
                      <a:r>
                        <a:rPr lang="en-US" sz="1600" dirty="0" err="1">
                          <a:solidFill>
                            <a:schemeClr val="tx2"/>
                          </a:solidFill>
                          <a:effectLst/>
                        </a:rPr>
                        <a:t>list.index</a:t>
                      </a:r>
                      <a:r>
                        <a:rPr lang="en-US" sz="1600" dirty="0">
                          <a:solidFill>
                            <a:schemeClr val="tx2"/>
                          </a:solidFill>
                          <a:effectLst/>
                        </a:rPr>
                        <a:t>(x)</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返回参数 </a:t>
                      </a:r>
                      <a:r>
                        <a:rPr lang="en-US" altLang="zh-CN" sz="1600" dirty="0">
                          <a:solidFill>
                            <a:schemeClr val="tx2"/>
                          </a:solidFill>
                          <a:effectLst/>
                        </a:rPr>
                        <a:t>x </a:t>
                      </a:r>
                      <a:r>
                        <a:rPr lang="zh-CN" altLang="en-US" sz="1600" dirty="0">
                          <a:solidFill>
                            <a:schemeClr val="tx2"/>
                          </a:solidFill>
                          <a:effectLst/>
                        </a:rPr>
                        <a:t>在列表中的序号（</a:t>
                      </a:r>
                      <a:r>
                        <a:rPr lang="en-US" altLang="zh-CN" sz="1600" dirty="0">
                          <a:solidFill>
                            <a:schemeClr val="tx2"/>
                          </a:solidFill>
                          <a:effectLst/>
                        </a:rPr>
                        <a:t>x </a:t>
                      </a:r>
                      <a:r>
                        <a:rPr lang="zh-CN" altLang="en-US" sz="1600" dirty="0">
                          <a:solidFill>
                            <a:schemeClr val="tx2"/>
                          </a:solidFill>
                          <a:effectLst/>
                        </a:rPr>
                        <a:t>不存在则报错）</a:t>
                      </a:r>
                    </a:p>
                  </a:txBody>
                  <a:tcPr marL="89492" marR="89492" marT="41304" marB="41304" anchor="ctr">
                    <a:lnL>
                      <a:noFill/>
                    </a:lnL>
                    <a:lnR>
                      <a:noFill/>
                    </a:lnR>
                    <a:lnT>
                      <a:noFill/>
                    </a:lnT>
                    <a:lnB>
                      <a:noFill/>
                    </a:lnB>
                  </a:tcPr>
                </a:tc>
                <a:extLst>
                  <a:ext uri="{0D108BD9-81ED-4DB2-BD59-A6C34878D82A}">
                    <a16:rowId xmlns:a16="http://schemas.microsoft.com/office/drawing/2014/main" val="10004"/>
                  </a:ext>
                </a:extLst>
              </a:tr>
              <a:tr h="432000">
                <a:tc>
                  <a:txBody>
                    <a:bodyPr/>
                    <a:lstStyle/>
                    <a:p>
                      <a:pPr algn="ctr"/>
                      <a:r>
                        <a:rPr lang="en-US" sz="1600" dirty="0" err="1">
                          <a:solidFill>
                            <a:schemeClr val="tx2"/>
                          </a:solidFill>
                          <a:effectLst/>
                        </a:rPr>
                        <a:t>list.insert</a:t>
                      </a:r>
                      <a:r>
                        <a:rPr lang="en-US" sz="1600" dirty="0">
                          <a:solidFill>
                            <a:schemeClr val="tx2"/>
                          </a:solidFill>
                          <a:effectLst/>
                        </a:rPr>
                        <a:t>(index, object)</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向列表中指定位置</a:t>
                      </a:r>
                      <a:r>
                        <a:rPr lang="en-US" altLang="zh-CN" sz="1600" dirty="0">
                          <a:solidFill>
                            <a:schemeClr val="tx2"/>
                          </a:solidFill>
                          <a:effectLst/>
                        </a:rPr>
                        <a:t>(</a:t>
                      </a:r>
                      <a:r>
                        <a:rPr lang="en-US" sz="1600" dirty="0">
                          <a:solidFill>
                            <a:schemeClr val="tx2"/>
                          </a:solidFill>
                          <a:effectLst/>
                        </a:rPr>
                        <a:t>index)</a:t>
                      </a:r>
                      <a:r>
                        <a:rPr lang="zh-CN" altLang="en-US" sz="1600" dirty="0">
                          <a:solidFill>
                            <a:schemeClr val="tx2"/>
                          </a:solidFill>
                          <a:effectLst/>
                        </a:rPr>
                        <a:t>插入元素（</a:t>
                      </a:r>
                      <a:r>
                        <a:rPr lang="en-US" sz="1600" dirty="0">
                          <a:solidFill>
                            <a:schemeClr val="tx2"/>
                          </a:solidFill>
                          <a:effectLst/>
                        </a:rPr>
                        <a:t>object）</a:t>
                      </a:r>
                    </a:p>
                  </a:txBody>
                  <a:tcPr marL="89492" marR="89492" marT="41304" marB="41304" anchor="ctr">
                    <a:lnL>
                      <a:noFill/>
                    </a:lnL>
                    <a:lnR>
                      <a:noFill/>
                    </a:lnR>
                    <a:lnT>
                      <a:noFill/>
                    </a:lnT>
                    <a:lnB>
                      <a:noFill/>
                    </a:lnB>
                  </a:tcPr>
                </a:tc>
                <a:extLst>
                  <a:ext uri="{0D108BD9-81ED-4DB2-BD59-A6C34878D82A}">
                    <a16:rowId xmlns:a16="http://schemas.microsoft.com/office/drawing/2014/main" val="10005"/>
                  </a:ext>
                </a:extLst>
              </a:tr>
              <a:tr h="432000">
                <a:tc>
                  <a:txBody>
                    <a:bodyPr/>
                    <a:lstStyle/>
                    <a:p>
                      <a:pPr algn="ctr"/>
                      <a:r>
                        <a:rPr lang="en-US" sz="1600" dirty="0" err="1">
                          <a:solidFill>
                            <a:schemeClr val="tx2"/>
                          </a:solidFill>
                          <a:effectLst/>
                        </a:rPr>
                        <a:t>list.pop</a:t>
                      </a:r>
                      <a:r>
                        <a:rPr lang="en-US" sz="1600" dirty="0">
                          <a:solidFill>
                            <a:schemeClr val="tx2"/>
                          </a:solidFill>
                          <a:effectLst/>
                        </a:rPr>
                        <a:t>()</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删除列表中尾部的元素并返回删除的元素</a:t>
                      </a:r>
                    </a:p>
                  </a:txBody>
                  <a:tcPr marL="89492" marR="89492" marT="41304" marB="41304" anchor="ctr">
                    <a:lnL>
                      <a:noFill/>
                    </a:lnL>
                    <a:lnR>
                      <a:noFill/>
                    </a:lnR>
                    <a:lnT>
                      <a:noFill/>
                    </a:lnT>
                    <a:lnB>
                      <a:noFill/>
                    </a:lnB>
                  </a:tcPr>
                </a:tc>
                <a:extLst>
                  <a:ext uri="{0D108BD9-81ED-4DB2-BD59-A6C34878D82A}">
                    <a16:rowId xmlns:a16="http://schemas.microsoft.com/office/drawing/2014/main" val="10006"/>
                  </a:ext>
                </a:extLst>
              </a:tr>
              <a:tr h="432000">
                <a:tc>
                  <a:txBody>
                    <a:bodyPr/>
                    <a:lstStyle/>
                    <a:p>
                      <a:pPr algn="ctr"/>
                      <a:r>
                        <a:rPr lang="en-US" sz="1600" dirty="0" err="1">
                          <a:solidFill>
                            <a:schemeClr val="tx2"/>
                          </a:solidFill>
                          <a:effectLst/>
                        </a:rPr>
                        <a:t>list.remove</a:t>
                      </a:r>
                      <a:r>
                        <a:rPr lang="en-US" sz="1600" dirty="0">
                          <a:solidFill>
                            <a:schemeClr val="tx2"/>
                          </a:solidFill>
                          <a:effectLst/>
                        </a:rPr>
                        <a:t>(x)</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删除列表中的指定元素（有多个则只删除第一个），指定元素不存在则报错</a:t>
                      </a:r>
                    </a:p>
                  </a:txBody>
                  <a:tcPr marL="89492" marR="89492" marT="41304" marB="41304" anchor="ctr">
                    <a:lnL>
                      <a:noFill/>
                    </a:lnL>
                    <a:lnR>
                      <a:noFill/>
                    </a:lnR>
                    <a:lnT>
                      <a:noFill/>
                    </a:lnT>
                    <a:lnB>
                      <a:noFill/>
                    </a:lnB>
                  </a:tcPr>
                </a:tc>
                <a:extLst>
                  <a:ext uri="{0D108BD9-81ED-4DB2-BD59-A6C34878D82A}">
                    <a16:rowId xmlns:a16="http://schemas.microsoft.com/office/drawing/2014/main" val="10007"/>
                  </a:ext>
                </a:extLst>
              </a:tr>
              <a:tr h="432000">
                <a:tc>
                  <a:txBody>
                    <a:bodyPr/>
                    <a:lstStyle/>
                    <a:p>
                      <a:pPr algn="ctr"/>
                      <a:r>
                        <a:rPr lang="en-US" sz="1600" dirty="0" err="1">
                          <a:solidFill>
                            <a:schemeClr val="tx2"/>
                          </a:solidFill>
                          <a:effectLst/>
                        </a:rPr>
                        <a:t>list.reverse</a:t>
                      </a:r>
                      <a:r>
                        <a:rPr lang="en-US" sz="1600" dirty="0">
                          <a:solidFill>
                            <a:schemeClr val="tx2"/>
                          </a:solidFill>
                          <a:effectLst/>
                        </a:rPr>
                        <a:t>()</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将列表中元素的顺序颠倒</a:t>
                      </a:r>
                    </a:p>
                  </a:txBody>
                  <a:tcPr marL="89492" marR="89492" marT="41304" marB="41304" anchor="ctr">
                    <a:lnL>
                      <a:noFill/>
                    </a:lnL>
                    <a:lnR>
                      <a:noFill/>
                    </a:lnR>
                    <a:lnT>
                      <a:noFill/>
                    </a:lnT>
                    <a:lnB>
                      <a:noFill/>
                    </a:lnB>
                  </a:tcPr>
                </a:tc>
                <a:extLst>
                  <a:ext uri="{0D108BD9-81ED-4DB2-BD59-A6C34878D82A}">
                    <a16:rowId xmlns:a16="http://schemas.microsoft.com/office/drawing/2014/main" val="10008"/>
                  </a:ext>
                </a:extLst>
              </a:tr>
              <a:tr h="432000">
                <a:tc>
                  <a:txBody>
                    <a:bodyPr/>
                    <a:lstStyle/>
                    <a:p>
                      <a:pPr algn="ctr"/>
                      <a:r>
                        <a:rPr lang="en-US" sz="1600">
                          <a:solidFill>
                            <a:schemeClr val="tx2"/>
                          </a:solidFill>
                          <a:effectLst/>
                        </a:rPr>
                        <a:t>list.sort()</a:t>
                      </a:r>
                    </a:p>
                  </a:txBody>
                  <a:tcPr marL="89492" marR="89492" marT="41304" marB="41304" anchor="ctr">
                    <a:lnL>
                      <a:noFill/>
                    </a:lnL>
                    <a:lnR>
                      <a:noFill/>
                    </a:lnR>
                    <a:lnT>
                      <a:noFill/>
                    </a:lnT>
                    <a:lnB>
                      <a:noFill/>
                    </a:lnB>
                  </a:tcPr>
                </a:tc>
                <a:tc>
                  <a:txBody>
                    <a:bodyPr/>
                    <a:lstStyle/>
                    <a:p>
                      <a:pPr algn="ctr"/>
                      <a:r>
                        <a:rPr lang="zh-CN" altLang="en-US" sz="1600" dirty="0">
                          <a:solidFill>
                            <a:schemeClr val="tx2"/>
                          </a:solidFill>
                          <a:effectLst/>
                        </a:rPr>
                        <a:t>将列表中元素排序（要求其成员可排序，否则报错）</a:t>
                      </a:r>
                    </a:p>
                  </a:txBody>
                  <a:tcPr marL="89492" marR="89492" marT="41304" marB="41304"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2088000"/>
            <a:ext cx="10178322" cy="3157267"/>
          </a:xfrm>
        </p:spPr>
        <p:txBody>
          <a:bodyPr>
            <a:normAutofit/>
          </a:bodyPr>
          <a:lstStyle/>
          <a:p>
            <a:pPr marL="457200" indent="-457200">
              <a:buFont typeface="+mj-lt"/>
              <a:buAutoNum type="arabicPeriod"/>
            </a:pPr>
            <a:r>
              <a:rPr lang="zh-CN" altLang="en-US" dirty="0"/>
              <a:t>学习使用所用的字符串处理函数。</a:t>
            </a:r>
            <a:endParaRPr lang="en-US" altLang="zh-CN" dirty="0"/>
          </a:p>
        </p:txBody>
      </p:sp>
      <p:pic>
        <p:nvPicPr>
          <p:cNvPr id="5" name="图片 4"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737" y="4456800"/>
            <a:ext cx="1632585" cy="16325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元组 </a:t>
            </a:r>
            <a:r>
              <a:rPr lang="en-US" altLang="zh-CN"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tuple</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989075"/>
          </a:xfrm>
        </p:spPr>
        <p:txBody>
          <a:bodyPr>
            <a:normAutofit/>
          </a:bodyPr>
          <a:lstStyle/>
          <a:p>
            <a:pPr marL="0" indent="0">
              <a:buNone/>
            </a:pPr>
            <a:r>
              <a:rPr lang="zh-CN" altLang="en-US" dirty="0"/>
              <a:t>元组可以看成是一种特殊的列表，与列表不同的元组一旦建立就不能改变。</a:t>
            </a:r>
            <a:endParaRPr lang="en-US" altLang="zh-CN" dirty="0"/>
          </a:p>
          <a:p>
            <a:pPr marL="0" indent="0">
              <a:spcBef>
                <a:spcPts val="0"/>
              </a:spcBef>
              <a:buNone/>
            </a:pPr>
            <a:endParaRPr lang="en-US" altLang="zh-CN" dirty="0"/>
          </a:p>
          <a:p>
            <a:pPr marL="0" indent="0">
              <a:lnSpc>
                <a:spcPct val="130000"/>
              </a:lnSpc>
              <a:buNone/>
            </a:pPr>
            <a:r>
              <a:rPr lang="zh-CN" altLang="en-US" dirty="0"/>
              <a:t>既不能改变其中的数据项，也不能添加和删除数据项，任何企图修改元组的操作都会发生错误的。</a:t>
            </a:r>
            <a:endParaRPr lang="en-US" altLang="zh-CN" dirty="0"/>
          </a:p>
          <a:p>
            <a:pPr marL="0" indent="0">
              <a:spcBef>
                <a:spcPts val="0"/>
              </a:spcBef>
              <a:buNone/>
            </a:pPr>
            <a:endParaRPr lang="en-US" altLang="zh-CN" dirty="0"/>
          </a:p>
          <a:p>
            <a:pPr marL="0" indent="0">
              <a:buNone/>
            </a:pPr>
            <a:r>
              <a:rPr lang="zh-CN" altLang="en-US" dirty="0">
                <a:solidFill>
                  <a:schemeClr val="accent2"/>
                </a:solidFill>
              </a:rPr>
              <a:t>元组的基本形式是以括号 </a:t>
            </a:r>
            <a:r>
              <a:rPr lang="en-US" altLang="zh-CN" dirty="0">
                <a:solidFill>
                  <a:schemeClr val="accent2"/>
                </a:solidFill>
              </a:rPr>
              <a:t>() </a:t>
            </a:r>
            <a:r>
              <a:rPr lang="zh-CN" altLang="en-US" dirty="0">
                <a:solidFill>
                  <a:schemeClr val="accent2"/>
                </a:solidFill>
              </a:rPr>
              <a:t>括起来的数据元素，他可以通过序号来引用其中的元素。</a:t>
            </a:r>
            <a:endParaRPr lang="en-US" altLang="zh-CN" dirty="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字典 </a:t>
            </a:r>
            <a:r>
              <a:rPr lang="en-US" altLang="zh-CN" sz="4000" cap="none" spc="0" dirty="0" err="1">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dict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989075"/>
          </a:xfrm>
        </p:spPr>
        <p:txBody>
          <a:bodyPr>
            <a:normAutofit/>
          </a:bodyPr>
          <a:lstStyle/>
          <a:p>
            <a:pPr marL="0" indent="0">
              <a:buNone/>
            </a:pPr>
            <a:r>
              <a:rPr lang="zh-CN" altLang="en-US" dirty="0"/>
              <a:t>字典是 </a:t>
            </a:r>
            <a:r>
              <a:rPr lang="en-US" altLang="zh-CN" dirty="0"/>
              <a:t>Python </a:t>
            </a:r>
            <a:r>
              <a:rPr lang="zh-CN" altLang="en-US" dirty="0"/>
              <a:t>中比较特别的一类数据类型</a:t>
            </a:r>
            <a:r>
              <a:rPr lang="en-US" altLang="zh-CN" dirty="0"/>
              <a:t>, </a:t>
            </a:r>
            <a:r>
              <a:rPr lang="zh-CN" altLang="en-US" dirty="0"/>
              <a:t>字典中每个成员是以</a:t>
            </a:r>
            <a:r>
              <a:rPr lang="en-US" altLang="zh-CN" dirty="0"/>
              <a:t> </a:t>
            </a:r>
            <a:r>
              <a:rPr lang="zh-CN" altLang="en-US" dirty="0"/>
              <a:t>键</a:t>
            </a:r>
            <a:r>
              <a:rPr lang="en-US" altLang="zh-CN" dirty="0"/>
              <a:t>(key) : </a:t>
            </a:r>
            <a:r>
              <a:rPr lang="zh-CN" altLang="en-US" dirty="0"/>
              <a:t>值</a:t>
            </a:r>
            <a:r>
              <a:rPr lang="en-US" altLang="zh-CN" dirty="0"/>
              <a:t>(value)</a:t>
            </a:r>
            <a:r>
              <a:rPr lang="zh-CN" altLang="en-US" dirty="0"/>
              <a:t>对的形式存在。</a:t>
            </a:r>
            <a:endParaRPr lang="en-US" altLang="zh-CN" dirty="0"/>
          </a:p>
          <a:p>
            <a:pPr marL="0" indent="0">
              <a:buNone/>
            </a:pPr>
            <a:endParaRPr lang="en-US" altLang="zh-CN" dirty="0"/>
          </a:p>
          <a:p>
            <a:pPr marL="0" indent="0">
              <a:buNone/>
            </a:pPr>
            <a:r>
              <a:rPr lang="zh-CN" altLang="en-US" dirty="0"/>
              <a:t>字典用大括号 </a:t>
            </a:r>
            <a:r>
              <a:rPr lang="en-US" altLang="zh-CN" dirty="0"/>
              <a:t>{} </a:t>
            </a:r>
            <a:r>
              <a:rPr lang="zh-CN" altLang="en-US" dirty="0"/>
              <a:t>包围</a:t>
            </a:r>
            <a:r>
              <a:rPr lang="en-US" altLang="zh-CN" dirty="0"/>
              <a:t>, </a:t>
            </a:r>
            <a:r>
              <a:rPr lang="zh-CN" altLang="en-US" dirty="0"/>
              <a:t>以键值对的形式声明和存在的数据集合。</a:t>
            </a:r>
            <a:endParaRPr lang="en-US" altLang="zh-CN" dirty="0"/>
          </a:p>
          <a:p>
            <a:pPr marL="0" indent="0">
              <a:buNone/>
            </a:pPr>
            <a:endParaRPr lang="en-US" altLang="zh-CN" dirty="0"/>
          </a:p>
          <a:p>
            <a:pPr marL="0" indent="0">
              <a:buNone/>
            </a:pPr>
            <a:r>
              <a:rPr lang="zh-CN" altLang="en-US" dirty="0"/>
              <a:t>与列表最大的不同在于字典是无序的，其成员位置只是象征性的，在字典中通过键来访问成员，而不能通过其位置来访问该成员。</a:t>
            </a:r>
            <a:endParaRPr lang="en-US" altLang="zh-CN" dirty="0"/>
          </a:p>
        </p:txBody>
      </p:sp>
      <p:pic>
        <p:nvPicPr>
          <p:cNvPr id="4" name="图形 3" descr="templates\docerresourceshop\icons\\31393935333939383b31373432363534363bcae9bcae">
            <a:extLst>
              <a:ext uri="{FF2B5EF4-FFF2-40B4-BE49-F238E27FC236}">
                <a16:creationId xmlns:a16="http://schemas.microsoft.com/office/drawing/2014/main" id="{04B14F88-0629-46D8-AA55-512623610E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440000" cy="1440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字典操作函数</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9867781"/>
              </p:ext>
            </p:extLst>
          </p:nvPr>
        </p:nvGraphicFramePr>
        <p:xfrm>
          <a:off x="1203434" y="1620000"/>
          <a:ext cx="10243457" cy="4068000"/>
        </p:xfrm>
        <a:graphic>
          <a:graphicData uri="http://schemas.openxmlformats.org/drawingml/2006/table">
            <a:tbl>
              <a:tblPr/>
              <a:tblGrid>
                <a:gridCol w="2830581">
                  <a:extLst>
                    <a:ext uri="{9D8B030D-6E8A-4147-A177-3AD203B41FA5}">
                      <a16:colId xmlns:a16="http://schemas.microsoft.com/office/drawing/2014/main" val="20000"/>
                    </a:ext>
                  </a:extLst>
                </a:gridCol>
                <a:gridCol w="7412876">
                  <a:extLst>
                    <a:ext uri="{9D8B030D-6E8A-4147-A177-3AD203B41FA5}">
                      <a16:colId xmlns:a16="http://schemas.microsoft.com/office/drawing/2014/main" val="20001"/>
                    </a:ext>
                  </a:extLst>
                </a:gridCol>
              </a:tblGrid>
              <a:tr h="828000">
                <a:tc>
                  <a:txBody>
                    <a:bodyPr/>
                    <a:lstStyle/>
                    <a:p>
                      <a:pPr algn="ctr"/>
                      <a:r>
                        <a:rPr lang="zh-CN" altLang="en-US" sz="1800" b="1" dirty="0">
                          <a:solidFill>
                            <a:schemeClr val="tx2"/>
                          </a:solidFill>
                          <a:effectLst/>
                        </a:rPr>
                        <a:t>字典操作</a:t>
                      </a:r>
                    </a:p>
                  </a:txBody>
                  <a:tcPr marL="83415" marR="83415" marT="38499" marB="38499" anchor="ctr">
                    <a:lnL>
                      <a:noFill/>
                    </a:lnL>
                    <a:lnR>
                      <a:noFill/>
                    </a:lnR>
                    <a:lnT>
                      <a:noFill/>
                    </a:lnT>
                    <a:lnB>
                      <a:noFill/>
                    </a:lnB>
                  </a:tcPr>
                </a:tc>
                <a:tc>
                  <a:txBody>
                    <a:bodyPr/>
                    <a:lstStyle/>
                    <a:p>
                      <a:pPr algn="ctr"/>
                      <a:r>
                        <a:rPr lang="zh-CN" altLang="en-US" sz="1800" b="1" dirty="0">
                          <a:solidFill>
                            <a:schemeClr val="tx2"/>
                          </a:solidFill>
                          <a:effectLst/>
                        </a:rPr>
                        <a:t>描述</a:t>
                      </a:r>
                    </a:p>
                  </a:txBody>
                  <a:tcPr marL="83415" marR="83415" marT="38499" marB="38499" anchor="ctr">
                    <a:lnL>
                      <a:noFill/>
                    </a:lnL>
                    <a:lnR>
                      <a:noFill/>
                    </a:lnR>
                    <a:lnT>
                      <a:noFill/>
                    </a:lnT>
                    <a:lnB>
                      <a:noFill/>
                    </a:lnB>
                  </a:tcPr>
                </a:tc>
                <a:extLst>
                  <a:ext uri="{0D108BD9-81ED-4DB2-BD59-A6C34878D82A}">
                    <a16:rowId xmlns:a16="http://schemas.microsoft.com/office/drawing/2014/main" val="10000"/>
                  </a:ext>
                </a:extLst>
              </a:tr>
              <a:tr h="540000">
                <a:tc>
                  <a:txBody>
                    <a:bodyPr/>
                    <a:lstStyle/>
                    <a:p>
                      <a:pPr algn="ctr"/>
                      <a:r>
                        <a:rPr lang="en-US" sz="1800" dirty="0" err="1">
                          <a:solidFill>
                            <a:schemeClr val="tx2"/>
                          </a:solidFill>
                          <a:effectLst/>
                        </a:rPr>
                        <a:t>dict.clear</a:t>
                      </a:r>
                      <a:r>
                        <a:rPr lang="en-US" sz="1800" dirty="0">
                          <a:solidFill>
                            <a:schemeClr val="tx2"/>
                          </a:solidFill>
                          <a:effectLst/>
                        </a:rPr>
                        <a:t>()</a:t>
                      </a:r>
                    </a:p>
                  </a:txBody>
                  <a:tcPr marL="83415" marR="83415" marT="38499" marB="38499" anchor="ctr">
                    <a:lnL>
                      <a:noFill/>
                    </a:lnL>
                    <a:lnR>
                      <a:noFill/>
                    </a:lnR>
                    <a:lnT>
                      <a:noFill/>
                    </a:lnT>
                    <a:lnB>
                      <a:noFill/>
                    </a:lnB>
                  </a:tcPr>
                </a:tc>
                <a:tc>
                  <a:txBody>
                    <a:bodyPr/>
                    <a:lstStyle/>
                    <a:p>
                      <a:pPr algn="ctr"/>
                      <a:r>
                        <a:rPr lang="zh-CN" altLang="en-US" sz="1800">
                          <a:solidFill>
                            <a:schemeClr val="tx2"/>
                          </a:solidFill>
                          <a:effectLst/>
                        </a:rPr>
                        <a:t>清空字典</a:t>
                      </a:r>
                    </a:p>
                  </a:txBody>
                  <a:tcPr marL="83415" marR="83415" marT="38499" marB="38499" anchor="ctr">
                    <a:lnL>
                      <a:noFill/>
                    </a:lnL>
                    <a:lnR>
                      <a:noFill/>
                    </a:lnR>
                    <a:lnT>
                      <a:noFill/>
                    </a:lnT>
                    <a:lnB>
                      <a:noFill/>
                    </a:lnB>
                  </a:tcPr>
                </a:tc>
                <a:extLst>
                  <a:ext uri="{0D108BD9-81ED-4DB2-BD59-A6C34878D82A}">
                    <a16:rowId xmlns:a16="http://schemas.microsoft.com/office/drawing/2014/main" val="10001"/>
                  </a:ext>
                </a:extLst>
              </a:tr>
              <a:tr h="540000">
                <a:tc>
                  <a:txBody>
                    <a:bodyPr/>
                    <a:lstStyle/>
                    <a:p>
                      <a:pPr algn="ctr"/>
                      <a:r>
                        <a:rPr lang="en-US" sz="1800" dirty="0" err="1">
                          <a:solidFill>
                            <a:schemeClr val="tx2"/>
                          </a:solidFill>
                          <a:effectLst/>
                        </a:rPr>
                        <a:t>dict.copy</a:t>
                      </a:r>
                      <a:r>
                        <a:rPr lang="en-US" sz="1800" dirty="0">
                          <a:solidFill>
                            <a:schemeClr val="tx2"/>
                          </a:solidFill>
                          <a:effectLst/>
                        </a:rPr>
                        <a: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复制字典</a:t>
                      </a:r>
                    </a:p>
                  </a:txBody>
                  <a:tcPr marL="83415" marR="83415" marT="38499" marB="38499" anchor="ctr">
                    <a:lnL>
                      <a:noFill/>
                    </a:lnL>
                    <a:lnR>
                      <a:noFill/>
                    </a:lnR>
                    <a:lnT>
                      <a:noFill/>
                    </a:lnT>
                    <a:lnB>
                      <a:noFill/>
                    </a:lnB>
                  </a:tcPr>
                </a:tc>
                <a:extLst>
                  <a:ext uri="{0D108BD9-81ED-4DB2-BD59-A6C34878D82A}">
                    <a16:rowId xmlns:a16="http://schemas.microsoft.com/office/drawing/2014/main" val="10002"/>
                  </a:ext>
                </a:extLst>
              </a:tr>
              <a:tr h="540000">
                <a:tc>
                  <a:txBody>
                    <a:bodyPr/>
                    <a:lstStyle/>
                    <a:p>
                      <a:pPr algn="ctr"/>
                      <a:r>
                        <a:rPr lang="en-US" sz="1800" dirty="0" err="1">
                          <a:solidFill>
                            <a:schemeClr val="tx2"/>
                          </a:solidFill>
                          <a:effectLst/>
                        </a:rPr>
                        <a:t>dict.get</a:t>
                      </a:r>
                      <a:r>
                        <a:rPr lang="en-US" sz="1800" dirty="0">
                          <a:solidFill>
                            <a:schemeClr val="tx2"/>
                          </a:solidFill>
                          <a:effectLst/>
                        </a:rPr>
                        <a:t>(key, [default])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获得键 </a:t>
                      </a:r>
                      <a:r>
                        <a:rPr lang="en-US" sz="1800" dirty="0">
                          <a:solidFill>
                            <a:schemeClr val="tx2"/>
                          </a:solidFill>
                          <a:effectLst/>
                        </a:rPr>
                        <a:t>key </a:t>
                      </a:r>
                      <a:r>
                        <a:rPr lang="zh-CN" altLang="en-US" sz="1800" dirty="0">
                          <a:solidFill>
                            <a:schemeClr val="tx2"/>
                          </a:solidFill>
                          <a:effectLst/>
                        </a:rPr>
                        <a:t>对应的值，不存在则返回</a:t>
                      </a:r>
                      <a:r>
                        <a:rPr lang="en-US" sz="1800" dirty="0">
                          <a:solidFill>
                            <a:schemeClr val="tx2"/>
                          </a:solidFill>
                          <a:effectLst/>
                        </a:rPr>
                        <a:t>default</a:t>
                      </a:r>
                    </a:p>
                  </a:txBody>
                  <a:tcPr marL="83415" marR="83415" marT="38499" marB="38499" anchor="ctr">
                    <a:lnL>
                      <a:noFill/>
                    </a:lnL>
                    <a:lnR>
                      <a:noFill/>
                    </a:lnR>
                    <a:lnT>
                      <a:noFill/>
                    </a:lnT>
                    <a:lnB>
                      <a:noFill/>
                    </a:lnB>
                  </a:tcPr>
                </a:tc>
                <a:extLst>
                  <a:ext uri="{0D108BD9-81ED-4DB2-BD59-A6C34878D82A}">
                    <a16:rowId xmlns:a16="http://schemas.microsoft.com/office/drawing/2014/main" val="10003"/>
                  </a:ext>
                </a:extLst>
              </a:tr>
              <a:tr h="540000">
                <a:tc>
                  <a:txBody>
                    <a:bodyPr/>
                    <a:lstStyle/>
                    <a:p>
                      <a:pPr algn="ctr"/>
                      <a:r>
                        <a:rPr lang="en-US" sz="1800" dirty="0" err="1">
                          <a:solidFill>
                            <a:schemeClr val="tx2"/>
                          </a:solidFill>
                          <a:effectLst/>
                        </a:rPr>
                        <a:t>dict.items</a:t>
                      </a:r>
                      <a:r>
                        <a:rPr lang="en-US" sz="1800" dirty="0">
                          <a:solidFill>
                            <a:schemeClr val="tx2"/>
                          </a:solidFill>
                          <a:effectLst/>
                        </a:rPr>
                        <a: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获得由键和值组成的迭代器</a:t>
                      </a:r>
                    </a:p>
                  </a:txBody>
                  <a:tcPr marL="83415" marR="83415" marT="38499" marB="38499" anchor="ctr">
                    <a:lnL>
                      <a:noFill/>
                    </a:lnL>
                    <a:lnR>
                      <a:noFill/>
                    </a:lnR>
                    <a:lnT>
                      <a:noFill/>
                    </a:lnT>
                    <a:lnB>
                      <a:noFill/>
                    </a:lnB>
                  </a:tcPr>
                </a:tc>
                <a:extLst>
                  <a:ext uri="{0D108BD9-81ED-4DB2-BD59-A6C34878D82A}">
                    <a16:rowId xmlns:a16="http://schemas.microsoft.com/office/drawing/2014/main" val="10004"/>
                  </a:ext>
                </a:extLst>
              </a:tr>
              <a:tr h="540000">
                <a:tc>
                  <a:txBody>
                    <a:bodyPr/>
                    <a:lstStyle/>
                    <a:p>
                      <a:pPr algn="ctr"/>
                      <a:r>
                        <a:rPr lang="en-US" sz="1800" dirty="0" err="1">
                          <a:solidFill>
                            <a:schemeClr val="tx2"/>
                          </a:solidFill>
                          <a:effectLst/>
                        </a:rPr>
                        <a:t>dict.keys</a:t>
                      </a:r>
                      <a:r>
                        <a:rPr lang="en-US" sz="1800" dirty="0">
                          <a:solidFill>
                            <a:schemeClr val="tx2"/>
                          </a:solidFill>
                          <a:effectLst/>
                        </a:rPr>
                        <a: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获得键的迭代器</a:t>
                      </a:r>
                    </a:p>
                  </a:txBody>
                  <a:tcPr marL="83415" marR="83415" marT="38499" marB="38499" anchor="ctr">
                    <a:lnL>
                      <a:noFill/>
                    </a:lnL>
                    <a:lnR>
                      <a:noFill/>
                    </a:lnR>
                    <a:lnT>
                      <a:noFill/>
                    </a:lnT>
                    <a:lnB>
                      <a:noFill/>
                    </a:lnB>
                  </a:tcPr>
                </a:tc>
                <a:extLst>
                  <a:ext uri="{0D108BD9-81ED-4DB2-BD59-A6C34878D82A}">
                    <a16:rowId xmlns:a16="http://schemas.microsoft.com/office/drawing/2014/main" val="10005"/>
                  </a:ext>
                </a:extLst>
              </a:tr>
              <a:tr h="540000">
                <a:tc>
                  <a:txBody>
                    <a:bodyPr/>
                    <a:lstStyle/>
                    <a:p>
                      <a:pPr algn="ctr"/>
                      <a:r>
                        <a:rPr lang="en-US" sz="1800" dirty="0" err="1">
                          <a:solidFill>
                            <a:schemeClr val="tx2"/>
                          </a:solidFill>
                          <a:effectLst/>
                        </a:rPr>
                        <a:t>dict.pop</a:t>
                      </a:r>
                      <a:r>
                        <a:rPr lang="en-US" sz="1800" dirty="0">
                          <a:solidFill>
                            <a:schemeClr val="tx2"/>
                          </a:solidFill>
                          <a:effectLst/>
                        </a:rPr>
                        <a:t>(k)</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删除 </a:t>
                      </a:r>
                      <a:r>
                        <a:rPr lang="en-US" sz="1800" dirty="0">
                          <a:solidFill>
                            <a:schemeClr val="tx2"/>
                          </a:solidFill>
                          <a:effectLst/>
                        </a:rPr>
                        <a:t>k:v</a:t>
                      </a:r>
                      <a:r>
                        <a:rPr lang="zh-CN" altLang="en-US" sz="1800" dirty="0">
                          <a:solidFill>
                            <a:schemeClr val="tx2"/>
                          </a:solidFill>
                          <a:effectLst/>
                        </a:rPr>
                        <a:t>键值对</a:t>
                      </a:r>
                    </a:p>
                  </a:txBody>
                  <a:tcPr marL="83415" marR="83415" marT="38499" marB="38499"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字典操作函数</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5960993"/>
              </p:ext>
            </p:extLst>
          </p:nvPr>
        </p:nvGraphicFramePr>
        <p:xfrm>
          <a:off x="1203434" y="1620000"/>
          <a:ext cx="10243457" cy="3888000"/>
        </p:xfrm>
        <a:graphic>
          <a:graphicData uri="http://schemas.openxmlformats.org/drawingml/2006/table">
            <a:tbl>
              <a:tblPr/>
              <a:tblGrid>
                <a:gridCol w="2830581">
                  <a:extLst>
                    <a:ext uri="{9D8B030D-6E8A-4147-A177-3AD203B41FA5}">
                      <a16:colId xmlns:a16="http://schemas.microsoft.com/office/drawing/2014/main" val="20000"/>
                    </a:ext>
                  </a:extLst>
                </a:gridCol>
                <a:gridCol w="7412876">
                  <a:extLst>
                    <a:ext uri="{9D8B030D-6E8A-4147-A177-3AD203B41FA5}">
                      <a16:colId xmlns:a16="http://schemas.microsoft.com/office/drawing/2014/main" val="20001"/>
                    </a:ext>
                  </a:extLst>
                </a:gridCol>
              </a:tblGrid>
              <a:tr h="828000">
                <a:tc>
                  <a:txBody>
                    <a:bodyPr/>
                    <a:lstStyle/>
                    <a:p>
                      <a:pPr algn="ctr"/>
                      <a:r>
                        <a:rPr lang="zh-CN" altLang="en-US" sz="1800" b="1" dirty="0">
                          <a:solidFill>
                            <a:schemeClr val="tx2"/>
                          </a:solidFill>
                          <a:effectLst/>
                        </a:rPr>
                        <a:t>字典操作</a:t>
                      </a:r>
                    </a:p>
                  </a:txBody>
                  <a:tcPr marL="83415" marR="83415" marT="38499" marB="38499" anchor="ctr">
                    <a:lnL>
                      <a:noFill/>
                    </a:lnL>
                    <a:lnR>
                      <a:noFill/>
                    </a:lnR>
                    <a:lnT>
                      <a:noFill/>
                    </a:lnT>
                    <a:lnB>
                      <a:noFill/>
                    </a:lnB>
                  </a:tcPr>
                </a:tc>
                <a:tc>
                  <a:txBody>
                    <a:bodyPr/>
                    <a:lstStyle/>
                    <a:p>
                      <a:pPr algn="ctr"/>
                      <a:r>
                        <a:rPr lang="zh-CN" altLang="en-US" sz="1800" b="1" dirty="0">
                          <a:solidFill>
                            <a:schemeClr val="tx2"/>
                          </a:solidFill>
                          <a:effectLst/>
                        </a:rPr>
                        <a:t>描述</a:t>
                      </a:r>
                    </a:p>
                  </a:txBody>
                  <a:tcPr marL="83415" marR="83415" marT="38499" marB="38499" anchor="ctr">
                    <a:lnL>
                      <a:noFill/>
                    </a:lnL>
                    <a:lnR>
                      <a:noFill/>
                    </a:lnR>
                    <a:lnT>
                      <a:noFill/>
                    </a:lnT>
                    <a:lnB>
                      <a:noFill/>
                    </a:lnB>
                  </a:tcPr>
                </a:tc>
                <a:extLst>
                  <a:ext uri="{0D108BD9-81ED-4DB2-BD59-A6C34878D82A}">
                    <a16:rowId xmlns:a16="http://schemas.microsoft.com/office/drawing/2014/main" val="10000"/>
                  </a:ext>
                </a:extLst>
              </a:tr>
              <a:tr h="540000">
                <a:tc>
                  <a:txBody>
                    <a:bodyPr/>
                    <a:lstStyle/>
                    <a:p>
                      <a:pPr algn="ctr"/>
                      <a:r>
                        <a:rPr lang="en-US" sz="1800" dirty="0" err="1">
                          <a:solidFill>
                            <a:schemeClr val="tx2"/>
                          </a:solidFill>
                          <a:effectLst/>
                        </a:rPr>
                        <a:t>dict.update</a:t>
                      </a:r>
                      <a:r>
                        <a:rPr lang="en-US" sz="1800" dirty="0">
                          <a:solidFill>
                            <a:schemeClr val="tx2"/>
                          </a:solidFill>
                          <a:effectLst/>
                        </a:rPr>
                        <a:t>(dict_1)</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从另一个字典更新成员，不存在则创建，存在则覆盖</a:t>
                      </a:r>
                    </a:p>
                  </a:txBody>
                  <a:tcPr marL="83415" marR="83415" marT="38499" marB="38499" anchor="ctr">
                    <a:lnL>
                      <a:noFill/>
                    </a:lnL>
                    <a:lnR>
                      <a:noFill/>
                    </a:lnR>
                    <a:lnT>
                      <a:noFill/>
                    </a:lnT>
                    <a:lnB>
                      <a:noFill/>
                    </a:lnB>
                  </a:tcPr>
                </a:tc>
                <a:extLst>
                  <a:ext uri="{0D108BD9-81ED-4DB2-BD59-A6C34878D82A}">
                    <a16:rowId xmlns:a16="http://schemas.microsoft.com/office/drawing/2014/main" val="10007"/>
                  </a:ext>
                </a:extLst>
              </a:tr>
              <a:tr h="540000">
                <a:tc>
                  <a:txBody>
                    <a:bodyPr/>
                    <a:lstStyle/>
                    <a:p>
                      <a:pPr algn="ctr"/>
                      <a:r>
                        <a:rPr lang="en-US" sz="1800" dirty="0" err="1">
                          <a:solidFill>
                            <a:schemeClr val="tx2"/>
                          </a:solidFill>
                          <a:effectLst/>
                        </a:rPr>
                        <a:t>dict.values</a:t>
                      </a:r>
                      <a:r>
                        <a:rPr lang="en-US" sz="1800" dirty="0">
                          <a:solidFill>
                            <a:schemeClr val="tx2"/>
                          </a:solidFill>
                          <a:effectLst/>
                        </a:rPr>
                        <a: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获得值的迭代器</a:t>
                      </a:r>
                    </a:p>
                  </a:txBody>
                  <a:tcPr marL="83415" marR="83415" marT="38499" marB="38499" anchor="ctr">
                    <a:lnL>
                      <a:noFill/>
                    </a:lnL>
                    <a:lnR>
                      <a:noFill/>
                    </a:lnR>
                    <a:lnT>
                      <a:noFill/>
                    </a:lnT>
                    <a:lnB>
                      <a:noFill/>
                    </a:lnB>
                  </a:tcPr>
                </a:tc>
                <a:extLst>
                  <a:ext uri="{0D108BD9-81ED-4DB2-BD59-A6C34878D82A}">
                    <a16:rowId xmlns:a16="http://schemas.microsoft.com/office/drawing/2014/main" val="10008"/>
                  </a:ext>
                </a:extLst>
              </a:tr>
              <a:tr h="540000">
                <a:tc>
                  <a:txBody>
                    <a:bodyPr/>
                    <a:lstStyle/>
                    <a:p>
                      <a:pPr algn="ctr"/>
                      <a:r>
                        <a:rPr lang="en-US" sz="1800" dirty="0" err="1">
                          <a:solidFill>
                            <a:schemeClr val="tx2"/>
                          </a:solidFill>
                          <a:effectLst/>
                        </a:rPr>
                        <a:t>dict.fromkeys</a:t>
                      </a:r>
                      <a:r>
                        <a:rPr lang="en-US" sz="1800" dirty="0">
                          <a:solidFill>
                            <a:schemeClr val="tx2"/>
                          </a:solidFill>
                          <a:effectLst/>
                        </a:rPr>
                        <a:t>(</a:t>
                      </a:r>
                      <a:r>
                        <a:rPr lang="en-US" sz="1800" dirty="0" err="1">
                          <a:solidFill>
                            <a:schemeClr val="tx2"/>
                          </a:solidFill>
                          <a:effectLst/>
                        </a:rPr>
                        <a:t>iter</a:t>
                      </a:r>
                      <a:r>
                        <a:rPr lang="en-US" sz="1800" dirty="0">
                          <a:solidFill>
                            <a:schemeClr val="tx2"/>
                          </a:solidFill>
                          <a:effectLst/>
                        </a:rPr>
                        <a:t>, value)</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以列表或元组中给定的键建立字典，默认值为</a:t>
                      </a:r>
                      <a:r>
                        <a:rPr lang="en-US" altLang="zh-CN" sz="1800" dirty="0">
                          <a:solidFill>
                            <a:schemeClr val="tx2"/>
                          </a:solidFill>
                          <a:effectLst/>
                        </a:rPr>
                        <a:t>value</a:t>
                      </a:r>
                    </a:p>
                  </a:txBody>
                  <a:tcPr marL="83415" marR="83415" marT="38499" marB="38499" anchor="ctr">
                    <a:lnL>
                      <a:noFill/>
                    </a:lnL>
                    <a:lnR>
                      <a:noFill/>
                    </a:lnR>
                    <a:lnT>
                      <a:noFill/>
                    </a:lnT>
                    <a:lnB>
                      <a:noFill/>
                    </a:lnB>
                  </a:tcPr>
                </a:tc>
                <a:extLst>
                  <a:ext uri="{0D108BD9-81ED-4DB2-BD59-A6C34878D82A}">
                    <a16:rowId xmlns:a16="http://schemas.microsoft.com/office/drawing/2014/main" val="10009"/>
                  </a:ext>
                </a:extLst>
              </a:tr>
              <a:tr h="540000">
                <a:tc>
                  <a:txBody>
                    <a:bodyPr/>
                    <a:lstStyle/>
                    <a:p>
                      <a:pPr algn="ctr"/>
                      <a:r>
                        <a:rPr lang="en-US" sz="1800" dirty="0" err="1">
                          <a:solidFill>
                            <a:schemeClr val="tx2"/>
                          </a:solidFill>
                          <a:effectLst/>
                        </a:rPr>
                        <a:t>dict.popitem</a:t>
                      </a:r>
                      <a:r>
                        <a:rPr lang="en-US" sz="1800" dirty="0">
                          <a:solidFill>
                            <a:schemeClr val="tx2"/>
                          </a:solidFill>
                          <a:effectLst/>
                        </a:rPr>
                        <a: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从键盘中删除任一键值对并返回它</a:t>
                      </a:r>
                    </a:p>
                  </a:txBody>
                  <a:tcPr marL="83415" marR="83415" marT="38499" marB="38499" anchor="ctr">
                    <a:lnL>
                      <a:noFill/>
                    </a:lnL>
                    <a:lnR>
                      <a:noFill/>
                    </a:lnR>
                    <a:lnT>
                      <a:noFill/>
                    </a:lnT>
                    <a:lnB>
                      <a:noFill/>
                    </a:lnB>
                  </a:tcPr>
                </a:tc>
                <a:extLst>
                  <a:ext uri="{0D108BD9-81ED-4DB2-BD59-A6C34878D82A}">
                    <a16:rowId xmlns:a16="http://schemas.microsoft.com/office/drawing/2014/main" val="10010"/>
                  </a:ext>
                </a:extLst>
              </a:tr>
              <a:tr h="900000">
                <a:tc>
                  <a:txBody>
                    <a:bodyPr/>
                    <a:lstStyle/>
                    <a:p>
                      <a:pPr algn="ctr"/>
                      <a:r>
                        <a:rPr lang="en-US" sz="1800" dirty="0" err="1">
                          <a:solidFill>
                            <a:schemeClr val="tx2"/>
                          </a:solidFill>
                          <a:effectLst/>
                        </a:rPr>
                        <a:t>dict.setdefault</a:t>
                      </a:r>
                      <a:r>
                        <a:rPr lang="en-US" sz="1800" dirty="0">
                          <a:solidFill>
                            <a:schemeClr val="tx2"/>
                          </a:solidFill>
                          <a:effectLst/>
                        </a:rPr>
                        <a:t>(k, default)</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若字典中存在 </a:t>
                      </a:r>
                      <a:r>
                        <a:rPr lang="en-US" altLang="zh-CN" sz="1800" dirty="0">
                          <a:solidFill>
                            <a:schemeClr val="tx2"/>
                          </a:solidFill>
                          <a:effectLst/>
                        </a:rPr>
                        <a:t>key </a:t>
                      </a:r>
                      <a:r>
                        <a:rPr lang="zh-CN" altLang="en-US" sz="1800" dirty="0">
                          <a:solidFill>
                            <a:schemeClr val="tx2"/>
                          </a:solidFill>
                          <a:effectLst/>
                        </a:rPr>
                        <a:t>值为 </a:t>
                      </a:r>
                      <a:r>
                        <a:rPr lang="en-US" altLang="zh-CN" sz="1800" dirty="0">
                          <a:solidFill>
                            <a:schemeClr val="tx2"/>
                          </a:solidFill>
                          <a:effectLst/>
                        </a:rPr>
                        <a:t>k </a:t>
                      </a:r>
                      <a:r>
                        <a:rPr lang="zh-CN" altLang="en-US" sz="1800" dirty="0">
                          <a:solidFill>
                            <a:schemeClr val="tx2"/>
                          </a:solidFill>
                          <a:effectLst/>
                        </a:rPr>
                        <a:t>的，则返回其对应的值；</a:t>
                      </a:r>
                      <a:endParaRPr lang="en-US" altLang="zh-CN" sz="1800" dirty="0">
                        <a:solidFill>
                          <a:schemeClr val="tx2"/>
                        </a:solidFill>
                        <a:effectLst/>
                      </a:endParaRPr>
                    </a:p>
                    <a:p>
                      <a:pPr algn="ctr"/>
                      <a:r>
                        <a:rPr lang="zh-CN" altLang="en-US" sz="1800" dirty="0">
                          <a:solidFill>
                            <a:schemeClr val="tx2"/>
                          </a:solidFill>
                          <a:effectLst/>
                        </a:rPr>
                        <a:t>否则，在字典中建立一个</a:t>
                      </a:r>
                      <a:r>
                        <a:rPr lang="en-US" altLang="zh-CN" sz="1800" dirty="0">
                          <a:solidFill>
                            <a:schemeClr val="tx2"/>
                          </a:solidFill>
                          <a:effectLst/>
                        </a:rPr>
                        <a:t>k:default</a:t>
                      </a:r>
                      <a:r>
                        <a:rPr lang="zh-CN" altLang="en-US" sz="1800" dirty="0">
                          <a:solidFill>
                            <a:schemeClr val="tx2"/>
                          </a:solidFill>
                          <a:effectLst/>
                        </a:rPr>
                        <a:t>字典成员。</a:t>
                      </a:r>
                    </a:p>
                  </a:txBody>
                  <a:tcPr marL="83415" marR="83415" marT="38499" marB="38499" anchor="ctr">
                    <a:lnL>
                      <a:noFill/>
                    </a:lnL>
                    <a:lnR>
                      <a:noFill/>
                    </a:lnR>
                    <a:lnT>
                      <a:noFill/>
                    </a:lnT>
                    <a:lnB>
                      <a:noFill/>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6742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2088000"/>
            <a:ext cx="10178322" cy="3157267"/>
          </a:xfrm>
        </p:spPr>
        <p:txBody>
          <a:bodyPr>
            <a:normAutofit/>
          </a:bodyPr>
          <a:lstStyle/>
          <a:p>
            <a:pPr marL="457200" indent="-457200">
              <a:buFont typeface="+mj-lt"/>
              <a:buAutoNum type="arabicPeriod"/>
            </a:pPr>
            <a:r>
              <a:rPr lang="zh-CN" altLang="en-US" dirty="0"/>
              <a:t>学会使用所有的字典处理函数。</a:t>
            </a:r>
            <a:endParaRPr lang="en-US" altLang="zh-CN" dirty="0"/>
          </a:p>
        </p:txBody>
      </p:sp>
      <p:pic>
        <p:nvPicPr>
          <p:cNvPr id="5" name="图片 4"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737" y="4456800"/>
            <a:ext cx="1632585" cy="16325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集合 </a:t>
            </a:r>
            <a:r>
              <a:rPr lang="en-US" altLang="zh-CN"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set</a:t>
            </a:r>
            <a:endPar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endParaRPr>
          </a:p>
        </p:txBody>
      </p:sp>
      <p:sp>
        <p:nvSpPr>
          <p:cNvPr id="3" name="Content Placeholder 2"/>
          <p:cNvSpPr>
            <a:spLocks noGrp="1"/>
          </p:cNvSpPr>
          <p:nvPr>
            <p:ph idx="1"/>
          </p:nvPr>
        </p:nvSpPr>
        <p:spPr>
          <a:xfrm>
            <a:off x="1251678" y="1325461"/>
            <a:ext cx="10178322" cy="4989075"/>
          </a:xfrm>
        </p:spPr>
        <p:txBody>
          <a:bodyPr>
            <a:normAutofit/>
          </a:bodyPr>
          <a:lstStyle/>
          <a:p>
            <a:pPr marL="0" indent="0">
              <a:buNone/>
            </a:pPr>
            <a:r>
              <a:rPr lang="zh-CN" altLang="en-US" dirty="0">
                <a:solidFill>
                  <a:schemeClr val="accent2"/>
                </a:solidFill>
              </a:rPr>
              <a:t>集合是无序，无索引且不重复的集合。</a:t>
            </a:r>
            <a:endParaRPr lang="en-US" altLang="zh-CN" dirty="0">
              <a:solidFill>
                <a:schemeClr val="accent2"/>
              </a:solidFill>
            </a:endParaRPr>
          </a:p>
          <a:p>
            <a:pPr marL="0" indent="0">
              <a:spcBef>
                <a:spcPts val="0"/>
              </a:spcBef>
              <a:buNone/>
            </a:pPr>
            <a:endParaRPr lang="en-US" altLang="zh-CN" dirty="0"/>
          </a:p>
          <a:p>
            <a:pPr marL="0" indent="0">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中，集合用花括号 </a:t>
            </a:r>
            <a:r>
              <a:rPr lang="en-US" altLang="zh-CN" dirty="0">
                <a:solidFill>
                  <a:schemeClr val="accent2"/>
                </a:solidFill>
              </a:rPr>
              <a:t>{} </a:t>
            </a:r>
            <a:r>
              <a:rPr lang="zh-CN" altLang="en-US" dirty="0">
                <a:solidFill>
                  <a:schemeClr val="accent2"/>
                </a:solidFill>
              </a:rPr>
              <a:t>编写。</a:t>
            </a:r>
            <a:endParaRPr lang="en-US" altLang="zh-CN" dirty="0">
              <a:solidFill>
                <a:schemeClr val="accent2"/>
              </a:solidFill>
            </a:endParaRPr>
          </a:p>
          <a:p>
            <a:pPr marL="0" indent="0">
              <a:spcBef>
                <a:spcPts val="0"/>
              </a:spcBef>
              <a:buNone/>
            </a:pPr>
            <a:endParaRPr lang="en-US" altLang="zh-CN" dirty="0"/>
          </a:p>
          <a:p>
            <a:pPr marL="0" indent="0">
              <a:buNone/>
            </a:pPr>
            <a:r>
              <a:rPr lang="zh-CN" altLang="en-US" dirty="0"/>
              <a:t>注意：创建空集合时不能使用 </a:t>
            </a:r>
            <a:r>
              <a:rPr lang="en-US" altLang="zh-CN" dirty="0"/>
              <a:t>{}</a:t>
            </a:r>
            <a:r>
              <a:rPr lang="zh-CN" altLang="en-US" dirty="0"/>
              <a:t>，会被认为是字典</a:t>
            </a:r>
            <a:endParaRPr lang="en-US" altLang="zh-CN" dirty="0"/>
          </a:p>
          <a:p>
            <a:pPr marL="0" indent="0">
              <a:buNone/>
            </a:pPr>
            <a:endParaRPr lang="en-US" altLang="zh-CN" dirty="0"/>
          </a:p>
        </p:txBody>
      </p:sp>
      <p:pic>
        <p:nvPicPr>
          <p:cNvPr id="4" name="图形 3" descr="templates\docerresourceshop\icons\\31393935333132383b31393939333930333bc1e9b8d0">
            <a:extLst>
              <a:ext uri="{FF2B5EF4-FFF2-40B4-BE49-F238E27FC236}">
                <a16:creationId xmlns:a16="http://schemas.microsoft.com/office/drawing/2014/main" id="{9BACF947-B2B7-43E0-AF4D-AA2F3E4264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512000" cy="1512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集合操作函数</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8710109"/>
              </p:ext>
            </p:extLst>
          </p:nvPr>
        </p:nvGraphicFramePr>
        <p:xfrm>
          <a:off x="1203434" y="1620000"/>
          <a:ext cx="10243457" cy="4068000"/>
        </p:xfrm>
        <a:graphic>
          <a:graphicData uri="http://schemas.openxmlformats.org/drawingml/2006/table">
            <a:tbl>
              <a:tblPr/>
              <a:tblGrid>
                <a:gridCol w="2830581">
                  <a:extLst>
                    <a:ext uri="{9D8B030D-6E8A-4147-A177-3AD203B41FA5}">
                      <a16:colId xmlns:a16="http://schemas.microsoft.com/office/drawing/2014/main" val="20000"/>
                    </a:ext>
                  </a:extLst>
                </a:gridCol>
                <a:gridCol w="7412876">
                  <a:extLst>
                    <a:ext uri="{9D8B030D-6E8A-4147-A177-3AD203B41FA5}">
                      <a16:colId xmlns:a16="http://schemas.microsoft.com/office/drawing/2014/main" val="20001"/>
                    </a:ext>
                  </a:extLst>
                </a:gridCol>
              </a:tblGrid>
              <a:tr h="828000">
                <a:tc>
                  <a:txBody>
                    <a:bodyPr/>
                    <a:lstStyle/>
                    <a:p>
                      <a:pPr algn="ctr"/>
                      <a:r>
                        <a:rPr lang="zh-CN" altLang="en-US" sz="1800" b="1" dirty="0">
                          <a:solidFill>
                            <a:schemeClr val="tx2"/>
                          </a:solidFill>
                          <a:effectLst/>
                        </a:rPr>
                        <a:t>集合操作</a:t>
                      </a:r>
                    </a:p>
                  </a:txBody>
                  <a:tcPr marL="83415" marR="83415" marT="38499" marB="38499" anchor="ctr">
                    <a:lnL>
                      <a:noFill/>
                    </a:lnL>
                    <a:lnR>
                      <a:noFill/>
                    </a:lnR>
                    <a:lnT>
                      <a:noFill/>
                    </a:lnT>
                    <a:lnB>
                      <a:noFill/>
                    </a:lnB>
                  </a:tcPr>
                </a:tc>
                <a:tc>
                  <a:txBody>
                    <a:bodyPr/>
                    <a:lstStyle/>
                    <a:p>
                      <a:pPr algn="ctr"/>
                      <a:r>
                        <a:rPr lang="zh-CN" altLang="en-US" sz="1800" b="1" dirty="0">
                          <a:solidFill>
                            <a:schemeClr val="tx2"/>
                          </a:solidFill>
                          <a:effectLst/>
                        </a:rPr>
                        <a:t>描述</a:t>
                      </a:r>
                    </a:p>
                  </a:txBody>
                  <a:tcPr marL="83415" marR="83415" marT="38499" marB="38499" anchor="ctr">
                    <a:lnL>
                      <a:noFill/>
                    </a:lnL>
                    <a:lnR>
                      <a:noFill/>
                    </a:lnR>
                    <a:lnT>
                      <a:noFill/>
                    </a:lnT>
                    <a:lnB>
                      <a:noFill/>
                    </a:lnB>
                  </a:tcPr>
                </a:tc>
                <a:extLst>
                  <a:ext uri="{0D108BD9-81ED-4DB2-BD59-A6C34878D82A}">
                    <a16:rowId xmlns:a16="http://schemas.microsoft.com/office/drawing/2014/main" val="10000"/>
                  </a:ext>
                </a:extLst>
              </a:tr>
              <a:tr h="540000">
                <a:tc>
                  <a:txBody>
                    <a:bodyPr/>
                    <a:lstStyle/>
                    <a:p>
                      <a:pPr algn="ctr"/>
                      <a:r>
                        <a:rPr lang="en-US" sz="1800" dirty="0">
                          <a:solidFill>
                            <a:schemeClr val="tx2"/>
                          </a:solidFill>
                          <a:effectLst/>
                        </a:rPr>
                        <a:t>add()</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向集合中添加元素</a:t>
                      </a:r>
                    </a:p>
                  </a:txBody>
                  <a:tcPr marL="83415" marR="83415" marT="38499" marB="38499" anchor="ctr">
                    <a:lnL>
                      <a:noFill/>
                    </a:lnL>
                    <a:lnR>
                      <a:noFill/>
                    </a:lnR>
                    <a:lnT>
                      <a:noFill/>
                    </a:lnT>
                    <a:lnB>
                      <a:noFill/>
                    </a:lnB>
                  </a:tcPr>
                </a:tc>
                <a:extLst>
                  <a:ext uri="{0D108BD9-81ED-4DB2-BD59-A6C34878D82A}">
                    <a16:rowId xmlns:a16="http://schemas.microsoft.com/office/drawing/2014/main" val="10001"/>
                  </a:ext>
                </a:extLst>
              </a:tr>
              <a:tr h="540000">
                <a:tc>
                  <a:txBody>
                    <a:bodyPr/>
                    <a:lstStyle/>
                    <a:p>
                      <a:pPr algn="ctr"/>
                      <a:r>
                        <a:rPr lang="en-US" sz="1800" dirty="0">
                          <a:solidFill>
                            <a:schemeClr val="tx2"/>
                          </a:solidFill>
                          <a:effectLst/>
                        </a:rPr>
                        <a:t>clear()</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清空集合</a:t>
                      </a:r>
                    </a:p>
                  </a:txBody>
                  <a:tcPr marL="83415" marR="83415" marT="38499" marB="38499" anchor="ctr">
                    <a:lnL>
                      <a:noFill/>
                    </a:lnL>
                    <a:lnR>
                      <a:noFill/>
                    </a:lnR>
                    <a:lnT>
                      <a:noFill/>
                    </a:lnT>
                    <a:lnB>
                      <a:noFill/>
                    </a:lnB>
                  </a:tcPr>
                </a:tc>
                <a:extLst>
                  <a:ext uri="{0D108BD9-81ED-4DB2-BD59-A6C34878D82A}">
                    <a16:rowId xmlns:a16="http://schemas.microsoft.com/office/drawing/2014/main" val="10002"/>
                  </a:ext>
                </a:extLst>
              </a:tr>
              <a:tr h="540000">
                <a:tc>
                  <a:txBody>
                    <a:bodyPr/>
                    <a:lstStyle/>
                    <a:p>
                      <a:pPr algn="ctr"/>
                      <a:r>
                        <a:rPr lang="en-US" sz="1800" dirty="0">
                          <a:solidFill>
                            <a:schemeClr val="tx2"/>
                          </a:solidFill>
                          <a:effectLst/>
                        </a:rPr>
                        <a:t>copy()</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复制集合</a:t>
                      </a:r>
                      <a:endParaRPr lang="en-US" sz="1800" dirty="0">
                        <a:solidFill>
                          <a:schemeClr val="tx2"/>
                        </a:solidFill>
                        <a:effectLst/>
                      </a:endParaRPr>
                    </a:p>
                  </a:txBody>
                  <a:tcPr marL="83415" marR="83415" marT="38499" marB="38499" anchor="ctr">
                    <a:lnL>
                      <a:noFill/>
                    </a:lnL>
                    <a:lnR>
                      <a:noFill/>
                    </a:lnR>
                    <a:lnT>
                      <a:noFill/>
                    </a:lnT>
                    <a:lnB>
                      <a:noFill/>
                    </a:lnB>
                  </a:tcPr>
                </a:tc>
                <a:extLst>
                  <a:ext uri="{0D108BD9-81ED-4DB2-BD59-A6C34878D82A}">
                    <a16:rowId xmlns:a16="http://schemas.microsoft.com/office/drawing/2014/main" val="10003"/>
                  </a:ext>
                </a:extLst>
              </a:tr>
              <a:tr h="540000">
                <a:tc>
                  <a:txBody>
                    <a:bodyPr/>
                    <a:lstStyle/>
                    <a:p>
                      <a:pPr algn="ctr"/>
                      <a:r>
                        <a:rPr lang="en-US" sz="1800" dirty="0">
                          <a:solidFill>
                            <a:schemeClr val="tx2"/>
                          </a:solidFill>
                          <a:effectLst/>
                        </a:rPr>
                        <a:t>difference()</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返回包含两个或更多集合之间差异的集合。</a:t>
                      </a:r>
                    </a:p>
                  </a:txBody>
                  <a:tcPr marL="83415" marR="83415" marT="38499" marB="38499" anchor="ctr">
                    <a:lnL>
                      <a:noFill/>
                    </a:lnL>
                    <a:lnR>
                      <a:noFill/>
                    </a:lnR>
                    <a:lnT>
                      <a:noFill/>
                    </a:lnT>
                    <a:lnB>
                      <a:noFill/>
                    </a:lnB>
                  </a:tcPr>
                </a:tc>
                <a:extLst>
                  <a:ext uri="{0D108BD9-81ED-4DB2-BD59-A6C34878D82A}">
                    <a16:rowId xmlns:a16="http://schemas.microsoft.com/office/drawing/2014/main" val="10004"/>
                  </a:ext>
                </a:extLst>
              </a:tr>
              <a:tr h="540000">
                <a:tc>
                  <a:txBody>
                    <a:bodyPr/>
                    <a:lstStyle/>
                    <a:p>
                      <a:pPr algn="ctr"/>
                      <a:r>
                        <a:rPr lang="en-US" sz="1800" dirty="0">
                          <a:solidFill>
                            <a:schemeClr val="tx2"/>
                          </a:solidFill>
                          <a:effectLst/>
                        </a:rPr>
                        <a:t>discard()</a:t>
                      </a:r>
                    </a:p>
                  </a:txBody>
                  <a:tcPr marL="83415" marR="83415" marT="38499" marB="38499" anchor="ctr">
                    <a:lnL>
                      <a:noFill/>
                    </a:lnL>
                    <a:lnR>
                      <a:noFill/>
                    </a:lnR>
                    <a:lnT>
                      <a:noFill/>
                    </a:lnT>
                    <a:lnB>
                      <a:noFill/>
                    </a:lnB>
                  </a:tcPr>
                </a:tc>
                <a:tc>
                  <a:txBody>
                    <a:bodyPr/>
                    <a:lstStyle/>
                    <a:p>
                      <a:pPr algn="ctr"/>
                      <a:r>
                        <a:rPr lang="zh-CN" altLang="en-US" sz="1800" dirty="0">
                          <a:solidFill>
                            <a:schemeClr val="tx2"/>
                          </a:solidFill>
                          <a:effectLst/>
                        </a:rPr>
                        <a:t>删除指定元素</a:t>
                      </a:r>
                    </a:p>
                  </a:txBody>
                  <a:tcPr marL="83415" marR="83415" marT="38499" marB="38499" anchor="ctr">
                    <a:lnL>
                      <a:noFill/>
                    </a:lnL>
                    <a:lnR>
                      <a:noFill/>
                    </a:lnR>
                    <a:lnT>
                      <a:noFill/>
                    </a:lnT>
                    <a:lnB>
                      <a:noFill/>
                    </a:lnB>
                  </a:tcPr>
                </a:tc>
                <a:extLst>
                  <a:ext uri="{0D108BD9-81ED-4DB2-BD59-A6C34878D82A}">
                    <a16:rowId xmlns:a16="http://schemas.microsoft.com/office/drawing/2014/main" val="10005"/>
                  </a:ext>
                </a:extLst>
              </a:tr>
              <a:tr h="540000">
                <a:tc>
                  <a:txBody>
                    <a:bodyPr/>
                    <a:lstStyle/>
                    <a:p>
                      <a:pPr algn="ctr"/>
                      <a:r>
                        <a:rPr lang="en-US" sz="1800" dirty="0">
                          <a:solidFill>
                            <a:schemeClr val="tx2"/>
                          </a:solidFill>
                          <a:effectLst/>
                        </a:rPr>
                        <a:t>remove()</a:t>
                      </a:r>
                    </a:p>
                  </a:txBody>
                  <a:tcPr marL="83415" marR="83415" marT="38499" marB="38499" anchor="ctr">
                    <a:lnL>
                      <a:noFill/>
                    </a:lnL>
                    <a:lnR>
                      <a:noFill/>
                    </a:lnR>
                    <a:lnT>
                      <a:noFill/>
                    </a:lnT>
                    <a:lnB>
                      <a:noFill/>
                    </a:lnB>
                  </a:tcPr>
                </a:tc>
                <a:tc>
                  <a:txBody>
                    <a:bodyPr/>
                    <a:lstStyle/>
                    <a:p>
                      <a:pPr algn="ctr"/>
                      <a:r>
                        <a:rPr lang="zh-CN" altLang="en-US" sz="1800">
                          <a:solidFill>
                            <a:schemeClr val="tx2"/>
                          </a:solidFill>
                          <a:effectLst/>
                        </a:rPr>
                        <a:t>删除指定元素</a:t>
                      </a:r>
                      <a:endParaRPr lang="zh-CN" altLang="en-US" sz="1800" dirty="0">
                        <a:solidFill>
                          <a:schemeClr val="tx2"/>
                        </a:solidFill>
                        <a:effectLst/>
                      </a:endParaRPr>
                    </a:p>
                  </a:txBody>
                  <a:tcPr marL="83415" marR="83415" marT="38499" marB="38499"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8086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常用的内置常量</a:t>
            </a:r>
          </a:p>
        </p:txBody>
      </p:sp>
      <p:sp>
        <p:nvSpPr>
          <p:cNvPr id="3" name="Content Placeholder 2"/>
          <p:cNvSpPr>
            <a:spLocks noGrp="1"/>
          </p:cNvSpPr>
          <p:nvPr>
            <p:ph idx="1"/>
          </p:nvPr>
        </p:nvSpPr>
        <p:spPr>
          <a:xfrm>
            <a:off x="1251678" y="1325461"/>
            <a:ext cx="10178322" cy="4989075"/>
          </a:xfrm>
        </p:spPr>
        <p:txBody>
          <a:bodyPr>
            <a:normAutofit/>
          </a:bodyPr>
          <a:lstStyle/>
          <a:p>
            <a:pPr marL="0" indent="0">
              <a:buNone/>
            </a:pPr>
            <a:r>
              <a:rPr lang="zh-CN" altLang="en-US" dirty="0">
                <a:solidFill>
                  <a:schemeClr val="accent2"/>
                </a:solidFill>
              </a:rPr>
              <a:t>变量是变化的量，常量则是不变的量。</a:t>
            </a:r>
            <a:endParaRPr lang="en-US" altLang="zh-CN" dirty="0">
              <a:solidFill>
                <a:schemeClr val="accent2"/>
              </a:solidFill>
            </a:endParaRPr>
          </a:p>
          <a:p>
            <a:pPr marL="0" indent="0">
              <a:lnSpc>
                <a:spcPct val="100000"/>
              </a:lnSpc>
              <a:buNone/>
            </a:pPr>
            <a:endParaRPr lang="en-US" altLang="zh-CN" dirty="0"/>
          </a:p>
          <a:p>
            <a:pPr marL="0" indent="0">
              <a:buNone/>
            </a:pPr>
            <a:r>
              <a:rPr lang="en-US" altLang="zh-CN" dirty="0">
                <a:solidFill>
                  <a:schemeClr val="accent2"/>
                </a:solidFill>
              </a:rPr>
              <a:t>None </a:t>
            </a:r>
            <a:r>
              <a:rPr lang="zh-CN" altLang="en-US" dirty="0">
                <a:solidFill>
                  <a:schemeClr val="accent2"/>
                </a:solidFill>
              </a:rPr>
              <a:t>的意义即字面意义 </a:t>
            </a:r>
            <a:r>
              <a:rPr lang="en-US" altLang="zh-CN" dirty="0">
                <a:solidFill>
                  <a:schemeClr val="accent2"/>
                </a:solidFill>
              </a:rPr>
              <a:t>'</a:t>
            </a:r>
            <a:r>
              <a:rPr lang="zh-CN" altLang="en-US" dirty="0">
                <a:solidFill>
                  <a:schemeClr val="accent2"/>
                </a:solidFill>
              </a:rPr>
              <a:t>无</a:t>
            </a:r>
            <a:r>
              <a:rPr lang="en-US" altLang="zh-CN" dirty="0">
                <a:solidFill>
                  <a:schemeClr val="accent2"/>
                </a:solidFill>
              </a:rPr>
              <a:t>'</a:t>
            </a:r>
            <a:r>
              <a:rPr lang="zh-CN" altLang="en-US" dirty="0">
                <a:solidFill>
                  <a:schemeClr val="accent2"/>
                </a:solidFill>
              </a:rPr>
              <a:t>，常用来表示没有值的对象。</a:t>
            </a:r>
          </a:p>
          <a:p>
            <a:pPr marL="0" indent="0">
              <a:lnSpc>
                <a:spcPct val="100000"/>
              </a:lnSpc>
              <a:buNone/>
            </a:pPr>
            <a:endParaRPr lang="zh-CN" altLang="en-US" dirty="0"/>
          </a:p>
          <a:p>
            <a:pPr marL="0" indent="0">
              <a:buNone/>
            </a:pPr>
            <a:r>
              <a:rPr lang="en-US" altLang="zh-CN" dirty="0">
                <a:solidFill>
                  <a:schemeClr val="accent2"/>
                </a:solidFill>
              </a:rPr>
              <a:t>True(</a:t>
            </a:r>
            <a:r>
              <a:rPr lang="zh-CN" altLang="en-US" dirty="0">
                <a:solidFill>
                  <a:schemeClr val="accent2"/>
                </a:solidFill>
              </a:rPr>
              <a:t>真</a:t>
            </a:r>
            <a:r>
              <a:rPr lang="en-US" altLang="zh-CN" dirty="0">
                <a:solidFill>
                  <a:schemeClr val="accent2"/>
                </a:solidFill>
              </a:rPr>
              <a:t>) </a:t>
            </a:r>
            <a:r>
              <a:rPr lang="zh-CN" altLang="en-US" dirty="0">
                <a:solidFill>
                  <a:schemeClr val="accent2"/>
                </a:solidFill>
              </a:rPr>
              <a:t>与 </a:t>
            </a:r>
            <a:r>
              <a:rPr lang="en-US" altLang="zh-CN" dirty="0">
                <a:solidFill>
                  <a:schemeClr val="accent2"/>
                </a:solidFill>
              </a:rPr>
              <a:t>False(</a:t>
            </a:r>
            <a:r>
              <a:rPr lang="zh-CN" altLang="en-US" dirty="0">
                <a:solidFill>
                  <a:schemeClr val="accent2"/>
                </a:solidFill>
              </a:rPr>
              <a:t>假</a:t>
            </a:r>
            <a:r>
              <a:rPr lang="en-US" altLang="zh-CN" dirty="0">
                <a:solidFill>
                  <a:schemeClr val="accent2"/>
                </a:solidFill>
              </a:rPr>
              <a:t>)</a:t>
            </a:r>
            <a:r>
              <a:rPr lang="zh-CN" altLang="en-US" dirty="0">
                <a:solidFill>
                  <a:schemeClr val="accent2"/>
                </a:solidFill>
              </a:rPr>
              <a:t>，是 </a:t>
            </a:r>
            <a:r>
              <a:rPr lang="en-US" altLang="zh-CN" dirty="0">
                <a:solidFill>
                  <a:schemeClr val="accent2"/>
                </a:solidFill>
              </a:rPr>
              <a:t>Python</a:t>
            </a:r>
            <a:r>
              <a:rPr lang="zh-CN" altLang="en-US" dirty="0">
                <a:solidFill>
                  <a:schemeClr val="accent2"/>
                </a:solidFill>
              </a:rPr>
              <a:t>中的布尔数据类型，逻辑型数据。</a:t>
            </a:r>
          </a:p>
          <a:p>
            <a:pPr marL="0" indent="0">
              <a:lnSpc>
                <a:spcPct val="100000"/>
              </a:lnSpc>
              <a:buNone/>
            </a:pPr>
            <a:endParaRPr lang="zh-CN" altLang="en-US" dirty="0">
              <a:solidFill>
                <a:schemeClr val="accent2"/>
              </a:solidFill>
            </a:endParaRPr>
          </a:p>
          <a:p>
            <a:pPr marL="0" indent="0">
              <a:buNone/>
            </a:pPr>
            <a:r>
              <a:rPr lang="en-US" altLang="zh-CN" dirty="0"/>
              <a:t>Python </a:t>
            </a:r>
            <a:r>
              <a:rPr lang="zh-CN" altLang="en-US" dirty="0"/>
              <a:t>中的逻辑假包括：</a:t>
            </a:r>
            <a:r>
              <a:rPr lang="en-US" altLang="zh-CN" dirty="0"/>
              <a:t>False, None, 0, “”, {}, (), []</a:t>
            </a:r>
            <a:r>
              <a:rPr lang="zh-CN" altLang="en-US" dirty="0"/>
              <a:t>，其余任何值都视为真。</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代码注释示例</a:t>
            </a:r>
          </a:p>
        </p:txBody>
      </p:sp>
      <p:sp>
        <p:nvSpPr>
          <p:cNvPr id="5" name="矩形 4"/>
          <p:cNvSpPr/>
          <p:nvPr/>
        </p:nvSpPr>
        <p:spPr>
          <a:xfrm>
            <a:off x="1800000" y="1300959"/>
            <a:ext cx="7644143" cy="4976362"/>
          </a:xfrm>
          <a:prstGeom prst="rect">
            <a:avLst/>
          </a:prstGeom>
        </p:spPr>
        <p:txBody>
          <a:bodyPr wrap="square">
            <a:spAutoFit/>
          </a:bodyPr>
          <a:lstStyle/>
          <a:p>
            <a:r>
              <a:rPr lang="en-US" altLang="zh-CN" sz="1600" dirty="0">
                <a:solidFill>
                  <a:srgbClr val="A31515"/>
                </a:solidFill>
                <a:latin typeface="Consolas" panose="020B0609020204030204" pitchFamily="49" charset="0"/>
              </a:rPr>
              <a:t>"""</a:t>
            </a:r>
            <a:endParaRPr lang="zh-CN" altLang="en-US" sz="1600" dirty="0">
              <a:solidFill>
                <a:srgbClr val="000000"/>
              </a:solidFill>
              <a:latin typeface="Consolas" panose="020B0609020204030204" pitchFamily="49" charset="0"/>
            </a:endParaRPr>
          </a:p>
          <a:p>
            <a:pPr>
              <a:lnSpc>
                <a:spcPct val="150000"/>
              </a:lnSpc>
            </a:pPr>
            <a:r>
              <a:rPr lang="zh-CN" altLang="en-US" sz="1600" dirty="0">
                <a:solidFill>
                  <a:srgbClr val="A31515"/>
                </a:solidFill>
                <a:latin typeface="Consolas" panose="020B0609020204030204" pitchFamily="49" charset="0"/>
              </a:rPr>
              <a:t>    该程序的功能是：</a:t>
            </a:r>
            <a:endParaRPr lang="zh-CN" altLang="en-US" sz="1600" dirty="0">
              <a:solidFill>
                <a:srgbClr val="000000"/>
              </a:solidFill>
              <a:latin typeface="Consolas" panose="020B0609020204030204" pitchFamily="49" charset="0"/>
            </a:endParaRPr>
          </a:p>
          <a:p>
            <a:pPr>
              <a:lnSpc>
                <a:spcPct val="150000"/>
              </a:lnSpc>
            </a:pPr>
            <a:r>
              <a:rPr lang="zh-CN" altLang="en-US" sz="1600" dirty="0">
                <a:solidFill>
                  <a:srgbClr val="A31515"/>
                </a:solidFill>
                <a:latin typeface="Consolas" panose="020B0609020204030204" pitchFamily="49" charset="0"/>
              </a:rPr>
              <a:t>    判断变量</a:t>
            </a:r>
            <a:r>
              <a:rPr lang="en-US" altLang="zh-CN" sz="1600" dirty="0">
                <a:solidFill>
                  <a:srgbClr val="A31515"/>
                </a:solidFill>
                <a:latin typeface="Consolas" panose="020B0609020204030204" pitchFamily="49" charset="0"/>
              </a:rPr>
              <a:t>a</a:t>
            </a:r>
            <a:r>
              <a:rPr lang="zh-CN" altLang="en-US" sz="1600" dirty="0">
                <a:solidFill>
                  <a:srgbClr val="A31515"/>
                </a:solidFill>
                <a:latin typeface="Consolas" panose="020B0609020204030204" pitchFamily="49" charset="0"/>
              </a:rPr>
              <a:t>是奇数还是偶数</a:t>
            </a:r>
            <a:endParaRPr lang="zh-CN" altLang="en-US" sz="1600" dirty="0">
              <a:solidFill>
                <a:srgbClr val="000000"/>
              </a:solidFill>
              <a:latin typeface="Consolas" panose="020B0609020204030204" pitchFamily="49" charset="0"/>
            </a:endParaRPr>
          </a:p>
          <a:p>
            <a:pPr>
              <a:lnSpc>
                <a:spcPct val="150000"/>
              </a:lnSpc>
            </a:pPr>
            <a:r>
              <a:rPr lang="en-US" altLang="zh-CN" sz="1600" dirty="0">
                <a:solidFill>
                  <a:srgbClr val="A31515"/>
                </a:solidFill>
                <a:latin typeface="Consolas" panose="020B0609020204030204" pitchFamily="49" charset="0"/>
              </a:rPr>
              <a:t>"""</a:t>
            </a:r>
            <a:endParaRPr lang="zh-CN" altLang="en-US" sz="1600" dirty="0">
              <a:solidFill>
                <a:srgbClr val="000000"/>
              </a:solidFill>
              <a:latin typeface="Consolas" panose="020B0609020204030204" pitchFamily="49" charset="0"/>
            </a:endParaRPr>
          </a:p>
          <a:p>
            <a:br>
              <a:rPr lang="zh-CN" altLang="en-US" sz="1600" dirty="0">
                <a:solidFill>
                  <a:srgbClr val="000000"/>
                </a:solidFill>
                <a:latin typeface="Consolas" panose="020B0609020204030204" pitchFamily="49" charset="0"/>
              </a:rPr>
            </a:b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要求用户输入一个整数</a:t>
            </a:r>
            <a:endParaRPr lang="zh-CN" altLang="en-US"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a = </a:t>
            </a:r>
            <a:r>
              <a:rPr lang="en-US" altLang="zh-CN" sz="1600" dirty="0">
                <a:solidFill>
                  <a:srgbClr val="267F99"/>
                </a:solidFill>
                <a:latin typeface="Consolas" panose="020B0609020204030204" pitchFamily="49" charset="0"/>
              </a:rPr>
              <a:t>int</a:t>
            </a:r>
            <a:r>
              <a:rPr lang="en-US" altLang="zh-CN" sz="1600" dirty="0">
                <a:solidFill>
                  <a:srgbClr val="000000"/>
                </a:solidFill>
                <a:latin typeface="Consolas" panose="020B0609020204030204" pitchFamily="49" charset="0"/>
              </a:rPr>
              <a:t>(</a:t>
            </a:r>
            <a:r>
              <a:rPr lang="en-US" altLang="zh-CN" sz="1600" dirty="0">
                <a:solidFill>
                  <a:srgbClr val="795E26"/>
                </a:solidFill>
                <a:latin typeface="Consolas" panose="020B0609020204030204" pitchFamily="49" charset="0"/>
              </a:rPr>
              <a:t>input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输入一个整数：</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对变量 </a:t>
            </a:r>
            <a:r>
              <a:rPr lang="en-US" altLang="zh-CN" sz="1600" dirty="0">
                <a:solidFill>
                  <a:srgbClr val="008000"/>
                </a:solidFill>
                <a:latin typeface="Consolas" panose="020B0609020204030204" pitchFamily="49" charset="0"/>
              </a:rPr>
              <a:t>a </a:t>
            </a:r>
            <a:r>
              <a:rPr lang="zh-CN" altLang="en-US" sz="1600" dirty="0">
                <a:solidFill>
                  <a:srgbClr val="008000"/>
                </a:solidFill>
                <a:latin typeface="Consolas" panose="020B0609020204030204" pitchFamily="49" charset="0"/>
              </a:rPr>
              <a:t>进行判断</a:t>
            </a:r>
            <a:endParaRPr lang="zh-CN" altLang="en-US" sz="1600" dirty="0">
              <a:solidFill>
                <a:srgbClr val="000000"/>
              </a:solidFill>
              <a:latin typeface="Consolas" panose="020B0609020204030204" pitchFamily="49" charset="0"/>
            </a:endParaRPr>
          </a:p>
          <a:p>
            <a:pPr>
              <a:lnSpc>
                <a:spcPct val="150000"/>
              </a:lnSpc>
            </a:pPr>
            <a:r>
              <a:rPr lang="en-US" altLang="zh-CN" sz="1600" dirty="0">
                <a:solidFill>
                  <a:srgbClr val="AF00DB"/>
                </a:solidFill>
                <a:latin typeface="Consolas" panose="020B0609020204030204" pitchFamily="49" charset="0"/>
              </a:rPr>
              <a:t>if</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 % </a:t>
            </a:r>
            <a:r>
              <a:rPr lang="en-US" altLang="zh-CN" sz="1600" dirty="0">
                <a:solidFill>
                  <a:srgbClr val="098658"/>
                </a:solidFill>
                <a:latin typeface="Consolas" panose="020B0609020204030204" pitchFamily="49" charset="0"/>
              </a:rPr>
              <a:t>2</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098658"/>
                </a:solidFill>
                <a:latin typeface="Consolas" panose="020B0609020204030204" pitchFamily="49" charset="0"/>
              </a:rPr>
              <a:t>0</a:t>
            </a:r>
            <a:r>
              <a:rPr lang="en-US" altLang="zh-CN" sz="1600" dirty="0">
                <a:solidFill>
                  <a:srgbClr val="000000"/>
                </a:solidFill>
                <a:latin typeface="Consolas" panose="020B0609020204030204" pitchFamily="49" charset="0"/>
              </a:rPr>
              <a:t>:</a:t>
            </a:r>
          </a:p>
          <a:p>
            <a:pPr>
              <a:lnSpc>
                <a:spcPct val="150000"/>
              </a:lnSpc>
            </a:pP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如果 </a:t>
            </a:r>
            <a:r>
              <a:rPr lang="en-US" altLang="zh-CN" sz="1600" dirty="0">
                <a:solidFill>
                  <a:srgbClr val="008000"/>
                </a:solidFill>
                <a:latin typeface="Consolas" panose="020B0609020204030204" pitchFamily="49" charset="0"/>
              </a:rPr>
              <a:t>a </a:t>
            </a:r>
            <a:r>
              <a:rPr lang="zh-CN" altLang="en-US" sz="1600" dirty="0">
                <a:solidFill>
                  <a:srgbClr val="008000"/>
                </a:solidFill>
                <a:latin typeface="Consolas" panose="020B0609020204030204" pitchFamily="49" charset="0"/>
              </a:rPr>
              <a:t>对 </a:t>
            </a:r>
            <a:r>
              <a:rPr lang="en-US" altLang="zh-CN" sz="1600" dirty="0">
                <a:solidFill>
                  <a:srgbClr val="008000"/>
                </a:solidFill>
                <a:latin typeface="Consolas" panose="020B0609020204030204" pitchFamily="49" charset="0"/>
              </a:rPr>
              <a:t>2 </a:t>
            </a:r>
            <a:r>
              <a:rPr lang="zh-CN" altLang="en-US" sz="1600" dirty="0">
                <a:solidFill>
                  <a:srgbClr val="008000"/>
                </a:solidFill>
                <a:latin typeface="Consolas" panose="020B0609020204030204" pitchFamily="49" charset="0"/>
              </a:rPr>
              <a:t>取余值为 </a:t>
            </a:r>
            <a:r>
              <a:rPr lang="en-US" altLang="zh-CN" sz="1600" dirty="0">
                <a:solidFill>
                  <a:srgbClr val="008000"/>
                </a:solidFill>
                <a:latin typeface="Consolas" panose="020B0609020204030204" pitchFamily="49" charset="0"/>
              </a:rPr>
              <a:t>0</a:t>
            </a:r>
            <a:r>
              <a:rPr lang="zh-CN" altLang="en-US" sz="1600" dirty="0">
                <a:solidFill>
                  <a:srgbClr val="008000"/>
                </a:solidFill>
                <a:latin typeface="Consolas" panose="020B0609020204030204" pitchFamily="49" charset="0"/>
              </a:rPr>
              <a:t>，则输出偶数</a:t>
            </a:r>
            <a:endParaRPr lang="zh-CN" altLang="en-US" sz="1600" dirty="0">
              <a:solidFill>
                <a:srgbClr val="000000"/>
              </a:solidFill>
              <a:latin typeface="Consolas" panose="020B0609020204030204" pitchFamily="49" charset="0"/>
            </a:endParaRPr>
          </a:p>
          <a:p>
            <a:pPr>
              <a:lnSpc>
                <a:spcPct val="150000"/>
              </a:lnSpc>
            </a:pPr>
            <a:r>
              <a:rPr lang="zh-CN" altLang="en-US"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偶数</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pPr>
              <a:lnSpc>
                <a:spcPct val="150000"/>
              </a:lnSpc>
            </a:pPr>
            <a:r>
              <a:rPr lang="en-US" altLang="zh-CN" sz="1600" dirty="0">
                <a:solidFill>
                  <a:srgbClr val="AF00DB"/>
                </a:solidFill>
                <a:latin typeface="Consolas" panose="020B0609020204030204" pitchFamily="49" charset="0"/>
              </a:rPr>
              <a:t>else</a:t>
            </a:r>
            <a:r>
              <a:rPr lang="en-US" altLang="zh-CN" sz="1600" dirty="0">
                <a:solidFill>
                  <a:srgbClr val="000000"/>
                </a:solidFill>
                <a:latin typeface="Consolas" panose="020B0609020204030204" pitchFamily="49" charset="0"/>
              </a:rPr>
              <a:t>:</a:t>
            </a:r>
          </a:p>
          <a:p>
            <a:pPr>
              <a:lnSpc>
                <a:spcPct val="150000"/>
              </a:lnSpc>
            </a:pPr>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奇数</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如果 </a:t>
            </a:r>
            <a:r>
              <a:rPr lang="en-US" altLang="zh-CN" sz="1600" dirty="0">
                <a:solidFill>
                  <a:srgbClr val="008000"/>
                </a:solidFill>
                <a:latin typeface="Consolas" panose="020B0609020204030204" pitchFamily="49" charset="0"/>
              </a:rPr>
              <a:t>a % 2 </a:t>
            </a:r>
            <a:r>
              <a:rPr lang="zh-CN" altLang="en-US" sz="1600" dirty="0">
                <a:solidFill>
                  <a:srgbClr val="008000"/>
                </a:solidFill>
                <a:latin typeface="Consolas" panose="020B0609020204030204" pitchFamily="49" charset="0"/>
              </a:rPr>
              <a:t>不等于 </a:t>
            </a:r>
            <a:r>
              <a:rPr lang="en-US" altLang="zh-CN" sz="1600" dirty="0">
                <a:solidFill>
                  <a:srgbClr val="008000"/>
                </a:solidFill>
                <a:latin typeface="Consolas" panose="020B0609020204030204" pitchFamily="49" charset="0"/>
              </a:rPr>
              <a:t>0</a:t>
            </a:r>
            <a:r>
              <a:rPr lang="zh-CN" altLang="en-US" sz="1600" dirty="0">
                <a:solidFill>
                  <a:srgbClr val="008000"/>
                </a:solidFill>
                <a:latin typeface="Consolas" panose="020B0609020204030204" pitchFamily="49" charset="0"/>
              </a:rPr>
              <a:t>， 则输出奇数</a:t>
            </a:r>
            <a:endParaRPr lang="zh-CN" altLang="en-US" sz="1600" dirty="0">
              <a:solidFill>
                <a:srgbClr val="000000"/>
              </a:solidFill>
              <a:latin typeface="Consolas" panose="020B0609020204030204" pitchFamily="49" charset="0"/>
            </a:endParaRPr>
          </a:p>
          <a:p>
            <a:pPr>
              <a:lnSpc>
                <a:spcPct val="150000"/>
              </a:lnSpc>
            </a:pPr>
            <a:r>
              <a:rPr lang="en-US" altLang="zh-CN" sz="1600" dirty="0">
                <a:solidFill>
                  <a:srgbClr val="008000"/>
                </a:solidFill>
                <a:latin typeface="Consolas" panose="020B0609020204030204" pitchFamily="49" charset="0"/>
              </a:rPr>
              <a:t># print('</a:t>
            </a:r>
            <a:r>
              <a:rPr lang="zh-CN" altLang="en-US" sz="1600" dirty="0">
                <a:solidFill>
                  <a:srgbClr val="008000"/>
                </a:solidFill>
                <a:latin typeface="Consolas" panose="020B0609020204030204" pitchFamily="49" charset="0"/>
              </a:rPr>
              <a:t>结束</a:t>
            </a:r>
            <a:r>
              <a:rPr lang="en-US" altLang="zh-CN" sz="1600" dirty="0">
                <a:solidFill>
                  <a:srgbClr val="008000"/>
                </a:solidFill>
                <a:latin typeface="Consolas" panose="020B0609020204030204" pitchFamily="49" charset="0"/>
              </a:rPr>
              <a:t>')       # </a:t>
            </a:r>
            <a:r>
              <a:rPr lang="zh-CN" altLang="en-US" sz="1600" dirty="0">
                <a:solidFill>
                  <a:srgbClr val="008000"/>
                </a:solidFill>
                <a:latin typeface="Consolas" panose="020B0609020204030204" pitchFamily="49" charset="0"/>
              </a:rPr>
              <a:t>此行为注释语句，不会执行</a:t>
            </a:r>
            <a:endParaRPr lang="zh-CN" altLang="en-US" sz="1600" dirty="0">
              <a:solidFill>
                <a:srgbClr val="000000"/>
              </a:solidFill>
              <a:latin typeface="Consolas" panose="020B0609020204030204" pitchFamily="49" charset="0"/>
            </a:endParaRPr>
          </a:p>
        </p:txBody>
      </p:sp>
      <p:pic>
        <p:nvPicPr>
          <p:cNvPr id="4" name="图片 3" descr="templates\docerresourceshop\icons\\31393935333132383b31393939333839393bd7dcbde1d1ddbdb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4355" y="4646930"/>
            <a:ext cx="1630800" cy="1630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逻辑运算符</a:t>
            </a:r>
          </a:p>
        </p:txBody>
      </p:sp>
      <p:sp>
        <p:nvSpPr>
          <p:cNvPr id="3" name="Content Placeholder 2"/>
          <p:cNvSpPr>
            <a:spLocks noGrp="1"/>
          </p:cNvSpPr>
          <p:nvPr>
            <p:ph idx="1"/>
          </p:nvPr>
        </p:nvSpPr>
        <p:spPr>
          <a:xfrm>
            <a:off x="1251678" y="1325461"/>
            <a:ext cx="10178322" cy="4989075"/>
          </a:xfrm>
        </p:spPr>
        <p:txBody>
          <a:bodyPr>
            <a:normAutofit/>
          </a:bodyPr>
          <a:lstStyle/>
          <a:p>
            <a:pPr marL="0" indent="0">
              <a:buNone/>
            </a:pPr>
            <a:r>
              <a:rPr lang="en-US" altLang="zh-CN" dirty="0">
                <a:solidFill>
                  <a:schemeClr val="accent2"/>
                </a:solidFill>
              </a:rPr>
              <a:t>Python </a:t>
            </a:r>
            <a:r>
              <a:rPr lang="zh-CN" altLang="en-US" dirty="0">
                <a:solidFill>
                  <a:schemeClr val="accent2"/>
                </a:solidFill>
              </a:rPr>
              <a:t>中逻辑运算符包括与</a:t>
            </a:r>
            <a:r>
              <a:rPr lang="en-US" altLang="zh-CN" dirty="0">
                <a:solidFill>
                  <a:schemeClr val="accent2"/>
                </a:solidFill>
              </a:rPr>
              <a:t>(and)</a:t>
            </a:r>
            <a:r>
              <a:rPr lang="zh-CN" altLang="en-US" dirty="0">
                <a:solidFill>
                  <a:schemeClr val="accent2"/>
                </a:solidFill>
              </a:rPr>
              <a:t>，或</a:t>
            </a:r>
            <a:r>
              <a:rPr lang="en-US" altLang="zh-CN" dirty="0">
                <a:solidFill>
                  <a:schemeClr val="accent2"/>
                </a:solidFill>
              </a:rPr>
              <a:t>(or)</a:t>
            </a:r>
            <a:r>
              <a:rPr lang="zh-CN" altLang="en-US" dirty="0">
                <a:solidFill>
                  <a:schemeClr val="accent2"/>
                </a:solidFill>
              </a:rPr>
              <a:t>，非</a:t>
            </a:r>
            <a:r>
              <a:rPr lang="en-US" altLang="zh-CN" dirty="0">
                <a:solidFill>
                  <a:schemeClr val="accent2"/>
                </a:solidFill>
              </a:rPr>
              <a:t>(not), is, in</a:t>
            </a:r>
            <a:r>
              <a:rPr lang="zh-CN" altLang="en-US" dirty="0">
                <a:solidFill>
                  <a:schemeClr val="accent2"/>
                </a:solidFill>
              </a:rPr>
              <a:t>。</a:t>
            </a:r>
            <a:endParaRPr lang="en-US" altLang="zh-CN" dirty="0">
              <a:solidFill>
                <a:schemeClr val="accent2"/>
              </a:solidFill>
            </a:endParaRPr>
          </a:p>
          <a:p>
            <a:pPr marL="0" indent="0">
              <a:lnSpc>
                <a:spcPct val="100000"/>
              </a:lnSpc>
              <a:spcBef>
                <a:spcPts val="0"/>
              </a:spcBef>
              <a:buNone/>
            </a:pPr>
            <a:endParaRPr lang="en-US" altLang="zh-CN" dirty="0"/>
          </a:p>
          <a:p>
            <a:pPr>
              <a:lnSpc>
                <a:spcPct val="150000"/>
              </a:lnSpc>
            </a:pPr>
            <a:r>
              <a:rPr lang="en-US" altLang="zh-CN" dirty="0"/>
              <a:t>not </a:t>
            </a:r>
            <a:r>
              <a:rPr lang="zh-CN" altLang="en-US" dirty="0"/>
              <a:t>的运算对象只有一个，一般也称为一元运算符，其规则是非假即真。</a:t>
            </a:r>
            <a:endParaRPr lang="en-US" altLang="zh-CN" dirty="0"/>
          </a:p>
          <a:p>
            <a:pPr>
              <a:lnSpc>
                <a:spcPct val="150000"/>
              </a:lnSpc>
            </a:pPr>
            <a:r>
              <a:rPr lang="en-US" altLang="zh-CN" dirty="0"/>
              <a:t>or </a:t>
            </a:r>
            <a:r>
              <a:rPr lang="zh-CN" altLang="en-US" dirty="0"/>
              <a:t>或运算符，两个参与运算的对象有一个的逻辑值为真则返回真，两个都为假才返回假。</a:t>
            </a:r>
            <a:endParaRPr lang="en-US" altLang="zh-CN" dirty="0"/>
          </a:p>
          <a:p>
            <a:pPr>
              <a:lnSpc>
                <a:spcPct val="150000"/>
              </a:lnSpc>
            </a:pPr>
            <a:r>
              <a:rPr lang="en-US" altLang="zh-CN" dirty="0"/>
              <a:t>and </a:t>
            </a:r>
            <a:r>
              <a:rPr lang="zh-CN" altLang="en-US" dirty="0"/>
              <a:t>与运算符，与 </a:t>
            </a:r>
            <a:r>
              <a:rPr lang="en-US" altLang="zh-CN" dirty="0"/>
              <a:t>or </a:t>
            </a:r>
            <a:r>
              <a:rPr lang="zh-CN" altLang="en-US" dirty="0"/>
              <a:t>相反，两个参与运算的对象有一个的逻辑值为假则返回假，两个都为真才返回真。</a:t>
            </a:r>
            <a:endParaRPr lang="en-US" altLang="zh-CN" dirty="0"/>
          </a:p>
          <a:p>
            <a:pPr>
              <a:lnSpc>
                <a:spcPct val="150000"/>
              </a:lnSpc>
            </a:pPr>
            <a:r>
              <a:rPr lang="en-US" altLang="zh-CN" dirty="0"/>
              <a:t>is </a:t>
            </a:r>
            <a:r>
              <a:rPr lang="zh-CN" altLang="en-US" dirty="0"/>
              <a:t>与 </a:t>
            </a:r>
            <a:r>
              <a:rPr lang="en-US" altLang="zh-CN" dirty="0"/>
              <a:t>is not</a:t>
            </a:r>
            <a:r>
              <a:rPr lang="zh-CN" altLang="en-US" dirty="0"/>
              <a:t>，又称为身份操作符，用于判断左右两侧对象是否为同一对象，相同则返回 </a:t>
            </a:r>
            <a:r>
              <a:rPr lang="en-US" altLang="zh-CN" dirty="0"/>
              <a:t>True</a:t>
            </a:r>
            <a:r>
              <a:rPr lang="zh-CN" altLang="en-US" dirty="0"/>
              <a:t>，不同则返回 </a:t>
            </a:r>
            <a:r>
              <a:rPr lang="en-US" altLang="zh-CN" dirty="0"/>
              <a:t>False</a:t>
            </a:r>
            <a:r>
              <a:rPr lang="zh-CN" altLang="en-US" dirty="0"/>
              <a:t>。</a:t>
            </a:r>
            <a:endParaRPr lang="en-US" altLang="zh-CN" dirty="0"/>
          </a:p>
          <a:p>
            <a:pPr>
              <a:lnSpc>
                <a:spcPct val="150000"/>
              </a:lnSpc>
            </a:pPr>
            <a:r>
              <a:rPr lang="en-US" altLang="zh-CN" dirty="0"/>
              <a:t>in </a:t>
            </a:r>
            <a:r>
              <a:rPr lang="zh-CN" altLang="en-US" dirty="0"/>
              <a:t>与 </a:t>
            </a:r>
            <a:r>
              <a:rPr lang="en-US" altLang="zh-CN" dirty="0"/>
              <a:t>not in</a:t>
            </a:r>
            <a:r>
              <a:rPr lang="zh-CN" altLang="en-US" dirty="0"/>
              <a:t>，又称为成员操作符，用于判断左侧对象是否存在与右侧对象中。</a:t>
            </a:r>
            <a:endParaRPr lang="en-US" altLang="zh-CN" dirty="0"/>
          </a:p>
          <a:p>
            <a:pPr marL="0" indent="0">
              <a:buNone/>
            </a:pP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cap="none"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比较运算符</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1484300"/>
              </p:ext>
            </p:extLst>
          </p:nvPr>
        </p:nvGraphicFramePr>
        <p:xfrm>
          <a:off x="1423873" y="1415131"/>
          <a:ext cx="6881928" cy="3807783"/>
        </p:xfrm>
        <a:graphic>
          <a:graphicData uri="http://schemas.openxmlformats.org/drawingml/2006/table">
            <a:tbl>
              <a:tblPr/>
              <a:tblGrid>
                <a:gridCol w="1929531">
                  <a:extLst>
                    <a:ext uri="{9D8B030D-6E8A-4147-A177-3AD203B41FA5}">
                      <a16:colId xmlns:a16="http://schemas.microsoft.com/office/drawing/2014/main" val="20000"/>
                    </a:ext>
                  </a:extLst>
                </a:gridCol>
                <a:gridCol w="4952397">
                  <a:extLst>
                    <a:ext uri="{9D8B030D-6E8A-4147-A177-3AD203B41FA5}">
                      <a16:colId xmlns:a16="http://schemas.microsoft.com/office/drawing/2014/main" val="20001"/>
                    </a:ext>
                  </a:extLst>
                </a:gridCol>
              </a:tblGrid>
              <a:tr h="783783">
                <a:tc>
                  <a:txBody>
                    <a:bodyPr/>
                    <a:lstStyle/>
                    <a:p>
                      <a:pPr algn="ctr"/>
                      <a:r>
                        <a:rPr lang="zh-CN" altLang="en-US" b="1" dirty="0">
                          <a:solidFill>
                            <a:schemeClr val="tx2"/>
                          </a:solidFill>
                          <a:effectLst/>
                        </a:rPr>
                        <a:t>运算符</a:t>
                      </a:r>
                    </a:p>
                  </a:txBody>
                  <a:tcPr marL="123825" marR="123825" marT="57150" marB="57150" anchor="ctr">
                    <a:lnL>
                      <a:noFill/>
                    </a:lnL>
                    <a:lnR>
                      <a:noFill/>
                    </a:lnR>
                    <a:lnT>
                      <a:noFill/>
                    </a:lnT>
                    <a:lnB>
                      <a:noFill/>
                    </a:lnB>
                  </a:tcPr>
                </a:tc>
                <a:tc>
                  <a:txBody>
                    <a:bodyPr/>
                    <a:lstStyle/>
                    <a:p>
                      <a:pPr algn="ctr"/>
                      <a:r>
                        <a:rPr lang="zh-CN" altLang="en-US" b="1" dirty="0">
                          <a:solidFill>
                            <a:schemeClr val="tx2"/>
                          </a:solidFill>
                          <a:effectLst/>
                        </a:rPr>
                        <a:t>意 义</a:t>
                      </a:r>
                    </a:p>
                  </a:txBody>
                  <a:tcPr marL="123825" marR="123825" marT="57150" marB="57150" anchor="ctr">
                    <a:lnL>
                      <a:noFill/>
                    </a:lnL>
                    <a:lnR>
                      <a:noFill/>
                    </a:lnR>
                    <a:lnT>
                      <a:noFill/>
                    </a:lnT>
                    <a:lnB>
                      <a:noFill/>
                    </a:lnB>
                  </a:tcPr>
                </a:tc>
                <a:extLst>
                  <a:ext uri="{0D108BD9-81ED-4DB2-BD59-A6C34878D82A}">
                    <a16:rowId xmlns:a16="http://schemas.microsoft.com/office/drawing/2014/main" val="10000"/>
                  </a:ext>
                </a:extLst>
              </a:tr>
              <a:tr h="504000">
                <a:tc>
                  <a:txBody>
                    <a:bodyPr/>
                    <a:lstStyle/>
                    <a:p>
                      <a:pPr algn="ctr"/>
                      <a:r>
                        <a:rPr lang="en-US" altLang="zh-CN" dirty="0">
                          <a:solidFill>
                            <a:schemeClr val="tx2"/>
                          </a:solidFill>
                          <a:effectLst/>
                        </a:rPr>
                        <a:t>==</a:t>
                      </a:r>
                    </a:p>
                  </a:txBody>
                  <a:tcPr marL="123825" marR="123825" marT="57150" marB="57150" anchor="ctr">
                    <a:lnL>
                      <a:noFill/>
                    </a:lnL>
                    <a:lnR>
                      <a:noFill/>
                    </a:lnR>
                    <a:lnT>
                      <a:noFill/>
                    </a:lnT>
                    <a:lnB>
                      <a:noFill/>
                    </a:lnB>
                  </a:tcPr>
                </a:tc>
                <a:tc>
                  <a:txBody>
                    <a:bodyPr/>
                    <a:lstStyle/>
                    <a:p>
                      <a:pPr algn="ctr"/>
                      <a:r>
                        <a:rPr lang="zh-CN" altLang="en-US">
                          <a:solidFill>
                            <a:schemeClr val="tx2"/>
                          </a:solidFill>
                          <a:effectLst/>
                        </a:rPr>
                        <a:t>相等</a:t>
                      </a:r>
                    </a:p>
                  </a:txBody>
                  <a:tcPr marL="123825" marR="123825" marT="57150" marB="57150" anchor="ctr">
                    <a:lnL>
                      <a:noFill/>
                    </a:lnL>
                    <a:lnR>
                      <a:noFill/>
                    </a:lnR>
                    <a:lnT>
                      <a:noFill/>
                    </a:lnT>
                    <a:lnB>
                      <a:noFill/>
                    </a:lnB>
                  </a:tcPr>
                </a:tc>
                <a:extLst>
                  <a:ext uri="{0D108BD9-81ED-4DB2-BD59-A6C34878D82A}">
                    <a16:rowId xmlns:a16="http://schemas.microsoft.com/office/drawing/2014/main" val="10001"/>
                  </a:ext>
                </a:extLst>
              </a:tr>
              <a:tr h="504000">
                <a:tc>
                  <a:txBody>
                    <a:bodyPr/>
                    <a:lstStyle/>
                    <a:p>
                      <a:pPr algn="ctr"/>
                      <a:r>
                        <a:rPr lang="en-US" altLang="zh-CN" dirty="0">
                          <a:solidFill>
                            <a:schemeClr val="tx2"/>
                          </a:solidFill>
                          <a:effectLst/>
                        </a:rPr>
                        <a:t>&gt;</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大于</a:t>
                      </a:r>
                    </a:p>
                  </a:txBody>
                  <a:tcPr marL="123825" marR="123825" marT="57150" marB="57150" anchor="ctr">
                    <a:lnL>
                      <a:noFill/>
                    </a:lnL>
                    <a:lnR>
                      <a:noFill/>
                    </a:lnR>
                    <a:lnT>
                      <a:noFill/>
                    </a:lnT>
                    <a:lnB>
                      <a:noFill/>
                    </a:lnB>
                  </a:tcPr>
                </a:tc>
                <a:extLst>
                  <a:ext uri="{0D108BD9-81ED-4DB2-BD59-A6C34878D82A}">
                    <a16:rowId xmlns:a16="http://schemas.microsoft.com/office/drawing/2014/main" val="10002"/>
                  </a:ext>
                </a:extLst>
              </a:tr>
              <a:tr h="504000">
                <a:tc>
                  <a:txBody>
                    <a:bodyPr/>
                    <a:lstStyle/>
                    <a:p>
                      <a:pPr algn="ctr"/>
                      <a:r>
                        <a:rPr lang="en-US" altLang="zh-CN" dirty="0">
                          <a:solidFill>
                            <a:schemeClr val="tx2"/>
                          </a:solidFill>
                          <a:effectLst/>
                        </a:rPr>
                        <a:t>&gt;=</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大于等于</a:t>
                      </a:r>
                    </a:p>
                  </a:txBody>
                  <a:tcPr marL="123825" marR="123825" marT="57150" marB="57150" anchor="ctr">
                    <a:lnL>
                      <a:noFill/>
                    </a:lnL>
                    <a:lnR>
                      <a:noFill/>
                    </a:lnR>
                    <a:lnT>
                      <a:noFill/>
                    </a:lnT>
                    <a:lnB>
                      <a:noFill/>
                    </a:lnB>
                  </a:tcPr>
                </a:tc>
                <a:extLst>
                  <a:ext uri="{0D108BD9-81ED-4DB2-BD59-A6C34878D82A}">
                    <a16:rowId xmlns:a16="http://schemas.microsoft.com/office/drawing/2014/main" val="10003"/>
                  </a:ext>
                </a:extLst>
              </a:tr>
              <a:tr h="504000">
                <a:tc>
                  <a:txBody>
                    <a:bodyPr/>
                    <a:lstStyle/>
                    <a:p>
                      <a:pPr algn="ctr"/>
                      <a:r>
                        <a:rPr lang="en-US" altLang="zh-CN" dirty="0">
                          <a:solidFill>
                            <a:schemeClr val="tx2"/>
                          </a:solidFill>
                          <a:effectLst/>
                        </a:rPr>
                        <a:t>&lt;</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小于</a:t>
                      </a:r>
                    </a:p>
                  </a:txBody>
                  <a:tcPr marL="123825" marR="123825" marT="57150" marB="57150" anchor="ctr">
                    <a:lnL>
                      <a:noFill/>
                    </a:lnL>
                    <a:lnR>
                      <a:noFill/>
                    </a:lnR>
                    <a:lnT>
                      <a:noFill/>
                    </a:lnT>
                    <a:lnB>
                      <a:noFill/>
                    </a:lnB>
                  </a:tcPr>
                </a:tc>
                <a:extLst>
                  <a:ext uri="{0D108BD9-81ED-4DB2-BD59-A6C34878D82A}">
                    <a16:rowId xmlns:a16="http://schemas.microsoft.com/office/drawing/2014/main" val="10004"/>
                  </a:ext>
                </a:extLst>
              </a:tr>
              <a:tr h="504000">
                <a:tc>
                  <a:txBody>
                    <a:bodyPr/>
                    <a:lstStyle/>
                    <a:p>
                      <a:pPr algn="ctr"/>
                      <a:r>
                        <a:rPr lang="en-US" altLang="zh-CN">
                          <a:solidFill>
                            <a:schemeClr val="tx2"/>
                          </a:solidFill>
                          <a:effectLst/>
                        </a:rPr>
                        <a:t>&lt;=</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小于等于</a:t>
                      </a:r>
                    </a:p>
                  </a:txBody>
                  <a:tcPr marL="123825" marR="123825" marT="57150" marB="57150" anchor="ctr">
                    <a:lnL>
                      <a:noFill/>
                    </a:lnL>
                    <a:lnR>
                      <a:noFill/>
                    </a:lnR>
                    <a:lnT>
                      <a:noFill/>
                    </a:lnT>
                    <a:lnB>
                      <a:noFill/>
                    </a:lnB>
                  </a:tcPr>
                </a:tc>
                <a:extLst>
                  <a:ext uri="{0D108BD9-81ED-4DB2-BD59-A6C34878D82A}">
                    <a16:rowId xmlns:a16="http://schemas.microsoft.com/office/drawing/2014/main" val="10005"/>
                  </a:ext>
                </a:extLst>
              </a:tr>
              <a:tr h="504000">
                <a:tc>
                  <a:txBody>
                    <a:bodyPr/>
                    <a:lstStyle/>
                    <a:p>
                      <a:pPr algn="ctr"/>
                      <a:r>
                        <a:rPr lang="en-US" altLang="zh-CN" dirty="0">
                          <a:solidFill>
                            <a:schemeClr val="tx2"/>
                          </a:solidFill>
                          <a:effectLst/>
                        </a:rPr>
                        <a:t>!=</a:t>
                      </a:r>
                    </a:p>
                  </a:txBody>
                  <a:tcPr marL="123825" marR="123825" marT="57150" marB="57150" anchor="ctr">
                    <a:lnL>
                      <a:noFill/>
                    </a:lnL>
                    <a:lnR>
                      <a:noFill/>
                    </a:lnR>
                    <a:lnT>
                      <a:noFill/>
                    </a:lnT>
                    <a:lnB>
                      <a:noFill/>
                    </a:lnB>
                  </a:tcPr>
                </a:tc>
                <a:tc>
                  <a:txBody>
                    <a:bodyPr/>
                    <a:lstStyle/>
                    <a:p>
                      <a:pPr algn="ctr"/>
                      <a:r>
                        <a:rPr lang="zh-CN" altLang="en-US" dirty="0">
                          <a:solidFill>
                            <a:schemeClr val="tx2"/>
                          </a:solidFill>
                          <a:effectLst/>
                        </a:rPr>
                        <a:t>不等于</a:t>
                      </a:r>
                    </a:p>
                  </a:txBody>
                  <a:tcPr marL="123825" marR="123825" marT="57150" marB="57150"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5" name="图形 4" descr="templates\docerresourceshop\icons\\31393935333132383b31393939333930323bc8d5b3ccbcc6bbae">
            <a:extLst>
              <a:ext uri="{FF2B5EF4-FFF2-40B4-BE49-F238E27FC236}">
                <a16:creationId xmlns:a16="http://schemas.microsoft.com/office/drawing/2014/main" id="{FD5F00BD-51F0-48CE-8EDC-929068A002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8127" y="4502914"/>
            <a:ext cx="1440000" cy="144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变量</a:t>
            </a:r>
          </a:p>
        </p:txBody>
      </p:sp>
      <p:sp>
        <p:nvSpPr>
          <p:cNvPr id="3" name="Content Placeholder 2"/>
          <p:cNvSpPr>
            <a:spLocks noGrp="1"/>
          </p:cNvSpPr>
          <p:nvPr>
            <p:ph idx="1"/>
          </p:nvPr>
        </p:nvSpPr>
        <p:spPr>
          <a:xfrm>
            <a:off x="1251678" y="1370726"/>
            <a:ext cx="10178322" cy="4554131"/>
          </a:xfrm>
        </p:spPr>
        <p:txBody>
          <a:bodyPr>
            <a:normAutofit fontScale="92500" lnSpcReduction="10000"/>
          </a:bodyPr>
          <a:lstStyle/>
          <a:p>
            <a:pPr marL="0" indent="0">
              <a:buNone/>
            </a:pPr>
            <a:r>
              <a:rPr lang="zh-CN" altLang="en-US" dirty="0">
                <a:solidFill>
                  <a:schemeClr val="accent2"/>
                </a:solidFill>
              </a:rPr>
              <a:t>变量是存放数据值的容器，简单点说，就是在程序运行时，记录数据用的。</a:t>
            </a:r>
            <a:endParaRPr lang="en-US" altLang="zh-CN" dirty="0">
              <a:solidFill>
                <a:schemeClr val="accent2"/>
              </a:solidFill>
            </a:endParaRPr>
          </a:p>
          <a:p>
            <a:pPr marL="0" indent="0">
              <a:lnSpc>
                <a:spcPct val="160000"/>
              </a:lnSpc>
              <a:buNone/>
            </a:pPr>
            <a:r>
              <a:rPr lang="zh-CN" altLang="en-US" dirty="0">
                <a:solidFill>
                  <a:schemeClr val="accent2"/>
                </a:solidFill>
              </a:rPr>
              <a:t>从底层看，程序中的数据都要放在内存中，变量就是这块内存的名字。</a:t>
            </a:r>
            <a:endParaRPr lang="en-US" altLang="zh-CN" dirty="0">
              <a:solidFill>
                <a:schemeClr val="accent2"/>
              </a:solidFill>
            </a:endParaRPr>
          </a:p>
          <a:p>
            <a:pPr marL="0" indent="0">
              <a:buNone/>
            </a:pPr>
            <a:endParaRPr lang="en-US" dirty="0"/>
          </a:p>
          <a:p>
            <a:pPr>
              <a:lnSpc>
                <a:spcPct val="120000"/>
              </a:lnSpc>
            </a:pPr>
            <a:r>
              <a:rPr lang="zh-CN" altLang="en-US" dirty="0"/>
              <a:t>定义方式：</a:t>
            </a:r>
            <a:endParaRPr lang="en-US" altLang="zh-CN" dirty="0"/>
          </a:p>
          <a:p>
            <a:pPr marL="0" indent="0">
              <a:lnSpc>
                <a:spcPct val="120000"/>
              </a:lnSpc>
              <a:buNone/>
            </a:pPr>
            <a:r>
              <a:rPr lang="en-US" altLang="zh-CN" dirty="0"/>
              <a:t>	</a:t>
            </a:r>
            <a:r>
              <a:rPr lang="zh-CN" altLang="en-US" u="sng" dirty="0"/>
              <a:t>变量名称 </a:t>
            </a:r>
            <a:r>
              <a:rPr lang="en-US" altLang="zh-CN" u="sng" dirty="0"/>
              <a:t>= </a:t>
            </a:r>
            <a:r>
              <a:rPr lang="zh-CN" altLang="en-US" u="sng" dirty="0"/>
              <a:t>变量的值</a:t>
            </a:r>
            <a:endParaRPr lang="en-US" altLang="zh-CN" u="sng" dirty="0"/>
          </a:p>
          <a:p>
            <a:pPr marL="0" indent="0">
              <a:buNone/>
            </a:pPr>
            <a:endParaRPr lang="en-US" altLang="zh-CN" dirty="0"/>
          </a:p>
          <a:p>
            <a:pPr marL="0" indent="0">
              <a:lnSpc>
                <a:spcPct val="140000"/>
              </a:lnSpc>
              <a:buNone/>
            </a:pPr>
            <a:r>
              <a:rPr lang="zh-CN" altLang="en-US" dirty="0"/>
              <a:t>等号 </a:t>
            </a:r>
            <a:r>
              <a:rPr lang="en-US" altLang="zh-CN" dirty="0"/>
              <a:t>" = " </a:t>
            </a:r>
            <a:r>
              <a:rPr lang="zh-CN" altLang="en-US" dirty="0"/>
              <a:t>在这里的意义，与数学里面的 </a:t>
            </a:r>
            <a:r>
              <a:rPr lang="en-US" altLang="zh-CN" dirty="0"/>
              <a:t>" = " </a:t>
            </a:r>
            <a:r>
              <a:rPr lang="zh-CN" altLang="en-US" dirty="0"/>
              <a:t>不同，在这里是赋值运算符的意思，即将等号右侧的值，赋予左侧的变量名。</a:t>
            </a:r>
            <a:endParaRPr lang="en-US" dirty="0"/>
          </a:p>
          <a:p>
            <a:pPr marL="0" indent="0">
              <a:buNone/>
            </a:pPr>
            <a:endParaRPr lang="en-US" altLang="zh-CN" dirty="0">
              <a:solidFill>
                <a:schemeClr val="accent2"/>
              </a:solidFill>
            </a:endParaRPr>
          </a:p>
          <a:p>
            <a:pPr marL="0" indent="0">
              <a:lnSpc>
                <a:spcPct val="120000"/>
              </a:lnSpc>
              <a:buNone/>
            </a:pPr>
            <a:r>
              <a:rPr lang="zh-CN" altLang="en-US" dirty="0">
                <a:solidFill>
                  <a:schemeClr val="accent2"/>
                </a:solidFill>
              </a:rPr>
              <a:t>从形式上看，每个变量都拥有独一无二的名字，例如：</a:t>
            </a:r>
            <a:endParaRPr lang="en-US" altLang="zh-CN" dirty="0">
              <a:solidFill>
                <a:schemeClr val="accent2"/>
              </a:solidFill>
            </a:endParaRPr>
          </a:p>
          <a:p>
            <a:pPr marL="0" indent="0">
              <a:lnSpc>
                <a:spcPct val="120000"/>
              </a:lnSpc>
              <a:buNone/>
            </a:pPr>
            <a:r>
              <a:rPr lang="en-US" dirty="0"/>
              <a:t>	</a:t>
            </a:r>
            <a:r>
              <a:rPr lang="en-US" dirty="0">
                <a:latin typeface="Consolas" panose="020B0609020204030204" pitchFamily="49" charset="0"/>
                <a:cs typeface="Consolas" panose="020B0609020204030204" pitchFamily="49" charset="0"/>
              </a:rPr>
              <a:t>a = 1	# a </a:t>
            </a:r>
            <a:r>
              <a:rPr lang="zh-CN" altLang="en-US" dirty="0">
                <a:latin typeface="Consolas" panose="020B0609020204030204" pitchFamily="49" charset="0"/>
                <a:cs typeface="Consolas" panose="020B0609020204030204" pitchFamily="49" charset="0"/>
              </a:rPr>
              <a:t>为变量名，</a:t>
            </a:r>
            <a:r>
              <a:rPr lang="en-US" altLang="zh-CN" dirty="0">
                <a:latin typeface="Consolas" panose="020B0609020204030204" pitchFamily="49" charset="0"/>
                <a:cs typeface="Consolas" panose="020B0609020204030204" pitchFamily="49" charset="0"/>
              </a:rPr>
              <a:t>1</a:t>
            </a:r>
            <a:r>
              <a:rPr lang="zh-CN" altLang="en-US" dirty="0">
                <a:latin typeface="Consolas" panose="020B0609020204030204" pitchFamily="49" charset="0"/>
                <a:cs typeface="Consolas" panose="020B0609020204030204" pitchFamily="49" charset="0"/>
              </a:rPr>
              <a:t>为变量值。</a:t>
            </a:r>
            <a:endParaRPr lang="en-US" altLang="zh-CN" dirty="0">
              <a:latin typeface="Consolas" panose="020B0609020204030204" pitchFamily="49" charset="0"/>
              <a:cs typeface="Consolas" panose="020B0609020204030204" pitchFamily="49"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多个变量的赋值</a:t>
            </a:r>
          </a:p>
        </p:txBody>
      </p:sp>
      <p:sp>
        <p:nvSpPr>
          <p:cNvPr id="3" name="Content Placeholder 2"/>
          <p:cNvSpPr>
            <a:spLocks noGrp="1"/>
          </p:cNvSpPr>
          <p:nvPr>
            <p:ph idx="1"/>
          </p:nvPr>
        </p:nvSpPr>
        <p:spPr>
          <a:xfrm>
            <a:off x="1251678" y="1325461"/>
            <a:ext cx="10178322" cy="1245723"/>
          </a:xfrm>
        </p:spPr>
        <p:txBody>
          <a:bodyPr/>
          <a:lstStyle/>
          <a:p>
            <a:pPr marL="0" indent="0">
              <a:buNone/>
            </a:pPr>
            <a:endParaRPr lang="en-US" dirty="0"/>
          </a:p>
          <a:p>
            <a:pPr marL="0" indent="0">
              <a:buNone/>
            </a:pPr>
            <a:r>
              <a:rPr lang="en-US" altLang="zh-CN" dirty="0">
                <a:solidFill>
                  <a:schemeClr val="accent2"/>
                </a:solidFill>
              </a:rPr>
              <a:t>Python </a:t>
            </a:r>
            <a:r>
              <a:rPr lang="zh-CN" altLang="en-US" dirty="0">
                <a:solidFill>
                  <a:schemeClr val="accent2"/>
                </a:solidFill>
              </a:rPr>
              <a:t>允许您在一行中为多个变量赋值：</a:t>
            </a:r>
            <a:endParaRPr lang="en-US" altLang="zh-CN" dirty="0">
              <a:solidFill>
                <a:schemeClr val="accent2"/>
              </a:solidFill>
            </a:endParaRPr>
          </a:p>
          <a:p>
            <a:pPr marL="0" indent="0">
              <a:buNone/>
            </a:pPr>
            <a:endParaRPr lang="en-US" dirty="0"/>
          </a:p>
        </p:txBody>
      </p:sp>
      <p:sp>
        <p:nvSpPr>
          <p:cNvPr id="4" name="矩形 3"/>
          <p:cNvSpPr/>
          <p:nvPr/>
        </p:nvSpPr>
        <p:spPr>
          <a:xfrm>
            <a:off x="1800000" y="2440178"/>
            <a:ext cx="6096000" cy="3046988"/>
          </a:xfrm>
          <a:prstGeom prst="rect">
            <a:avLst/>
          </a:prstGeom>
        </p:spPr>
        <p:txBody>
          <a:bodyPr>
            <a:spAutoFit/>
          </a:bodyPr>
          <a:lstStyle/>
          <a:p>
            <a:pPr>
              <a:lnSpc>
                <a:spcPct val="150000"/>
              </a:lnSpc>
            </a:pP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一行声明多个变量</a:t>
            </a:r>
            <a:endParaRPr lang="zh-CN" altLang="en-US" sz="1600" dirty="0">
              <a:solidFill>
                <a:srgbClr val="000000"/>
              </a:solidFill>
              <a:latin typeface="Consolas" panose="020B0609020204030204" pitchFamily="49" charset="0"/>
            </a:endParaRPr>
          </a:p>
          <a:p>
            <a:pPr>
              <a:lnSpc>
                <a:spcPct val="150000"/>
              </a:lnSpc>
            </a:pPr>
            <a:r>
              <a:rPr lang="en-US" altLang="zh-CN" sz="1600" dirty="0">
                <a:solidFill>
                  <a:srgbClr val="000000"/>
                </a:solidFill>
                <a:latin typeface="Consolas" panose="020B0609020204030204" pitchFamily="49" charset="0"/>
              </a:rPr>
              <a:t>x, y, z = </a:t>
            </a:r>
            <a:r>
              <a:rPr lang="en-US" altLang="zh-CN" sz="1600" dirty="0">
                <a:solidFill>
                  <a:srgbClr val="A31515"/>
                </a:solidFill>
                <a:latin typeface="Consolas" panose="020B0609020204030204" pitchFamily="49" charset="0"/>
              </a:rPr>
              <a:t>'a'</a:t>
            </a:r>
            <a:r>
              <a:rPr lang="en-US" altLang="zh-CN" sz="1600" dirty="0">
                <a:solidFill>
                  <a:srgbClr val="000000"/>
                </a:solidFill>
                <a:latin typeface="Consolas" panose="020B0609020204030204" pitchFamily="49" charset="0"/>
              </a:rPr>
              <a:t>,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a:t>
            </a:r>
            <a:r>
              <a:rPr lang="en-US" altLang="zh-CN" sz="1600" dirty="0">
                <a:solidFill>
                  <a:srgbClr val="A31515"/>
                </a:solidFill>
                <a:latin typeface="Consolas" panose="020B0609020204030204" pitchFamily="49" charset="0"/>
              </a:rPr>
              <a:t>'23’</a:t>
            </a:r>
            <a:endParaRPr lang="en-US" altLang="zh-CN" sz="1600" dirty="0">
              <a:solidFill>
                <a:srgbClr val="000000"/>
              </a:solidFill>
              <a:latin typeface="Consolas" panose="020B0609020204030204" pitchFamily="49" charset="0"/>
            </a:endParaRPr>
          </a:p>
          <a:p>
            <a:endParaRPr lang="en-US" altLang="zh-CN" sz="1600" dirty="0">
              <a:solidFill>
                <a:srgbClr val="008000"/>
              </a:solidFill>
              <a:latin typeface="Consolas" panose="020B0609020204030204" pitchFamily="49" charset="0"/>
            </a:endParaRPr>
          </a:p>
          <a:p>
            <a:pPr>
              <a:lnSpc>
                <a:spcPct val="150000"/>
              </a:lnSpc>
            </a:pP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打印结果</a:t>
            </a:r>
            <a:endParaRPr lang="zh-CN" altLang="en-US" sz="1600" dirty="0">
              <a:solidFill>
                <a:srgbClr val="000000"/>
              </a:solidFill>
              <a:latin typeface="Consolas" panose="020B0609020204030204" pitchFamily="49" charset="0"/>
            </a:endParaRPr>
          </a:p>
          <a:p>
            <a:pPr>
              <a:lnSpc>
                <a:spcPct val="150000"/>
              </a:lnSpc>
            </a:pP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'x</a:t>
            </a:r>
            <a:r>
              <a:rPr lang="zh-CN" altLang="en-US" sz="1600" dirty="0">
                <a:solidFill>
                  <a:srgbClr val="A31515"/>
                </a:solidFill>
                <a:latin typeface="Consolas" panose="020B0609020204030204" pitchFamily="49" charset="0"/>
              </a:rPr>
              <a:t>的值是</a:t>
            </a:r>
            <a:r>
              <a:rPr lang="en-US" altLang="zh-CN" sz="1600" dirty="0">
                <a:solidFill>
                  <a:srgbClr val="A31515"/>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x)</a:t>
            </a:r>
          </a:p>
          <a:p>
            <a:pPr>
              <a:lnSpc>
                <a:spcPct val="150000"/>
              </a:lnSpc>
            </a:pP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'y</a:t>
            </a:r>
            <a:r>
              <a:rPr lang="zh-CN" altLang="en-US" sz="1600" dirty="0">
                <a:solidFill>
                  <a:srgbClr val="A31515"/>
                </a:solidFill>
                <a:latin typeface="Consolas" panose="020B0609020204030204" pitchFamily="49" charset="0"/>
              </a:rPr>
              <a:t>的值是</a:t>
            </a:r>
            <a:r>
              <a:rPr lang="en-US" altLang="zh-CN" sz="1600" dirty="0">
                <a:solidFill>
                  <a:srgbClr val="A31515"/>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y)</a:t>
            </a:r>
          </a:p>
          <a:p>
            <a:pPr>
              <a:lnSpc>
                <a:spcPct val="150000"/>
              </a:lnSpc>
            </a:pP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'z</a:t>
            </a:r>
            <a:r>
              <a:rPr lang="zh-CN" altLang="en-US" sz="1600" dirty="0">
                <a:solidFill>
                  <a:srgbClr val="A31515"/>
                </a:solidFill>
                <a:latin typeface="Consolas" panose="020B0609020204030204" pitchFamily="49" charset="0"/>
              </a:rPr>
              <a:t>的值是</a:t>
            </a:r>
            <a:r>
              <a:rPr lang="en-US" altLang="zh-CN" sz="1600" dirty="0">
                <a:solidFill>
                  <a:srgbClr val="A31515"/>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z)</a:t>
            </a:r>
          </a:p>
          <a:p>
            <a:br>
              <a:rPr lang="en-US" altLang="zh-CN" sz="1600" dirty="0">
                <a:solidFill>
                  <a:srgbClr val="000000"/>
                </a:solidFill>
                <a:latin typeface="Consolas" panose="020B0609020204030204" pitchFamily="49" charset="0"/>
              </a:rPr>
            </a:br>
            <a:endParaRPr lang="en-US" altLang="zh-CN" sz="1600" b="0" dirty="0">
              <a:solidFill>
                <a:srgbClr val="000000"/>
              </a:solidFill>
              <a:effectLst/>
              <a:latin typeface="Consolas" panose="020B0609020204030204" pitchFamily="49" charset="0"/>
            </a:endParaRPr>
          </a:p>
        </p:txBody>
      </p:sp>
      <p:pic>
        <p:nvPicPr>
          <p:cNvPr id="5" name="图片 4" descr="templates\docerresourceshop\icons\\31393935333132383b31393939333839393bd7dcbde1d1ddbdb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4355" y="4646930"/>
            <a:ext cx="1630800" cy="1630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变量的命名规则</a:t>
            </a:r>
          </a:p>
        </p:txBody>
      </p:sp>
      <p:sp>
        <p:nvSpPr>
          <p:cNvPr id="3" name="Content Placeholder 2"/>
          <p:cNvSpPr>
            <a:spLocks noGrp="1"/>
          </p:cNvSpPr>
          <p:nvPr>
            <p:ph idx="1"/>
          </p:nvPr>
        </p:nvSpPr>
        <p:spPr>
          <a:xfrm>
            <a:off x="1203434" y="1776632"/>
            <a:ext cx="10178322" cy="4554131"/>
          </a:xfrm>
        </p:spPr>
        <p:txBody>
          <a:bodyPr/>
          <a:lstStyle/>
          <a:p>
            <a:pPr>
              <a:lnSpc>
                <a:spcPct val="200000"/>
              </a:lnSpc>
            </a:pPr>
            <a:r>
              <a:rPr lang="zh-CN" altLang="en-US" dirty="0"/>
              <a:t>变量名必须以字母或下划线字符开头</a:t>
            </a:r>
            <a:endParaRPr lang="en-US" altLang="zh-CN" dirty="0"/>
          </a:p>
          <a:p>
            <a:pPr>
              <a:lnSpc>
                <a:spcPct val="200000"/>
              </a:lnSpc>
            </a:pPr>
            <a:r>
              <a:rPr lang="zh-CN" altLang="en-US" dirty="0"/>
              <a:t>变量名称不能以数字开头</a:t>
            </a:r>
            <a:endParaRPr lang="en-US" altLang="zh-CN" dirty="0"/>
          </a:p>
          <a:p>
            <a:pPr>
              <a:lnSpc>
                <a:spcPct val="200000"/>
              </a:lnSpc>
            </a:pPr>
            <a:r>
              <a:rPr lang="zh-CN" altLang="en-US" dirty="0"/>
              <a:t>变量名只能包含字母数字字符和下划线（</a:t>
            </a:r>
            <a:r>
              <a:rPr lang="en-US" altLang="zh-CN" dirty="0"/>
              <a:t>A-z</a:t>
            </a:r>
            <a:r>
              <a:rPr lang="zh-CN" altLang="en-US" dirty="0"/>
              <a:t>、</a:t>
            </a:r>
            <a:r>
              <a:rPr lang="en-US" altLang="zh-CN" dirty="0"/>
              <a:t>0-9 </a:t>
            </a:r>
            <a:r>
              <a:rPr lang="zh-CN" altLang="en-US" dirty="0"/>
              <a:t>和 </a:t>
            </a:r>
            <a:r>
              <a:rPr lang="en-US" altLang="zh-CN" dirty="0"/>
              <a:t>_ </a:t>
            </a:r>
            <a:r>
              <a:rPr lang="zh-CN" altLang="en-US" dirty="0"/>
              <a:t>）</a:t>
            </a:r>
            <a:endParaRPr lang="en-US" altLang="zh-CN" dirty="0"/>
          </a:p>
          <a:p>
            <a:pPr>
              <a:lnSpc>
                <a:spcPct val="200000"/>
              </a:lnSpc>
            </a:pPr>
            <a:r>
              <a:rPr lang="zh-CN" altLang="en-US" dirty="0"/>
              <a:t>变量名称区分大小写（</a:t>
            </a:r>
            <a:r>
              <a:rPr lang="en-US" altLang="zh-CN" dirty="0"/>
              <a:t>age</a:t>
            </a:r>
            <a:r>
              <a:rPr lang="zh-CN" altLang="en-US" dirty="0"/>
              <a:t>、</a:t>
            </a:r>
            <a:r>
              <a:rPr lang="en-US" altLang="zh-CN" dirty="0"/>
              <a:t>Age </a:t>
            </a:r>
            <a:r>
              <a:rPr lang="zh-CN" altLang="en-US" dirty="0"/>
              <a:t>和 </a:t>
            </a:r>
            <a:r>
              <a:rPr lang="en-US" altLang="zh-CN" dirty="0"/>
              <a:t>AGE </a:t>
            </a:r>
            <a:r>
              <a:rPr lang="zh-CN" altLang="en-US" dirty="0"/>
              <a:t>是三个不同的变量）</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变量的通用命名方法</a:t>
            </a:r>
          </a:p>
        </p:txBody>
      </p:sp>
      <p:sp>
        <p:nvSpPr>
          <p:cNvPr id="3" name="Content Placeholder 2"/>
          <p:cNvSpPr>
            <a:spLocks noGrp="1"/>
          </p:cNvSpPr>
          <p:nvPr>
            <p:ph idx="1"/>
          </p:nvPr>
        </p:nvSpPr>
        <p:spPr>
          <a:xfrm>
            <a:off x="1251678" y="1497474"/>
            <a:ext cx="10178322" cy="4554131"/>
          </a:xfrm>
        </p:spPr>
        <p:txBody>
          <a:bodyPr>
            <a:normAutofit/>
          </a:bodyPr>
          <a:lstStyle/>
          <a:p>
            <a:pPr>
              <a:lnSpc>
                <a:spcPct val="200000"/>
              </a:lnSpc>
            </a:pPr>
            <a:r>
              <a:rPr lang="zh-CN" altLang="en-US" dirty="0"/>
              <a:t>下划线命名法</a:t>
            </a:r>
          </a:p>
          <a:p>
            <a:pPr marL="0" indent="0">
              <a:buNone/>
            </a:pPr>
            <a:r>
              <a:rPr lang="zh-CN" altLang="en-US" dirty="0"/>
              <a:t>   </a:t>
            </a:r>
            <a:r>
              <a:rPr lang="zh-CN" altLang="en-US" dirty="0">
                <a:solidFill>
                  <a:schemeClr val="accent2"/>
                </a:solidFill>
              </a:rPr>
              <a:t>逻辑断点（单词）用的是下划线隔开</a:t>
            </a:r>
          </a:p>
          <a:p>
            <a:pPr>
              <a:lnSpc>
                <a:spcPct val="200000"/>
              </a:lnSpc>
            </a:pPr>
            <a:r>
              <a:rPr lang="zh-CN" altLang="en-US" dirty="0"/>
              <a:t>小驼峰命名法</a:t>
            </a:r>
          </a:p>
          <a:p>
            <a:pPr marL="0" indent="0">
              <a:buNone/>
            </a:pPr>
            <a:r>
              <a:rPr lang="zh-CN" altLang="en-US" dirty="0"/>
              <a:t>   </a:t>
            </a:r>
            <a:r>
              <a:rPr lang="zh-CN" altLang="en-US" dirty="0">
                <a:solidFill>
                  <a:schemeClr val="accent2"/>
                </a:solidFill>
              </a:rPr>
              <a:t>除第一个单词之外，其他单词首字母大写</a:t>
            </a:r>
            <a:endParaRPr lang="en-US" altLang="zh-CN" dirty="0">
              <a:solidFill>
                <a:schemeClr val="accent2"/>
              </a:solidFill>
            </a:endParaRPr>
          </a:p>
          <a:p>
            <a:pPr>
              <a:lnSpc>
                <a:spcPct val="200000"/>
              </a:lnSpc>
            </a:pPr>
            <a:r>
              <a:rPr lang="zh-CN" altLang="en-US" dirty="0"/>
              <a:t>大驼峰命名法</a:t>
            </a:r>
          </a:p>
          <a:p>
            <a:pPr marL="0" indent="0">
              <a:lnSpc>
                <a:spcPct val="130000"/>
              </a:lnSpc>
              <a:buNone/>
            </a:pPr>
            <a:r>
              <a:rPr lang="zh-CN" altLang="en-US" dirty="0"/>
              <a:t>   </a:t>
            </a:r>
            <a:r>
              <a:rPr lang="zh-CN" altLang="en-US" dirty="0">
                <a:solidFill>
                  <a:schemeClr val="accent2"/>
                </a:solidFill>
              </a:rPr>
              <a:t>相比小驼峰法，大驼峰法（即帕斯卡命名法）把第一个单词的首字母也大写了。常用于类名。</a:t>
            </a:r>
            <a:endParaRPr lang="en-US" altLang="zh-CN"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panose="020B0500000000000000" pitchFamily="34" charset="-122"/>
                <a:ea typeface="思源黑体 CN Regular" panose="020B0500000000000000" pitchFamily="34" charset="-122"/>
                <a:cs typeface="Times New Roman" panose="02020603050405020304" pitchFamily="18" charset="0"/>
              </a:rPr>
              <a:t>变量名不可使用关键字</a:t>
            </a:r>
          </a:p>
        </p:txBody>
      </p:sp>
      <p:sp>
        <p:nvSpPr>
          <p:cNvPr id="3" name="Content Placeholder 2"/>
          <p:cNvSpPr>
            <a:spLocks noGrp="1"/>
          </p:cNvSpPr>
          <p:nvPr>
            <p:ph idx="1"/>
          </p:nvPr>
        </p:nvSpPr>
        <p:spPr>
          <a:xfrm>
            <a:off x="1251678" y="1325461"/>
            <a:ext cx="10178322" cy="4554131"/>
          </a:xfrm>
        </p:spPr>
        <p:txBody>
          <a:bodyPr>
            <a:normAutofit/>
          </a:bodyPr>
          <a:lstStyle/>
          <a:p>
            <a:pPr marL="0" indent="0">
              <a:lnSpc>
                <a:spcPct val="130000"/>
              </a:lnSpc>
              <a:buNone/>
            </a:pPr>
            <a:r>
              <a:rPr lang="en-US" altLang="zh-CN" dirty="0"/>
              <a:t>Python </a:t>
            </a:r>
            <a:r>
              <a:rPr lang="zh-CN" altLang="en-US" dirty="0"/>
              <a:t>中有一系列单词，称之为关键字。关键字在 </a:t>
            </a:r>
            <a:r>
              <a:rPr lang="en-US" altLang="zh-CN" dirty="0"/>
              <a:t>Python </a:t>
            </a:r>
            <a:r>
              <a:rPr lang="zh-CN" altLang="en-US" dirty="0"/>
              <a:t>中都有特定用途，因此，我们不可以使用它们作为标识符。</a:t>
            </a:r>
            <a:endParaRPr lang="en-US" altLang="zh-CN" dirty="0"/>
          </a:p>
          <a:p>
            <a:pPr marL="0" indent="0">
              <a:buNone/>
            </a:pPr>
            <a:endParaRPr lang="en-US" altLang="zh-CN" dirty="0"/>
          </a:p>
          <a:p>
            <a:pPr marL="0" indent="0">
              <a:buNone/>
            </a:pPr>
            <a:endParaRPr lang="en-US" altLang="zh-CN" dirty="0"/>
          </a:p>
        </p:txBody>
      </p:sp>
      <p:graphicFrame>
        <p:nvGraphicFramePr>
          <p:cNvPr id="5" name="表格 4"/>
          <p:cNvGraphicFramePr/>
          <p:nvPr>
            <p:custDataLst>
              <p:tags r:id="rId1"/>
            </p:custDataLst>
          </p:nvPr>
        </p:nvGraphicFramePr>
        <p:xfrm>
          <a:off x="1513205" y="2618740"/>
          <a:ext cx="9462135" cy="1727800"/>
        </p:xfrm>
        <a:graphic>
          <a:graphicData uri="http://schemas.openxmlformats.org/drawingml/2006/table">
            <a:tbl>
              <a:tblPr firstRow="1" bandRow="1">
                <a:tableStyleId>{5940675A-B579-460E-94D1-54222C63F5DA}</a:tableStyleId>
              </a:tblPr>
              <a:tblGrid>
                <a:gridCol w="1224915">
                  <a:extLst>
                    <a:ext uri="{9D8B030D-6E8A-4147-A177-3AD203B41FA5}">
                      <a16:colId xmlns:a16="http://schemas.microsoft.com/office/drawing/2014/main" val="20000"/>
                    </a:ext>
                  </a:extLst>
                </a:gridCol>
                <a:gridCol w="1039495">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901065">
                  <a:extLst>
                    <a:ext uri="{9D8B030D-6E8A-4147-A177-3AD203B41FA5}">
                      <a16:colId xmlns:a16="http://schemas.microsoft.com/office/drawing/2014/main" val="20003"/>
                    </a:ext>
                  </a:extLst>
                </a:gridCol>
                <a:gridCol w="890270">
                  <a:extLst>
                    <a:ext uri="{9D8B030D-6E8A-4147-A177-3AD203B41FA5}">
                      <a16:colId xmlns:a16="http://schemas.microsoft.com/office/drawing/2014/main" val="20004"/>
                    </a:ext>
                  </a:extLst>
                </a:gridCol>
                <a:gridCol w="1176020">
                  <a:extLst>
                    <a:ext uri="{9D8B030D-6E8A-4147-A177-3AD203B41FA5}">
                      <a16:colId xmlns:a16="http://schemas.microsoft.com/office/drawing/2014/main" val="20005"/>
                    </a:ext>
                  </a:extLst>
                </a:gridCol>
                <a:gridCol w="1275715">
                  <a:extLst>
                    <a:ext uri="{9D8B030D-6E8A-4147-A177-3AD203B41FA5}">
                      <a16:colId xmlns:a16="http://schemas.microsoft.com/office/drawing/2014/main" val="20006"/>
                    </a:ext>
                  </a:extLst>
                </a:gridCol>
                <a:gridCol w="1001395">
                  <a:extLst>
                    <a:ext uri="{9D8B030D-6E8A-4147-A177-3AD203B41FA5}">
                      <a16:colId xmlns:a16="http://schemas.microsoft.com/office/drawing/2014/main" val="20007"/>
                    </a:ext>
                  </a:extLst>
                </a:gridCol>
                <a:gridCol w="876935">
                  <a:extLst>
                    <a:ext uri="{9D8B030D-6E8A-4147-A177-3AD203B41FA5}">
                      <a16:colId xmlns:a16="http://schemas.microsoft.com/office/drawing/2014/main" val="20008"/>
                    </a:ext>
                  </a:extLst>
                </a:gridCol>
              </a:tblGrid>
              <a:tr h="432000">
                <a:tc>
                  <a:txBody>
                    <a:bodyPr/>
                    <a:lstStyle/>
                    <a:p>
                      <a:pPr algn="ctr">
                        <a:buNone/>
                      </a:pPr>
                      <a:r>
                        <a:rPr lang="en-US" altLang="zh-CN" b="0" dirty="0">
                          <a:solidFill>
                            <a:schemeClr val="tx2"/>
                          </a:solidFill>
                          <a:effectLst/>
                        </a:rPr>
                        <a:t>False</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True</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None</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and</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as</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assert</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break</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class</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yield</a:t>
                      </a:r>
                    </a:p>
                  </a:txBody>
                  <a:tcPr anchor="ctr">
                    <a:lnL>
                      <a:noFill/>
                    </a:lnL>
                    <a:lnR>
                      <a:noFill/>
                    </a:lnR>
                    <a:lnT>
                      <a:noFill/>
                    </a:lnT>
                    <a:lnB>
                      <a:noFill/>
                    </a:lnB>
                    <a:lnTlToBr>
                      <a:noFill/>
                    </a:lnTlToBr>
                    <a:lnBlToTr>
                      <a:noFill/>
                    </a:lnBlToTr>
                  </a:tcPr>
                </a:tc>
                <a:extLst>
                  <a:ext uri="{0D108BD9-81ED-4DB2-BD59-A6C34878D82A}">
                    <a16:rowId xmlns:a16="http://schemas.microsoft.com/office/drawing/2014/main" val="10000"/>
                  </a:ext>
                </a:extLst>
              </a:tr>
              <a:tr h="432000">
                <a:tc>
                  <a:txBody>
                    <a:bodyPr/>
                    <a:lstStyle/>
                    <a:p>
                      <a:pPr algn="ctr">
                        <a:buNone/>
                      </a:pPr>
                      <a:r>
                        <a:rPr lang="en-US" altLang="zh-CN" b="0" dirty="0">
                          <a:solidFill>
                            <a:schemeClr val="tx2"/>
                          </a:solidFill>
                          <a:effectLst/>
                        </a:rPr>
                        <a:t>continue</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def</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del</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elif</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else</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except</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finally</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for</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from</a:t>
                      </a:r>
                    </a:p>
                  </a:txBody>
                  <a:tcPr anchor="ctr">
                    <a:lnL>
                      <a:noFill/>
                    </a:lnL>
                    <a:lnR>
                      <a:noFill/>
                    </a:lnR>
                    <a:lnT>
                      <a:noFill/>
                    </a:lnT>
                    <a:lnB>
                      <a:noFill/>
                    </a:lnB>
                    <a:lnTlToBr>
                      <a:noFill/>
                    </a:lnTlToBr>
                    <a:lnBlToTr>
                      <a:noFill/>
                    </a:lnBlToTr>
                  </a:tcPr>
                </a:tc>
                <a:extLst>
                  <a:ext uri="{0D108BD9-81ED-4DB2-BD59-A6C34878D82A}">
                    <a16:rowId xmlns:a16="http://schemas.microsoft.com/office/drawing/2014/main" val="10001"/>
                  </a:ext>
                </a:extLst>
              </a:tr>
              <a:tr h="431800">
                <a:tc>
                  <a:txBody>
                    <a:bodyPr/>
                    <a:lstStyle/>
                    <a:p>
                      <a:pPr algn="ctr">
                        <a:buNone/>
                      </a:pPr>
                      <a:r>
                        <a:rPr lang="en-US" altLang="zh-CN" b="0" dirty="0">
                          <a:solidFill>
                            <a:schemeClr val="tx2"/>
                          </a:solidFill>
                          <a:effectLst/>
                        </a:rPr>
                        <a:t>global</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if</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import</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in</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is</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lambda</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nonlocal</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not</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or</a:t>
                      </a:r>
                    </a:p>
                  </a:txBody>
                  <a:tcPr anchor="ctr">
                    <a:lnL>
                      <a:noFill/>
                    </a:lnL>
                    <a:lnR>
                      <a:noFill/>
                    </a:lnR>
                    <a:lnT>
                      <a:noFill/>
                    </a:lnT>
                    <a:lnB>
                      <a:noFill/>
                    </a:lnB>
                    <a:lnTlToBr>
                      <a:noFill/>
                    </a:lnTlToBr>
                    <a:lnBlToTr>
                      <a:noFill/>
                    </a:lnBlToTr>
                  </a:tcPr>
                </a:tc>
                <a:extLst>
                  <a:ext uri="{0D108BD9-81ED-4DB2-BD59-A6C34878D82A}">
                    <a16:rowId xmlns:a16="http://schemas.microsoft.com/office/drawing/2014/main" val="10002"/>
                  </a:ext>
                </a:extLst>
              </a:tr>
              <a:tr h="432000">
                <a:tc>
                  <a:txBody>
                    <a:bodyPr/>
                    <a:lstStyle/>
                    <a:p>
                      <a:pPr algn="ctr">
                        <a:buNone/>
                      </a:pPr>
                      <a:r>
                        <a:rPr lang="en-US" altLang="zh-CN" b="0" dirty="0">
                          <a:solidFill>
                            <a:schemeClr val="tx2"/>
                          </a:solidFill>
                          <a:effectLst/>
                        </a:rPr>
                        <a:t>pass</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raise</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return</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try</a:t>
                      </a:r>
                    </a:p>
                  </a:txBody>
                  <a:tcPr anchor="ctr">
                    <a:lnL>
                      <a:noFill/>
                    </a:lnL>
                    <a:lnR>
                      <a:noFill/>
                    </a:lnR>
                    <a:lnT>
                      <a:noFill/>
                    </a:lnT>
                    <a:lnB>
                      <a:noFill/>
                    </a:lnB>
                    <a:lnTlToBr>
                      <a:noFill/>
                    </a:lnTlToBr>
                    <a:lnBlToTr>
                      <a:noFill/>
                    </a:lnBlToTr>
                  </a:tcPr>
                </a:tc>
                <a:tc>
                  <a:txBody>
                    <a:bodyPr/>
                    <a:lstStyle/>
                    <a:p>
                      <a:pPr algn="ctr">
                        <a:buNone/>
                      </a:pPr>
                      <a:r>
                        <a:rPr lang="en-US" altLang="zh-CN" b="0" dirty="0">
                          <a:solidFill>
                            <a:schemeClr val="tx2"/>
                          </a:solidFill>
                          <a:effectLst/>
                        </a:rPr>
                        <a:t>while</a:t>
                      </a:r>
                    </a:p>
                  </a:txBody>
                  <a:tcPr anchor="ctr">
                    <a:lnL>
                      <a:noFill/>
                    </a:lnL>
                    <a:lnR>
                      <a:noFill/>
                    </a:lnR>
                    <a:lnT>
                      <a:noFill/>
                    </a:lnT>
                    <a:lnB>
                      <a:noFill/>
                    </a:lnB>
                    <a:lnTlToBr>
                      <a:noFill/>
                    </a:lnTlToBr>
                    <a:lnBlToTr>
                      <a:noFill/>
                    </a:lnBlToTr>
                  </a:tcPr>
                </a:tc>
                <a:tc>
                  <a:txBody>
                    <a:bodyPr/>
                    <a:lstStyle/>
                    <a:p>
                      <a:pPr algn="ctr">
                        <a:buNone/>
                      </a:pPr>
                      <a:r>
                        <a:rPr lang="en-US" altLang="zh-CN" sz="1800" b="0" dirty="0">
                          <a:solidFill>
                            <a:schemeClr val="tx2"/>
                          </a:solidFill>
                          <a:effectLst/>
                          <a:sym typeface="+mn-ea"/>
                        </a:rPr>
                        <a:t>with</a:t>
                      </a:r>
                    </a:p>
                  </a:txBody>
                  <a:tcPr anchor="ctr">
                    <a:lnL>
                      <a:noFill/>
                    </a:lnL>
                    <a:lnR>
                      <a:noFill/>
                    </a:lnR>
                    <a:lnT>
                      <a:noFill/>
                    </a:lnT>
                    <a:lnB>
                      <a:noFill/>
                    </a:lnB>
                    <a:lnTlToBr>
                      <a:noFill/>
                    </a:lnTlToBr>
                    <a:lnBlToTr>
                      <a:noFill/>
                    </a:lnBlToTr>
                  </a:tcPr>
                </a:tc>
                <a:tc>
                  <a:txBody>
                    <a:bodyPr/>
                    <a:lstStyle/>
                    <a:p>
                      <a:pPr algn="ctr">
                        <a:buNone/>
                      </a:pPr>
                      <a:endParaRPr lang="en-US" altLang="zh-CN" b="0" dirty="0">
                        <a:solidFill>
                          <a:schemeClr val="tx2"/>
                        </a:solidFill>
                        <a:effectLst/>
                      </a:endParaRPr>
                    </a:p>
                  </a:txBody>
                  <a:tcPr anchor="ctr">
                    <a:lnL>
                      <a:noFill/>
                    </a:lnL>
                    <a:lnR>
                      <a:noFill/>
                    </a:lnR>
                    <a:lnT>
                      <a:noFill/>
                    </a:lnT>
                    <a:lnB>
                      <a:noFill/>
                    </a:lnB>
                    <a:lnTlToBr>
                      <a:noFill/>
                    </a:lnTlToBr>
                    <a:lnBlToTr>
                      <a:noFill/>
                    </a:lnBlToTr>
                  </a:tcPr>
                </a:tc>
                <a:tc>
                  <a:txBody>
                    <a:bodyPr/>
                    <a:lstStyle/>
                    <a:p>
                      <a:pPr algn="ctr">
                        <a:buNone/>
                      </a:pPr>
                      <a:endParaRPr lang="en-US" altLang="zh-CN" b="0" dirty="0">
                        <a:solidFill>
                          <a:schemeClr val="tx2"/>
                        </a:solidFill>
                        <a:effectLst/>
                      </a:endParaRPr>
                    </a:p>
                  </a:txBody>
                  <a:tcPr anchor="ctr">
                    <a:lnL>
                      <a:noFill/>
                    </a:lnL>
                    <a:lnR>
                      <a:noFill/>
                    </a:lnR>
                    <a:lnT>
                      <a:noFill/>
                    </a:lnT>
                    <a:lnB>
                      <a:noFill/>
                    </a:lnB>
                    <a:lnTlToBr>
                      <a:noFill/>
                    </a:lnTlToBr>
                    <a:lnBlToTr>
                      <a:noFill/>
                    </a:lnBlToTr>
                  </a:tcPr>
                </a:tc>
                <a:tc>
                  <a:txBody>
                    <a:bodyPr/>
                    <a:lstStyle/>
                    <a:p>
                      <a:pPr algn="ctr">
                        <a:buNone/>
                      </a:pPr>
                      <a:endParaRPr lang="en-US" altLang="zh-CN" b="0" dirty="0">
                        <a:solidFill>
                          <a:schemeClr val="tx2"/>
                        </a:solidFill>
                        <a:effectLst/>
                      </a:endParaRPr>
                    </a:p>
                  </a:txBody>
                  <a:tcPr anchor="ctr">
                    <a:lnL>
                      <a:noFill/>
                    </a:lnL>
                    <a:lnR>
                      <a:noFill/>
                    </a:lnR>
                    <a:lnT>
                      <a:noFill/>
                    </a:lnT>
                    <a:lnB>
                      <a:noFill/>
                    </a:lnB>
                    <a:lnTlToBr>
                      <a:noFill/>
                    </a:lnTlToBr>
                    <a:lnBlToTr>
                      <a:noFill/>
                    </a:lnBlToTr>
                  </a:tcPr>
                </a:tc>
                <a:extLst>
                  <a:ext uri="{0D108BD9-81ED-4DB2-BD59-A6C34878D82A}">
                    <a16:rowId xmlns:a16="http://schemas.microsoft.com/office/drawing/2014/main" val="10003"/>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BjYjliNjdmZDlmNTUyNjliMjFmZWI5MDQ2YmMyMDQifQ=="/>
  <p:tag name="KSO_WPP_MARK_KEY" val="6b8de15f-88a6-416f-b354-088b6bcb086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3c029cc-21a0-4408-9206-d72a03dcde34}"/>
  <p:tag name="KSO_WM_UNIT_PLACING_PICTURE_USER_VIEWPORT" val="{&quot;height&quot;:3216,&quot;width&quot;:13437}"/>
  <p:tag name="TABLE_ENDDRAG_ORIGIN_RECT" val="745*143"/>
  <p:tag name="TABLE_ENDDRAG_RECT" val="119*203*745*14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6197d75-d65f-438b-86c1-18a7821f1cda}"/>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65db36d-6cd7-4077-9ba8-1ae4aa777ba3}"/>
</p:tagLst>
</file>

<file path=ppt/theme/theme1.xml><?xml version="1.0" encoding="utf-8"?>
<a:theme xmlns:a="http://schemas.openxmlformats.org/drawingml/2006/main" name="Badge">
  <a:themeElements>
    <a:clrScheme name="自定义 1">
      <a:dk1>
        <a:srgbClr val="2A1A00"/>
      </a:dk1>
      <a:lt1>
        <a:srgbClr val="FFFFFF"/>
      </a:lt1>
      <a:dk2>
        <a:srgbClr val="59574E"/>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01_安装Python</Template>
  <TotalTime>3157</TotalTime>
  <Words>4673</Words>
  <Application>Microsoft Office PowerPoint</Application>
  <PresentationFormat>Widescreen</PresentationFormat>
  <Paragraphs>462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思源黑体 CN Regular</vt:lpstr>
      <vt:lpstr>Arial</vt:lpstr>
      <vt:lpstr>Calibri</vt:lpstr>
      <vt:lpstr>Consolas</vt:lpstr>
      <vt:lpstr>Gill Sans MT</vt:lpstr>
      <vt:lpstr>Impact</vt:lpstr>
      <vt:lpstr>Badge</vt:lpstr>
      <vt:lpstr>PYTHON 基础语法</vt:lpstr>
      <vt:lpstr>目录</vt:lpstr>
      <vt:lpstr>代码注释</vt:lpstr>
      <vt:lpstr>代码注释示例</vt:lpstr>
      <vt:lpstr>变量</vt:lpstr>
      <vt:lpstr>多个变量的赋值</vt:lpstr>
      <vt:lpstr>变量的命名规则</vt:lpstr>
      <vt:lpstr>变量的通用命名方法</vt:lpstr>
      <vt:lpstr>变量名不可使用关键字</vt:lpstr>
      <vt:lpstr>输出函数 print()</vt:lpstr>
      <vt:lpstr>输入函数 input()</vt:lpstr>
      <vt:lpstr>练习</vt:lpstr>
      <vt:lpstr>数据类型</vt:lpstr>
      <vt:lpstr>数据类型</vt:lpstr>
      <vt:lpstr>整数型 int</vt:lpstr>
      <vt:lpstr>浮点型 float</vt:lpstr>
      <vt:lpstr>算术运算符</vt:lpstr>
      <vt:lpstr>算术运算符的运算顺序</vt:lpstr>
      <vt:lpstr>练习</vt:lpstr>
      <vt:lpstr>字符串</vt:lpstr>
      <vt:lpstr>四种表示方法的区别</vt:lpstr>
      <vt:lpstr>字符串运算</vt:lpstr>
      <vt:lpstr>转义字符串</vt:lpstr>
      <vt:lpstr>原始字符串</vt:lpstr>
      <vt:lpstr>格式化字符串</vt:lpstr>
      <vt:lpstr>字符串处理函数</vt:lpstr>
      <vt:lpstr>字符串处理函数</vt:lpstr>
      <vt:lpstr>练习</vt:lpstr>
      <vt:lpstr>列表 list</vt:lpstr>
      <vt:lpstr>列表的操作函数</vt:lpstr>
      <vt:lpstr>练习</vt:lpstr>
      <vt:lpstr>元组 tuple</vt:lpstr>
      <vt:lpstr>字典 dict</vt:lpstr>
      <vt:lpstr>字典操作函数</vt:lpstr>
      <vt:lpstr>字典操作函数</vt:lpstr>
      <vt:lpstr>练习</vt:lpstr>
      <vt:lpstr>集合 set</vt:lpstr>
      <vt:lpstr>集合操作函数</vt:lpstr>
      <vt:lpstr>常用的内置常量</vt:lpstr>
      <vt:lpstr>逻辑运算符</vt:lpstr>
      <vt:lpstr>比较运算符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安装PYTHON</dc:title>
  <dc:creator>Administrator</dc:creator>
  <cp:lastModifiedBy>Administrator</cp:lastModifiedBy>
  <cp:revision>54</cp:revision>
  <dcterms:created xsi:type="dcterms:W3CDTF">2022-11-05T01:37:00Z</dcterms:created>
  <dcterms:modified xsi:type="dcterms:W3CDTF">2022-11-16T11:40:46Z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9C020ACF4EDA45228E1D7B7FA4848087</vt:lpwstr>
  </property>
  <property fmtid="{D5CDD505-2E9C-101B-9397-08002B2CF9AE}" pid="3" name="KSOProductBuildVer">
    <vt:lpwstr>2052-11.1.0.12763</vt:lpwstr>
  </property>
</Properties>
</file>