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6" r:id="rId2"/>
    <p:sldId id="264" r:id="rId3"/>
    <p:sldId id="320" r:id="rId4"/>
    <p:sldId id="309" r:id="rId5"/>
    <p:sldId id="319" r:id="rId6"/>
    <p:sldId id="310" r:id="rId7"/>
    <p:sldId id="311" r:id="rId8"/>
    <p:sldId id="312" r:id="rId9"/>
    <p:sldId id="313" r:id="rId10"/>
    <p:sldId id="314" r:id="rId11"/>
    <p:sldId id="315" r:id="rId12"/>
    <p:sldId id="316" r:id="rId13"/>
    <p:sldId id="317" r:id="rId14"/>
    <p:sldId id="318" r:id="rId15"/>
    <p:sldId id="302" r:id="rId16"/>
  </p:sldIdLst>
  <p:sldSz cx="12192000" cy="6858000"/>
  <p:notesSz cx="6858000" cy="9144000"/>
  <p:custDataLst>
    <p:tags r:id="rId1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9731"/>
    <a:srgbClr val="F3F3F2"/>
    <a:srgbClr val="5957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1">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978E08E-BB78-466C-AF7A-8BF239B0068A}" type="doc">
      <dgm:prSet loTypeId="urn:microsoft.com/office/officeart/2005/8/layout/vList2#1" loCatId="list" qsTypeId="urn:microsoft.com/office/officeart/2005/8/quickstyle/simple1#1" qsCatId="simple" csTypeId="urn:microsoft.com/office/officeart/2005/8/colors/accent0_3#1" csCatId="mainScheme" phldr="1"/>
      <dgm:spPr/>
      <dgm:t>
        <a:bodyPr/>
        <a:lstStyle/>
        <a:p>
          <a:endParaRPr lang="en-US"/>
        </a:p>
      </dgm:t>
    </dgm:pt>
    <dgm:pt modelId="{43058F9C-48CD-40E3-B95F-352B6773BD35}">
      <dgm:prSet custT="1"/>
      <dgm:spPr/>
      <dgm:t>
        <a:bodyPr/>
        <a:lstStyle/>
        <a:p>
          <a:pPr algn="l"/>
          <a:r>
            <a:rPr lang="zh-CN" altLang="en-US" sz="2800" dirty="0">
              <a:latin typeface="思源黑体 CN Regular" panose="020B0500000000000000" pitchFamily="34" charset="-122"/>
              <a:ea typeface="思源黑体 CN Regular" panose="020B0500000000000000" pitchFamily="34" charset="-122"/>
            </a:rPr>
            <a:t>参数的值传递和引用传递</a:t>
          </a:r>
          <a:endParaRPr lang="en-US" sz="2800" dirty="0">
            <a:latin typeface="思源黑体 CN Regular" panose="020B0500000000000000" pitchFamily="34" charset="-122"/>
            <a:ea typeface="思源黑体 CN Regular" panose="020B0500000000000000" pitchFamily="34" charset="-122"/>
            <a:cs typeface="Times New Roman" panose="02020603050405020304" pitchFamily="18" charset="0"/>
          </a:endParaRPr>
        </a:p>
      </dgm:t>
    </dgm:pt>
    <dgm:pt modelId="{E5188561-322B-4AB1-B189-72C77A17446D}" type="parTrans" cxnId="{B4107746-741F-43EB-8C31-BCEA66A45AF5}">
      <dgm:prSet/>
      <dgm:spPr/>
      <dgm:t>
        <a:bodyPr/>
        <a:lstStyle/>
        <a:p>
          <a:endParaRPr lang="en-US"/>
        </a:p>
      </dgm:t>
    </dgm:pt>
    <dgm:pt modelId="{8E0D3600-94EF-4C3D-8C42-D1B002253A50}" type="sibTrans" cxnId="{B4107746-741F-43EB-8C31-BCEA66A45AF5}">
      <dgm:prSet/>
      <dgm:spPr/>
      <dgm:t>
        <a:bodyPr/>
        <a:lstStyle/>
        <a:p>
          <a:endParaRPr lang="en-US"/>
        </a:p>
      </dgm:t>
    </dgm:pt>
    <dgm:pt modelId="{441D76E1-037B-4A06-BAE7-C3A4F1143846}">
      <dgm:prSet custT="1"/>
      <dgm:spPr/>
      <dgm:t>
        <a:bodyPr/>
        <a:lstStyle/>
        <a:p>
          <a:pPr algn="l"/>
          <a:r>
            <a:rPr lang="zh-CN" altLang="en-US" sz="2800" dirty="0">
              <a:latin typeface="思源黑体 CN Regular" panose="020B0500000000000000" pitchFamily="34" charset="-122"/>
              <a:ea typeface="思源黑体 CN Regular" panose="020B0500000000000000" pitchFamily="34" charset="-122"/>
            </a:rPr>
            <a:t>函数的定义与调用</a:t>
          </a:r>
          <a:endParaRPr lang="en-US" sz="2800" dirty="0">
            <a:latin typeface="思源黑体 CN Regular" panose="020B0500000000000000" pitchFamily="34" charset="-122"/>
            <a:ea typeface="思源黑体 CN Regular" panose="020B0500000000000000" pitchFamily="34" charset="-122"/>
            <a:cs typeface="Times New Roman" panose="02020603050405020304" pitchFamily="18" charset="0"/>
          </a:endParaRPr>
        </a:p>
      </dgm:t>
    </dgm:pt>
    <dgm:pt modelId="{6D1FA131-6B20-4CEF-8947-9D956D8C48C9}" type="parTrans" cxnId="{CBB336F1-17E6-475A-86D8-8CDC5B33AE3A}">
      <dgm:prSet/>
      <dgm:spPr/>
      <dgm:t>
        <a:bodyPr/>
        <a:lstStyle/>
        <a:p>
          <a:endParaRPr lang="zh-CN" altLang="en-US"/>
        </a:p>
      </dgm:t>
    </dgm:pt>
    <dgm:pt modelId="{B3788D88-613F-4F54-AB5A-9C9EC51531FE}" type="sibTrans" cxnId="{CBB336F1-17E6-475A-86D8-8CDC5B33AE3A}">
      <dgm:prSet/>
      <dgm:spPr/>
      <dgm:t>
        <a:bodyPr/>
        <a:lstStyle/>
        <a:p>
          <a:endParaRPr lang="zh-CN" altLang="en-US"/>
        </a:p>
      </dgm:t>
    </dgm:pt>
    <dgm:pt modelId="{9DADE4A6-CC31-449C-9DA8-D73237C38E15}">
      <dgm:prSet custT="1"/>
      <dgm:spPr/>
      <dgm:t>
        <a:bodyPr/>
        <a:lstStyle/>
        <a:p>
          <a:pPr algn="l"/>
          <a:r>
            <a:rPr lang="zh-CN" altLang="en-US" sz="2800" kern="1200" dirty="0">
              <a:solidFill>
                <a:srgbClr val="FFFFFF"/>
              </a:solidFill>
              <a:latin typeface="思源黑体 CN Regular" panose="020B0500000000000000" pitchFamily="34" charset="-122"/>
              <a:ea typeface="思源黑体 CN Regular" panose="020B0500000000000000" pitchFamily="34" charset="-122"/>
              <a:cs typeface="+mn-cs"/>
            </a:rPr>
            <a:t>函数的返回值</a:t>
          </a:r>
          <a:endParaRPr lang="en-US" sz="2800" kern="1200" dirty="0">
            <a:solidFill>
              <a:srgbClr val="FFFFFF"/>
            </a:solidFill>
            <a:latin typeface="思源黑体 CN Regular" panose="020B0500000000000000" pitchFamily="34" charset="-122"/>
            <a:ea typeface="思源黑体 CN Regular" panose="020B0500000000000000" pitchFamily="34" charset="-122"/>
            <a:cs typeface="+mn-cs"/>
          </a:endParaRPr>
        </a:p>
      </dgm:t>
    </dgm:pt>
    <dgm:pt modelId="{387B2EA9-CE94-405B-8830-7600679B54FF}" type="parTrans" cxnId="{7C22D27A-9033-4A13-8EA5-46C0FABA353F}">
      <dgm:prSet/>
      <dgm:spPr/>
      <dgm:t>
        <a:bodyPr/>
        <a:lstStyle/>
        <a:p>
          <a:endParaRPr lang="zh-CN" altLang="en-US"/>
        </a:p>
      </dgm:t>
    </dgm:pt>
    <dgm:pt modelId="{63E2C433-A389-44B1-BBCD-DCB91D8DFDAD}" type="sibTrans" cxnId="{7C22D27A-9033-4A13-8EA5-46C0FABA353F}">
      <dgm:prSet/>
      <dgm:spPr/>
      <dgm:t>
        <a:bodyPr/>
        <a:lstStyle/>
        <a:p>
          <a:endParaRPr lang="zh-CN" altLang="en-US"/>
        </a:p>
      </dgm:t>
    </dgm:pt>
    <dgm:pt modelId="{D3D20E6B-1A2B-45B2-9DC3-98D7FC81F2EE}">
      <dgm:prSet custT="1"/>
      <dgm:spPr/>
      <dgm:t>
        <a:bodyPr/>
        <a:lstStyle/>
        <a:p>
          <a:pPr marL="0" lvl="0" indent="0" algn="l" defTabSz="1244600">
            <a:lnSpc>
              <a:spcPct val="90000"/>
            </a:lnSpc>
            <a:spcBef>
              <a:spcPct val="0"/>
            </a:spcBef>
            <a:spcAft>
              <a:spcPct val="35000"/>
            </a:spcAft>
            <a:buNone/>
          </a:pPr>
          <a:r>
            <a:rPr lang="zh-CN" altLang="en-US" sz="2800" kern="1200" dirty="0">
              <a:solidFill>
                <a:srgbClr val="FFFFFF"/>
              </a:solidFill>
              <a:latin typeface="思源黑体 CN Regular" panose="020B0500000000000000" pitchFamily="34" charset="-122"/>
              <a:ea typeface="思源黑体 CN Regular" panose="020B0500000000000000" pitchFamily="34" charset="-122"/>
              <a:cs typeface="+mn-cs"/>
            </a:rPr>
            <a:t>作用域</a:t>
          </a:r>
          <a:endParaRPr lang="en-US" sz="2800" kern="1200" dirty="0">
            <a:solidFill>
              <a:srgbClr val="FFFFFF"/>
            </a:solidFill>
            <a:latin typeface="思源黑体 CN Regular" panose="020B0500000000000000" pitchFamily="34" charset="-122"/>
            <a:ea typeface="思源黑体 CN Regular" panose="020B0500000000000000" pitchFamily="34" charset="-122"/>
            <a:cs typeface="+mn-cs"/>
          </a:endParaRPr>
        </a:p>
      </dgm:t>
    </dgm:pt>
    <dgm:pt modelId="{4C4F60CF-A2C6-41A6-A78A-66CE758ACAE5}" type="parTrans" cxnId="{581F5FF3-FFB0-426B-B756-70E7CED7F1AE}">
      <dgm:prSet/>
      <dgm:spPr/>
      <dgm:t>
        <a:bodyPr/>
        <a:lstStyle/>
        <a:p>
          <a:endParaRPr lang="zh-CN" altLang="en-US"/>
        </a:p>
      </dgm:t>
    </dgm:pt>
    <dgm:pt modelId="{17DFD8AB-FECB-47C1-B9C5-F003BFF42E8C}" type="sibTrans" cxnId="{581F5FF3-FFB0-426B-B756-70E7CED7F1AE}">
      <dgm:prSet/>
      <dgm:spPr/>
      <dgm:t>
        <a:bodyPr/>
        <a:lstStyle/>
        <a:p>
          <a:endParaRPr lang="zh-CN" altLang="en-US"/>
        </a:p>
      </dgm:t>
    </dgm:pt>
    <dgm:pt modelId="{AE4C5FE1-2808-4160-9E0C-68D06747EF02}">
      <dgm:prSet custT="1"/>
      <dgm:spPr/>
      <dgm:t>
        <a:bodyPr/>
        <a:lstStyle/>
        <a:p>
          <a:pPr algn="l"/>
          <a:r>
            <a:rPr lang="zh-CN" altLang="en-US" sz="2800" kern="1200" dirty="0">
              <a:solidFill>
                <a:srgbClr val="FFFFFF"/>
              </a:solidFill>
              <a:latin typeface="思源黑体 CN Regular" panose="020B0500000000000000" pitchFamily="34" charset="-122"/>
              <a:ea typeface="思源黑体 CN Regular" panose="020B0500000000000000" pitchFamily="34" charset="-122"/>
              <a:cs typeface="+mn-cs"/>
            </a:rPr>
            <a:t>参数类型</a:t>
          </a:r>
          <a:endParaRPr lang="en-US" sz="2800" kern="1200" dirty="0">
            <a:solidFill>
              <a:srgbClr val="FFFFFF"/>
            </a:solidFill>
            <a:latin typeface="思源黑体 CN Regular" panose="020B0500000000000000" pitchFamily="34" charset="-122"/>
            <a:ea typeface="思源黑体 CN Regular" panose="020B0500000000000000" pitchFamily="34" charset="-122"/>
            <a:cs typeface="+mn-cs"/>
          </a:endParaRPr>
        </a:p>
      </dgm:t>
    </dgm:pt>
    <dgm:pt modelId="{F12B0584-EC3A-4FEF-8C30-B99AE77B8A10}" type="parTrans" cxnId="{8E6418EE-74FE-4B8A-8090-844B47BEF4DE}">
      <dgm:prSet/>
      <dgm:spPr/>
      <dgm:t>
        <a:bodyPr/>
        <a:lstStyle/>
        <a:p>
          <a:endParaRPr lang="zh-CN" altLang="en-US"/>
        </a:p>
      </dgm:t>
    </dgm:pt>
    <dgm:pt modelId="{B2620D5F-2CE9-47C3-A71E-1920E16FC78E}" type="sibTrans" cxnId="{8E6418EE-74FE-4B8A-8090-844B47BEF4DE}">
      <dgm:prSet/>
      <dgm:spPr/>
      <dgm:t>
        <a:bodyPr/>
        <a:lstStyle/>
        <a:p>
          <a:endParaRPr lang="zh-CN" altLang="en-US"/>
        </a:p>
      </dgm:t>
    </dgm:pt>
    <dgm:pt modelId="{96A94CA9-B093-42C3-877F-7AD75FCB1D0A}">
      <dgm:prSet custT="1"/>
      <dgm:spPr/>
      <dgm:t>
        <a:bodyPr/>
        <a:lstStyle/>
        <a:p>
          <a:pPr marL="0" lvl="0" indent="0" algn="l" defTabSz="1244600">
            <a:lnSpc>
              <a:spcPct val="90000"/>
            </a:lnSpc>
            <a:spcBef>
              <a:spcPct val="0"/>
            </a:spcBef>
            <a:spcAft>
              <a:spcPct val="35000"/>
            </a:spcAft>
            <a:buNone/>
          </a:pPr>
          <a:r>
            <a:rPr lang="zh-CN" altLang="en-US" sz="2800" kern="1200" dirty="0">
              <a:solidFill>
                <a:srgbClr val="FFFFFF"/>
              </a:solidFill>
              <a:latin typeface="思源黑体 CN Regular" panose="020B0500000000000000" pitchFamily="34" charset="-122"/>
              <a:ea typeface="思源黑体 CN Regular" panose="020B0500000000000000" pitchFamily="34" charset="-122"/>
              <a:cs typeface="+mn-cs"/>
            </a:rPr>
            <a:t>匿名函数</a:t>
          </a:r>
          <a:endParaRPr lang="en-US" sz="2800" kern="1200" dirty="0">
            <a:solidFill>
              <a:srgbClr val="FFFFFF"/>
            </a:solidFill>
            <a:latin typeface="思源黑体 CN Regular" panose="020B0500000000000000" pitchFamily="34" charset="-122"/>
            <a:ea typeface="思源黑体 CN Regular" panose="020B0500000000000000" pitchFamily="34" charset="-122"/>
            <a:cs typeface="+mn-cs"/>
          </a:endParaRPr>
        </a:p>
      </dgm:t>
    </dgm:pt>
    <dgm:pt modelId="{F9CA3E25-9A4E-409C-8B24-C7C5204AB423}" type="parTrans" cxnId="{933737CA-F63B-4932-BED1-461BF03E08D0}">
      <dgm:prSet/>
      <dgm:spPr/>
      <dgm:t>
        <a:bodyPr/>
        <a:lstStyle/>
        <a:p>
          <a:endParaRPr lang="zh-CN" altLang="en-US"/>
        </a:p>
      </dgm:t>
    </dgm:pt>
    <dgm:pt modelId="{12FD390C-34F5-4351-9BC8-A2D0245F7C40}" type="sibTrans" cxnId="{933737CA-F63B-4932-BED1-461BF03E08D0}">
      <dgm:prSet/>
      <dgm:spPr/>
      <dgm:t>
        <a:bodyPr/>
        <a:lstStyle/>
        <a:p>
          <a:endParaRPr lang="zh-CN" altLang="en-US"/>
        </a:p>
      </dgm:t>
    </dgm:pt>
    <dgm:pt modelId="{9FF83501-D247-4053-BCFF-2A8AAAF1C70E}">
      <dgm:prSet custT="1"/>
      <dgm:spPr/>
      <dgm:t>
        <a:bodyPr/>
        <a:lstStyle/>
        <a:p>
          <a:pPr marL="0" lvl="0" indent="0" algn="l" defTabSz="1244600">
            <a:lnSpc>
              <a:spcPct val="90000"/>
            </a:lnSpc>
            <a:spcBef>
              <a:spcPct val="0"/>
            </a:spcBef>
            <a:spcAft>
              <a:spcPct val="35000"/>
            </a:spcAft>
            <a:buNone/>
          </a:pPr>
          <a:r>
            <a:rPr lang="zh-CN" altLang="en-US" sz="2800" kern="1200" dirty="0">
              <a:solidFill>
                <a:srgbClr val="FFFFFF"/>
              </a:solidFill>
              <a:latin typeface="思源黑体 CN Regular" panose="020B0500000000000000" pitchFamily="34" charset="-122"/>
              <a:ea typeface="思源黑体 CN Regular" panose="020B0500000000000000" pitchFamily="34" charset="-122"/>
              <a:cs typeface="+mn-cs"/>
            </a:rPr>
            <a:t>函数的注释</a:t>
          </a:r>
          <a:endParaRPr lang="en-US" sz="2800" kern="1200" dirty="0">
            <a:solidFill>
              <a:srgbClr val="FFFFFF"/>
            </a:solidFill>
            <a:latin typeface="思源黑体 CN Regular" panose="020B0500000000000000" pitchFamily="34" charset="-122"/>
            <a:ea typeface="思源黑体 CN Regular" panose="020B0500000000000000" pitchFamily="34" charset="-122"/>
            <a:cs typeface="+mn-cs"/>
          </a:endParaRPr>
        </a:p>
      </dgm:t>
    </dgm:pt>
    <dgm:pt modelId="{D0E8E63F-7171-4CE9-B90D-76638574E01B}" type="parTrans" cxnId="{0E923C72-F322-428A-B878-ADDAF6125503}">
      <dgm:prSet/>
      <dgm:spPr/>
      <dgm:t>
        <a:bodyPr/>
        <a:lstStyle/>
        <a:p>
          <a:endParaRPr lang="zh-CN" altLang="en-US"/>
        </a:p>
      </dgm:t>
    </dgm:pt>
    <dgm:pt modelId="{C6E494B8-993E-4E16-A961-DA615579E155}" type="sibTrans" cxnId="{0E923C72-F322-428A-B878-ADDAF6125503}">
      <dgm:prSet/>
      <dgm:spPr/>
      <dgm:t>
        <a:bodyPr/>
        <a:lstStyle/>
        <a:p>
          <a:endParaRPr lang="zh-CN" altLang="en-US"/>
        </a:p>
      </dgm:t>
    </dgm:pt>
    <dgm:pt modelId="{37CE24F8-7BE3-4A3F-8D23-7C7AC95A1567}" type="pres">
      <dgm:prSet presAssocID="{1978E08E-BB78-466C-AF7A-8BF239B0068A}" presName="linear" presStyleCnt="0">
        <dgm:presLayoutVars>
          <dgm:animLvl val="lvl"/>
          <dgm:resizeHandles val="exact"/>
        </dgm:presLayoutVars>
      </dgm:prSet>
      <dgm:spPr/>
    </dgm:pt>
    <dgm:pt modelId="{F58DD7B4-E47F-4BA4-8F21-098E335856BA}" type="pres">
      <dgm:prSet presAssocID="{441D76E1-037B-4A06-BAE7-C3A4F1143846}" presName="parentText" presStyleLbl="node1" presStyleIdx="0" presStyleCnt="7">
        <dgm:presLayoutVars>
          <dgm:chMax val="0"/>
          <dgm:bulletEnabled val="1"/>
        </dgm:presLayoutVars>
      </dgm:prSet>
      <dgm:spPr/>
    </dgm:pt>
    <dgm:pt modelId="{6FAE2118-B53D-4513-889F-1357AABDABFD}" type="pres">
      <dgm:prSet presAssocID="{B3788D88-613F-4F54-AB5A-9C9EC51531FE}" presName="spacer" presStyleCnt="0"/>
      <dgm:spPr/>
    </dgm:pt>
    <dgm:pt modelId="{D7370D3E-0351-4930-97DE-41DA5B698CDD}" type="pres">
      <dgm:prSet presAssocID="{43058F9C-48CD-40E3-B95F-352B6773BD35}" presName="parentText" presStyleLbl="node1" presStyleIdx="1" presStyleCnt="7">
        <dgm:presLayoutVars>
          <dgm:chMax val="0"/>
          <dgm:bulletEnabled val="1"/>
        </dgm:presLayoutVars>
      </dgm:prSet>
      <dgm:spPr/>
    </dgm:pt>
    <dgm:pt modelId="{2690BF52-DFEB-4D6C-B744-DD853C0AF657}" type="pres">
      <dgm:prSet presAssocID="{8E0D3600-94EF-4C3D-8C42-D1B002253A50}" presName="spacer" presStyleCnt="0"/>
      <dgm:spPr/>
    </dgm:pt>
    <dgm:pt modelId="{DA1C6396-4E20-4E18-A552-8BC84A36BBD0}" type="pres">
      <dgm:prSet presAssocID="{AE4C5FE1-2808-4160-9E0C-68D06747EF02}" presName="parentText" presStyleLbl="node1" presStyleIdx="2" presStyleCnt="7">
        <dgm:presLayoutVars>
          <dgm:chMax val="0"/>
          <dgm:bulletEnabled val="1"/>
        </dgm:presLayoutVars>
      </dgm:prSet>
      <dgm:spPr/>
    </dgm:pt>
    <dgm:pt modelId="{304F26DC-D907-4BAC-902F-0C216E4F4AA1}" type="pres">
      <dgm:prSet presAssocID="{B2620D5F-2CE9-47C3-A71E-1920E16FC78E}" presName="spacer" presStyleCnt="0"/>
      <dgm:spPr/>
    </dgm:pt>
    <dgm:pt modelId="{2A909ED8-F8DB-40EA-94AF-ED80D47099A7}" type="pres">
      <dgm:prSet presAssocID="{9DADE4A6-CC31-449C-9DA8-D73237C38E15}" presName="parentText" presStyleLbl="node1" presStyleIdx="3" presStyleCnt="7">
        <dgm:presLayoutVars>
          <dgm:chMax val="0"/>
          <dgm:bulletEnabled val="1"/>
        </dgm:presLayoutVars>
      </dgm:prSet>
      <dgm:spPr/>
    </dgm:pt>
    <dgm:pt modelId="{9F2EDD4D-36E0-4C0F-AE35-03DD328C6DEC}" type="pres">
      <dgm:prSet presAssocID="{63E2C433-A389-44B1-BBCD-DCB91D8DFDAD}" presName="spacer" presStyleCnt="0"/>
      <dgm:spPr/>
    </dgm:pt>
    <dgm:pt modelId="{474FA304-4068-4C3D-BD53-CA606B801876}" type="pres">
      <dgm:prSet presAssocID="{D3D20E6B-1A2B-45B2-9DC3-98D7FC81F2EE}" presName="parentText" presStyleLbl="node1" presStyleIdx="4" presStyleCnt="7">
        <dgm:presLayoutVars>
          <dgm:chMax val="0"/>
          <dgm:bulletEnabled val="1"/>
        </dgm:presLayoutVars>
      </dgm:prSet>
      <dgm:spPr/>
    </dgm:pt>
    <dgm:pt modelId="{A8A79F3C-B415-4652-97CC-9CAB1DDF1207}" type="pres">
      <dgm:prSet presAssocID="{17DFD8AB-FECB-47C1-B9C5-F003BFF42E8C}" presName="spacer" presStyleCnt="0"/>
      <dgm:spPr/>
    </dgm:pt>
    <dgm:pt modelId="{468FDB41-5352-4624-B997-008B4B343FCC}" type="pres">
      <dgm:prSet presAssocID="{96A94CA9-B093-42C3-877F-7AD75FCB1D0A}" presName="parentText" presStyleLbl="node1" presStyleIdx="5" presStyleCnt="7">
        <dgm:presLayoutVars>
          <dgm:chMax val="0"/>
          <dgm:bulletEnabled val="1"/>
        </dgm:presLayoutVars>
      </dgm:prSet>
      <dgm:spPr/>
    </dgm:pt>
    <dgm:pt modelId="{D1B72C6C-684F-4160-A46F-1B1E8031AAB0}" type="pres">
      <dgm:prSet presAssocID="{12FD390C-34F5-4351-9BC8-A2D0245F7C40}" presName="spacer" presStyleCnt="0"/>
      <dgm:spPr/>
    </dgm:pt>
    <dgm:pt modelId="{24B19728-AED9-4E9A-9664-E7CB755D7879}" type="pres">
      <dgm:prSet presAssocID="{9FF83501-D247-4053-BCFF-2A8AAAF1C70E}" presName="parentText" presStyleLbl="node1" presStyleIdx="6" presStyleCnt="7">
        <dgm:presLayoutVars>
          <dgm:chMax val="0"/>
          <dgm:bulletEnabled val="1"/>
        </dgm:presLayoutVars>
      </dgm:prSet>
      <dgm:spPr/>
    </dgm:pt>
  </dgm:ptLst>
  <dgm:cxnLst>
    <dgm:cxn modelId="{B7CF990B-497B-4B64-A004-602501691FDB}" type="presOf" srcId="{9DADE4A6-CC31-449C-9DA8-D73237C38E15}" destId="{2A909ED8-F8DB-40EA-94AF-ED80D47099A7}" srcOrd="0" destOrd="0" presId="urn:microsoft.com/office/officeart/2005/8/layout/vList2#1"/>
    <dgm:cxn modelId="{B4107746-741F-43EB-8C31-BCEA66A45AF5}" srcId="{1978E08E-BB78-466C-AF7A-8BF239B0068A}" destId="{43058F9C-48CD-40E3-B95F-352B6773BD35}" srcOrd="1" destOrd="0" parTransId="{E5188561-322B-4AB1-B189-72C77A17446D}" sibTransId="{8E0D3600-94EF-4C3D-8C42-D1B002253A50}"/>
    <dgm:cxn modelId="{0E923C72-F322-428A-B878-ADDAF6125503}" srcId="{1978E08E-BB78-466C-AF7A-8BF239B0068A}" destId="{9FF83501-D247-4053-BCFF-2A8AAAF1C70E}" srcOrd="6" destOrd="0" parTransId="{D0E8E63F-7171-4CE9-B90D-76638574E01B}" sibTransId="{C6E494B8-993E-4E16-A961-DA615579E155}"/>
    <dgm:cxn modelId="{D83E1F5A-5FA9-4C68-AB3D-715D529AAB3C}" type="presOf" srcId="{96A94CA9-B093-42C3-877F-7AD75FCB1D0A}" destId="{468FDB41-5352-4624-B997-008B4B343FCC}" srcOrd="0" destOrd="0" presId="urn:microsoft.com/office/officeart/2005/8/layout/vList2#1"/>
    <dgm:cxn modelId="{7C22D27A-9033-4A13-8EA5-46C0FABA353F}" srcId="{1978E08E-BB78-466C-AF7A-8BF239B0068A}" destId="{9DADE4A6-CC31-449C-9DA8-D73237C38E15}" srcOrd="3" destOrd="0" parTransId="{387B2EA9-CE94-405B-8830-7600679B54FF}" sibTransId="{63E2C433-A389-44B1-BBCD-DCB91D8DFDAD}"/>
    <dgm:cxn modelId="{21E3E387-7D22-4DEB-A532-3CAE770FFC35}" type="presOf" srcId="{D3D20E6B-1A2B-45B2-9DC3-98D7FC81F2EE}" destId="{474FA304-4068-4C3D-BD53-CA606B801876}" srcOrd="0" destOrd="0" presId="urn:microsoft.com/office/officeart/2005/8/layout/vList2#1"/>
    <dgm:cxn modelId="{A5A139A8-B8CB-487A-90F2-B19066E6B662}" type="presOf" srcId="{441D76E1-037B-4A06-BAE7-C3A4F1143846}" destId="{F58DD7B4-E47F-4BA4-8F21-098E335856BA}" srcOrd="0" destOrd="0" presId="urn:microsoft.com/office/officeart/2005/8/layout/vList2#1"/>
    <dgm:cxn modelId="{706FC0C8-12C8-4C98-9380-56CCE40900AD}" type="presOf" srcId="{43058F9C-48CD-40E3-B95F-352B6773BD35}" destId="{D7370D3E-0351-4930-97DE-41DA5B698CDD}" srcOrd="0" destOrd="0" presId="urn:microsoft.com/office/officeart/2005/8/layout/vList2#1"/>
    <dgm:cxn modelId="{933737CA-F63B-4932-BED1-461BF03E08D0}" srcId="{1978E08E-BB78-466C-AF7A-8BF239B0068A}" destId="{96A94CA9-B093-42C3-877F-7AD75FCB1D0A}" srcOrd="5" destOrd="0" parTransId="{F9CA3E25-9A4E-409C-8B24-C7C5204AB423}" sibTransId="{12FD390C-34F5-4351-9BC8-A2D0245F7C40}"/>
    <dgm:cxn modelId="{FE9F1DD0-190F-4DE3-B850-18D881A5235B}" type="presOf" srcId="{1978E08E-BB78-466C-AF7A-8BF239B0068A}" destId="{37CE24F8-7BE3-4A3F-8D23-7C7AC95A1567}" srcOrd="0" destOrd="0" presId="urn:microsoft.com/office/officeart/2005/8/layout/vList2#1"/>
    <dgm:cxn modelId="{CADDFFD5-47D3-4F74-9981-E801C30BB373}" type="presOf" srcId="{9FF83501-D247-4053-BCFF-2A8AAAF1C70E}" destId="{24B19728-AED9-4E9A-9664-E7CB755D7879}" srcOrd="0" destOrd="0" presId="urn:microsoft.com/office/officeart/2005/8/layout/vList2#1"/>
    <dgm:cxn modelId="{8E6418EE-74FE-4B8A-8090-844B47BEF4DE}" srcId="{1978E08E-BB78-466C-AF7A-8BF239B0068A}" destId="{AE4C5FE1-2808-4160-9E0C-68D06747EF02}" srcOrd="2" destOrd="0" parTransId="{F12B0584-EC3A-4FEF-8C30-B99AE77B8A10}" sibTransId="{B2620D5F-2CE9-47C3-A71E-1920E16FC78E}"/>
    <dgm:cxn modelId="{CBB336F1-17E6-475A-86D8-8CDC5B33AE3A}" srcId="{1978E08E-BB78-466C-AF7A-8BF239B0068A}" destId="{441D76E1-037B-4A06-BAE7-C3A4F1143846}" srcOrd="0" destOrd="0" parTransId="{6D1FA131-6B20-4CEF-8947-9D956D8C48C9}" sibTransId="{B3788D88-613F-4F54-AB5A-9C9EC51531FE}"/>
    <dgm:cxn modelId="{581F5FF3-FFB0-426B-B756-70E7CED7F1AE}" srcId="{1978E08E-BB78-466C-AF7A-8BF239B0068A}" destId="{D3D20E6B-1A2B-45B2-9DC3-98D7FC81F2EE}" srcOrd="4" destOrd="0" parTransId="{4C4F60CF-A2C6-41A6-A78A-66CE758ACAE5}" sibTransId="{17DFD8AB-FECB-47C1-B9C5-F003BFF42E8C}"/>
    <dgm:cxn modelId="{AB3808F9-F54E-43BC-81E0-FA0CE1768411}" type="presOf" srcId="{AE4C5FE1-2808-4160-9E0C-68D06747EF02}" destId="{DA1C6396-4E20-4E18-A552-8BC84A36BBD0}" srcOrd="0" destOrd="0" presId="urn:microsoft.com/office/officeart/2005/8/layout/vList2#1"/>
    <dgm:cxn modelId="{A7EEE4F7-DE98-42DC-9B9D-8DCEB68012A9}" type="presParOf" srcId="{37CE24F8-7BE3-4A3F-8D23-7C7AC95A1567}" destId="{F58DD7B4-E47F-4BA4-8F21-098E335856BA}" srcOrd="0" destOrd="0" presId="urn:microsoft.com/office/officeart/2005/8/layout/vList2#1"/>
    <dgm:cxn modelId="{08129176-5FD9-4797-A72B-C17801A9E9D0}" type="presParOf" srcId="{37CE24F8-7BE3-4A3F-8D23-7C7AC95A1567}" destId="{6FAE2118-B53D-4513-889F-1357AABDABFD}" srcOrd="1" destOrd="0" presId="urn:microsoft.com/office/officeart/2005/8/layout/vList2#1"/>
    <dgm:cxn modelId="{7A7CE84A-A0A2-4B41-9198-662D296FC64A}" type="presParOf" srcId="{37CE24F8-7BE3-4A3F-8D23-7C7AC95A1567}" destId="{D7370D3E-0351-4930-97DE-41DA5B698CDD}" srcOrd="2" destOrd="0" presId="urn:microsoft.com/office/officeart/2005/8/layout/vList2#1"/>
    <dgm:cxn modelId="{51101924-E164-425B-BEE9-D434EF61DEE0}" type="presParOf" srcId="{37CE24F8-7BE3-4A3F-8D23-7C7AC95A1567}" destId="{2690BF52-DFEB-4D6C-B744-DD853C0AF657}" srcOrd="3" destOrd="0" presId="urn:microsoft.com/office/officeart/2005/8/layout/vList2#1"/>
    <dgm:cxn modelId="{4206030C-67A9-4A1A-A39D-A50D90D47EC9}" type="presParOf" srcId="{37CE24F8-7BE3-4A3F-8D23-7C7AC95A1567}" destId="{DA1C6396-4E20-4E18-A552-8BC84A36BBD0}" srcOrd="4" destOrd="0" presId="urn:microsoft.com/office/officeart/2005/8/layout/vList2#1"/>
    <dgm:cxn modelId="{3A3A0C53-3036-4E02-874A-E1AED281A1A8}" type="presParOf" srcId="{37CE24F8-7BE3-4A3F-8D23-7C7AC95A1567}" destId="{304F26DC-D907-4BAC-902F-0C216E4F4AA1}" srcOrd="5" destOrd="0" presId="urn:microsoft.com/office/officeart/2005/8/layout/vList2#1"/>
    <dgm:cxn modelId="{AF67F021-E385-4020-8E5B-C2EDCE04B7A6}" type="presParOf" srcId="{37CE24F8-7BE3-4A3F-8D23-7C7AC95A1567}" destId="{2A909ED8-F8DB-40EA-94AF-ED80D47099A7}" srcOrd="6" destOrd="0" presId="urn:microsoft.com/office/officeart/2005/8/layout/vList2#1"/>
    <dgm:cxn modelId="{14AEA519-E9D8-4699-84E8-C69436ABCC6A}" type="presParOf" srcId="{37CE24F8-7BE3-4A3F-8D23-7C7AC95A1567}" destId="{9F2EDD4D-36E0-4C0F-AE35-03DD328C6DEC}" srcOrd="7" destOrd="0" presId="urn:microsoft.com/office/officeart/2005/8/layout/vList2#1"/>
    <dgm:cxn modelId="{E8CF298D-D3FE-41DF-AEF1-E58B009CA040}" type="presParOf" srcId="{37CE24F8-7BE3-4A3F-8D23-7C7AC95A1567}" destId="{474FA304-4068-4C3D-BD53-CA606B801876}" srcOrd="8" destOrd="0" presId="urn:microsoft.com/office/officeart/2005/8/layout/vList2#1"/>
    <dgm:cxn modelId="{C3123264-7F00-4126-A316-6C807411CD4E}" type="presParOf" srcId="{37CE24F8-7BE3-4A3F-8D23-7C7AC95A1567}" destId="{A8A79F3C-B415-4652-97CC-9CAB1DDF1207}" srcOrd="9" destOrd="0" presId="urn:microsoft.com/office/officeart/2005/8/layout/vList2#1"/>
    <dgm:cxn modelId="{ECDC6AC2-3FBF-480B-8531-05EDAADA7C03}" type="presParOf" srcId="{37CE24F8-7BE3-4A3F-8D23-7C7AC95A1567}" destId="{468FDB41-5352-4624-B997-008B4B343FCC}" srcOrd="10" destOrd="0" presId="urn:microsoft.com/office/officeart/2005/8/layout/vList2#1"/>
    <dgm:cxn modelId="{29EA5899-E8EA-4A9F-AB3E-0783167CDF8B}" type="presParOf" srcId="{37CE24F8-7BE3-4A3F-8D23-7C7AC95A1567}" destId="{D1B72C6C-684F-4160-A46F-1B1E8031AAB0}" srcOrd="11" destOrd="0" presId="urn:microsoft.com/office/officeart/2005/8/layout/vList2#1"/>
    <dgm:cxn modelId="{46CA798A-F5FC-4B59-BEEC-FC06F3FC86E8}" type="presParOf" srcId="{37CE24F8-7BE3-4A3F-8D23-7C7AC95A1567}" destId="{24B19728-AED9-4E9A-9664-E7CB755D7879}" srcOrd="12"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D7B4-E47F-4BA4-8F21-098E335856BA}">
      <dsp:nvSpPr>
        <dsp:cNvPr id="0" name=""/>
        <dsp:cNvSpPr/>
      </dsp:nvSpPr>
      <dsp:spPr bwMode="white">
        <a:xfrm>
          <a:off x="0" y="1691"/>
          <a:ext cx="5994400" cy="761985"/>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CN" altLang="en-US" sz="2800" kern="1200" dirty="0">
              <a:latin typeface="思源黑体 CN Regular" panose="020B0500000000000000" pitchFamily="34" charset="-122"/>
              <a:ea typeface="思源黑体 CN Regular" panose="020B0500000000000000" pitchFamily="34" charset="-122"/>
            </a:rPr>
            <a:t>函数的定义与调用</a:t>
          </a:r>
          <a:endParaRPr lang="en-US" sz="2800" kern="1200" dirty="0">
            <a:latin typeface="思源黑体 CN Regular" panose="020B0500000000000000" pitchFamily="34" charset="-122"/>
            <a:ea typeface="思源黑体 CN Regular" panose="020B0500000000000000" pitchFamily="34" charset="-122"/>
            <a:cs typeface="Times New Roman" panose="02020603050405020304" pitchFamily="18" charset="0"/>
          </a:endParaRPr>
        </a:p>
      </dsp:txBody>
      <dsp:txXfrm>
        <a:off x="37197" y="38888"/>
        <a:ext cx="5920006" cy="687591"/>
      </dsp:txXfrm>
    </dsp:sp>
    <dsp:sp modelId="{D7370D3E-0351-4930-97DE-41DA5B698CDD}">
      <dsp:nvSpPr>
        <dsp:cNvPr id="0" name=""/>
        <dsp:cNvSpPr/>
      </dsp:nvSpPr>
      <dsp:spPr bwMode="white">
        <a:xfrm>
          <a:off x="0" y="775700"/>
          <a:ext cx="5994400" cy="761985"/>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CN" altLang="en-US" sz="2800" kern="1200" dirty="0">
              <a:latin typeface="思源黑体 CN Regular" panose="020B0500000000000000" pitchFamily="34" charset="-122"/>
              <a:ea typeface="思源黑体 CN Regular" panose="020B0500000000000000" pitchFamily="34" charset="-122"/>
            </a:rPr>
            <a:t>参数的值传递和引用传递</a:t>
          </a:r>
          <a:endParaRPr lang="en-US" sz="2800" kern="1200" dirty="0">
            <a:latin typeface="思源黑体 CN Regular" panose="020B0500000000000000" pitchFamily="34" charset="-122"/>
            <a:ea typeface="思源黑体 CN Regular" panose="020B0500000000000000" pitchFamily="34" charset="-122"/>
            <a:cs typeface="Times New Roman" panose="02020603050405020304" pitchFamily="18" charset="0"/>
          </a:endParaRPr>
        </a:p>
      </dsp:txBody>
      <dsp:txXfrm>
        <a:off x="37197" y="812897"/>
        <a:ext cx="5920006" cy="687591"/>
      </dsp:txXfrm>
    </dsp:sp>
    <dsp:sp modelId="{DA1C6396-4E20-4E18-A552-8BC84A36BBD0}">
      <dsp:nvSpPr>
        <dsp:cNvPr id="0" name=""/>
        <dsp:cNvSpPr/>
      </dsp:nvSpPr>
      <dsp:spPr>
        <a:xfrm>
          <a:off x="0" y="1549709"/>
          <a:ext cx="5994400" cy="761985"/>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CN" altLang="en-US" sz="2800" kern="1200" dirty="0">
              <a:solidFill>
                <a:srgbClr val="FFFFFF"/>
              </a:solidFill>
              <a:latin typeface="思源黑体 CN Regular" panose="020B0500000000000000" pitchFamily="34" charset="-122"/>
              <a:ea typeface="思源黑体 CN Regular" panose="020B0500000000000000" pitchFamily="34" charset="-122"/>
              <a:cs typeface="+mn-cs"/>
            </a:rPr>
            <a:t>参数类型</a:t>
          </a:r>
          <a:endParaRPr lang="en-US" sz="2800" kern="1200" dirty="0">
            <a:solidFill>
              <a:srgbClr val="FFFFFF"/>
            </a:solidFill>
            <a:latin typeface="思源黑体 CN Regular" panose="020B0500000000000000" pitchFamily="34" charset="-122"/>
            <a:ea typeface="思源黑体 CN Regular" panose="020B0500000000000000" pitchFamily="34" charset="-122"/>
            <a:cs typeface="+mn-cs"/>
          </a:endParaRPr>
        </a:p>
      </dsp:txBody>
      <dsp:txXfrm>
        <a:off x="37197" y="1586906"/>
        <a:ext cx="5920006" cy="687591"/>
      </dsp:txXfrm>
    </dsp:sp>
    <dsp:sp modelId="{2A909ED8-F8DB-40EA-94AF-ED80D47099A7}">
      <dsp:nvSpPr>
        <dsp:cNvPr id="0" name=""/>
        <dsp:cNvSpPr/>
      </dsp:nvSpPr>
      <dsp:spPr>
        <a:xfrm>
          <a:off x="0" y="2323717"/>
          <a:ext cx="5994400" cy="761985"/>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CN" altLang="en-US" sz="2800" kern="1200" dirty="0">
              <a:solidFill>
                <a:srgbClr val="FFFFFF"/>
              </a:solidFill>
              <a:latin typeface="思源黑体 CN Regular" panose="020B0500000000000000" pitchFamily="34" charset="-122"/>
              <a:ea typeface="思源黑体 CN Regular" panose="020B0500000000000000" pitchFamily="34" charset="-122"/>
              <a:cs typeface="+mn-cs"/>
            </a:rPr>
            <a:t>函数的返回值</a:t>
          </a:r>
          <a:endParaRPr lang="en-US" sz="2800" kern="1200" dirty="0">
            <a:solidFill>
              <a:srgbClr val="FFFFFF"/>
            </a:solidFill>
            <a:latin typeface="思源黑体 CN Regular" panose="020B0500000000000000" pitchFamily="34" charset="-122"/>
            <a:ea typeface="思源黑体 CN Regular" panose="020B0500000000000000" pitchFamily="34" charset="-122"/>
            <a:cs typeface="+mn-cs"/>
          </a:endParaRPr>
        </a:p>
      </dsp:txBody>
      <dsp:txXfrm>
        <a:off x="37197" y="2360914"/>
        <a:ext cx="5920006" cy="687591"/>
      </dsp:txXfrm>
    </dsp:sp>
    <dsp:sp modelId="{474FA304-4068-4C3D-BD53-CA606B801876}">
      <dsp:nvSpPr>
        <dsp:cNvPr id="0" name=""/>
        <dsp:cNvSpPr/>
      </dsp:nvSpPr>
      <dsp:spPr>
        <a:xfrm>
          <a:off x="0" y="3097726"/>
          <a:ext cx="5994400" cy="761985"/>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CN" altLang="en-US" sz="2800" kern="1200" dirty="0">
              <a:solidFill>
                <a:srgbClr val="FFFFFF"/>
              </a:solidFill>
              <a:latin typeface="思源黑体 CN Regular" panose="020B0500000000000000" pitchFamily="34" charset="-122"/>
              <a:ea typeface="思源黑体 CN Regular" panose="020B0500000000000000" pitchFamily="34" charset="-122"/>
              <a:cs typeface="+mn-cs"/>
            </a:rPr>
            <a:t>作用域</a:t>
          </a:r>
          <a:endParaRPr lang="en-US" sz="2800" kern="1200" dirty="0">
            <a:solidFill>
              <a:srgbClr val="FFFFFF"/>
            </a:solidFill>
            <a:latin typeface="思源黑体 CN Regular" panose="020B0500000000000000" pitchFamily="34" charset="-122"/>
            <a:ea typeface="思源黑体 CN Regular" panose="020B0500000000000000" pitchFamily="34" charset="-122"/>
            <a:cs typeface="+mn-cs"/>
          </a:endParaRPr>
        </a:p>
      </dsp:txBody>
      <dsp:txXfrm>
        <a:off x="37197" y="3134923"/>
        <a:ext cx="5920006" cy="687591"/>
      </dsp:txXfrm>
    </dsp:sp>
    <dsp:sp modelId="{468FDB41-5352-4624-B997-008B4B343FCC}">
      <dsp:nvSpPr>
        <dsp:cNvPr id="0" name=""/>
        <dsp:cNvSpPr/>
      </dsp:nvSpPr>
      <dsp:spPr>
        <a:xfrm>
          <a:off x="0" y="3871735"/>
          <a:ext cx="5994400" cy="761985"/>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CN" altLang="en-US" sz="2800" kern="1200" dirty="0">
              <a:solidFill>
                <a:srgbClr val="FFFFFF"/>
              </a:solidFill>
              <a:latin typeface="思源黑体 CN Regular" panose="020B0500000000000000" pitchFamily="34" charset="-122"/>
              <a:ea typeface="思源黑体 CN Regular" panose="020B0500000000000000" pitchFamily="34" charset="-122"/>
              <a:cs typeface="+mn-cs"/>
            </a:rPr>
            <a:t>匿名函数</a:t>
          </a:r>
          <a:endParaRPr lang="en-US" sz="2800" kern="1200" dirty="0">
            <a:solidFill>
              <a:srgbClr val="FFFFFF"/>
            </a:solidFill>
            <a:latin typeface="思源黑体 CN Regular" panose="020B0500000000000000" pitchFamily="34" charset="-122"/>
            <a:ea typeface="思源黑体 CN Regular" panose="020B0500000000000000" pitchFamily="34" charset="-122"/>
            <a:cs typeface="+mn-cs"/>
          </a:endParaRPr>
        </a:p>
      </dsp:txBody>
      <dsp:txXfrm>
        <a:off x="37197" y="3908932"/>
        <a:ext cx="5920006" cy="687591"/>
      </dsp:txXfrm>
    </dsp:sp>
    <dsp:sp modelId="{24B19728-AED9-4E9A-9664-E7CB755D7879}">
      <dsp:nvSpPr>
        <dsp:cNvPr id="0" name=""/>
        <dsp:cNvSpPr/>
      </dsp:nvSpPr>
      <dsp:spPr>
        <a:xfrm>
          <a:off x="0" y="4645744"/>
          <a:ext cx="5994400" cy="761985"/>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CN" altLang="en-US" sz="2800" kern="1200" dirty="0">
              <a:solidFill>
                <a:srgbClr val="FFFFFF"/>
              </a:solidFill>
              <a:latin typeface="思源黑体 CN Regular" panose="020B0500000000000000" pitchFamily="34" charset="-122"/>
              <a:ea typeface="思源黑体 CN Regular" panose="020B0500000000000000" pitchFamily="34" charset="-122"/>
              <a:cs typeface="+mn-cs"/>
            </a:rPr>
            <a:t>函数的注释</a:t>
          </a:r>
          <a:endParaRPr lang="en-US" sz="2800" kern="1200" dirty="0">
            <a:solidFill>
              <a:srgbClr val="FFFFFF"/>
            </a:solidFill>
            <a:latin typeface="思源黑体 CN Regular" panose="020B0500000000000000" pitchFamily="34" charset="-122"/>
            <a:ea typeface="思源黑体 CN Regular" panose="020B0500000000000000" pitchFamily="34" charset="-122"/>
            <a:cs typeface="+mn-cs"/>
          </a:endParaRPr>
        </a:p>
      </dsp:txBody>
      <dsp:txXfrm>
        <a:off x="37197" y="4682941"/>
        <a:ext cx="5920006" cy="687591"/>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t>11/19/2022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t>11/19/2022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CN"/>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F63B152-7103-4FFE-90AC-D94EB7F44A7E}" type="datetimeFigureOut">
              <a:rPr lang="en-US" smtClean="0"/>
              <a:t>11/19/2022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99DD5A9-4EF1-497E-92EF-2D23CF305E03}"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CN"/>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F63B152-7103-4FFE-90AC-D94EB7F44A7E}" type="datetimeFigureOut">
              <a:rPr lang="en-US" smtClean="0"/>
              <a:t>11/19/2022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99DD5A9-4EF1-497E-92EF-2D23CF305E03}"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EF63B152-7103-4FFE-90AC-D94EB7F44A7E}" type="datetimeFigureOut">
              <a:rPr lang="en-US" smtClean="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EF63B152-7103-4FFE-90AC-D94EB7F44A7E}" type="datetimeFigureOut">
              <a:rPr lang="en-US" smtClean="0"/>
              <a:t>11/19/2022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DD5A9-4EF1-497E-92EF-2D23CF305E03}"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EF63B152-7103-4FFE-90AC-D94EB7F44A7E}" type="datetimeFigureOut">
              <a:rPr lang="en-US" smtClean="0"/>
              <a:t>11/19/2022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DD5A9-4EF1-497E-92EF-2D23CF305E03}"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3B152-7103-4FFE-90AC-D94EB7F44A7E}" type="datetimeFigureOut">
              <a:rPr lang="en-US" smtClean="0"/>
              <a:t>11/19/2022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DD5A9-4EF1-497E-92EF-2D23CF305E03}"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CN"/>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F63B152-7103-4FFE-90AC-D94EB7F44A7E}" type="datetimeFigureOut">
              <a:rPr lang="en-US" smtClean="0"/>
              <a:t>11/19/2022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299DD5A9-4EF1-497E-92EF-2D23CF305E03}"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CN"/>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F63B152-7103-4FFE-90AC-D94EB7F44A7E}" type="datetimeFigureOut">
              <a:rPr lang="en-US" smtClean="0"/>
              <a:t>11/19/2022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299DD5A9-4EF1-497E-92EF-2D23CF305E03}"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F63B152-7103-4FFE-90AC-D94EB7F44A7E}" type="datetimeFigureOut">
              <a:rPr lang="en-US" smtClean="0"/>
              <a:t>11/19/2022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99DD5A9-4EF1-497E-92EF-2D23CF305E03}"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0185" y="1529080"/>
            <a:ext cx="10318115" cy="2750820"/>
          </a:xfrm>
        </p:spPr>
        <p:txBody>
          <a:bodyPr/>
          <a:lstStyle/>
          <a:p>
            <a:pPr>
              <a:lnSpc>
                <a:spcPct val="100000"/>
              </a:lnSpc>
            </a:pPr>
            <a:r>
              <a:rPr lang="zh-CN" altLang="en-US" sz="8800" spc="0" dirty="0">
                <a:latin typeface="思源黑体 CN Regular" panose="020B0500000000000000" pitchFamily="34" charset="-122"/>
                <a:ea typeface="思源黑体 CN Regular" panose="020B0500000000000000" pitchFamily="34" charset="-122"/>
              </a:rPr>
              <a:t>函数</a:t>
            </a:r>
            <a:endParaRPr lang="en-US" sz="8800" spc="0" dirty="0">
              <a:latin typeface="思源黑体 CN Regular" panose="020B0500000000000000" pitchFamily="34" charset="-122"/>
              <a:ea typeface="思源黑体 CN Regular" panose="020B0500000000000000" pitchFamily="34" charset="-122"/>
            </a:endParaRPr>
          </a:p>
        </p:txBody>
      </p:sp>
      <p:sp>
        <p:nvSpPr>
          <p:cNvPr id="8" name="TextBox 7"/>
          <p:cNvSpPr txBox="1"/>
          <p:nvPr/>
        </p:nvSpPr>
        <p:spPr>
          <a:xfrm>
            <a:off x="2114229" y="3925755"/>
            <a:ext cx="8224344" cy="521970"/>
          </a:xfrm>
          <a:prstGeom prst="rect">
            <a:avLst/>
          </a:prstGeom>
          <a:noFill/>
        </p:spPr>
        <p:txBody>
          <a:bodyPr wrap="square" rtlCol="0">
            <a:spAutoFit/>
          </a:bodyPr>
          <a:lstStyle/>
          <a:p>
            <a:pPr algn="ctr"/>
            <a:r>
              <a:rPr lang="zh-CN" altLang="en-US" sz="2800" dirty="0">
                <a:solidFill>
                  <a:schemeClr val="tx2"/>
                </a:solidFill>
                <a:latin typeface="思源黑体 CN Regular" panose="020B0500000000000000" pitchFamily="34" charset="-122"/>
                <a:ea typeface="思源黑体 CN Regular" panose="020B0500000000000000" pitchFamily="34" charset="-122"/>
                <a:cs typeface="Times New Roman" panose="02020603050405020304" pitchFamily="18" charset="0"/>
              </a:rPr>
              <a:t>讲师：罗大富</a:t>
            </a:r>
          </a:p>
        </p:txBody>
      </p:sp>
      <p:sp>
        <p:nvSpPr>
          <p:cNvPr id="3" name="文本框 2"/>
          <p:cNvSpPr txBox="1"/>
          <p:nvPr/>
        </p:nvSpPr>
        <p:spPr>
          <a:xfrm>
            <a:off x="622300" y="311785"/>
            <a:ext cx="4331335" cy="922020"/>
          </a:xfrm>
          <a:prstGeom prst="rect">
            <a:avLst/>
          </a:prstGeom>
          <a:noFill/>
        </p:spPr>
        <p:txBody>
          <a:bodyPr wrap="square" rtlCol="0">
            <a:spAutoFit/>
          </a:bodyPr>
          <a:lstStyle/>
          <a:p>
            <a:r>
              <a:rPr lang="zh-CN" altLang="en-US" sz="5400" dirty="0">
                <a:ln w="6600">
                  <a:solidFill>
                    <a:schemeClr val="accent2"/>
                  </a:solidFill>
                  <a:prstDash val="solid"/>
                </a:ln>
                <a:solidFill>
                  <a:srgbClr val="FFFFFF"/>
                </a:solidFill>
                <a:effectLst>
                  <a:outerShdw dist="38100" dir="2700000" algn="tl" rotWithShape="0">
                    <a:schemeClr val="accent2"/>
                  </a:outerShdw>
                </a:effectLst>
                <a:latin typeface="思源黑体 CN Regular" panose="020B0500000000000000" pitchFamily="34" charset="-122"/>
                <a:ea typeface="思源黑体 CN Regular" panose="020B0500000000000000" pitchFamily="34" charset="-122"/>
                <a:sym typeface="+mn-ea"/>
              </a:rPr>
              <a:t>第四章节</a:t>
            </a:r>
            <a:endParaRPr lang="zh-CN" altLang="en-US"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spc="0" dirty="0">
                <a:solidFill>
                  <a:schemeClr val="tx2"/>
                </a:solidFill>
                <a:uFillTx/>
                <a:latin typeface="思源黑体 CN Regular" charset="0"/>
                <a:ea typeface="思源黑体 CN Regular" panose="020B0500000000000000" pitchFamily="34" charset="-122"/>
                <a:cs typeface="Times New Roman" panose="02020603050405020304" pitchFamily="18" charset="0"/>
              </a:rPr>
              <a:t>默认值参数</a:t>
            </a:r>
          </a:p>
        </p:txBody>
      </p:sp>
      <p:sp>
        <p:nvSpPr>
          <p:cNvPr id="3" name="Content Placeholder 2"/>
          <p:cNvSpPr>
            <a:spLocks noGrp="1"/>
          </p:cNvSpPr>
          <p:nvPr>
            <p:ph idx="1"/>
          </p:nvPr>
        </p:nvSpPr>
        <p:spPr>
          <a:xfrm>
            <a:off x="1251678" y="1325461"/>
            <a:ext cx="10178322" cy="4554131"/>
          </a:xfrm>
        </p:spPr>
        <p:txBody>
          <a:bodyPr>
            <a:normAutofit/>
          </a:bodyPr>
          <a:lstStyle/>
          <a:p>
            <a:pPr marL="0" indent="0">
              <a:lnSpc>
                <a:spcPct val="130000"/>
              </a:lnSpc>
              <a:buNone/>
            </a:pPr>
            <a:r>
              <a:rPr lang="zh-CN" altLang="en-US" dirty="0">
                <a:solidFill>
                  <a:schemeClr val="accent2"/>
                </a:solidFill>
              </a:rPr>
              <a:t>在 </a:t>
            </a:r>
            <a:r>
              <a:rPr lang="en-US" altLang="zh-CN" dirty="0">
                <a:solidFill>
                  <a:schemeClr val="accent2"/>
                </a:solidFill>
              </a:rPr>
              <a:t>Python </a:t>
            </a:r>
            <a:r>
              <a:rPr lang="zh-CN" altLang="en-US" dirty="0">
                <a:solidFill>
                  <a:schemeClr val="accent2"/>
                </a:solidFill>
              </a:rPr>
              <a:t>中，可以在声明函数的时候，预先为参数设置一个默认值，当调用函数，如果某个参数具有默认值，则可以不向函数传递该参数，这时，函数将使用声明函数时为该参数设置的默认值来运行。</a:t>
            </a:r>
            <a:endParaRPr lang="en-US" altLang="zh-CN" dirty="0">
              <a:solidFill>
                <a:schemeClr val="accent2"/>
              </a:solidFill>
            </a:endParaRPr>
          </a:p>
          <a:p>
            <a:pPr marL="0" indent="0">
              <a:lnSpc>
                <a:spcPct val="100000"/>
              </a:lnSpc>
              <a:buNone/>
            </a:pPr>
            <a:endParaRPr lang="en-US" dirty="0">
              <a:solidFill>
                <a:schemeClr val="accent2"/>
              </a:solidFill>
            </a:endParaRPr>
          </a:p>
          <a:p>
            <a:pPr marL="0" indent="0">
              <a:buNone/>
            </a:pPr>
            <a:r>
              <a:rPr lang="zh-CN" altLang="en-US" dirty="0">
                <a:solidFill>
                  <a:schemeClr val="accent2"/>
                </a:solidFill>
              </a:rPr>
              <a:t>声明一个参数具有默认值的参数形式如下：</a:t>
            </a:r>
            <a:endParaRPr lang="en-US" altLang="zh-CN" dirty="0">
              <a:solidFill>
                <a:schemeClr val="accent2"/>
              </a:solidFill>
            </a:endParaRPr>
          </a:p>
          <a:p>
            <a:pPr marL="0" indent="0">
              <a:lnSpc>
                <a:spcPts val="2000"/>
              </a:lnSpc>
              <a:spcBef>
                <a:spcPts val="0"/>
              </a:spcBef>
              <a:buNone/>
            </a:pPr>
            <a:endParaRPr lang="zh-CN" altLang="en-US" dirty="0">
              <a:solidFill>
                <a:schemeClr val="accent2"/>
              </a:solidFill>
            </a:endParaRPr>
          </a:p>
          <a:p>
            <a:pPr marL="457200" lvl="1" indent="0">
              <a:spcBef>
                <a:spcPts val="0"/>
              </a:spcBef>
              <a:buNone/>
            </a:pPr>
            <a:r>
              <a:rPr lang="en-US" altLang="zh-CN" dirty="0"/>
              <a:t>def '</a:t>
            </a:r>
            <a:r>
              <a:rPr lang="zh-CN" altLang="en-US" dirty="0"/>
              <a:t>函数名</a:t>
            </a:r>
            <a:r>
              <a:rPr lang="en-US" altLang="zh-CN" dirty="0"/>
              <a:t>'('</a:t>
            </a:r>
            <a:r>
              <a:rPr lang="zh-CN" altLang="en-US" dirty="0"/>
              <a:t>参数</a:t>
            </a:r>
            <a:r>
              <a:rPr lang="en-US" altLang="zh-CN" dirty="0"/>
              <a:t>'='</a:t>
            </a:r>
            <a:r>
              <a:rPr lang="zh-CN" altLang="en-US" dirty="0"/>
              <a:t>默认值</a:t>
            </a:r>
            <a:r>
              <a:rPr lang="en-US" altLang="zh-CN" dirty="0"/>
              <a:t>')</a:t>
            </a:r>
            <a:r>
              <a:rPr lang="zh-CN" altLang="en-US" dirty="0"/>
              <a:t>：</a:t>
            </a:r>
          </a:p>
          <a:p>
            <a:pPr marL="457200" lvl="1" indent="0">
              <a:buNone/>
            </a:pPr>
            <a:r>
              <a:rPr lang="zh-CN" altLang="en-US" dirty="0"/>
              <a:t>	</a:t>
            </a:r>
            <a:r>
              <a:rPr lang="en-US" altLang="zh-CN" dirty="0"/>
              <a:t>'</a:t>
            </a:r>
            <a:r>
              <a:rPr lang="zh-CN" altLang="en-US" dirty="0"/>
              <a:t>语句</a:t>
            </a:r>
            <a:r>
              <a:rPr lang="en-US" altLang="zh-CN" dirty="0"/>
              <a:t>'</a:t>
            </a:r>
          </a:p>
          <a:p>
            <a:pPr marL="0" indent="0">
              <a:buNone/>
            </a:pPr>
            <a:endParaRPr lang="en-US" dirty="0"/>
          </a:p>
        </p:txBody>
      </p:sp>
    </p:spTree>
    <p:extLst>
      <p:ext uri="{BB962C8B-B14F-4D97-AF65-F5344CB8AC3E}">
        <p14:creationId xmlns:p14="http://schemas.microsoft.com/office/powerpoint/2010/main" val="4087439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spc="0" dirty="0">
                <a:solidFill>
                  <a:schemeClr val="tx2"/>
                </a:solidFill>
                <a:uFillTx/>
                <a:latin typeface="思源黑体 CN Regular" charset="0"/>
                <a:ea typeface="思源黑体 CN Regular" panose="020B0500000000000000" pitchFamily="34" charset="-122"/>
                <a:cs typeface="Times New Roman" panose="02020603050405020304" pitchFamily="18" charset="0"/>
              </a:rPr>
              <a:t>可变数量传参 </a:t>
            </a:r>
            <a:r>
              <a:rPr lang="en-US" altLang="zh-CN" sz="4000" spc="0" dirty="0">
                <a:solidFill>
                  <a:schemeClr val="tx2"/>
                </a:solidFill>
                <a:uFillTx/>
                <a:latin typeface="思源黑体 CN Regular" charset="0"/>
                <a:ea typeface="思源黑体 CN Regular" panose="020B0500000000000000" pitchFamily="34" charset="-122"/>
                <a:cs typeface="Times New Roman" panose="02020603050405020304" pitchFamily="18" charset="0"/>
              </a:rPr>
              <a:t>*</a:t>
            </a:r>
            <a:r>
              <a:rPr lang="en-US" altLang="zh-CN" sz="4000" spc="0" dirty="0" err="1">
                <a:solidFill>
                  <a:schemeClr val="tx2"/>
                </a:solidFill>
                <a:uFillTx/>
                <a:latin typeface="思源黑体 CN Regular" charset="0"/>
                <a:ea typeface="思源黑体 CN Regular" panose="020B0500000000000000" pitchFamily="34" charset="-122"/>
                <a:cs typeface="Times New Roman" panose="02020603050405020304" pitchFamily="18" charset="0"/>
              </a:rPr>
              <a:t>args</a:t>
            </a:r>
            <a:endParaRPr lang="zh-CN" altLang="en-US" sz="4000" spc="0" dirty="0">
              <a:solidFill>
                <a:schemeClr val="tx2"/>
              </a:solidFill>
              <a:uFillTx/>
              <a:latin typeface="思源黑体 CN Regular" charset="0"/>
              <a:ea typeface="思源黑体 CN Regular" panose="020B0500000000000000" pitchFamily="34" charset="-122"/>
              <a:cs typeface="Times New Roman" panose="02020603050405020304" pitchFamily="18" charset="0"/>
            </a:endParaRPr>
          </a:p>
        </p:txBody>
      </p:sp>
      <p:sp>
        <p:nvSpPr>
          <p:cNvPr id="3" name="Content Placeholder 2"/>
          <p:cNvSpPr>
            <a:spLocks noGrp="1"/>
          </p:cNvSpPr>
          <p:nvPr>
            <p:ph idx="1"/>
          </p:nvPr>
        </p:nvSpPr>
        <p:spPr>
          <a:xfrm>
            <a:off x="1251678" y="1325461"/>
            <a:ext cx="10178322" cy="4554131"/>
          </a:xfrm>
        </p:spPr>
        <p:txBody>
          <a:bodyPr>
            <a:normAutofit/>
          </a:bodyPr>
          <a:lstStyle/>
          <a:p>
            <a:pPr marL="0" indent="0">
              <a:buNone/>
            </a:pPr>
            <a:r>
              <a:rPr lang="zh-CN" altLang="en-US" dirty="0">
                <a:solidFill>
                  <a:schemeClr val="accent2"/>
                </a:solidFill>
              </a:rPr>
              <a:t>在自定义函数时，如果参数名前加上一个星号 </a:t>
            </a:r>
            <a:r>
              <a:rPr lang="en-US" altLang="zh-CN" dirty="0">
                <a:solidFill>
                  <a:schemeClr val="accent2"/>
                </a:solidFill>
              </a:rPr>
              <a:t>* </a:t>
            </a:r>
            <a:r>
              <a:rPr lang="zh-CN" altLang="en-US" dirty="0">
                <a:solidFill>
                  <a:schemeClr val="accent2"/>
                </a:solidFill>
              </a:rPr>
              <a:t>，</a:t>
            </a:r>
            <a:r>
              <a:rPr lang="en-US" altLang="zh-CN" dirty="0">
                <a:solidFill>
                  <a:schemeClr val="accent2"/>
                </a:solidFill>
              </a:rPr>
              <a:t> </a:t>
            </a:r>
            <a:r>
              <a:rPr lang="zh-CN" altLang="en-US" dirty="0">
                <a:solidFill>
                  <a:schemeClr val="accent2"/>
                </a:solidFill>
              </a:rPr>
              <a:t>则表示该参数就是一个可变长参数。</a:t>
            </a:r>
            <a:endParaRPr lang="en-US" altLang="zh-CN" dirty="0">
              <a:solidFill>
                <a:schemeClr val="accent2"/>
              </a:solidFill>
            </a:endParaRPr>
          </a:p>
          <a:p>
            <a:pPr marL="0" indent="0">
              <a:lnSpc>
                <a:spcPct val="100000"/>
              </a:lnSpc>
              <a:buNone/>
            </a:pPr>
            <a:endParaRPr lang="en-US" dirty="0">
              <a:solidFill>
                <a:schemeClr val="accent2"/>
              </a:solidFill>
            </a:endParaRPr>
          </a:p>
          <a:p>
            <a:pPr marL="0" indent="0">
              <a:lnSpc>
                <a:spcPct val="130000"/>
              </a:lnSpc>
              <a:buNone/>
            </a:pPr>
            <a:r>
              <a:rPr lang="zh-CN" altLang="en-US" dirty="0"/>
              <a:t>注意：当自定义函数的参数中，含有前面所介绍的几种类型的参数时，一般来说，带星号的参数应该放到最后。当带星号的参数放在最前面时，仍然可以正常工作，但调用时后面的参数必须以关键字参数方式提供，否则因其后的位置参数无法获取值而发生错误。</a:t>
            </a:r>
            <a:endParaRPr lang="en-US" altLang="zh-CN" dirty="0"/>
          </a:p>
        </p:txBody>
      </p:sp>
    </p:spTree>
    <p:extLst>
      <p:ext uri="{BB962C8B-B14F-4D97-AF65-F5344CB8AC3E}">
        <p14:creationId xmlns:p14="http://schemas.microsoft.com/office/powerpoint/2010/main" val="2837252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spc="0" dirty="0">
                <a:solidFill>
                  <a:schemeClr val="tx2"/>
                </a:solidFill>
                <a:uFillTx/>
                <a:latin typeface="思源黑体 CN Regular" charset="0"/>
                <a:ea typeface="思源黑体 CN Regular" panose="020B0500000000000000" pitchFamily="34" charset="-122"/>
                <a:cs typeface="Times New Roman" panose="02020603050405020304" pitchFamily="18" charset="0"/>
              </a:rPr>
              <a:t>可变数量传参 </a:t>
            </a:r>
            <a:r>
              <a:rPr lang="en-US" altLang="zh-CN" sz="4000" spc="0" dirty="0">
                <a:solidFill>
                  <a:schemeClr val="tx2"/>
                </a:solidFill>
                <a:uFillTx/>
                <a:latin typeface="思源黑体 CN Regular" charset="0"/>
                <a:ea typeface="思源黑体 CN Regular" panose="020B0500000000000000" pitchFamily="34" charset="-122"/>
                <a:cs typeface="Times New Roman" panose="02020603050405020304" pitchFamily="18" charset="0"/>
              </a:rPr>
              <a:t>**</a:t>
            </a:r>
            <a:r>
              <a:rPr lang="en-US" altLang="zh-CN" sz="4000" spc="0" dirty="0" err="1">
                <a:solidFill>
                  <a:schemeClr val="tx2"/>
                </a:solidFill>
                <a:uFillTx/>
                <a:latin typeface="思源黑体 CN Regular" charset="0"/>
                <a:ea typeface="思源黑体 CN Regular" panose="020B0500000000000000" pitchFamily="34" charset="-122"/>
                <a:cs typeface="Times New Roman" panose="02020603050405020304" pitchFamily="18" charset="0"/>
              </a:rPr>
              <a:t>kwargs</a:t>
            </a:r>
            <a:endParaRPr lang="zh-CN" altLang="en-US" sz="4000" spc="0" dirty="0">
              <a:solidFill>
                <a:schemeClr val="tx2"/>
              </a:solidFill>
              <a:uFillTx/>
              <a:latin typeface="思源黑体 CN Regular" charset="0"/>
              <a:ea typeface="思源黑体 CN Regular" panose="020B0500000000000000" pitchFamily="34" charset="-122"/>
              <a:cs typeface="Times New Roman" panose="02020603050405020304" pitchFamily="18" charset="0"/>
            </a:endParaRPr>
          </a:p>
        </p:txBody>
      </p:sp>
      <p:sp>
        <p:nvSpPr>
          <p:cNvPr id="3" name="Content Placeholder 2"/>
          <p:cNvSpPr>
            <a:spLocks noGrp="1"/>
          </p:cNvSpPr>
          <p:nvPr>
            <p:ph idx="1"/>
          </p:nvPr>
        </p:nvSpPr>
        <p:spPr>
          <a:xfrm>
            <a:off x="1251678" y="1325461"/>
            <a:ext cx="10178322" cy="4554131"/>
          </a:xfrm>
        </p:spPr>
        <p:txBody>
          <a:bodyPr>
            <a:normAutofit/>
          </a:bodyPr>
          <a:lstStyle/>
          <a:p>
            <a:pPr marL="0" indent="0">
              <a:lnSpc>
                <a:spcPct val="130000"/>
              </a:lnSpc>
              <a:buNone/>
            </a:pPr>
            <a:r>
              <a:rPr lang="zh-CN" altLang="en-US" dirty="0">
                <a:solidFill>
                  <a:schemeClr val="accent2"/>
                </a:solidFill>
              </a:rPr>
              <a:t>使用元组来收集参数时，调用时提供的参数不能为关键字参数，如果要收集不定数量的关键字参数可以在自定义函数时的参数前加两颗星即 **</a:t>
            </a:r>
            <a:r>
              <a:rPr lang="en-US" altLang="zh-CN" dirty="0" err="1">
                <a:solidFill>
                  <a:schemeClr val="accent2"/>
                </a:solidFill>
              </a:rPr>
              <a:t>kwargs</a:t>
            </a:r>
            <a:r>
              <a:rPr lang="zh-CN" altLang="en-US" dirty="0">
                <a:solidFill>
                  <a:schemeClr val="accent2"/>
                </a:solidFill>
              </a:rPr>
              <a:t>，这样一来，多余的关键字参数就可以以字典的方式被收集到变量 </a:t>
            </a:r>
            <a:r>
              <a:rPr lang="en-US" altLang="zh-CN" dirty="0" err="1">
                <a:solidFill>
                  <a:schemeClr val="accent2"/>
                </a:solidFill>
              </a:rPr>
              <a:t>kwargs</a:t>
            </a:r>
            <a:r>
              <a:rPr lang="en-US" altLang="zh-CN" dirty="0">
                <a:solidFill>
                  <a:schemeClr val="accent2"/>
                </a:solidFill>
              </a:rPr>
              <a:t> </a:t>
            </a:r>
            <a:r>
              <a:rPr lang="zh-CN" altLang="en-US" dirty="0">
                <a:solidFill>
                  <a:schemeClr val="accent2"/>
                </a:solidFill>
              </a:rPr>
              <a:t>中。</a:t>
            </a:r>
            <a:endParaRPr lang="en-US" altLang="zh-CN" dirty="0">
              <a:solidFill>
                <a:schemeClr val="accent2"/>
              </a:solidFill>
            </a:endParaRPr>
          </a:p>
          <a:p>
            <a:pPr marL="0" indent="0">
              <a:lnSpc>
                <a:spcPct val="100000"/>
              </a:lnSpc>
              <a:buNone/>
            </a:pPr>
            <a:endParaRPr lang="en-US" altLang="zh-CN" dirty="0"/>
          </a:p>
          <a:p>
            <a:pPr marL="0" indent="0">
              <a:buNone/>
            </a:pPr>
            <a:r>
              <a:rPr lang="zh-CN" altLang="en-US" dirty="0"/>
              <a:t>注意：收集关键字参数时，要放在函数声明的参数列表中的所有参数之后。</a:t>
            </a:r>
            <a:endParaRPr lang="en-US" altLang="zh-CN" dirty="0"/>
          </a:p>
        </p:txBody>
      </p:sp>
    </p:spTree>
    <p:extLst>
      <p:ext uri="{BB962C8B-B14F-4D97-AF65-F5344CB8AC3E}">
        <p14:creationId xmlns:p14="http://schemas.microsoft.com/office/powerpoint/2010/main" val="1128095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spc="0" dirty="0">
                <a:solidFill>
                  <a:schemeClr val="tx2"/>
                </a:solidFill>
                <a:uFillTx/>
                <a:latin typeface="思源黑体 CN Regular" charset="0"/>
                <a:ea typeface="思源黑体 CN Regular" panose="020B0500000000000000" pitchFamily="34" charset="-122"/>
                <a:cs typeface="Times New Roman" panose="02020603050405020304" pitchFamily="18" charset="0"/>
              </a:rPr>
              <a:t>变量的作用域</a:t>
            </a:r>
          </a:p>
        </p:txBody>
      </p:sp>
      <p:sp>
        <p:nvSpPr>
          <p:cNvPr id="3" name="Content Placeholder 2"/>
          <p:cNvSpPr>
            <a:spLocks noGrp="1"/>
          </p:cNvSpPr>
          <p:nvPr>
            <p:ph idx="1"/>
          </p:nvPr>
        </p:nvSpPr>
        <p:spPr>
          <a:xfrm>
            <a:off x="1251678" y="1325461"/>
            <a:ext cx="10178322" cy="4554131"/>
          </a:xfrm>
        </p:spPr>
        <p:txBody>
          <a:bodyPr>
            <a:normAutofit/>
          </a:bodyPr>
          <a:lstStyle/>
          <a:p>
            <a:pPr marL="0" indent="0">
              <a:buNone/>
            </a:pPr>
            <a:r>
              <a:rPr lang="zh-CN" altLang="en-US" dirty="0">
                <a:solidFill>
                  <a:schemeClr val="accent2"/>
                </a:solidFill>
              </a:rPr>
              <a:t>在 </a:t>
            </a:r>
            <a:r>
              <a:rPr lang="en-US" altLang="zh-CN" dirty="0">
                <a:solidFill>
                  <a:schemeClr val="accent2"/>
                </a:solidFill>
              </a:rPr>
              <a:t>Python </a:t>
            </a:r>
            <a:r>
              <a:rPr lang="zh-CN" altLang="en-US" dirty="0">
                <a:solidFill>
                  <a:schemeClr val="accent2"/>
                </a:solidFill>
              </a:rPr>
              <a:t>中，作用域可以分为：</a:t>
            </a:r>
          </a:p>
          <a:p>
            <a:pPr marL="0" indent="0">
              <a:lnSpc>
                <a:spcPts val="2000"/>
              </a:lnSpc>
              <a:spcBef>
                <a:spcPts val="0"/>
              </a:spcBef>
              <a:buNone/>
            </a:pPr>
            <a:endParaRPr lang="zh-CN" altLang="en-US" dirty="0">
              <a:solidFill>
                <a:schemeClr val="accent2"/>
              </a:solidFill>
            </a:endParaRPr>
          </a:p>
          <a:p>
            <a:pPr>
              <a:spcBef>
                <a:spcPts val="0"/>
              </a:spcBef>
            </a:pPr>
            <a:r>
              <a:rPr lang="zh-CN" altLang="en-US" dirty="0">
                <a:solidFill>
                  <a:schemeClr val="accent2"/>
                </a:solidFill>
              </a:rPr>
              <a:t>内置作用域：</a:t>
            </a:r>
            <a:r>
              <a:rPr lang="en-US" altLang="zh-CN" dirty="0">
                <a:solidFill>
                  <a:schemeClr val="accent2"/>
                </a:solidFill>
              </a:rPr>
              <a:t>Python </a:t>
            </a:r>
            <a:r>
              <a:rPr lang="zh-CN" altLang="en-US" dirty="0">
                <a:solidFill>
                  <a:schemeClr val="accent2"/>
                </a:solidFill>
              </a:rPr>
              <a:t>预先定义的，在</a:t>
            </a:r>
            <a:r>
              <a:rPr lang="en-US" altLang="zh-CN" dirty="0">
                <a:solidFill>
                  <a:schemeClr val="accent2"/>
                </a:solidFill>
              </a:rPr>
              <a:t>__builtins__</a:t>
            </a:r>
            <a:r>
              <a:rPr lang="zh-CN" altLang="en-US" dirty="0">
                <a:solidFill>
                  <a:schemeClr val="accent2"/>
                </a:solidFill>
              </a:rPr>
              <a:t>模块中。这些名称主要是一些关键字，例如</a:t>
            </a:r>
            <a:r>
              <a:rPr lang="en-US" altLang="zh-CN" dirty="0" err="1">
                <a:solidFill>
                  <a:schemeClr val="accent2"/>
                </a:solidFill>
              </a:rPr>
              <a:t>len</a:t>
            </a:r>
            <a:r>
              <a:rPr lang="zh-CN" altLang="en-US" dirty="0">
                <a:solidFill>
                  <a:schemeClr val="accent2"/>
                </a:solidFill>
              </a:rPr>
              <a:t>、</a:t>
            </a:r>
            <a:r>
              <a:rPr lang="en-US" altLang="zh-CN" dirty="0">
                <a:solidFill>
                  <a:schemeClr val="accent2"/>
                </a:solidFill>
              </a:rPr>
              <a:t>range</a:t>
            </a:r>
            <a:r>
              <a:rPr lang="zh-CN" altLang="en-US" dirty="0">
                <a:solidFill>
                  <a:schemeClr val="accent2"/>
                </a:solidFill>
              </a:rPr>
              <a:t>、</a:t>
            </a:r>
            <a:r>
              <a:rPr lang="en-US" altLang="zh-CN" dirty="0">
                <a:solidFill>
                  <a:schemeClr val="accent2"/>
                </a:solidFill>
              </a:rPr>
              <a:t>True</a:t>
            </a:r>
            <a:r>
              <a:rPr lang="zh-CN" altLang="en-US" dirty="0">
                <a:solidFill>
                  <a:schemeClr val="accent2"/>
                </a:solidFill>
              </a:rPr>
              <a:t>等</a:t>
            </a:r>
          </a:p>
          <a:p>
            <a:r>
              <a:rPr lang="zh-CN" altLang="en-US" dirty="0">
                <a:solidFill>
                  <a:schemeClr val="accent2"/>
                </a:solidFill>
              </a:rPr>
              <a:t>全局作用域：所编写的整个程序</a:t>
            </a:r>
          </a:p>
          <a:p>
            <a:r>
              <a:rPr lang="zh-CN" altLang="en-US" dirty="0">
                <a:solidFill>
                  <a:schemeClr val="accent2"/>
                </a:solidFill>
              </a:rPr>
              <a:t>局部作用域：某个函数内部范围</a:t>
            </a:r>
            <a:endParaRPr lang="en-US" altLang="zh-CN" dirty="0">
              <a:solidFill>
                <a:schemeClr val="accent2"/>
              </a:solidFill>
            </a:endParaRPr>
          </a:p>
          <a:p>
            <a:pPr marL="0" indent="0">
              <a:lnSpc>
                <a:spcPct val="100000"/>
              </a:lnSpc>
              <a:buNone/>
            </a:pPr>
            <a:endParaRPr lang="en-US" altLang="zh-CN" dirty="0"/>
          </a:p>
          <a:p>
            <a:pPr marL="0" indent="0">
              <a:buNone/>
            </a:pPr>
            <a:r>
              <a:rPr lang="zh-CN" altLang="en-US" dirty="0"/>
              <a:t>注意：在局部作用域内可以引用全局作用域内的变量，但不可以修改它。</a:t>
            </a:r>
            <a:endParaRPr lang="en-US" altLang="zh-CN" dirty="0"/>
          </a:p>
        </p:txBody>
      </p:sp>
      <p:grpSp>
        <p:nvGrpSpPr>
          <p:cNvPr id="12" name="组合 11">
            <a:extLst>
              <a:ext uri="{FF2B5EF4-FFF2-40B4-BE49-F238E27FC236}">
                <a16:creationId xmlns:a16="http://schemas.microsoft.com/office/drawing/2014/main" id="{ACD71389-08E2-451A-BB19-DDB1D22EA8E3}"/>
              </a:ext>
            </a:extLst>
          </p:cNvPr>
          <p:cNvGrpSpPr/>
          <p:nvPr/>
        </p:nvGrpSpPr>
        <p:grpSpPr>
          <a:xfrm>
            <a:off x="7991061" y="4399040"/>
            <a:ext cx="3526972" cy="2090057"/>
            <a:chOff x="7903028" y="4426385"/>
            <a:chExt cx="3526972" cy="2090057"/>
          </a:xfrm>
        </p:grpSpPr>
        <p:sp>
          <p:nvSpPr>
            <p:cNvPr id="4" name="矩形: 圆角 3">
              <a:extLst>
                <a:ext uri="{FF2B5EF4-FFF2-40B4-BE49-F238E27FC236}">
                  <a16:creationId xmlns:a16="http://schemas.microsoft.com/office/drawing/2014/main" id="{03ACAC7F-87D3-4196-AECC-8E0239BEF2EC}"/>
                </a:ext>
              </a:extLst>
            </p:cNvPr>
            <p:cNvSpPr/>
            <p:nvPr/>
          </p:nvSpPr>
          <p:spPr>
            <a:xfrm>
              <a:off x="7903028" y="4426385"/>
              <a:ext cx="3526972" cy="2090057"/>
            </a:xfrm>
            <a:prstGeom prst="roundRect">
              <a:avLst/>
            </a:prstGeom>
            <a:ln w="12700">
              <a:solidFill>
                <a:schemeClr val="accent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6" name="矩形: 圆角 5">
              <a:extLst>
                <a:ext uri="{FF2B5EF4-FFF2-40B4-BE49-F238E27FC236}">
                  <a16:creationId xmlns:a16="http://schemas.microsoft.com/office/drawing/2014/main" id="{47ECE1B9-891B-4B2D-91A8-705124D06E2A}"/>
                </a:ext>
              </a:extLst>
            </p:cNvPr>
            <p:cNvSpPr/>
            <p:nvPr/>
          </p:nvSpPr>
          <p:spPr>
            <a:xfrm>
              <a:off x="8186058" y="4789715"/>
              <a:ext cx="3113314" cy="1645074"/>
            </a:xfrm>
            <a:prstGeom prst="roundRect">
              <a:avLst/>
            </a:prstGeom>
            <a:ln>
              <a:solidFill>
                <a:schemeClr val="accent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421D83EE-E725-4159-B413-905FEA5987F5}"/>
                </a:ext>
              </a:extLst>
            </p:cNvPr>
            <p:cNvSpPr/>
            <p:nvPr/>
          </p:nvSpPr>
          <p:spPr>
            <a:xfrm>
              <a:off x="8479971" y="5170714"/>
              <a:ext cx="2699658" cy="1186543"/>
            </a:xfrm>
            <a:prstGeom prst="roundRect">
              <a:avLst/>
            </a:prstGeom>
            <a:ln>
              <a:solidFill>
                <a:schemeClr val="accent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5427293C-DA54-4DCA-9A49-74777EC49354}"/>
                </a:ext>
              </a:extLst>
            </p:cNvPr>
            <p:cNvSpPr/>
            <p:nvPr/>
          </p:nvSpPr>
          <p:spPr>
            <a:xfrm>
              <a:off x="8784771" y="5532539"/>
              <a:ext cx="2275115" cy="710383"/>
            </a:xfrm>
            <a:prstGeom prst="roundRect">
              <a:avLst/>
            </a:prstGeom>
            <a:ln>
              <a:solidFill>
                <a:schemeClr val="accent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solidFill>
                    <a:schemeClr val="tx2"/>
                  </a:solidFill>
                  <a:latin typeface="思源黑体 CN Regular" panose="020B0500000000000000" pitchFamily="34" charset="-122"/>
                  <a:ea typeface="思源黑体 CN Regular" panose="020B0500000000000000" pitchFamily="34" charset="-122"/>
                </a:rPr>
                <a:t>嵌套函数内部的</a:t>
              </a:r>
              <a:endParaRPr lang="en-US" altLang="zh-CN" sz="1400" dirty="0">
                <a:solidFill>
                  <a:schemeClr val="tx2"/>
                </a:solidFill>
                <a:latin typeface="思源黑体 CN Regular" panose="020B0500000000000000" pitchFamily="34" charset="-122"/>
                <a:ea typeface="思源黑体 CN Regular" panose="020B0500000000000000" pitchFamily="34" charset="-122"/>
              </a:endParaRPr>
            </a:p>
            <a:p>
              <a:pPr algn="ctr"/>
              <a:r>
                <a:rPr lang="zh-CN" altLang="en-US" sz="1400" dirty="0">
                  <a:solidFill>
                    <a:schemeClr val="tx2"/>
                  </a:solidFill>
                  <a:latin typeface="思源黑体 CN Regular" panose="020B0500000000000000" pitchFamily="34" charset="-122"/>
                  <a:ea typeface="思源黑体 CN Regular" panose="020B0500000000000000" pitchFamily="34" charset="-122"/>
                </a:rPr>
                <a:t>本地作用域</a:t>
              </a:r>
            </a:p>
          </p:txBody>
        </p:sp>
        <p:sp>
          <p:nvSpPr>
            <p:cNvPr id="9" name="文本框 8">
              <a:extLst>
                <a:ext uri="{FF2B5EF4-FFF2-40B4-BE49-F238E27FC236}">
                  <a16:creationId xmlns:a16="http://schemas.microsoft.com/office/drawing/2014/main" id="{6BD69C32-93FF-41C5-9D0A-F25C3CBE0ACD}"/>
                </a:ext>
              </a:extLst>
            </p:cNvPr>
            <p:cNvSpPr txBox="1"/>
            <p:nvPr/>
          </p:nvSpPr>
          <p:spPr>
            <a:xfrm>
              <a:off x="8142509" y="4447871"/>
              <a:ext cx="2351314" cy="307777"/>
            </a:xfrm>
            <a:prstGeom prst="rect">
              <a:avLst/>
            </a:prstGeom>
            <a:noFill/>
          </p:spPr>
          <p:txBody>
            <a:bodyPr wrap="square" rtlCol="0">
              <a:spAutoFit/>
            </a:bodyPr>
            <a:lstStyle/>
            <a:p>
              <a:r>
                <a:rPr lang="zh-CN" altLang="en-US" sz="1400" dirty="0">
                  <a:solidFill>
                    <a:schemeClr val="tx2"/>
                  </a:solidFill>
                  <a:latin typeface="思源黑体 CN Regular" panose="020B0500000000000000" pitchFamily="34" charset="-122"/>
                  <a:ea typeface="思源黑体 CN Regular" panose="020B0500000000000000" pitchFamily="34" charset="-122"/>
                </a:rPr>
                <a:t>内置作用域 </a:t>
              </a:r>
              <a:r>
                <a:rPr lang="en-US" altLang="zh-CN" sz="1400" dirty="0" err="1">
                  <a:solidFill>
                    <a:schemeClr val="tx2"/>
                  </a:solidFill>
                  <a:latin typeface="思源黑体 CN Regular" panose="020B0500000000000000" pitchFamily="34" charset="-122"/>
                  <a:ea typeface="思源黑体 CN Regular" panose="020B0500000000000000" pitchFamily="34" charset="-122"/>
                </a:rPr>
                <a:t>dir</a:t>
              </a:r>
              <a:r>
                <a:rPr lang="zh-CN" altLang="en-US" sz="1400" dirty="0">
                  <a:solidFill>
                    <a:schemeClr val="tx2"/>
                  </a:solidFill>
                  <a:latin typeface="思源黑体 CN Regular" panose="020B0500000000000000" pitchFamily="34" charset="-122"/>
                  <a:ea typeface="思源黑体 CN Regular" panose="020B0500000000000000" pitchFamily="34" charset="-122"/>
                </a:rPr>
                <a:t>（</a:t>
              </a:r>
              <a:r>
                <a:rPr lang="en-US" altLang="zh-CN" sz="1400" dirty="0">
                  <a:solidFill>
                    <a:schemeClr val="tx2"/>
                  </a:solidFill>
                  <a:latin typeface="思源黑体 CN Regular" panose="020B0500000000000000" pitchFamily="34" charset="-122"/>
                  <a:ea typeface="思源黑体 CN Regular" panose="020B0500000000000000" pitchFamily="34" charset="-122"/>
                </a:rPr>
                <a:t>builtins</a:t>
              </a:r>
              <a:r>
                <a:rPr lang="zh-CN" altLang="en-US" sz="1400" dirty="0">
                  <a:solidFill>
                    <a:schemeClr val="tx2"/>
                  </a:solidFill>
                  <a:latin typeface="思源黑体 CN Regular" panose="020B0500000000000000" pitchFamily="34" charset="-122"/>
                  <a:ea typeface="思源黑体 CN Regular" panose="020B0500000000000000" pitchFamily="34" charset="-122"/>
                </a:rPr>
                <a:t>）</a:t>
              </a:r>
            </a:p>
          </p:txBody>
        </p:sp>
        <p:sp>
          <p:nvSpPr>
            <p:cNvPr id="10" name="文本框 9">
              <a:extLst>
                <a:ext uri="{FF2B5EF4-FFF2-40B4-BE49-F238E27FC236}">
                  <a16:creationId xmlns:a16="http://schemas.microsoft.com/office/drawing/2014/main" id="{CC2B5726-8C4B-4D84-82E5-A48F24A83087}"/>
                </a:ext>
              </a:extLst>
            </p:cNvPr>
            <p:cNvSpPr txBox="1"/>
            <p:nvPr/>
          </p:nvSpPr>
          <p:spPr>
            <a:xfrm>
              <a:off x="8523511" y="4828870"/>
              <a:ext cx="2351314" cy="307777"/>
            </a:xfrm>
            <a:prstGeom prst="rect">
              <a:avLst/>
            </a:prstGeom>
            <a:noFill/>
          </p:spPr>
          <p:txBody>
            <a:bodyPr wrap="square" rtlCol="0">
              <a:spAutoFit/>
            </a:bodyPr>
            <a:lstStyle/>
            <a:p>
              <a:r>
                <a:rPr lang="zh-CN" altLang="en-US" sz="1400" dirty="0">
                  <a:solidFill>
                    <a:schemeClr val="tx2"/>
                  </a:solidFill>
                  <a:latin typeface="思源黑体 CN Regular" panose="020B0500000000000000" pitchFamily="34" charset="-122"/>
                  <a:ea typeface="思源黑体 CN Regular" panose="020B0500000000000000" pitchFamily="34" charset="-122"/>
                </a:rPr>
                <a:t>全局作用域 </a:t>
              </a:r>
            </a:p>
          </p:txBody>
        </p:sp>
        <p:sp>
          <p:nvSpPr>
            <p:cNvPr id="11" name="文本框 10">
              <a:extLst>
                <a:ext uri="{FF2B5EF4-FFF2-40B4-BE49-F238E27FC236}">
                  <a16:creationId xmlns:a16="http://schemas.microsoft.com/office/drawing/2014/main" id="{8E1E93B8-7A3C-4F5B-91CF-B5AB45BED4E8}"/>
                </a:ext>
              </a:extLst>
            </p:cNvPr>
            <p:cNvSpPr txBox="1"/>
            <p:nvPr/>
          </p:nvSpPr>
          <p:spPr>
            <a:xfrm>
              <a:off x="8795658" y="5188151"/>
              <a:ext cx="2351314" cy="307777"/>
            </a:xfrm>
            <a:prstGeom prst="rect">
              <a:avLst/>
            </a:prstGeom>
            <a:noFill/>
          </p:spPr>
          <p:txBody>
            <a:bodyPr wrap="square" rtlCol="0">
              <a:spAutoFit/>
            </a:bodyPr>
            <a:lstStyle/>
            <a:p>
              <a:r>
                <a:rPr lang="zh-CN" altLang="en-US" sz="1400" dirty="0">
                  <a:solidFill>
                    <a:schemeClr val="tx2"/>
                  </a:solidFill>
                  <a:latin typeface="思源黑体 CN Regular" panose="020B0500000000000000" pitchFamily="34" charset="-122"/>
                  <a:ea typeface="思源黑体 CN Regular" panose="020B0500000000000000" pitchFamily="34" charset="-122"/>
                </a:rPr>
                <a:t>外部函数的本地作用域</a:t>
              </a:r>
            </a:p>
          </p:txBody>
        </p:sp>
      </p:grpSp>
    </p:spTree>
    <p:extLst>
      <p:ext uri="{BB962C8B-B14F-4D97-AF65-F5344CB8AC3E}">
        <p14:creationId xmlns:p14="http://schemas.microsoft.com/office/powerpoint/2010/main" val="2872103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spc="0" dirty="0">
                <a:solidFill>
                  <a:schemeClr val="tx2"/>
                </a:solidFill>
                <a:uFillTx/>
                <a:latin typeface="思源黑体 CN Regular" charset="0"/>
                <a:ea typeface="思源黑体 CN Regular" panose="020B0500000000000000" pitchFamily="34" charset="-122"/>
                <a:cs typeface="Times New Roman" panose="02020603050405020304" pitchFamily="18" charset="0"/>
              </a:rPr>
              <a:t>匿名函数 </a:t>
            </a:r>
            <a:r>
              <a:rPr lang="en-US" altLang="zh-CN" sz="4000" spc="0" dirty="0">
                <a:solidFill>
                  <a:schemeClr val="tx2"/>
                </a:solidFill>
                <a:uFillTx/>
                <a:latin typeface="思源黑体 CN Regular" charset="0"/>
                <a:ea typeface="思源黑体 CN Regular" panose="020B0500000000000000" pitchFamily="34" charset="-122"/>
                <a:cs typeface="Times New Roman" panose="02020603050405020304" pitchFamily="18" charset="0"/>
              </a:rPr>
              <a:t>lambda</a:t>
            </a:r>
            <a:endParaRPr lang="zh-CN" altLang="en-US" sz="4000" spc="0" dirty="0">
              <a:solidFill>
                <a:schemeClr val="tx2"/>
              </a:solidFill>
              <a:uFillTx/>
              <a:latin typeface="思源黑体 CN Regular" charset="0"/>
              <a:ea typeface="思源黑体 CN Regular" panose="020B0500000000000000" pitchFamily="34" charset="-122"/>
              <a:cs typeface="Times New Roman" panose="02020603050405020304" pitchFamily="18" charset="0"/>
            </a:endParaRPr>
          </a:p>
        </p:txBody>
      </p:sp>
      <p:sp>
        <p:nvSpPr>
          <p:cNvPr id="3" name="Content Placeholder 2"/>
          <p:cNvSpPr>
            <a:spLocks noGrp="1"/>
          </p:cNvSpPr>
          <p:nvPr>
            <p:ph idx="1"/>
          </p:nvPr>
        </p:nvSpPr>
        <p:spPr>
          <a:xfrm>
            <a:off x="1251678" y="1325461"/>
            <a:ext cx="10178322" cy="4554131"/>
          </a:xfrm>
        </p:spPr>
        <p:txBody>
          <a:bodyPr>
            <a:normAutofit/>
          </a:bodyPr>
          <a:lstStyle/>
          <a:p>
            <a:pPr marL="0" indent="0">
              <a:lnSpc>
                <a:spcPct val="130000"/>
              </a:lnSpc>
              <a:buNone/>
            </a:pPr>
            <a:r>
              <a:rPr lang="en-US" altLang="zh-CN" dirty="0">
                <a:solidFill>
                  <a:schemeClr val="accent2"/>
                </a:solidFill>
              </a:rPr>
              <a:t>lambda </a:t>
            </a:r>
            <a:r>
              <a:rPr lang="zh-CN" altLang="en-US" dirty="0">
                <a:solidFill>
                  <a:schemeClr val="accent2"/>
                </a:solidFill>
              </a:rPr>
              <a:t>可以用来创建匿名函数，也可以将匿名函数赋给一个变量调用，它是 </a:t>
            </a:r>
            <a:r>
              <a:rPr lang="en-US" altLang="zh-CN" dirty="0">
                <a:solidFill>
                  <a:schemeClr val="accent2"/>
                </a:solidFill>
              </a:rPr>
              <a:t>Python </a:t>
            </a:r>
            <a:r>
              <a:rPr lang="zh-CN" altLang="en-US" dirty="0">
                <a:solidFill>
                  <a:schemeClr val="accent2"/>
                </a:solidFill>
              </a:rPr>
              <a:t>中一类比较特殊的声明函数的方式，其语法形式如下：</a:t>
            </a:r>
            <a:endParaRPr lang="en-US" altLang="zh-CN" dirty="0">
              <a:solidFill>
                <a:schemeClr val="accent2"/>
              </a:solidFill>
            </a:endParaRPr>
          </a:p>
          <a:p>
            <a:pPr marL="0" indent="0">
              <a:lnSpc>
                <a:spcPts val="1800"/>
              </a:lnSpc>
              <a:spcBef>
                <a:spcPts val="0"/>
              </a:spcBef>
              <a:buNone/>
            </a:pPr>
            <a:endParaRPr lang="en-US" altLang="zh-CN" dirty="0">
              <a:solidFill>
                <a:schemeClr val="accent2"/>
              </a:solidFill>
            </a:endParaRPr>
          </a:p>
          <a:p>
            <a:pPr marL="0" indent="0">
              <a:spcBef>
                <a:spcPts val="0"/>
              </a:spcBef>
              <a:buNone/>
            </a:pPr>
            <a:r>
              <a:rPr lang="en-US" dirty="0"/>
              <a:t>	lambda </a:t>
            </a:r>
            <a:r>
              <a:rPr lang="zh-CN" altLang="en-US" dirty="0"/>
              <a:t>参数</a:t>
            </a:r>
            <a:r>
              <a:rPr lang="en-US" dirty="0"/>
              <a:t> : </a:t>
            </a:r>
            <a:r>
              <a:rPr lang="zh-CN" altLang="en-US" dirty="0"/>
              <a:t>表达式</a:t>
            </a:r>
            <a:endParaRPr lang="en-US" dirty="0"/>
          </a:p>
          <a:p>
            <a:pPr marL="0" indent="0">
              <a:lnSpc>
                <a:spcPct val="100000"/>
              </a:lnSpc>
              <a:spcBef>
                <a:spcPts val="0"/>
              </a:spcBef>
              <a:buNone/>
            </a:pPr>
            <a:endParaRPr lang="en-US" altLang="zh-CN" dirty="0"/>
          </a:p>
          <a:p>
            <a:pPr marL="0" indent="0">
              <a:buNone/>
            </a:pPr>
            <a:r>
              <a:rPr lang="en-US" altLang="zh-CN" dirty="0">
                <a:solidFill>
                  <a:schemeClr val="accent2"/>
                </a:solidFill>
              </a:rPr>
              <a:t>lambda</a:t>
            </a:r>
            <a:r>
              <a:rPr lang="zh-CN" altLang="en-US" dirty="0">
                <a:solidFill>
                  <a:schemeClr val="accent2"/>
                </a:solidFill>
              </a:rPr>
              <a:t>适合以下类型的函数：</a:t>
            </a:r>
          </a:p>
          <a:p>
            <a:pPr marL="0" indent="0">
              <a:lnSpc>
                <a:spcPct val="100000"/>
              </a:lnSpc>
              <a:spcBef>
                <a:spcPts val="0"/>
              </a:spcBef>
              <a:buNone/>
            </a:pPr>
            <a:endParaRPr lang="zh-CN" altLang="en-US" dirty="0"/>
          </a:p>
          <a:p>
            <a:pPr marL="0" indent="0">
              <a:buNone/>
            </a:pPr>
            <a:r>
              <a:rPr lang="en-US" altLang="zh-CN" dirty="0"/>
              <a:t>- </a:t>
            </a:r>
            <a:r>
              <a:rPr lang="zh-CN" altLang="en-US" dirty="0"/>
              <a:t>为了代码清晰，有些地方使用它，代码更清晰易懂；</a:t>
            </a:r>
          </a:p>
          <a:p>
            <a:pPr marL="0" indent="0">
              <a:buNone/>
            </a:pPr>
            <a:r>
              <a:rPr lang="en-US" altLang="zh-CN" dirty="0"/>
              <a:t>- </a:t>
            </a:r>
            <a:r>
              <a:rPr lang="zh-CN" altLang="en-US" dirty="0"/>
              <a:t>复用性低，在有些时候需要一个抽象简单的功能，又不想单独定义一个函数；</a:t>
            </a:r>
          </a:p>
          <a:p>
            <a:pPr marL="0" indent="0">
              <a:buNone/>
            </a:pPr>
            <a:r>
              <a:rPr lang="en-US" altLang="zh-CN" dirty="0"/>
              <a:t>- </a:t>
            </a:r>
            <a:r>
              <a:rPr lang="zh-CN" altLang="en-US" dirty="0"/>
              <a:t>写起来快速简单，省代码。</a:t>
            </a:r>
            <a:endParaRPr lang="en-US" dirty="0"/>
          </a:p>
        </p:txBody>
      </p:sp>
    </p:spTree>
    <p:extLst>
      <p:ext uri="{BB962C8B-B14F-4D97-AF65-F5344CB8AC3E}">
        <p14:creationId xmlns:p14="http://schemas.microsoft.com/office/powerpoint/2010/main" val="1399785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4000" dirty="0">
                <a:latin typeface="思源黑体 CN Regular" panose="020B0500000000000000" pitchFamily="34" charset="-122"/>
                <a:ea typeface="思源黑体 CN Regular" panose="020B0500000000000000" pitchFamily="34" charset="-122"/>
              </a:rPr>
              <a:t>练习</a:t>
            </a:r>
            <a:endParaRPr lang="en-US" sz="4000" dirty="0">
              <a:latin typeface="思源黑体 CN Regular" panose="020B0500000000000000" pitchFamily="34" charset="-122"/>
              <a:ea typeface="思源黑体 CN Regular" panose="020B0500000000000000" pitchFamily="34" charset="-122"/>
            </a:endParaRPr>
          </a:p>
        </p:txBody>
      </p:sp>
      <p:sp>
        <p:nvSpPr>
          <p:cNvPr id="3" name="Content Placeholder 2"/>
          <p:cNvSpPr>
            <a:spLocks noGrp="1"/>
          </p:cNvSpPr>
          <p:nvPr>
            <p:ph idx="1"/>
          </p:nvPr>
        </p:nvSpPr>
        <p:spPr>
          <a:xfrm>
            <a:off x="1251678" y="2090056"/>
            <a:ext cx="10178322" cy="3157267"/>
          </a:xfrm>
        </p:spPr>
        <p:txBody>
          <a:bodyPr>
            <a:normAutofit/>
          </a:bodyPr>
          <a:lstStyle/>
          <a:p>
            <a:pPr marL="457200" indent="-457200">
              <a:buFont typeface="+mj-lt"/>
              <a:buAutoNum type="arabicPeriod"/>
            </a:pPr>
            <a:r>
              <a:rPr lang="zh-CN" altLang="en-US" dirty="0"/>
              <a:t>根据用户输入的数字，打印九九乘法表中一行的内容。</a:t>
            </a:r>
            <a:endParaRPr lang="en-US" altLang="zh-CN" dirty="0"/>
          </a:p>
          <a:p>
            <a:pPr marL="457200" indent="-457200">
              <a:buFont typeface="+mj-lt"/>
              <a:buAutoNum type="arabicPeriod"/>
            </a:pPr>
            <a:endParaRPr lang="en-US" altLang="zh-CN" dirty="0"/>
          </a:p>
          <a:p>
            <a:pPr marL="457200" indent="-457200">
              <a:lnSpc>
                <a:spcPct val="130000"/>
              </a:lnSpc>
              <a:buFont typeface="+mj-lt"/>
              <a:buAutoNum type="arabicPeriod"/>
            </a:pPr>
            <a:r>
              <a:rPr lang="zh-CN" altLang="en-US" dirty="0"/>
              <a:t>判断一个数是否为水仙花数</a:t>
            </a:r>
            <a:r>
              <a:rPr lang="en-US" altLang="zh-CN" dirty="0"/>
              <a:t>(</a:t>
            </a:r>
            <a:r>
              <a:rPr lang="zh-CN" altLang="en-US" dirty="0"/>
              <a:t>水仙花数是指一个三位数，各个位上的数的立方相加在一起等于这个三位数，比如</a:t>
            </a:r>
            <a:r>
              <a:rPr lang="en-US" altLang="zh-CN" dirty="0"/>
              <a:t>153</a:t>
            </a:r>
            <a:r>
              <a:rPr lang="zh-CN" altLang="en-US" dirty="0"/>
              <a:t>，</a:t>
            </a:r>
            <a:r>
              <a:rPr lang="en-US" altLang="zh-CN" dirty="0"/>
              <a:t>1</a:t>
            </a:r>
            <a:r>
              <a:rPr lang="zh-CN" altLang="en-US" dirty="0"/>
              <a:t>的</a:t>
            </a:r>
            <a:r>
              <a:rPr lang="en-US" altLang="zh-CN" dirty="0"/>
              <a:t>3</a:t>
            </a:r>
            <a:r>
              <a:rPr lang="zh-CN" altLang="en-US" dirty="0"/>
              <a:t>次方 </a:t>
            </a:r>
            <a:r>
              <a:rPr lang="en-US" altLang="zh-CN" dirty="0"/>
              <a:t>+ 5</a:t>
            </a:r>
            <a:r>
              <a:rPr lang="zh-CN" altLang="en-US" dirty="0"/>
              <a:t>的三次方 </a:t>
            </a:r>
            <a:r>
              <a:rPr lang="en-US" altLang="zh-CN" dirty="0"/>
              <a:t>+ 3</a:t>
            </a:r>
            <a:r>
              <a:rPr lang="zh-CN" altLang="en-US" dirty="0"/>
              <a:t>的三次方 等于</a:t>
            </a:r>
            <a:r>
              <a:rPr lang="en-US" altLang="zh-CN" dirty="0"/>
              <a:t>153)</a:t>
            </a:r>
            <a:endParaRPr lang="zh-CN" altLang="en-US" dirty="0"/>
          </a:p>
        </p:txBody>
      </p:sp>
      <p:pic>
        <p:nvPicPr>
          <p:cNvPr id="4" name="图片 3" descr="31393935333132383b31393939333839383bd7dcbde1bbe3b1a8"/>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09600" y="4456800"/>
            <a:ext cx="1632585" cy="1632585"/>
          </a:xfrm>
          <a:prstGeom prst="rect">
            <a:avLst/>
          </a:prstGeom>
        </p:spPr>
      </p:pic>
    </p:spTree>
    <p:extLst>
      <p:ext uri="{BB962C8B-B14F-4D97-AF65-F5344CB8AC3E}">
        <p14:creationId xmlns:p14="http://schemas.microsoft.com/office/powerpoint/2010/main" val="2473584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44955" y="718185"/>
            <a:ext cx="2467610" cy="5421630"/>
          </a:xfrm>
        </p:spPr>
        <p:txBody>
          <a:bodyPr anchor="ctr">
            <a:normAutofit/>
          </a:bodyPr>
          <a:lstStyle/>
          <a:p>
            <a:pPr algn="ctr"/>
            <a:r>
              <a:rPr lang="zh-CN" altLang="en-US" sz="4000" dirty="0">
                <a:latin typeface="思源黑体 CN Regular" panose="020B0500000000000000" pitchFamily="34" charset="-122"/>
                <a:ea typeface="思源黑体 CN Regular" panose="020B0500000000000000" pitchFamily="34" charset="-122"/>
              </a:rPr>
              <a:t>目录</a:t>
            </a:r>
            <a:endParaRPr lang="en-US" sz="4000" dirty="0">
              <a:latin typeface="思源黑体 CN Regular" panose="020B0500000000000000" pitchFamily="34" charset="-122"/>
              <a:ea typeface="思源黑体 CN Regular" panose="020B0500000000000000" pitchFamily="34" charset="-122"/>
            </a:endParaRP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1768597150"/>
              </p:ext>
            </p:extLst>
          </p:nvPr>
        </p:nvGraphicFramePr>
        <p:xfrm>
          <a:off x="4902835" y="644525"/>
          <a:ext cx="5994400"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左中括号 6"/>
          <p:cNvSpPr/>
          <p:nvPr/>
        </p:nvSpPr>
        <p:spPr>
          <a:xfrm>
            <a:off x="4107815" y="870857"/>
            <a:ext cx="324485" cy="4985657"/>
          </a:xfrm>
          <a:prstGeom prst="leftBracket">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spc="0" dirty="0">
                <a:latin typeface="思源黑体 CN Regular" charset="0"/>
                <a:ea typeface="思源黑体 CN Regular" panose="020B0500000000000000" pitchFamily="34" charset="-122"/>
                <a:cs typeface="Times New Roman" panose="02020603050405020304" pitchFamily="18" charset="0"/>
              </a:rPr>
              <a:t>函数示例</a:t>
            </a:r>
            <a:endParaRPr lang="zh-CN" altLang="en-US" sz="4000" spc="0" dirty="0">
              <a:solidFill>
                <a:schemeClr val="tx2"/>
              </a:solidFill>
              <a:uFillTx/>
              <a:latin typeface="思源黑体 CN Regular" charset="0"/>
              <a:ea typeface="思源黑体 CN Regular" panose="020B0500000000000000" pitchFamily="34" charset="-122"/>
              <a:cs typeface="Times New Roman" panose="02020603050405020304" pitchFamily="18" charset="0"/>
            </a:endParaRPr>
          </a:p>
        </p:txBody>
      </p:sp>
      <p:sp>
        <p:nvSpPr>
          <p:cNvPr id="3" name="Content Placeholder 2"/>
          <p:cNvSpPr>
            <a:spLocks noGrp="1"/>
          </p:cNvSpPr>
          <p:nvPr>
            <p:ph idx="1"/>
          </p:nvPr>
        </p:nvSpPr>
        <p:spPr>
          <a:xfrm>
            <a:off x="1251678" y="1325461"/>
            <a:ext cx="10178322" cy="4554131"/>
          </a:xfrm>
        </p:spPr>
        <p:txBody>
          <a:bodyPr/>
          <a:lstStyle/>
          <a:p>
            <a:endParaRPr lang="en-US" altLang="zh-CN" b="0" dirty="0">
              <a:solidFill>
                <a:srgbClr val="0000FF"/>
              </a:solidFill>
              <a:effectLst/>
              <a:latin typeface="Consolas" panose="020B0609020204030204" pitchFamily="49" charset="0"/>
            </a:endParaRPr>
          </a:p>
          <a:p>
            <a:endParaRPr lang="en-US" altLang="zh-CN" dirty="0">
              <a:solidFill>
                <a:srgbClr val="0000FF"/>
              </a:solidFill>
              <a:latin typeface="Consolas" panose="020B0609020204030204" pitchFamily="49" charset="0"/>
            </a:endParaRPr>
          </a:p>
          <a:p>
            <a:pPr marL="2286000" lvl="5" indent="0">
              <a:buNone/>
            </a:pPr>
            <a:r>
              <a:rPr lang="en-US" altLang="zh-CN" sz="2400" b="0" dirty="0">
                <a:solidFill>
                  <a:srgbClr val="0000FF"/>
                </a:solidFill>
                <a:effectLst/>
                <a:latin typeface="Consolas" panose="020B0609020204030204" pitchFamily="49" charset="0"/>
              </a:rPr>
              <a:t>def</a:t>
            </a:r>
            <a:r>
              <a:rPr lang="en-US" altLang="zh-CN" sz="2400" b="0" dirty="0">
                <a:solidFill>
                  <a:srgbClr val="000000"/>
                </a:solidFill>
                <a:effectLst/>
                <a:latin typeface="Consolas" panose="020B0609020204030204" pitchFamily="49" charset="0"/>
              </a:rPr>
              <a:t> </a:t>
            </a:r>
            <a:r>
              <a:rPr lang="en-US" altLang="zh-CN" sz="2400" b="0" dirty="0">
                <a:solidFill>
                  <a:srgbClr val="795E26"/>
                </a:solidFill>
                <a:effectLst/>
                <a:latin typeface="Consolas" panose="020B0609020204030204" pitchFamily="49" charset="0"/>
              </a:rPr>
              <a:t>hello</a:t>
            </a:r>
            <a:r>
              <a:rPr lang="en-US" altLang="zh-CN" sz="2400" b="0" dirty="0">
                <a:solidFill>
                  <a:srgbClr val="000000"/>
                </a:solidFill>
                <a:effectLst/>
                <a:latin typeface="Consolas" panose="020B0609020204030204" pitchFamily="49" charset="0"/>
              </a:rPr>
              <a:t>():</a:t>
            </a:r>
          </a:p>
          <a:p>
            <a:pPr marL="2286000" lvl="5" indent="0">
              <a:buNone/>
            </a:pPr>
            <a:r>
              <a:rPr lang="en-US" altLang="zh-CN" sz="2400" b="0" dirty="0">
                <a:solidFill>
                  <a:srgbClr val="000000"/>
                </a:solidFill>
                <a:effectLst/>
                <a:latin typeface="Consolas" panose="020B0609020204030204" pitchFamily="49" charset="0"/>
              </a:rPr>
              <a:t>    </a:t>
            </a:r>
            <a:r>
              <a:rPr lang="en-US" altLang="zh-CN" sz="2400" b="0" dirty="0">
                <a:solidFill>
                  <a:srgbClr val="A31515"/>
                </a:solidFill>
                <a:effectLst/>
                <a:latin typeface="Consolas" panose="020B0609020204030204" pitchFamily="49" charset="0"/>
              </a:rPr>
              <a:t>"""</a:t>
            </a:r>
            <a:r>
              <a:rPr lang="zh-CN" altLang="en-US" sz="2400" b="0" dirty="0">
                <a:solidFill>
                  <a:srgbClr val="A31515"/>
                </a:solidFill>
                <a:effectLst/>
                <a:latin typeface="Consolas" panose="020B0609020204030204" pitchFamily="49" charset="0"/>
              </a:rPr>
              <a:t>显示问候语</a:t>
            </a:r>
            <a:r>
              <a:rPr lang="en-US" altLang="zh-CN" sz="2400" b="0" dirty="0">
                <a:solidFill>
                  <a:srgbClr val="A31515"/>
                </a:solidFill>
                <a:effectLst/>
                <a:latin typeface="Consolas" panose="020B0609020204030204" pitchFamily="49" charset="0"/>
              </a:rPr>
              <a:t>"""</a:t>
            </a:r>
            <a:endParaRPr lang="zh-CN" altLang="en-US" sz="2400" b="0" dirty="0">
              <a:solidFill>
                <a:srgbClr val="000000"/>
              </a:solidFill>
              <a:effectLst/>
              <a:latin typeface="Consolas" panose="020B0609020204030204" pitchFamily="49" charset="0"/>
            </a:endParaRPr>
          </a:p>
          <a:p>
            <a:pPr marL="2286000" lvl="5" indent="0">
              <a:buNone/>
            </a:pPr>
            <a:r>
              <a:rPr lang="zh-CN" altLang="en-US" sz="2400" b="0" dirty="0">
                <a:solidFill>
                  <a:srgbClr val="000000"/>
                </a:solidFill>
                <a:effectLst/>
                <a:latin typeface="Consolas" panose="020B0609020204030204" pitchFamily="49" charset="0"/>
              </a:rPr>
              <a:t>    </a:t>
            </a:r>
            <a:r>
              <a:rPr lang="en-US" altLang="zh-CN" sz="2400" b="0" dirty="0">
                <a:solidFill>
                  <a:srgbClr val="795E26"/>
                </a:solidFill>
                <a:effectLst/>
                <a:latin typeface="Consolas" panose="020B0609020204030204" pitchFamily="49" charset="0"/>
              </a:rPr>
              <a:t>print</a:t>
            </a:r>
            <a:r>
              <a:rPr lang="en-US" altLang="zh-CN" sz="2400" b="0" dirty="0">
                <a:solidFill>
                  <a:srgbClr val="000000"/>
                </a:solidFill>
                <a:effectLst/>
                <a:latin typeface="Consolas" panose="020B0609020204030204" pitchFamily="49" charset="0"/>
              </a:rPr>
              <a:t>(</a:t>
            </a:r>
            <a:r>
              <a:rPr lang="en-US" altLang="zh-CN" sz="2400" b="0" dirty="0">
                <a:solidFill>
                  <a:srgbClr val="A31515"/>
                </a:solidFill>
                <a:effectLst/>
                <a:latin typeface="Consolas" panose="020B0609020204030204" pitchFamily="49" charset="0"/>
              </a:rPr>
              <a:t>'Hello'</a:t>
            </a:r>
            <a:r>
              <a:rPr lang="en-US" altLang="zh-CN" sz="2400" b="0" dirty="0">
                <a:solidFill>
                  <a:srgbClr val="000000"/>
                </a:solidFill>
                <a:effectLst/>
                <a:latin typeface="Consolas" panose="020B0609020204030204" pitchFamily="49" charset="0"/>
              </a:rPr>
              <a:t>)</a:t>
            </a:r>
          </a:p>
          <a:p>
            <a:pPr marL="2286000" lvl="5" indent="0">
              <a:buNone/>
            </a:pPr>
            <a:br>
              <a:rPr lang="en-US" altLang="zh-CN" sz="2400" b="0" dirty="0">
                <a:solidFill>
                  <a:srgbClr val="000000"/>
                </a:solidFill>
                <a:effectLst/>
                <a:latin typeface="Consolas" panose="020B0609020204030204" pitchFamily="49" charset="0"/>
              </a:rPr>
            </a:br>
            <a:br>
              <a:rPr lang="en-US" altLang="zh-CN" sz="2400" b="0" dirty="0">
                <a:solidFill>
                  <a:srgbClr val="000000"/>
                </a:solidFill>
                <a:effectLst/>
                <a:latin typeface="Consolas" panose="020B0609020204030204" pitchFamily="49" charset="0"/>
              </a:rPr>
            </a:br>
            <a:r>
              <a:rPr lang="en-US" altLang="zh-CN" sz="2400" b="0" dirty="0">
                <a:solidFill>
                  <a:srgbClr val="000000"/>
                </a:solidFill>
                <a:effectLst/>
                <a:latin typeface="Consolas" panose="020B0609020204030204" pitchFamily="49" charset="0"/>
              </a:rPr>
              <a:t>hello()</a:t>
            </a:r>
          </a:p>
          <a:p>
            <a:pPr marL="0" indent="0">
              <a:buNone/>
            </a:pPr>
            <a:endParaRPr lang="en-US" altLang="zh-CN" b="0" dirty="0">
              <a:solidFill>
                <a:srgbClr val="0000FF"/>
              </a:solidFill>
              <a:effectLst/>
              <a:latin typeface="Consolas" panose="020B0609020204030204" pitchFamily="49" charset="0"/>
            </a:endParaRPr>
          </a:p>
          <a:p>
            <a:pPr marL="0" indent="0">
              <a:lnSpc>
                <a:spcPct val="200000"/>
              </a:lnSpc>
              <a:buNone/>
            </a:pPr>
            <a:endParaRPr lang="en-US" dirty="0"/>
          </a:p>
        </p:txBody>
      </p:sp>
    </p:spTree>
    <p:extLst>
      <p:ext uri="{BB962C8B-B14F-4D97-AF65-F5344CB8AC3E}">
        <p14:creationId xmlns:p14="http://schemas.microsoft.com/office/powerpoint/2010/main" val="4072819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spc="0" dirty="0">
                <a:solidFill>
                  <a:schemeClr val="tx2"/>
                </a:solidFill>
                <a:uFillTx/>
                <a:latin typeface="思源黑体 CN Regular" charset="0"/>
                <a:ea typeface="思源黑体 CN Regular" panose="020B0500000000000000" pitchFamily="34" charset="-122"/>
                <a:cs typeface="Times New Roman" panose="02020603050405020304" pitchFamily="18" charset="0"/>
              </a:rPr>
              <a:t>函数的定义与调用</a:t>
            </a:r>
          </a:p>
        </p:txBody>
      </p:sp>
      <p:sp>
        <p:nvSpPr>
          <p:cNvPr id="3" name="Content Placeholder 2"/>
          <p:cNvSpPr>
            <a:spLocks noGrp="1"/>
          </p:cNvSpPr>
          <p:nvPr>
            <p:ph idx="1"/>
          </p:nvPr>
        </p:nvSpPr>
        <p:spPr>
          <a:xfrm>
            <a:off x="1251678" y="1325461"/>
            <a:ext cx="10178322" cy="4554131"/>
          </a:xfrm>
        </p:spPr>
        <p:txBody>
          <a:bodyPr>
            <a:normAutofit/>
          </a:bodyPr>
          <a:lstStyle/>
          <a:p>
            <a:pPr marL="0" indent="0">
              <a:lnSpc>
                <a:spcPct val="140000"/>
              </a:lnSpc>
              <a:buNone/>
            </a:pPr>
            <a:r>
              <a:rPr lang="zh-CN" altLang="en-US" dirty="0">
                <a:solidFill>
                  <a:schemeClr val="accent2"/>
                </a:solidFill>
              </a:rPr>
              <a:t>在 </a:t>
            </a:r>
            <a:r>
              <a:rPr lang="en-US" altLang="zh-CN" dirty="0">
                <a:solidFill>
                  <a:schemeClr val="accent2"/>
                </a:solidFill>
              </a:rPr>
              <a:t>Python </a:t>
            </a:r>
            <a:r>
              <a:rPr lang="zh-CN" altLang="en-US" dirty="0">
                <a:solidFill>
                  <a:schemeClr val="accent2"/>
                </a:solidFill>
              </a:rPr>
              <a:t>中，使用 </a:t>
            </a:r>
            <a:r>
              <a:rPr lang="en-US" altLang="zh-CN" dirty="0">
                <a:solidFill>
                  <a:schemeClr val="accent2"/>
                </a:solidFill>
              </a:rPr>
              <a:t>def </a:t>
            </a:r>
            <a:r>
              <a:rPr lang="zh-CN" altLang="en-US" dirty="0">
                <a:solidFill>
                  <a:schemeClr val="accent2"/>
                </a:solidFill>
              </a:rPr>
              <a:t>可以声明一个函数，完整的函数是有函数名，参数以及函数体（语句）组成。与之前的基本语句一样，在函数生命中，也要使用缩进以表示语句属于函数体。</a:t>
            </a:r>
            <a:endParaRPr lang="en-US" altLang="zh-CN" dirty="0">
              <a:solidFill>
                <a:schemeClr val="accent2"/>
              </a:solidFill>
            </a:endParaRPr>
          </a:p>
          <a:p>
            <a:pPr marL="0" indent="0">
              <a:spcBef>
                <a:spcPts val="0"/>
              </a:spcBef>
              <a:buNone/>
            </a:pPr>
            <a:endParaRPr lang="en-US" altLang="zh-CN" dirty="0"/>
          </a:p>
          <a:p>
            <a:pPr marL="0" indent="0">
              <a:buNone/>
            </a:pPr>
            <a:r>
              <a:rPr lang="zh-CN" altLang="en-US" dirty="0">
                <a:solidFill>
                  <a:schemeClr val="accent2"/>
                </a:solidFill>
              </a:rPr>
              <a:t>声明函数的一般形式如下：</a:t>
            </a:r>
          </a:p>
          <a:p>
            <a:pPr marL="0" indent="0">
              <a:lnSpc>
                <a:spcPts val="2000"/>
              </a:lnSpc>
              <a:spcBef>
                <a:spcPts val="0"/>
              </a:spcBef>
              <a:buNone/>
            </a:pPr>
            <a:endParaRPr lang="zh-CN" altLang="en-US" dirty="0"/>
          </a:p>
          <a:p>
            <a:pPr marL="457200" lvl="1" indent="0">
              <a:lnSpc>
                <a:spcPct val="120000"/>
              </a:lnSpc>
              <a:spcBef>
                <a:spcPts val="0"/>
              </a:spcBef>
              <a:buNone/>
            </a:pPr>
            <a:r>
              <a:rPr lang="en-US" altLang="zh-CN" dirty="0"/>
              <a:t>def '</a:t>
            </a:r>
            <a:r>
              <a:rPr lang="zh-CN" altLang="en-US" dirty="0"/>
              <a:t>函数名</a:t>
            </a:r>
            <a:r>
              <a:rPr lang="en-US" altLang="zh-CN" dirty="0"/>
              <a:t>'([</a:t>
            </a:r>
            <a:r>
              <a:rPr lang="zh-CN" altLang="en-US" dirty="0"/>
              <a:t>参数列表</a:t>
            </a:r>
            <a:r>
              <a:rPr lang="en-US" altLang="zh-CN" dirty="0"/>
              <a:t>])</a:t>
            </a:r>
            <a:r>
              <a:rPr lang="zh-CN" altLang="en-US" dirty="0"/>
              <a:t>：</a:t>
            </a:r>
          </a:p>
          <a:p>
            <a:pPr marL="457200" lvl="1" indent="0">
              <a:buNone/>
            </a:pPr>
            <a:r>
              <a:rPr lang="zh-CN" altLang="en-US" dirty="0"/>
              <a:t>	</a:t>
            </a:r>
            <a:r>
              <a:rPr lang="en-US" altLang="zh-CN" dirty="0"/>
              <a:t>'</a:t>
            </a:r>
            <a:r>
              <a:rPr lang="zh-CN" altLang="en-US" dirty="0"/>
              <a:t>函数语句</a:t>
            </a:r>
            <a:r>
              <a:rPr lang="en-US" altLang="zh-CN" dirty="0"/>
              <a:t>'</a:t>
            </a:r>
          </a:p>
          <a:p>
            <a:pPr marL="457200" lvl="1" indent="0">
              <a:buNone/>
            </a:pPr>
            <a:r>
              <a:rPr lang="en-US" altLang="zh-CN" dirty="0"/>
              <a:t>	return '</a:t>
            </a:r>
            <a:r>
              <a:rPr lang="zh-CN" altLang="en-US" dirty="0"/>
              <a:t>返回值</a:t>
            </a:r>
            <a:r>
              <a:rPr lang="en-US" altLang="zh-CN" dirty="0"/>
              <a:t>’</a:t>
            </a:r>
          </a:p>
          <a:p>
            <a:pPr marL="0" indent="0">
              <a:spcBef>
                <a:spcPts val="0"/>
              </a:spcBef>
              <a:buNone/>
            </a:pPr>
            <a:endParaRPr lang="en-US" altLang="zh-CN" dirty="0"/>
          </a:p>
          <a:p>
            <a:pPr marL="0" indent="0">
              <a:lnSpc>
                <a:spcPct val="140000"/>
              </a:lnSpc>
              <a:buNone/>
            </a:pPr>
            <a:r>
              <a:rPr lang="zh-CN" altLang="en-US" dirty="0">
                <a:solidFill>
                  <a:schemeClr val="accent2"/>
                </a:solidFill>
              </a:rPr>
              <a:t>其中参数列表和返回值不是必须的，</a:t>
            </a:r>
            <a:r>
              <a:rPr lang="en-US" dirty="0">
                <a:solidFill>
                  <a:schemeClr val="accent2"/>
                </a:solidFill>
              </a:rPr>
              <a:t>return </a:t>
            </a:r>
            <a:r>
              <a:rPr lang="zh-CN" altLang="en-US" dirty="0">
                <a:solidFill>
                  <a:schemeClr val="accent2"/>
                </a:solidFill>
              </a:rPr>
              <a:t>后也可以不跟返回值，甚至连 </a:t>
            </a:r>
            <a:r>
              <a:rPr lang="en-US" dirty="0">
                <a:solidFill>
                  <a:schemeClr val="accent2"/>
                </a:solidFill>
              </a:rPr>
              <a:t>return </a:t>
            </a:r>
            <a:r>
              <a:rPr lang="zh-CN" altLang="en-US" dirty="0">
                <a:solidFill>
                  <a:schemeClr val="accent2"/>
                </a:solidFill>
              </a:rPr>
              <a:t>也没有。对于 </a:t>
            </a:r>
            <a:r>
              <a:rPr lang="en-US" dirty="0">
                <a:solidFill>
                  <a:schemeClr val="accent2"/>
                </a:solidFill>
              </a:rPr>
              <a:t>return </a:t>
            </a:r>
            <a:r>
              <a:rPr lang="zh-CN" altLang="en-US" dirty="0">
                <a:solidFill>
                  <a:schemeClr val="accent2"/>
                </a:solidFill>
              </a:rPr>
              <a:t>后没有返回值的和没有 </a:t>
            </a:r>
            <a:r>
              <a:rPr lang="en-US" dirty="0">
                <a:solidFill>
                  <a:schemeClr val="accent2"/>
                </a:solidFill>
              </a:rPr>
              <a:t>return </a:t>
            </a:r>
            <a:r>
              <a:rPr lang="zh-CN" altLang="en-US" dirty="0">
                <a:solidFill>
                  <a:schemeClr val="accent2"/>
                </a:solidFill>
              </a:rPr>
              <a:t>语句的函数都会返回 </a:t>
            </a:r>
            <a:r>
              <a:rPr lang="en-US" dirty="0">
                <a:solidFill>
                  <a:schemeClr val="accent2"/>
                </a:solidFill>
              </a:rPr>
              <a:t>None </a:t>
            </a:r>
            <a:r>
              <a:rPr lang="zh-CN" altLang="en-US" dirty="0">
                <a:solidFill>
                  <a:schemeClr val="accent2"/>
                </a:solidFill>
              </a:rPr>
              <a:t>值。</a:t>
            </a:r>
            <a:endParaRPr lang="en-US" dirty="0">
              <a:solidFill>
                <a:schemeClr val="accent2"/>
              </a:solidFill>
            </a:endParaRPr>
          </a:p>
        </p:txBody>
      </p:sp>
    </p:spTree>
    <p:extLst>
      <p:ext uri="{BB962C8B-B14F-4D97-AF65-F5344CB8AC3E}">
        <p14:creationId xmlns:p14="http://schemas.microsoft.com/office/powerpoint/2010/main" val="3972325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spc="0" dirty="0">
                <a:solidFill>
                  <a:schemeClr val="tx2"/>
                </a:solidFill>
                <a:uFillTx/>
                <a:latin typeface="思源黑体 CN Regular" charset="0"/>
                <a:ea typeface="思源黑体 CN Regular" panose="020B0500000000000000" pitchFamily="34" charset="-122"/>
                <a:cs typeface="Times New Roman" panose="02020603050405020304" pitchFamily="18" charset="0"/>
              </a:rPr>
              <a:t>函数的注释</a:t>
            </a:r>
          </a:p>
        </p:txBody>
      </p:sp>
      <p:sp>
        <p:nvSpPr>
          <p:cNvPr id="3" name="Content Placeholder 2"/>
          <p:cNvSpPr>
            <a:spLocks noGrp="1"/>
          </p:cNvSpPr>
          <p:nvPr>
            <p:ph idx="1"/>
          </p:nvPr>
        </p:nvSpPr>
        <p:spPr>
          <a:xfrm>
            <a:off x="1251678" y="1325461"/>
            <a:ext cx="10178322" cy="4554131"/>
          </a:xfrm>
        </p:spPr>
        <p:txBody>
          <a:bodyPr>
            <a:normAutofit/>
          </a:bodyPr>
          <a:lstStyle/>
          <a:p>
            <a:pPr marL="0" indent="0">
              <a:buNone/>
            </a:pPr>
            <a:r>
              <a:rPr lang="zh-CN" altLang="en-US" dirty="0"/>
              <a:t>我们可以给函数添加说明文档，帮助理解函数的作用。</a:t>
            </a:r>
            <a:endParaRPr lang="en-US" dirty="0"/>
          </a:p>
        </p:txBody>
      </p:sp>
      <p:pic>
        <p:nvPicPr>
          <p:cNvPr id="4" name="图形 3" descr="templates\docerresourceshop\icons\\32303038313138363b32303039303532353bcffbcfa2">
            <a:extLst>
              <a:ext uri="{FF2B5EF4-FFF2-40B4-BE49-F238E27FC236}">
                <a16:creationId xmlns:a16="http://schemas.microsoft.com/office/drawing/2014/main" id="{19B820FB-D5F3-4B18-B72D-DA31DFE3574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20322" y="4259592"/>
            <a:ext cx="1620000" cy="1620000"/>
          </a:xfrm>
          <a:prstGeom prst="rect">
            <a:avLst/>
          </a:prstGeom>
        </p:spPr>
      </p:pic>
    </p:spTree>
    <p:extLst>
      <p:ext uri="{BB962C8B-B14F-4D97-AF65-F5344CB8AC3E}">
        <p14:creationId xmlns:p14="http://schemas.microsoft.com/office/powerpoint/2010/main" val="561038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spc="0" dirty="0">
                <a:solidFill>
                  <a:schemeClr val="tx2"/>
                </a:solidFill>
                <a:uFillTx/>
                <a:latin typeface="思源黑体 CN Regular" charset="0"/>
                <a:ea typeface="思源黑体 CN Regular" panose="020B0500000000000000" pitchFamily="34" charset="-122"/>
                <a:cs typeface="Times New Roman" panose="02020603050405020304" pitchFamily="18" charset="0"/>
              </a:rPr>
              <a:t>参数</a:t>
            </a:r>
          </a:p>
        </p:txBody>
      </p:sp>
      <p:sp>
        <p:nvSpPr>
          <p:cNvPr id="3" name="Content Placeholder 2"/>
          <p:cNvSpPr>
            <a:spLocks noGrp="1"/>
          </p:cNvSpPr>
          <p:nvPr>
            <p:ph idx="1"/>
          </p:nvPr>
        </p:nvSpPr>
        <p:spPr>
          <a:xfrm>
            <a:off x="1251678" y="1142998"/>
            <a:ext cx="10178322" cy="5508172"/>
          </a:xfrm>
        </p:spPr>
        <p:txBody>
          <a:bodyPr>
            <a:normAutofit/>
          </a:bodyPr>
          <a:lstStyle/>
          <a:p>
            <a:pPr marL="0" indent="0">
              <a:buNone/>
            </a:pPr>
            <a:r>
              <a:rPr lang="zh-CN" altLang="en-US" dirty="0">
                <a:solidFill>
                  <a:schemeClr val="accent2"/>
                </a:solidFill>
              </a:rPr>
              <a:t>函数参数的作用是传递数据给函数，令其对接收的数据做具体的操作处理。</a:t>
            </a:r>
            <a:endParaRPr lang="en-US" altLang="zh-CN" dirty="0">
              <a:solidFill>
                <a:schemeClr val="accent2"/>
              </a:solidFill>
            </a:endParaRPr>
          </a:p>
          <a:p>
            <a:pPr marL="0" indent="0">
              <a:lnSpc>
                <a:spcPct val="120000"/>
              </a:lnSpc>
              <a:spcBef>
                <a:spcPts val="0"/>
              </a:spcBef>
              <a:buNone/>
            </a:pPr>
            <a:endParaRPr lang="en-US" dirty="0"/>
          </a:p>
          <a:p>
            <a:pPr marL="0" indent="0">
              <a:spcBef>
                <a:spcPts val="0"/>
              </a:spcBef>
              <a:buNone/>
            </a:pPr>
            <a:r>
              <a:rPr lang="en-US" altLang="zh-CN" dirty="0">
                <a:solidFill>
                  <a:schemeClr val="accent2"/>
                </a:solidFill>
              </a:rPr>
              <a:t>-</a:t>
            </a:r>
            <a:r>
              <a:rPr lang="en-US" altLang="zh-CN" dirty="0"/>
              <a:t> </a:t>
            </a:r>
            <a:r>
              <a:rPr lang="zh-CN" altLang="en-US" dirty="0">
                <a:solidFill>
                  <a:schemeClr val="accent2"/>
                </a:solidFill>
              </a:rPr>
              <a:t>形式参数：在定义函数时，函数名后面括号中的参数就是形式参数，例如：</a:t>
            </a:r>
            <a:endParaRPr lang="en-US" altLang="zh-CN" dirty="0">
              <a:solidFill>
                <a:schemeClr val="accent2"/>
              </a:solidFill>
            </a:endParaRPr>
          </a:p>
          <a:p>
            <a:pPr marL="0" indent="0">
              <a:buNone/>
            </a:pPr>
            <a:r>
              <a:rPr lang="en-US" altLang="zh-CN" dirty="0"/>
              <a:t>	</a:t>
            </a:r>
            <a:r>
              <a:rPr lang="zh-CN" altLang="en-US" sz="1900" dirty="0"/>
              <a:t>  </a:t>
            </a:r>
            <a:r>
              <a:rPr lang="en-US" altLang="zh-CN" sz="1900" dirty="0"/>
              <a:t>def demo(obj):    </a:t>
            </a:r>
          </a:p>
          <a:p>
            <a:pPr marL="914400" lvl="2" indent="0">
              <a:buNone/>
            </a:pPr>
            <a:r>
              <a:rPr lang="en-US" altLang="zh-CN" sz="1900" dirty="0"/>
              <a:t>      print(obj)</a:t>
            </a:r>
          </a:p>
          <a:p>
            <a:pPr marL="0" indent="0">
              <a:spcBef>
                <a:spcPts val="0"/>
              </a:spcBef>
              <a:buNone/>
            </a:pPr>
            <a:endParaRPr lang="en-US" altLang="zh-CN" dirty="0"/>
          </a:p>
          <a:p>
            <a:pPr marL="0" indent="0">
              <a:spcBef>
                <a:spcPts val="0"/>
              </a:spcBef>
              <a:buNone/>
            </a:pPr>
            <a:r>
              <a:rPr lang="en-US" altLang="zh-CN" dirty="0">
                <a:solidFill>
                  <a:schemeClr val="accent2"/>
                </a:solidFill>
              </a:rPr>
              <a:t>- </a:t>
            </a:r>
            <a:r>
              <a:rPr lang="zh-CN" altLang="en-US" dirty="0">
                <a:solidFill>
                  <a:schemeClr val="accent2"/>
                </a:solidFill>
              </a:rPr>
              <a:t>实际参数：在调用函数时，函数名后面括号中的参数称为实际参数，也就是函数的调用者给函数的参数。例如：</a:t>
            </a:r>
            <a:endParaRPr lang="en-US" altLang="zh-CN" dirty="0">
              <a:solidFill>
                <a:schemeClr val="accent2"/>
              </a:solidFill>
            </a:endParaRPr>
          </a:p>
          <a:p>
            <a:pPr marL="0" indent="0">
              <a:buNone/>
            </a:pPr>
            <a:r>
              <a:rPr lang="en-US" altLang="zh-CN" dirty="0"/>
              <a:t>	</a:t>
            </a:r>
            <a:r>
              <a:rPr lang="en-US" altLang="zh-CN" sz="1900" dirty="0"/>
              <a:t>a = “Python YYDS"</a:t>
            </a:r>
          </a:p>
          <a:p>
            <a:pPr marL="914400" lvl="2" indent="0">
              <a:buNone/>
            </a:pPr>
            <a:r>
              <a:rPr lang="en-US" altLang="zh-CN" sz="1900" dirty="0"/>
              <a:t>demo(a)</a:t>
            </a:r>
          </a:p>
          <a:p>
            <a:pPr marL="914400" lvl="2" indent="0">
              <a:lnSpc>
                <a:spcPct val="120000"/>
              </a:lnSpc>
              <a:spcBef>
                <a:spcPts val="0"/>
              </a:spcBef>
              <a:buNone/>
            </a:pPr>
            <a:endParaRPr lang="en-US" altLang="zh-CN" sz="1900" dirty="0"/>
          </a:p>
          <a:p>
            <a:pPr marL="0" indent="0">
              <a:spcBef>
                <a:spcPts val="0"/>
              </a:spcBef>
              <a:buNone/>
            </a:pPr>
            <a:r>
              <a:rPr lang="zh-CN" altLang="en-US" dirty="0">
                <a:solidFill>
                  <a:schemeClr val="accent2"/>
                </a:solidFill>
              </a:rPr>
              <a:t>实参和形参的区别，就如同剧本选主角，剧本中的角色相当于形参，而演角色的演员就相当于实参。</a:t>
            </a:r>
            <a:endParaRPr lang="en-US" dirty="0">
              <a:solidFill>
                <a:schemeClr val="accent2"/>
              </a:solidFill>
            </a:endParaRPr>
          </a:p>
        </p:txBody>
      </p:sp>
    </p:spTree>
    <p:extLst>
      <p:ext uri="{BB962C8B-B14F-4D97-AF65-F5344CB8AC3E}">
        <p14:creationId xmlns:p14="http://schemas.microsoft.com/office/powerpoint/2010/main" val="742088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spc="0" dirty="0">
                <a:solidFill>
                  <a:schemeClr val="tx2"/>
                </a:solidFill>
                <a:uFillTx/>
                <a:latin typeface="思源黑体 CN Regular" charset="0"/>
                <a:ea typeface="思源黑体 CN Regular" panose="020B0500000000000000" pitchFamily="34" charset="-122"/>
                <a:cs typeface="Times New Roman" panose="02020603050405020304" pitchFamily="18" charset="0"/>
              </a:rPr>
              <a:t>参数类型</a:t>
            </a:r>
          </a:p>
        </p:txBody>
      </p:sp>
      <p:sp>
        <p:nvSpPr>
          <p:cNvPr id="3" name="Content Placeholder 2"/>
          <p:cNvSpPr>
            <a:spLocks noGrp="1"/>
          </p:cNvSpPr>
          <p:nvPr>
            <p:ph idx="1"/>
          </p:nvPr>
        </p:nvSpPr>
        <p:spPr>
          <a:xfrm>
            <a:off x="1251678" y="1325461"/>
            <a:ext cx="10178322" cy="4554131"/>
          </a:xfrm>
        </p:spPr>
        <p:txBody>
          <a:bodyPr/>
          <a:lstStyle/>
          <a:p>
            <a:pPr>
              <a:lnSpc>
                <a:spcPct val="200000"/>
              </a:lnSpc>
            </a:pPr>
            <a:r>
              <a:rPr lang="zh-CN" altLang="en-US" dirty="0"/>
              <a:t>位置参数</a:t>
            </a:r>
            <a:endParaRPr lang="en-US" altLang="zh-CN" dirty="0"/>
          </a:p>
          <a:p>
            <a:pPr>
              <a:lnSpc>
                <a:spcPct val="200000"/>
              </a:lnSpc>
            </a:pPr>
            <a:r>
              <a:rPr lang="zh-CN" altLang="en-US" dirty="0"/>
              <a:t>关键字传参</a:t>
            </a:r>
            <a:endParaRPr lang="en-US" altLang="zh-CN" dirty="0"/>
          </a:p>
          <a:p>
            <a:pPr>
              <a:lnSpc>
                <a:spcPct val="200000"/>
              </a:lnSpc>
            </a:pPr>
            <a:r>
              <a:rPr lang="zh-CN" altLang="en-US" dirty="0"/>
              <a:t>默认值传参</a:t>
            </a:r>
            <a:endParaRPr lang="en-US" altLang="zh-CN" dirty="0"/>
          </a:p>
          <a:p>
            <a:pPr>
              <a:lnSpc>
                <a:spcPct val="200000"/>
              </a:lnSpc>
            </a:pPr>
            <a:r>
              <a:rPr lang="zh-CN" altLang="en-US" dirty="0"/>
              <a:t>可变数量传参</a:t>
            </a:r>
            <a:endParaRPr lang="en-US" dirty="0"/>
          </a:p>
        </p:txBody>
      </p:sp>
      <p:grpSp>
        <p:nvGrpSpPr>
          <p:cNvPr id="6" name="组合 5">
            <a:extLst>
              <a:ext uri="{FF2B5EF4-FFF2-40B4-BE49-F238E27FC236}">
                <a16:creationId xmlns:a16="http://schemas.microsoft.com/office/drawing/2014/main" id="{69E257D0-680C-4636-9EB2-E9377CE87FB2}"/>
              </a:ext>
            </a:extLst>
          </p:cNvPr>
          <p:cNvGrpSpPr/>
          <p:nvPr/>
        </p:nvGrpSpPr>
        <p:grpSpPr>
          <a:xfrm>
            <a:off x="9655807" y="5487753"/>
            <a:ext cx="1502050" cy="783678"/>
            <a:chOff x="8850086" y="5422392"/>
            <a:chExt cx="1752600" cy="914400"/>
          </a:xfrm>
        </p:grpSpPr>
        <p:pic>
          <p:nvPicPr>
            <p:cNvPr id="4" name="图形 3" descr="templates\docerresourceshop\icons\\333438303935353b333633373433383bbcfdcdb7">
              <a:extLst>
                <a:ext uri="{FF2B5EF4-FFF2-40B4-BE49-F238E27FC236}">
                  <a16:creationId xmlns:a16="http://schemas.microsoft.com/office/drawing/2014/main" id="{94E6AA83-1A41-4462-8068-1944EF77C7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88286" y="5422392"/>
              <a:ext cx="914400" cy="914400"/>
            </a:xfrm>
            <a:prstGeom prst="rect">
              <a:avLst/>
            </a:prstGeom>
          </p:spPr>
        </p:pic>
        <p:pic>
          <p:nvPicPr>
            <p:cNvPr id="5" name="图形 4" descr="templates\docerresourceshop\icons\\333438303935353b333633373433383bbcfdcdb7">
              <a:extLst>
                <a:ext uri="{FF2B5EF4-FFF2-40B4-BE49-F238E27FC236}">
                  <a16:creationId xmlns:a16="http://schemas.microsoft.com/office/drawing/2014/main" id="{28A0DF44-233F-4351-BD03-2B3F194CF1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50086" y="5422392"/>
              <a:ext cx="914400" cy="914400"/>
            </a:xfrm>
            <a:prstGeom prst="rect">
              <a:avLst/>
            </a:prstGeom>
          </p:spPr>
        </p:pic>
      </p:grpSp>
    </p:spTree>
    <p:extLst>
      <p:ext uri="{BB962C8B-B14F-4D97-AF65-F5344CB8AC3E}">
        <p14:creationId xmlns:p14="http://schemas.microsoft.com/office/powerpoint/2010/main" val="2069189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spc="0" dirty="0">
                <a:solidFill>
                  <a:schemeClr val="tx2"/>
                </a:solidFill>
                <a:uFillTx/>
                <a:latin typeface="思源黑体 CN Regular" charset="0"/>
                <a:ea typeface="思源黑体 CN Regular" panose="020B0500000000000000" pitchFamily="34" charset="-122"/>
                <a:cs typeface="Times New Roman" panose="02020603050405020304" pitchFamily="18" charset="0"/>
              </a:rPr>
              <a:t>位置参数</a:t>
            </a:r>
          </a:p>
        </p:txBody>
      </p:sp>
      <p:sp>
        <p:nvSpPr>
          <p:cNvPr id="3" name="Content Placeholder 2"/>
          <p:cNvSpPr>
            <a:spLocks noGrp="1"/>
          </p:cNvSpPr>
          <p:nvPr>
            <p:ph idx="1"/>
          </p:nvPr>
        </p:nvSpPr>
        <p:spPr>
          <a:xfrm>
            <a:off x="1251678" y="1325461"/>
            <a:ext cx="10178322" cy="4554131"/>
          </a:xfrm>
        </p:spPr>
        <p:txBody>
          <a:bodyPr/>
          <a:lstStyle/>
          <a:p>
            <a:pPr marL="0" indent="0">
              <a:lnSpc>
                <a:spcPct val="130000"/>
              </a:lnSpc>
              <a:buNone/>
            </a:pPr>
            <a:r>
              <a:rPr lang="zh-CN" altLang="en-US" dirty="0">
                <a:solidFill>
                  <a:schemeClr val="accent2"/>
                </a:solidFill>
              </a:rPr>
              <a:t>位置参数，有时也称必备参数，指的是必须按照正确的顺序将实际参数传到函数中，换句话说，调用函数时传入实际参数的数量和位置都必须和定义函数时保持一致。</a:t>
            </a:r>
            <a:endParaRPr lang="en-US" altLang="zh-CN" dirty="0">
              <a:solidFill>
                <a:schemeClr val="accent2"/>
              </a:solidFill>
            </a:endParaRPr>
          </a:p>
          <a:p>
            <a:pPr marL="0" indent="0">
              <a:lnSpc>
                <a:spcPct val="100000"/>
              </a:lnSpc>
              <a:buNone/>
            </a:pPr>
            <a:endParaRPr lang="en-US" dirty="0"/>
          </a:p>
          <a:p>
            <a:pPr marL="0" indent="0">
              <a:lnSpc>
                <a:spcPct val="130000"/>
              </a:lnSpc>
              <a:buNone/>
            </a:pPr>
            <a:r>
              <a:rPr lang="zh-CN" altLang="en-US" dirty="0"/>
              <a:t>在调用函数，指定的实际参数的数量，必须和形式参数的数量一致（传多传少都不行），否则 </a:t>
            </a:r>
            <a:r>
              <a:rPr lang="en-US" altLang="zh-CN" dirty="0"/>
              <a:t>Python </a:t>
            </a:r>
            <a:r>
              <a:rPr lang="zh-CN" altLang="en-US" dirty="0"/>
              <a:t>解释器会抛出 </a:t>
            </a:r>
            <a:r>
              <a:rPr lang="en-US" altLang="zh-CN" dirty="0" err="1"/>
              <a:t>TypeError</a:t>
            </a:r>
            <a:r>
              <a:rPr lang="en-US" altLang="zh-CN" dirty="0"/>
              <a:t> </a:t>
            </a:r>
            <a:r>
              <a:rPr lang="zh-CN" altLang="en-US" dirty="0"/>
              <a:t>异常，并提示缺少必要的位置参数。</a:t>
            </a:r>
            <a:endParaRPr lang="en-US" dirty="0"/>
          </a:p>
        </p:txBody>
      </p:sp>
    </p:spTree>
    <p:extLst>
      <p:ext uri="{BB962C8B-B14F-4D97-AF65-F5344CB8AC3E}">
        <p14:creationId xmlns:p14="http://schemas.microsoft.com/office/powerpoint/2010/main" val="2121168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spc="0" dirty="0">
                <a:solidFill>
                  <a:schemeClr val="tx2"/>
                </a:solidFill>
                <a:uFillTx/>
                <a:latin typeface="思源黑体 CN Regular" charset="0"/>
                <a:ea typeface="思源黑体 CN Regular" panose="020B0500000000000000" pitchFamily="34" charset="-122"/>
                <a:cs typeface="Times New Roman" panose="02020603050405020304" pitchFamily="18" charset="0"/>
              </a:rPr>
              <a:t>关键字参数</a:t>
            </a:r>
          </a:p>
        </p:txBody>
      </p:sp>
      <p:sp>
        <p:nvSpPr>
          <p:cNvPr id="3" name="Content Placeholder 2"/>
          <p:cNvSpPr>
            <a:spLocks noGrp="1"/>
          </p:cNvSpPr>
          <p:nvPr>
            <p:ph idx="1"/>
          </p:nvPr>
        </p:nvSpPr>
        <p:spPr>
          <a:xfrm>
            <a:off x="1251678" y="1325461"/>
            <a:ext cx="10178322" cy="4554131"/>
          </a:xfrm>
        </p:spPr>
        <p:txBody>
          <a:bodyPr>
            <a:normAutofit/>
          </a:bodyPr>
          <a:lstStyle/>
          <a:p>
            <a:pPr marL="0" indent="0">
              <a:lnSpc>
                <a:spcPct val="130000"/>
              </a:lnSpc>
              <a:buNone/>
            </a:pPr>
            <a:r>
              <a:rPr lang="zh-CN" altLang="en-US" dirty="0">
                <a:solidFill>
                  <a:schemeClr val="accent2"/>
                </a:solidFill>
              </a:rPr>
              <a:t>关键字参数是指使用形式参数的名字来确定输入的参数值。通过此方式指定函数实参时，不再需要与形参的位置完全一致，只要将参数名写正确即可。</a:t>
            </a:r>
            <a:endParaRPr lang="en-US" altLang="zh-CN" dirty="0">
              <a:solidFill>
                <a:schemeClr val="accent2"/>
              </a:solidFill>
            </a:endParaRPr>
          </a:p>
          <a:p>
            <a:pPr marL="0" indent="0">
              <a:lnSpc>
                <a:spcPct val="100000"/>
              </a:lnSpc>
              <a:buNone/>
            </a:pPr>
            <a:endParaRPr lang="en-US" dirty="0">
              <a:solidFill>
                <a:schemeClr val="accent2"/>
              </a:solidFill>
            </a:endParaRPr>
          </a:p>
          <a:p>
            <a:pPr marL="0" indent="0">
              <a:lnSpc>
                <a:spcPct val="130000"/>
              </a:lnSpc>
              <a:buNone/>
            </a:pPr>
            <a:r>
              <a:rPr lang="zh-CN" altLang="en-US" dirty="0"/>
              <a:t>注意：混合传参时关键字参数必须位于所有的位置参数之后。</a:t>
            </a:r>
            <a:endParaRPr lang="en-US" dirty="0"/>
          </a:p>
        </p:txBody>
      </p:sp>
    </p:spTree>
    <p:extLst>
      <p:ext uri="{BB962C8B-B14F-4D97-AF65-F5344CB8AC3E}">
        <p14:creationId xmlns:p14="http://schemas.microsoft.com/office/powerpoint/2010/main" val="31546664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Q4MjE3MGY3MjhlZWU5MTliNDUwNDExNDc0Yzk4ODYifQ=="/>
</p:tagLst>
</file>

<file path=ppt/theme/theme1.xml><?xml version="1.0" encoding="utf-8"?>
<a:theme xmlns:a="http://schemas.openxmlformats.org/drawingml/2006/main" name="Badge">
  <a:themeElements>
    <a:clrScheme name="自定义 1">
      <a:dk1>
        <a:srgbClr val="2A1A00"/>
      </a:dk1>
      <a:lt1>
        <a:srgbClr val="FFFFFF"/>
      </a:lt1>
      <a:dk2>
        <a:srgbClr val="59574E"/>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01_安装Python</Template>
  <TotalTime>2946</TotalTime>
  <Words>1574</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思源黑体 CN Regular</vt:lpstr>
      <vt:lpstr>Arial</vt:lpstr>
      <vt:lpstr>Calibri</vt:lpstr>
      <vt:lpstr>Consolas</vt:lpstr>
      <vt:lpstr>Gill Sans MT</vt:lpstr>
      <vt:lpstr>Impact</vt:lpstr>
      <vt:lpstr>Badge</vt:lpstr>
      <vt:lpstr>函数</vt:lpstr>
      <vt:lpstr>目录</vt:lpstr>
      <vt:lpstr>函数示例</vt:lpstr>
      <vt:lpstr>函数的定义与调用</vt:lpstr>
      <vt:lpstr>函数的注释</vt:lpstr>
      <vt:lpstr>参数</vt:lpstr>
      <vt:lpstr>参数类型</vt:lpstr>
      <vt:lpstr>位置参数</vt:lpstr>
      <vt:lpstr>关键字参数</vt:lpstr>
      <vt:lpstr>默认值参数</vt:lpstr>
      <vt:lpstr>可变数量传参 *args</vt:lpstr>
      <vt:lpstr>可变数量传参 **kwargs</vt:lpstr>
      <vt:lpstr>变量的作用域</vt:lpstr>
      <vt:lpstr>匿名函数 lambda</vt:lpstr>
      <vt:lpstr>练习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安装PYTHON</dc:title>
  <dc:creator>Administrator</dc:creator>
  <cp:lastModifiedBy>Administrator</cp:lastModifiedBy>
  <cp:revision>25</cp:revision>
  <dcterms:created xsi:type="dcterms:W3CDTF">2022-11-05T01:37:40Z</dcterms:created>
  <dcterms:modified xsi:type="dcterms:W3CDTF">2022-11-19T09:18:43Z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86E1AB65971944D4A39AAB7396DAA6C9</vt:lpwstr>
  </property>
  <property fmtid="{D5CDD505-2E9C-101B-9397-08002B2CF9AE}" pid="3" name="KSOProductBuildVer">
    <vt:lpwstr>2052-11.1.0.12358</vt:lpwstr>
  </property>
</Properties>
</file>