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64" r:id="rId3"/>
    <p:sldId id="257" r:id="rId4"/>
    <p:sldId id="309" r:id="rId5"/>
    <p:sldId id="310" r:id="rId6"/>
    <p:sldId id="324" r:id="rId7"/>
    <p:sldId id="325" r:id="rId8"/>
    <p:sldId id="311" r:id="rId9"/>
    <p:sldId id="326" r:id="rId10"/>
    <p:sldId id="327" r:id="rId11"/>
    <p:sldId id="302" r:id="rId12"/>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2"/>
    <a:srgbClr val="5957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978E08E-BB78-466C-AF7A-8BF239B0068A}" type="doc">
      <dgm:prSet loTypeId="urn:microsoft.com/office/officeart/2005/8/layout/vList2#1" loCatId="list" qsTypeId="urn:microsoft.com/office/officeart/2005/8/quickstyle/simple1#1" qsCatId="simple" csTypeId="urn:microsoft.com/office/officeart/2005/8/colors/accent0_3#1" csCatId="mainScheme" phldr="1"/>
      <dgm:spPr/>
      <dgm:t>
        <a:bodyPr/>
        <a:lstStyle/>
        <a:p>
          <a:endParaRPr lang="en-US"/>
        </a:p>
      </dgm:t>
    </dgm:pt>
    <dgm:pt modelId="{43058F9C-48CD-40E3-B95F-352B6773BD35}">
      <dgm:prSet custT="1"/>
      <dgm:spPr/>
      <dgm:t>
        <a:bodyPr/>
        <a:lstStyle/>
        <a:p>
          <a:pPr algn="l"/>
          <a:r>
            <a:rPr lang="zh-CN" altLang="en-US" sz="2800" dirty="0">
              <a:latin typeface="思源黑体 CN Regular" panose="020B0500000000000000" pitchFamily="34" charset="-122"/>
              <a:ea typeface="思源黑体 CN Regular" panose="020B0500000000000000" pitchFamily="34" charset="-122"/>
              <a:cs typeface="Times New Roman" panose="02020603050405020304" pitchFamily="18" charset="0"/>
            </a:rPr>
            <a:t>类的定义使用</a:t>
          </a:r>
          <a:endParaRPr lang="en-US" sz="28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E5188561-322B-4AB1-B189-72C77A17446D}" type="parTrans" cxnId="{B4107746-741F-43EB-8C31-BCEA66A45AF5}">
      <dgm:prSet/>
      <dgm:spPr/>
      <dgm:t>
        <a:bodyPr/>
        <a:lstStyle/>
        <a:p>
          <a:endParaRPr lang="en-US"/>
        </a:p>
      </dgm:t>
    </dgm:pt>
    <dgm:pt modelId="{8E0D3600-94EF-4C3D-8C42-D1B002253A50}" type="sibTrans" cxnId="{B4107746-741F-43EB-8C31-BCEA66A45AF5}">
      <dgm:prSet/>
      <dgm:spPr/>
      <dgm:t>
        <a:bodyPr/>
        <a:lstStyle/>
        <a:p>
          <a:endParaRPr lang="en-US"/>
        </a:p>
      </dgm:t>
    </dgm:pt>
    <dgm:pt modelId="{C29E6F42-CA0A-41D9-9945-781B42C686C5}">
      <dgm:prSet custT="1"/>
      <dgm:spPr/>
      <dgm: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类的属性</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4A678872-A1F4-4A38-A86F-80B19808E526}" type="parTrans" cxnId="{79F4DE20-64E3-4577-A737-747B2AD5F18F}">
      <dgm:prSet/>
      <dgm:spPr/>
      <dgm:t>
        <a:bodyPr/>
        <a:lstStyle/>
        <a:p>
          <a:endParaRPr lang="en-US"/>
        </a:p>
      </dgm:t>
    </dgm:pt>
    <dgm:pt modelId="{5574754F-C965-498B-ACDC-AF230EEFECD9}" type="sibTrans" cxnId="{79F4DE20-64E3-4577-A737-747B2AD5F18F}">
      <dgm:prSet/>
      <dgm:spPr/>
      <dgm:t>
        <a:bodyPr/>
        <a:lstStyle/>
        <a:p>
          <a:endParaRPr lang="en-US"/>
        </a:p>
      </dgm:t>
    </dgm:pt>
    <dgm:pt modelId="{441D76E1-037B-4A06-BAE7-C3A4F1143846}">
      <dgm:prSet custT="1"/>
      <dgm:spPr/>
      <dgm:t>
        <a:bodyPr/>
        <a:lstStyle/>
        <a:p>
          <a:pPr algn="l"/>
          <a:r>
            <a:rPr lang="zh-CN" altLang="en-US" sz="2800" dirty="0">
              <a:latin typeface="思源黑体 CN Regular" panose="020B0500000000000000" pitchFamily="34" charset="-122"/>
              <a:ea typeface="思源黑体 CN Regular" panose="020B0500000000000000" pitchFamily="34" charset="-122"/>
              <a:cs typeface="Times New Roman" panose="02020603050405020304" pitchFamily="18" charset="0"/>
            </a:rPr>
            <a:t>概述</a:t>
          </a:r>
          <a:endParaRPr lang="en-US" sz="28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6D1FA131-6B20-4CEF-8947-9D956D8C48C9}" type="parTrans" cxnId="{CBB336F1-17E6-475A-86D8-8CDC5B33AE3A}">
      <dgm:prSet/>
      <dgm:spPr/>
      <dgm:t>
        <a:bodyPr/>
        <a:lstStyle/>
        <a:p>
          <a:endParaRPr lang="zh-CN" altLang="en-US"/>
        </a:p>
      </dgm:t>
    </dgm:pt>
    <dgm:pt modelId="{B3788D88-613F-4F54-AB5A-9C9EC51531FE}" type="sibTrans" cxnId="{CBB336F1-17E6-475A-86D8-8CDC5B33AE3A}">
      <dgm:prSet/>
      <dgm:spPr/>
      <dgm:t>
        <a:bodyPr/>
        <a:lstStyle/>
        <a:p>
          <a:endParaRPr lang="zh-CN" altLang="en-US"/>
        </a:p>
      </dgm:t>
    </dgm:pt>
    <dgm:pt modelId="{9DADE4A6-CC31-449C-9DA8-D73237C38E15}">
      <dgm:prSet custT="1"/>
      <dgm:spPr/>
      <dgm: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面向对象的三大特征</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387B2EA9-CE94-405B-8830-7600679B54FF}" type="parTrans" cxnId="{7C22D27A-9033-4A13-8EA5-46C0FABA353F}">
      <dgm:prSet/>
      <dgm:spPr/>
      <dgm:t>
        <a:bodyPr/>
        <a:lstStyle/>
        <a:p>
          <a:endParaRPr lang="zh-CN" altLang="en-US"/>
        </a:p>
      </dgm:t>
    </dgm:pt>
    <dgm:pt modelId="{63E2C433-A389-44B1-BBCD-DCB91D8DFDAD}" type="sibTrans" cxnId="{7C22D27A-9033-4A13-8EA5-46C0FABA353F}">
      <dgm:prSet/>
      <dgm:spPr/>
      <dgm:t>
        <a:bodyPr/>
        <a:lstStyle/>
        <a:p>
          <a:endParaRPr lang="zh-CN" altLang="en-US"/>
        </a:p>
      </dgm:t>
    </dgm:pt>
    <dgm:pt modelId="{AE4C5FE1-2808-4160-9E0C-68D06747EF02}">
      <dgm:prSet custT="1"/>
      <dgm:spPr/>
      <dgm: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类的方法</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gm:t>
    </dgm:pt>
    <dgm:pt modelId="{F12B0584-EC3A-4FEF-8C30-B99AE77B8A10}" type="parTrans" cxnId="{8E6418EE-74FE-4B8A-8090-844B47BEF4DE}">
      <dgm:prSet/>
      <dgm:spPr/>
      <dgm:t>
        <a:bodyPr/>
        <a:lstStyle/>
        <a:p>
          <a:endParaRPr lang="zh-CN" altLang="en-US"/>
        </a:p>
      </dgm:t>
    </dgm:pt>
    <dgm:pt modelId="{B2620D5F-2CE9-47C3-A71E-1920E16FC78E}" type="sibTrans" cxnId="{8E6418EE-74FE-4B8A-8090-844B47BEF4DE}">
      <dgm:prSet/>
      <dgm:spPr/>
      <dgm:t>
        <a:bodyPr/>
        <a:lstStyle/>
        <a:p>
          <a:endParaRPr lang="zh-CN" altLang="en-US"/>
        </a:p>
      </dgm:t>
    </dgm:pt>
    <dgm:pt modelId="{37CE24F8-7BE3-4A3F-8D23-7C7AC95A1567}" type="pres">
      <dgm:prSet presAssocID="{1978E08E-BB78-466C-AF7A-8BF239B0068A}" presName="linear" presStyleCnt="0">
        <dgm:presLayoutVars>
          <dgm:animLvl val="lvl"/>
          <dgm:resizeHandles val="exact"/>
        </dgm:presLayoutVars>
      </dgm:prSet>
      <dgm:spPr/>
    </dgm:pt>
    <dgm:pt modelId="{F58DD7B4-E47F-4BA4-8F21-098E335856BA}" type="pres">
      <dgm:prSet presAssocID="{441D76E1-037B-4A06-BAE7-C3A4F1143846}" presName="parentText" presStyleLbl="node1" presStyleIdx="0" presStyleCnt="5">
        <dgm:presLayoutVars>
          <dgm:chMax val="0"/>
          <dgm:bulletEnabled val="1"/>
        </dgm:presLayoutVars>
      </dgm:prSet>
      <dgm:spPr/>
    </dgm:pt>
    <dgm:pt modelId="{6FAE2118-B53D-4513-889F-1357AABDABFD}" type="pres">
      <dgm:prSet presAssocID="{B3788D88-613F-4F54-AB5A-9C9EC51531FE}" presName="spacer" presStyleCnt="0"/>
      <dgm:spPr/>
    </dgm:pt>
    <dgm:pt modelId="{D7370D3E-0351-4930-97DE-41DA5B698CDD}" type="pres">
      <dgm:prSet presAssocID="{43058F9C-48CD-40E3-B95F-352B6773BD35}" presName="parentText" presStyleLbl="node1" presStyleIdx="1" presStyleCnt="5">
        <dgm:presLayoutVars>
          <dgm:chMax val="0"/>
          <dgm:bulletEnabled val="1"/>
        </dgm:presLayoutVars>
      </dgm:prSet>
      <dgm:spPr/>
    </dgm:pt>
    <dgm:pt modelId="{535B1EEE-2A72-45EB-99F8-CE9E790EFAB5}" type="pres">
      <dgm:prSet presAssocID="{8E0D3600-94EF-4C3D-8C42-D1B002253A50}" presName="spacer" presStyleCnt="0"/>
      <dgm:spPr/>
    </dgm:pt>
    <dgm:pt modelId="{2C89BCDA-B139-4C0E-87B9-93984A76741A}" type="pres">
      <dgm:prSet presAssocID="{C29E6F42-CA0A-41D9-9945-781B42C686C5}" presName="parentText" presStyleLbl="node1" presStyleIdx="2" presStyleCnt="5">
        <dgm:presLayoutVars>
          <dgm:chMax val="0"/>
          <dgm:bulletEnabled val="1"/>
        </dgm:presLayoutVars>
      </dgm:prSet>
      <dgm:spPr/>
    </dgm:pt>
    <dgm:pt modelId="{9B80C3DC-ACBE-4349-9F61-84B4DB6C7DFF}" type="pres">
      <dgm:prSet presAssocID="{5574754F-C965-498B-ACDC-AF230EEFECD9}" presName="spacer" presStyleCnt="0"/>
      <dgm:spPr/>
    </dgm:pt>
    <dgm:pt modelId="{DA1C6396-4E20-4E18-A552-8BC84A36BBD0}" type="pres">
      <dgm:prSet presAssocID="{AE4C5FE1-2808-4160-9E0C-68D06747EF02}" presName="parentText" presStyleLbl="node1" presStyleIdx="3" presStyleCnt="5">
        <dgm:presLayoutVars>
          <dgm:chMax val="0"/>
          <dgm:bulletEnabled val="1"/>
        </dgm:presLayoutVars>
      </dgm:prSet>
      <dgm:spPr/>
    </dgm:pt>
    <dgm:pt modelId="{304F26DC-D907-4BAC-902F-0C216E4F4AA1}" type="pres">
      <dgm:prSet presAssocID="{B2620D5F-2CE9-47C3-A71E-1920E16FC78E}" presName="spacer" presStyleCnt="0"/>
      <dgm:spPr/>
    </dgm:pt>
    <dgm:pt modelId="{2A909ED8-F8DB-40EA-94AF-ED80D47099A7}" type="pres">
      <dgm:prSet presAssocID="{9DADE4A6-CC31-449C-9DA8-D73237C38E15}" presName="parentText" presStyleLbl="node1" presStyleIdx="4" presStyleCnt="5">
        <dgm:presLayoutVars>
          <dgm:chMax val="0"/>
          <dgm:bulletEnabled val="1"/>
        </dgm:presLayoutVars>
      </dgm:prSet>
      <dgm:spPr/>
    </dgm:pt>
  </dgm:ptLst>
  <dgm:cxnLst>
    <dgm:cxn modelId="{294F481C-D2EA-4780-BCB1-CAF488C575EE}" type="presOf" srcId="{43058F9C-48CD-40E3-B95F-352B6773BD35}" destId="{D7370D3E-0351-4930-97DE-41DA5B698CDD}" srcOrd="0" destOrd="0" presId="urn:microsoft.com/office/officeart/2005/8/layout/vList2#1"/>
    <dgm:cxn modelId="{79F4DE20-64E3-4577-A737-747B2AD5F18F}" srcId="{1978E08E-BB78-466C-AF7A-8BF239B0068A}" destId="{C29E6F42-CA0A-41D9-9945-781B42C686C5}" srcOrd="2" destOrd="0" parTransId="{4A678872-A1F4-4A38-A86F-80B19808E526}" sibTransId="{5574754F-C965-498B-ACDC-AF230EEFECD9}"/>
    <dgm:cxn modelId="{0E6F7F44-5E5D-4A0E-9C20-1AB5B547DE9F}" type="presOf" srcId="{441D76E1-037B-4A06-BAE7-C3A4F1143846}" destId="{F58DD7B4-E47F-4BA4-8F21-098E335856BA}" srcOrd="0" destOrd="0" presId="urn:microsoft.com/office/officeart/2005/8/layout/vList2#1"/>
    <dgm:cxn modelId="{B4107746-741F-43EB-8C31-BCEA66A45AF5}" srcId="{1978E08E-BB78-466C-AF7A-8BF239B0068A}" destId="{43058F9C-48CD-40E3-B95F-352B6773BD35}" srcOrd="1" destOrd="0" parTransId="{E5188561-322B-4AB1-B189-72C77A17446D}" sibTransId="{8E0D3600-94EF-4C3D-8C42-D1B002253A50}"/>
    <dgm:cxn modelId="{59C43871-6635-4842-8576-00E262F62242}" type="presOf" srcId="{C29E6F42-CA0A-41D9-9945-781B42C686C5}" destId="{2C89BCDA-B139-4C0E-87B9-93984A76741A}" srcOrd="0" destOrd="0" presId="urn:microsoft.com/office/officeart/2005/8/layout/vList2#1"/>
    <dgm:cxn modelId="{7C22D27A-9033-4A13-8EA5-46C0FABA353F}" srcId="{1978E08E-BB78-466C-AF7A-8BF239B0068A}" destId="{9DADE4A6-CC31-449C-9DA8-D73237C38E15}" srcOrd="4" destOrd="0" parTransId="{387B2EA9-CE94-405B-8830-7600679B54FF}" sibTransId="{63E2C433-A389-44B1-BBCD-DCB91D8DFDAD}"/>
    <dgm:cxn modelId="{3B5E2DB1-FA43-485C-9FA7-3F824DC446AB}" type="presOf" srcId="{AE4C5FE1-2808-4160-9E0C-68D06747EF02}" destId="{DA1C6396-4E20-4E18-A552-8BC84A36BBD0}" srcOrd="0" destOrd="0" presId="urn:microsoft.com/office/officeart/2005/8/layout/vList2#1"/>
    <dgm:cxn modelId="{FE9F1DD0-190F-4DE3-B850-18D881A5235B}" type="presOf" srcId="{1978E08E-BB78-466C-AF7A-8BF239B0068A}" destId="{37CE24F8-7BE3-4A3F-8D23-7C7AC95A1567}" srcOrd="0" destOrd="0" presId="urn:microsoft.com/office/officeart/2005/8/layout/vList2#1"/>
    <dgm:cxn modelId="{5F380BD8-0A15-44E3-AC51-F95395889596}" type="presOf" srcId="{9DADE4A6-CC31-449C-9DA8-D73237C38E15}" destId="{2A909ED8-F8DB-40EA-94AF-ED80D47099A7}" srcOrd="0" destOrd="0" presId="urn:microsoft.com/office/officeart/2005/8/layout/vList2#1"/>
    <dgm:cxn modelId="{8E6418EE-74FE-4B8A-8090-844B47BEF4DE}" srcId="{1978E08E-BB78-466C-AF7A-8BF239B0068A}" destId="{AE4C5FE1-2808-4160-9E0C-68D06747EF02}" srcOrd="3" destOrd="0" parTransId="{F12B0584-EC3A-4FEF-8C30-B99AE77B8A10}" sibTransId="{B2620D5F-2CE9-47C3-A71E-1920E16FC78E}"/>
    <dgm:cxn modelId="{CBB336F1-17E6-475A-86D8-8CDC5B33AE3A}" srcId="{1978E08E-BB78-466C-AF7A-8BF239B0068A}" destId="{441D76E1-037B-4A06-BAE7-C3A4F1143846}" srcOrd="0" destOrd="0" parTransId="{6D1FA131-6B20-4CEF-8947-9D956D8C48C9}" sibTransId="{B3788D88-613F-4F54-AB5A-9C9EC51531FE}"/>
    <dgm:cxn modelId="{7462BB1B-B838-4AD5-9C70-4CF65EA16FDB}" type="presParOf" srcId="{37CE24F8-7BE3-4A3F-8D23-7C7AC95A1567}" destId="{F58DD7B4-E47F-4BA4-8F21-098E335856BA}" srcOrd="0" destOrd="0" presId="urn:microsoft.com/office/officeart/2005/8/layout/vList2#1"/>
    <dgm:cxn modelId="{147D4DCB-8A09-4A52-927A-902BD69D083B}" type="presParOf" srcId="{37CE24F8-7BE3-4A3F-8D23-7C7AC95A1567}" destId="{6FAE2118-B53D-4513-889F-1357AABDABFD}" srcOrd="1" destOrd="0" presId="urn:microsoft.com/office/officeart/2005/8/layout/vList2#1"/>
    <dgm:cxn modelId="{BB2EF32E-FB44-4221-8404-50400DDE9F3B}" type="presParOf" srcId="{37CE24F8-7BE3-4A3F-8D23-7C7AC95A1567}" destId="{D7370D3E-0351-4930-97DE-41DA5B698CDD}" srcOrd="2" destOrd="0" presId="urn:microsoft.com/office/officeart/2005/8/layout/vList2#1"/>
    <dgm:cxn modelId="{403DE379-209B-4965-870D-66866E8B285C}" type="presParOf" srcId="{37CE24F8-7BE3-4A3F-8D23-7C7AC95A1567}" destId="{535B1EEE-2A72-45EB-99F8-CE9E790EFAB5}" srcOrd="3" destOrd="0" presId="urn:microsoft.com/office/officeart/2005/8/layout/vList2#1"/>
    <dgm:cxn modelId="{8B31561B-9726-448E-AE66-5B9D3AC7D711}" type="presParOf" srcId="{37CE24F8-7BE3-4A3F-8D23-7C7AC95A1567}" destId="{2C89BCDA-B139-4C0E-87B9-93984A76741A}" srcOrd="4" destOrd="0" presId="urn:microsoft.com/office/officeart/2005/8/layout/vList2#1"/>
    <dgm:cxn modelId="{7DC7FB79-A5AC-4F86-A351-38E1A5E49CDF}" type="presParOf" srcId="{37CE24F8-7BE3-4A3F-8D23-7C7AC95A1567}" destId="{9B80C3DC-ACBE-4349-9F61-84B4DB6C7DFF}" srcOrd="5" destOrd="0" presId="urn:microsoft.com/office/officeart/2005/8/layout/vList2#1"/>
    <dgm:cxn modelId="{8701286C-53F0-4D59-8928-5B65085D62C6}" type="presParOf" srcId="{37CE24F8-7BE3-4A3F-8D23-7C7AC95A1567}" destId="{DA1C6396-4E20-4E18-A552-8BC84A36BBD0}" srcOrd="6" destOrd="0" presId="urn:microsoft.com/office/officeart/2005/8/layout/vList2#1"/>
    <dgm:cxn modelId="{27230BD4-9583-4E3F-9A87-A41FDCD88E82}" type="presParOf" srcId="{37CE24F8-7BE3-4A3F-8D23-7C7AC95A1567}" destId="{304F26DC-D907-4BAC-902F-0C216E4F4AA1}" srcOrd="7" destOrd="0" presId="urn:microsoft.com/office/officeart/2005/8/layout/vList2#1"/>
    <dgm:cxn modelId="{2002A914-B27C-4D44-A838-64AC528F5B20}" type="presParOf" srcId="{37CE24F8-7BE3-4A3F-8D23-7C7AC95A1567}" destId="{2A909ED8-F8DB-40EA-94AF-ED80D47099A7}" srcOrd="8"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D7B4-E47F-4BA4-8F21-098E335856BA}">
      <dsp:nvSpPr>
        <dsp:cNvPr id="0" name=""/>
        <dsp:cNvSpPr/>
      </dsp:nvSpPr>
      <dsp:spPr bwMode="white">
        <a:xfrm>
          <a:off x="0" y="24150"/>
          <a:ext cx="5994400" cy="9547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思源黑体 CN Regular" panose="020B0500000000000000" pitchFamily="34" charset="-122"/>
              <a:ea typeface="思源黑体 CN Regular" panose="020B0500000000000000" pitchFamily="34" charset="-122"/>
              <a:cs typeface="Times New Roman" panose="02020603050405020304" pitchFamily="18" charset="0"/>
            </a:rPr>
            <a:t>概述</a:t>
          </a:r>
          <a:endParaRPr lang="en-US" sz="2800" kern="12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46606" y="70756"/>
        <a:ext cx="5901188" cy="861508"/>
      </dsp:txXfrm>
    </dsp:sp>
    <dsp:sp modelId="{D7370D3E-0351-4930-97DE-41DA5B698CDD}">
      <dsp:nvSpPr>
        <dsp:cNvPr id="0" name=""/>
        <dsp:cNvSpPr/>
      </dsp:nvSpPr>
      <dsp:spPr bwMode="white">
        <a:xfrm>
          <a:off x="0" y="1125750"/>
          <a:ext cx="5994400" cy="9547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思源黑体 CN Regular" panose="020B0500000000000000" pitchFamily="34" charset="-122"/>
              <a:ea typeface="思源黑体 CN Regular" panose="020B0500000000000000" pitchFamily="34" charset="-122"/>
              <a:cs typeface="Times New Roman" panose="02020603050405020304" pitchFamily="18" charset="0"/>
            </a:rPr>
            <a:t>类的定义使用</a:t>
          </a:r>
          <a:endParaRPr lang="en-US" sz="2800" kern="1200" dirty="0">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46606" y="1172356"/>
        <a:ext cx="5901188" cy="861508"/>
      </dsp:txXfrm>
    </dsp:sp>
    <dsp:sp modelId="{2C89BCDA-B139-4C0E-87B9-93984A76741A}">
      <dsp:nvSpPr>
        <dsp:cNvPr id="0" name=""/>
        <dsp:cNvSpPr/>
      </dsp:nvSpPr>
      <dsp:spPr bwMode="white">
        <a:xfrm>
          <a:off x="0" y="2227350"/>
          <a:ext cx="5994400" cy="9547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类的属性</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46606" y="2273956"/>
        <a:ext cx="5901188" cy="861508"/>
      </dsp:txXfrm>
    </dsp:sp>
    <dsp:sp modelId="{DA1C6396-4E20-4E18-A552-8BC84A36BBD0}">
      <dsp:nvSpPr>
        <dsp:cNvPr id="0" name=""/>
        <dsp:cNvSpPr/>
      </dsp:nvSpPr>
      <dsp:spPr>
        <a:xfrm>
          <a:off x="0" y="3328950"/>
          <a:ext cx="5994400" cy="9547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类的方法</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46606" y="3375556"/>
        <a:ext cx="5901188" cy="861508"/>
      </dsp:txXfrm>
    </dsp:sp>
    <dsp:sp modelId="{2A909ED8-F8DB-40EA-94AF-ED80D47099A7}">
      <dsp:nvSpPr>
        <dsp:cNvPr id="0" name=""/>
        <dsp:cNvSpPr/>
      </dsp:nvSpPr>
      <dsp:spPr>
        <a:xfrm>
          <a:off x="0" y="4430550"/>
          <a:ext cx="5994400" cy="954720"/>
        </a:xfrm>
        <a:prstGeom prst="round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rPr>
            <a:t>面向对象的三大特征</a:t>
          </a:r>
          <a:endParaRPr lang="en-US" sz="2800" kern="1200" dirty="0">
            <a:solidFill>
              <a:srgbClr val="FFFFFF"/>
            </a:solidFill>
            <a:latin typeface="思源黑体 CN Regular" panose="020B0500000000000000" pitchFamily="34" charset="-122"/>
            <a:ea typeface="思源黑体 CN Regular" panose="020B0500000000000000" pitchFamily="34" charset="-122"/>
            <a:cs typeface="Times New Roman" panose="02020603050405020304" pitchFamily="18" charset="0"/>
          </a:endParaRPr>
        </a:p>
      </dsp:txBody>
      <dsp:txXfrm>
        <a:off x="46606" y="4477156"/>
        <a:ext cx="5901188" cy="861508"/>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11/21/2022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11/21/2022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11/21/2022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11/21/2022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11/21/2022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11/21/2022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11/21/2022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230" y="1529080"/>
            <a:ext cx="10318115" cy="2750820"/>
          </a:xfrm>
        </p:spPr>
        <p:txBody>
          <a:bodyPr/>
          <a:lstStyle/>
          <a:p>
            <a:pPr>
              <a:lnSpc>
                <a:spcPct val="100000"/>
              </a:lnSpc>
            </a:pPr>
            <a:r>
              <a:rPr lang="zh-CN" altLang="en-US" sz="8800" spc="0" dirty="0">
                <a:latin typeface="思源黑体 CN Regular" panose="020B0500000000000000" pitchFamily="34" charset="-122"/>
                <a:ea typeface="思源黑体 CN Regular" panose="020B0500000000000000" pitchFamily="34" charset="-122"/>
              </a:rPr>
              <a:t>面向对象</a:t>
            </a:r>
            <a:endParaRPr lang="en-US" sz="8800" spc="0" dirty="0">
              <a:latin typeface="思源黑体 CN Regular" panose="020B0500000000000000" pitchFamily="34" charset="-122"/>
              <a:ea typeface="思源黑体 CN Regular" panose="020B0500000000000000" pitchFamily="34" charset="-122"/>
            </a:endParaRPr>
          </a:p>
        </p:txBody>
      </p:sp>
      <p:sp>
        <p:nvSpPr>
          <p:cNvPr id="8" name="TextBox 7"/>
          <p:cNvSpPr txBox="1"/>
          <p:nvPr/>
        </p:nvSpPr>
        <p:spPr>
          <a:xfrm>
            <a:off x="2053678" y="3916702"/>
            <a:ext cx="8224344" cy="521970"/>
          </a:xfrm>
          <a:prstGeom prst="rect">
            <a:avLst/>
          </a:prstGeom>
          <a:noFill/>
        </p:spPr>
        <p:txBody>
          <a:bodyPr wrap="square" rtlCol="0">
            <a:spAutoFit/>
          </a:bodyPr>
          <a:lstStyle/>
          <a:p>
            <a:pPr algn="ctr"/>
            <a:r>
              <a:rPr lang="zh-CN" altLang="en-US" sz="2800" dirty="0">
                <a:solidFill>
                  <a:schemeClr val="tx2"/>
                </a:solidFill>
                <a:latin typeface="思源黑体 CN Regular" panose="020B0500000000000000" pitchFamily="34" charset="-122"/>
                <a:ea typeface="思源黑体 CN Regular" panose="020B0500000000000000" pitchFamily="34" charset="-122"/>
                <a:cs typeface="Times New Roman" panose="02020603050405020304" pitchFamily="18" charset="0"/>
              </a:rPr>
              <a:t>讲师：罗大富</a:t>
            </a:r>
          </a:p>
        </p:txBody>
      </p:sp>
      <p:sp>
        <p:nvSpPr>
          <p:cNvPr id="3" name="文本框 2"/>
          <p:cNvSpPr txBox="1"/>
          <p:nvPr/>
        </p:nvSpPr>
        <p:spPr>
          <a:xfrm>
            <a:off x="622300" y="311785"/>
            <a:ext cx="4331335" cy="922020"/>
          </a:xfrm>
          <a:prstGeom prst="rect">
            <a:avLst/>
          </a:prstGeom>
          <a:noFill/>
        </p:spPr>
        <p:txBody>
          <a:bodyPr wrap="square" rtlCol="0">
            <a:spAutoFit/>
          </a:bodyPr>
          <a:lstStyle/>
          <a:p>
            <a:r>
              <a:rPr lang="zh-CN" altLang="en-US" sz="5400" dirty="0">
                <a:ln w="6600">
                  <a:solidFill>
                    <a:schemeClr val="accent2"/>
                  </a:solidFill>
                  <a:prstDash val="solid"/>
                </a:ln>
                <a:solidFill>
                  <a:srgbClr val="FFFFFF"/>
                </a:solidFill>
                <a:effectLst>
                  <a:outerShdw dist="38100" dir="2700000" algn="tl" rotWithShape="0">
                    <a:schemeClr val="accent2"/>
                  </a:outerShdw>
                </a:effectLst>
                <a:latin typeface="思源黑体 CN Regular" panose="020B0500000000000000" pitchFamily="34" charset="-122"/>
                <a:ea typeface="思源黑体 CN Regular" panose="020B0500000000000000" pitchFamily="34" charset="-122"/>
                <a:sym typeface="+mn-ea"/>
              </a:rPr>
              <a:t>第五章节</a:t>
            </a:r>
            <a:endParaRPr lang="zh-C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多继承</a:t>
            </a:r>
          </a:p>
        </p:txBody>
      </p:sp>
      <p:sp>
        <p:nvSpPr>
          <p:cNvPr id="3" name="Content Placeholder 2"/>
          <p:cNvSpPr>
            <a:spLocks noGrp="1"/>
          </p:cNvSpPr>
          <p:nvPr>
            <p:ph idx="1"/>
          </p:nvPr>
        </p:nvSpPr>
        <p:spPr>
          <a:xfrm>
            <a:off x="1251678" y="1325461"/>
            <a:ext cx="10178322" cy="4554131"/>
          </a:xfrm>
        </p:spPr>
        <p:txBody>
          <a:bodyPr/>
          <a:lstStyle/>
          <a:p>
            <a:pPr marL="0" indent="0">
              <a:lnSpc>
                <a:spcPct val="130000"/>
              </a:lnSpc>
              <a:buNone/>
            </a:pPr>
            <a:r>
              <a:rPr lang="zh-CN" altLang="en-US" dirty="0"/>
              <a:t>继承多个父类也称为多继承。</a:t>
            </a:r>
            <a:endParaRPr lang="en-US" altLang="zh-CN" dirty="0"/>
          </a:p>
          <a:p>
            <a:pPr marL="0" indent="0">
              <a:lnSpc>
                <a:spcPct val="130000"/>
              </a:lnSpc>
              <a:buNone/>
            </a:pPr>
            <a:r>
              <a:rPr lang="zh-CN" altLang="en-US" dirty="0"/>
              <a:t>在多继承中 如果多个父类中属性名 或者是方法名相同 那么将按照</a:t>
            </a:r>
            <a:r>
              <a:rPr lang="en-US" altLang="zh-CN" dirty="0"/>
              <a:t>MRO</a:t>
            </a:r>
            <a:r>
              <a:rPr lang="zh-CN" altLang="en-US" dirty="0"/>
              <a:t>算法查找。</a:t>
            </a:r>
            <a:endParaRPr lang="en-US" altLang="zh-CN" dirty="0"/>
          </a:p>
          <a:p>
            <a:pPr marL="0" indent="0">
              <a:lnSpc>
                <a:spcPct val="130000"/>
              </a:lnSpc>
              <a:buNone/>
            </a:pPr>
            <a:endParaRPr lang="en-US" altLang="zh-CN" dirty="0">
              <a:solidFill>
                <a:schemeClr val="accent2"/>
              </a:solidFill>
            </a:endParaRPr>
          </a:p>
          <a:p>
            <a:pPr marL="0" indent="0">
              <a:lnSpc>
                <a:spcPct val="130000"/>
              </a:lnSpc>
              <a:buNone/>
            </a:pPr>
            <a:r>
              <a:rPr lang="en-US" altLang="zh-CN" dirty="0">
                <a:solidFill>
                  <a:schemeClr val="accent2"/>
                </a:solidFill>
              </a:rPr>
              <a:t>	1. </a:t>
            </a:r>
            <a:r>
              <a:rPr lang="zh-CN" altLang="en-US" dirty="0">
                <a:solidFill>
                  <a:schemeClr val="accent2"/>
                </a:solidFill>
              </a:rPr>
              <a:t>先在自己的类中找 如果找到 就结束</a:t>
            </a:r>
          </a:p>
          <a:p>
            <a:pPr marL="0" indent="0">
              <a:lnSpc>
                <a:spcPct val="130000"/>
              </a:lnSpc>
              <a:buNone/>
            </a:pPr>
            <a:r>
              <a:rPr lang="en-US" altLang="zh-CN" dirty="0">
                <a:solidFill>
                  <a:schemeClr val="accent2"/>
                </a:solidFill>
              </a:rPr>
              <a:t>	2. </a:t>
            </a:r>
            <a:r>
              <a:rPr lang="zh-CN" altLang="en-US" dirty="0">
                <a:solidFill>
                  <a:schemeClr val="accent2"/>
                </a:solidFill>
              </a:rPr>
              <a:t>在父类元组中按照顺序查找 从左到右</a:t>
            </a:r>
          </a:p>
          <a:p>
            <a:pPr marL="0" indent="0">
              <a:lnSpc>
                <a:spcPct val="130000"/>
              </a:lnSpc>
              <a:buNone/>
            </a:pPr>
            <a:endParaRPr lang="en-US" altLang="zh-CN" dirty="0"/>
          </a:p>
          <a:p>
            <a:pPr marL="0" indent="0">
              <a:lnSpc>
                <a:spcPct val="130000"/>
              </a:lnSpc>
              <a:buNone/>
            </a:pPr>
            <a:endParaRPr lang="en-US" dirty="0"/>
          </a:p>
        </p:txBody>
      </p:sp>
    </p:spTree>
    <p:extLst>
      <p:ext uri="{BB962C8B-B14F-4D97-AF65-F5344CB8AC3E}">
        <p14:creationId xmlns:p14="http://schemas.microsoft.com/office/powerpoint/2010/main" val="229465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思源黑体 CN Regular" panose="020B0500000000000000" pitchFamily="34" charset="-122"/>
                <a:ea typeface="思源黑体 CN Regular" panose="020B0500000000000000" pitchFamily="34" charset="-122"/>
              </a:rPr>
              <a:t>练习</a:t>
            </a:r>
            <a:endParaRPr lang="en-US" sz="4000" dirty="0">
              <a:latin typeface="思源黑体 CN Regular" panose="020B0500000000000000" pitchFamily="34" charset="-122"/>
              <a:ea typeface="思源黑体 CN Regular" panose="020B0500000000000000" pitchFamily="34" charset="-122"/>
            </a:endParaRPr>
          </a:p>
        </p:txBody>
      </p:sp>
      <p:sp>
        <p:nvSpPr>
          <p:cNvPr id="3" name="Content Placeholder 2"/>
          <p:cNvSpPr>
            <a:spLocks noGrp="1"/>
          </p:cNvSpPr>
          <p:nvPr>
            <p:ph idx="1"/>
          </p:nvPr>
        </p:nvSpPr>
        <p:spPr>
          <a:xfrm>
            <a:off x="1251678" y="2079173"/>
            <a:ext cx="10178322" cy="3157267"/>
          </a:xfrm>
        </p:spPr>
        <p:txBody>
          <a:bodyPr>
            <a:normAutofit/>
          </a:bodyPr>
          <a:lstStyle/>
          <a:p>
            <a:pPr marL="457200" indent="-457200">
              <a:lnSpc>
                <a:spcPct val="130000"/>
              </a:lnSpc>
              <a:buFont typeface="+mj-lt"/>
              <a:buAutoNum type="arabicPeriod"/>
            </a:pPr>
            <a:r>
              <a:rPr lang="zh-CN" altLang="en-US" dirty="0"/>
              <a:t>定义一个桌子类（</a:t>
            </a:r>
            <a:r>
              <a:rPr lang="en-US" altLang="zh-CN" dirty="0"/>
              <a:t>Desk</a:t>
            </a:r>
            <a:r>
              <a:rPr lang="zh-CN" altLang="en-US" dirty="0"/>
              <a:t>），包含长宽高属性，以及一个打印桌子信息属性的方法</a:t>
            </a:r>
            <a:r>
              <a:rPr lang="en-US" altLang="zh-CN" dirty="0"/>
              <a:t>(</a:t>
            </a:r>
            <a:r>
              <a:rPr lang="en-US" altLang="zh-CN" dirty="0" err="1"/>
              <a:t>showinfo</a:t>
            </a:r>
            <a:r>
              <a:rPr lang="en-US" altLang="zh-CN" dirty="0"/>
              <a:t>)</a:t>
            </a:r>
            <a:r>
              <a:rPr lang="zh-CN" altLang="en-US" dirty="0"/>
              <a:t>。实例化两个桌子对象，并赋予不同的属性值，调用</a:t>
            </a:r>
            <a:r>
              <a:rPr lang="en-US" altLang="zh-CN" dirty="0" err="1"/>
              <a:t>showInfo</a:t>
            </a:r>
            <a:r>
              <a:rPr lang="zh-CN" altLang="en-US" dirty="0"/>
              <a:t>方法，输出每个桌子的信息。</a:t>
            </a:r>
          </a:p>
          <a:p>
            <a:pPr marL="457200" indent="-457200">
              <a:buFont typeface="+mj-lt"/>
              <a:buAutoNum type="arabicPeriod"/>
            </a:pPr>
            <a:endParaRPr lang="en-US" altLang="zh-CN" dirty="0"/>
          </a:p>
        </p:txBody>
      </p:sp>
      <p:pic>
        <p:nvPicPr>
          <p:cNvPr id="4" name="图片 3" descr="31393935333132383b31393939333839383bd7dcbde1bbe3b1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9600" y="4456800"/>
            <a:ext cx="1632585" cy="1632585"/>
          </a:xfrm>
          <a:prstGeom prst="rect">
            <a:avLst/>
          </a:prstGeom>
        </p:spPr>
      </p:pic>
    </p:spTree>
    <p:extLst>
      <p:ext uri="{BB962C8B-B14F-4D97-AF65-F5344CB8AC3E}">
        <p14:creationId xmlns:p14="http://schemas.microsoft.com/office/powerpoint/2010/main" val="247358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44955" y="718185"/>
            <a:ext cx="2467610" cy="5421630"/>
          </a:xfrm>
        </p:spPr>
        <p:txBody>
          <a:bodyPr anchor="ctr">
            <a:normAutofit/>
          </a:bodyPr>
          <a:lstStyle/>
          <a:p>
            <a:pPr algn="ctr"/>
            <a:r>
              <a:rPr lang="zh-CN" altLang="en-US" sz="4000" dirty="0">
                <a:latin typeface="思源黑体 CN Regular" panose="020B0500000000000000" pitchFamily="34" charset="-122"/>
                <a:ea typeface="思源黑体 CN Regular" panose="020B0500000000000000" pitchFamily="34" charset="-122"/>
              </a:rPr>
              <a:t>目录</a:t>
            </a:r>
            <a:endParaRPr lang="en-US" sz="4000" dirty="0">
              <a:latin typeface="思源黑体 CN Regular" panose="020B0500000000000000" pitchFamily="34" charset="-122"/>
              <a:ea typeface="思源黑体 CN Regular" panose="020B0500000000000000" pitchFamily="34" charset="-122"/>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893243219"/>
              </p:ext>
            </p:extLst>
          </p:nvPr>
        </p:nvGraphicFramePr>
        <p:xfrm>
          <a:off x="490283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左中括号 6"/>
          <p:cNvSpPr/>
          <p:nvPr/>
        </p:nvSpPr>
        <p:spPr>
          <a:xfrm>
            <a:off x="4107815" y="1086485"/>
            <a:ext cx="324485" cy="4529455"/>
          </a:xfrm>
          <a:prstGeom prst="lef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中括号 7"/>
          <p:cNvSpPr/>
          <p:nvPr/>
        </p:nvSpPr>
        <p:spPr>
          <a:xfrm>
            <a:off x="4114768" y="2145671"/>
            <a:ext cx="298450" cy="121316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中括号 9">
            <a:extLst>
              <a:ext uri="{FF2B5EF4-FFF2-40B4-BE49-F238E27FC236}">
                <a16:creationId xmlns:a16="http://schemas.microsoft.com/office/drawing/2014/main" id="{F53BFED4-B2A7-4336-B913-3B71614AC752}"/>
              </a:ext>
            </a:extLst>
          </p:cNvPr>
          <p:cNvSpPr/>
          <p:nvPr/>
        </p:nvSpPr>
        <p:spPr>
          <a:xfrm>
            <a:off x="4107660" y="2145670"/>
            <a:ext cx="298450" cy="2342514"/>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概述</a:t>
            </a:r>
          </a:p>
        </p:txBody>
      </p:sp>
      <p:sp>
        <p:nvSpPr>
          <p:cNvPr id="3" name="Content Placeholder 2"/>
          <p:cNvSpPr>
            <a:spLocks noGrp="1"/>
          </p:cNvSpPr>
          <p:nvPr>
            <p:ph idx="1"/>
          </p:nvPr>
        </p:nvSpPr>
        <p:spPr>
          <a:xfrm>
            <a:off x="1251678" y="1325461"/>
            <a:ext cx="10178322" cy="4554131"/>
          </a:xfrm>
        </p:spPr>
        <p:txBody>
          <a:bodyPr/>
          <a:lstStyle/>
          <a:p>
            <a:pPr marL="0" indent="0">
              <a:lnSpc>
                <a:spcPct val="130000"/>
              </a:lnSpc>
              <a:buNone/>
            </a:pPr>
            <a:r>
              <a:rPr lang="zh-CN" altLang="en-US" dirty="0">
                <a:solidFill>
                  <a:schemeClr val="accent2"/>
                </a:solidFill>
              </a:rPr>
              <a:t>使用的数据和函数之间是没有任何直接联系的，他们之间的联系就是通过函数调用提供参数的形式将数据传入函数进行处理，这种方式也被称为</a:t>
            </a:r>
            <a:r>
              <a:rPr lang="zh-CN" altLang="en-US" b="1" dirty="0">
                <a:solidFill>
                  <a:schemeClr val="accent2"/>
                </a:solidFill>
              </a:rPr>
              <a:t>面向过程编程。</a:t>
            </a:r>
            <a:endParaRPr lang="en-US" altLang="zh-CN" b="1" dirty="0">
              <a:solidFill>
                <a:schemeClr val="accent2"/>
              </a:solidFill>
            </a:endParaRPr>
          </a:p>
          <a:p>
            <a:pPr marL="0" indent="0">
              <a:lnSpc>
                <a:spcPct val="100000"/>
              </a:lnSpc>
              <a:spcBef>
                <a:spcPts val="0"/>
              </a:spcBef>
              <a:buNone/>
            </a:pPr>
            <a:endParaRPr lang="en-US" b="1" dirty="0">
              <a:solidFill>
                <a:schemeClr val="accent2"/>
              </a:solidFill>
            </a:endParaRPr>
          </a:p>
          <a:p>
            <a:pPr marL="0" indent="0">
              <a:buNone/>
            </a:pPr>
            <a:r>
              <a:rPr lang="zh-CN" altLang="en-US" dirty="0">
                <a:solidFill>
                  <a:schemeClr val="accent2"/>
                </a:solidFill>
              </a:rPr>
              <a:t>面向对象就是实际的事物模型或计算对象的模型，在程序中以类方式进行定义。</a:t>
            </a:r>
            <a:endParaRPr lang="en-US" altLang="zh-CN" dirty="0">
              <a:solidFill>
                <a:schemeClr val="accent2"/>
              </a:solidFill>
            </a:endParaRPr>
          </a:p>
          <a:p>
            <a:pPr marL="0" indent="0">
              <a:lnSpc>
                <a:spcPct val="100000"/>
              </a:lnSpc>
              <a:spcBef>
                <a:spcPts val="0"/>
              </a:spcBef>
              <a:buNone/>
            </a:pPr>
            <a:endParaRPr lang="en-US" dirty="0">
              <a:solidFill>
                <a:schemeClr val="accent2"/>
              </a:solidFill>
            </a:endParaRPr>
          </a:p>
          <a:p>
            <a:pPr marL="0" indent="0">
              <a:buNone/>
            </a:pPr>
            <a:r>
              <a:rPr lang="zh-CN" altLang="en-US" dirty="0"/>
              <a:t>举个例子，如果想要设计一只狗的对象，你需要首先思考一下，狗具有什么特征？</a:t>
            </a:r>
            <a:endParaRPr lang="en-US" altLang="zh-CN" dirty="0"/>
          </a:p>
        </p:txBody>
      </p:sp>
      <p:pic>
        <p:nvPicPr>
          <p:cNvPr id="5" name="Picture 4">
            <a:extLst>
              <a:ext uri="{FF2B5EF4-FFF2-40B4-BE49-F238E27FC236}">
                <a16:creationId xmlns:a16="http://schemas.microsoft.com/office/drawing/2014/main" id="{1AF85B91-CEE8-F1A6-C127-05A325E4ED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0025" y="3991178"/>
            <a:ext cx="1311950" cy="1969895"/>
          </a:xfrm>
          <a:prstGeom prst="rect">
            <a:avLst/>
          </a:prstGeom>
          <a:ln>
            <a:solidFill>
              <a:srgbClr val="F3F3F2"/>
            </a:solid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类的定义与使用</a:t>
            </a:r>
          </a:p>
        </p:txBody>
      </p:sp>
      <p:sp>
        <p:nvSpPr>
          <p:cNvPr id="3" name="Content Placeholder 2"/>
          <p:cNvSpPr>
            <a:spLocks noGrp="1"/>
          </p:cNvSpPr>
          <p:nvPr>
            <p:ph idx="1"/>
          </p:nvPr>
        </p:nvSpPr>
        <p:spPr>
          <a:xfrm>
            <a:off x="1251678" y="1325461"/>
            <a:ext cx="10178322" cy="4554131"/>
          </a:xfrm>
        </p:spPr>
        <p:txBody>
          <a:bodyPr/>
          <a:lstStyle/>
          <a:p>
            <a:pPr marL="0" indent="0">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中定义类的基本形式为：</a:t>
            </a:r>
            <a:endParaRPr lang="en-US" altLang="zh-CN" dirty="0">
              <a:solidFill>
                <a:schemeClr val="accent2"/>
              </a:solidFill>
            </a:endParaRPr>
          </a:p>
          <a:p>
            <a:pPr marL="0" indent="0">
              <a:lnSpc>
                <a:spcPts val="1800"/>
              </a:lnSpc>
              <a:spcBef>
                <a:spcPts val="0"/>
              </a:spcBef>
              <a:buNone/>
            </a:pPr>
            <a:endParaRPr lang="en-US" altLang="zh-CN" dirty="0">
              <a:solidFill>
                <a:schemeClr val="accent2"/>
              </a:solidFill>
            </a:endParaRPr>
          </a:p>
          <a:p>
            <a:pPr marL="0" indent="0">
              <a:spcBef>
                <a:spcPts val="0"/>
              </a:spcBef>
              <a:buNone/>
            </a:pPr>
            <a:r>
              <a:rPr lang="en-US" dirty="0"/>
              <a:t>	class '</a:t>
            </a:r>
            <a:r>
              <a:rPr lang="zh-CN" altLang="en-US" dirty="0"/>
              <a:t>类名</a:t>
            </a:r>
            <a:r>
              <a:rPr lang="en-US" altLang="zh-CN" dirty="0"/>
              <a:t>'('</a:t>
            </a:r>
            <a:r>
              <a:rPr lang="zh-CN" altLang="en-US" dirty="0"/>
              <a:t>父类名</a:t>
            </a:r>
            <a:r>
              <a:rPr lang="en-US" altLang="zh-CN" dirty="0"/>
              <a:t>')</a:t>
            </a:r>
            <a:r>
              <a:rPr lang="zh-CN" altLang="en-US" dirty="0"/>
              <a:t>：</a:t>
            </a:r>
          </a:p>
          <a:p>
            <a:pPr marL="0" indent="0">
              <a:buNone/>
            </a:pPr>
            <a:r>
              <a:rPr lang="zh-CN" altLang="en-US" dirty="0"/>
              <a:t>	</a:t>
            </a:r>
            <a:r>
              <a:rPr lang="en-US" altLang="zh-CN" dirty="0"/>
              <a:t>	</a:t>
            </a:r>
            <a:r>
              <a:rPr lang="en-US" dirty="0"/>
              <a:t>pass</a:t>
            </a:r>
          </a:p>
          <a:p>
            <a:pPr marL="0" indent="0">
              <a:lnSpc>
                <a:spcPct val="100000"/>
              </a:lnSpc>
              <a:spcBef>
                <a:spcPts val="0"/>
              </a:spcBef>
              <a:buNone/>
            </a:pPr>
            <a:endParaRPr lang="en-US" altLang="zh-CN" dirty="0"/>
          </a:p>
          <a:p>
            <a:pPr>
              <a:lnSpc>
                <a:spcPct val="100000"/>
              </a:lnSpc>
              <a:spcBef>
                <a:spcPts val="0"/>
              </a:spcBef>
            </a:pPr>
            <a:r>
              <a:rPr lang="en-US" altLang="zh-CN" dirty="0">
                <a:solidFill>
                  <a:schemeClr val="accent2"/>
                </a:solidFill>
              </a:rPr>
              <a:t>class </a:t>
            </a:r>
            <a:r>
              <a:rPr lang="zh-CN" altLang="en-US" dirty="0">
                <a:solidFill>
                  <a:schemeClr val="accent2"/>
                </a:solidFill>
              </a:rPr>
              <a:t>是定义类的关键字；</a:t>
            </a:r>
            <a:endParaRPr lang="en-US" altLang="zh-CN" dirty="0">
              <a:solidFill>
                <a:schemeClr val="accent2"/>
              </a:solidFill>
            </a:endParaRPr>
          </a:p>
          <a:p>
            <a:r>
              <a:rPr lang="zh-CN" altLang="en-US" dirty="0">
                <a:solidFill>
                  <a:schemeClr val="accent2"/>
                </a:solidFill>
              </a:rPr>
              <a:t>类名处使用符合规范的名称；</a:t>
            </a:r>
            <a:endParaRPr lang="en-US" altLang="zh-CN" dirty="0">
              <a:solidFill>
                <a:schemeClr val="accent2"/>
              </a:solidFill>
            </a:endParaRPr>
          </a:p>
          <a:p>
            <a:r>
              <a:rPr lang="zh-CN" altLang="en-US" dirty="0">
                <a:solidFill>
                  <a:schemeClr val="accent2"/>
                </a:solidFill>
              </a:rPr>
              <a:t>父类名是指该类继承的父类名称，如果没有可以连同括号都不写；</a:t>
            </a:r>
            <a:endParaRPr lang="en-US" altLang="zh-CN" dirty="0">
              <a:solidFill>
                <a:schemeClr val="accent2"/>
              </a:solidFill>
            </a:endParaRPr>
          </a:p>
          <a:p>
            <a:r>
              <a:rPr lang="en-US" altLang="zh-CN" dirty="0">
                <a:solidFill>
                  <a:schemeClr val="accent2"/>
                </a:solidFill>
              </a:rPr>
              <a:t>pass </a:t>
            </a:r>
            <a:r>
              <a:rPr lang="zh-CN" altLang="en-US" dirty="0">
                <a:solidFill>
                  <a:schemeClr val="accent2"/>
                </a:solidFill>
              </a:rPr>
              <a:t>表示空语句，什么也不做，常用来预留语句位置或临时未写等待以后完成。</a:t>
            </a:r>
            <a:endParaRPr lang="en-US" dirty="0">
              <a:solidFill>
                <a:schemeClr val="accent2"/>
              </a:solidFill>
            </a:endParaRPr>
          </a:p>
          <a:p>
            <a:pPr marL="0" indent="0">
              <a:lnSpc>
                <a:spcPct val="100000"/>
              </a:lnSpc>
              <a:buNone/>
            </a:pPr>
            <a:endParaRPr lang="en-US" dirty="0"/>
          </a:p>
          <a:p>
            <a:pPr marL="0" indent="0">
              <a:buNone/>
            </a:pPr>
            <a:r>
              <a:rPr lang="zh-CN" altLang="en-US" dirty="0"/>
              <a:t>注意：类在定义后必须先实例化才能使用。</a:t>
            </a:r>
            <a:endParaRPr lang="en-US" dirty="0"/>
          </a:p>
        </p:txBody>
      </p:sp>
    </p:spTree>
    <p:extLst>
      <p:ext uri="{BB962C8B-B14F-4D97-AF65-F5344CB8AC3E}">
        <p14:creationId xmlns:p14="http://schemas.microsoft.com/office/powerpoint/2010/main" val="397232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类的属性</a:t>
            </a:r>
          </a:p>
        </p:txBody>
      </p:sp>
      <p:sp>
        <p:nvSpPr>
          <p:cNvPr id="3" name="Content Placeholder 2"/>
          <p:cNvSpPr>
            <a:spLocks noGrp="1"/>
          </p:cNvSpPr>
          <p:nvPr>
            <p:ph idx="1"/>
          </p:nvPr>
        </p:nvSpPr>
        <p:spPr>
          <a:xfrm>
            <a:off x="1251678" y="1325461"/>
            <a:ext cx="10178322" cy="4554131"/>
          </a:xfrm>
        </p:spPr>
        <p:txBody>
          <a:bodyPr/>
          <a:lstStyle/>
          <a:p>
            <a:pPr marL="0" indent="0">
              <a:buNone/>
            </a:pPr>
            <a:r>
              <a:rPr lang="zh-CN" altLang="en-US" dirty="0"/>
              <a:t>为了区分类中的变量与全局变量，将类中的变量称为**属性**。</a:t>
            </a:r>
          </a:p>
          <a:p>
            <a:pPr marL="0" indent="0">
              <a:buNone/>
            </a:pPr>
            <a:endParaRPr lang="zh-CN" altLang="en-US" dirty="0"/>
          </a:p>
          <a:p>
            <a:pPr marL="0" indent="0">
              <a:buNone/>
            </a:pPr>
            <a:r>
              <a:rPr lang="en-US" altLang="zh-CN" dirty="0">
                <a:solidFill>
                  <a:schemeClr val="accent2"/>
                </a:solidFill>
              </a:rPr>
              <a:t>Python </a:t>
            </a:r>
            <a:r>
              <a:rPr lang="zh-CN" altLang="en-US" dirty="0">
                <a:solidFill>
                  <a:schemeClr val="accent2"/>
                </a:solidFill>
              </a:rPr>
              <a:t>中的类的属性有两种：</a:t>
            </a:r>
          </a:p>
          <a:p>
            <a:pPr marL="0" indent="0">
              <a:lnSpc>
                <a:spcPts val="1800"/>
              </a:lnSpc>
              <a:spcBef>
                <a:spcPts val="0"/>
              </a:spcBef>
              <a:buNone/>
            </a:pPr>
            <a:endParaRPr lang="zh-CN" altLang="en-US" dirty="0">
              <a:solidFill>
                <a:schemeClr val="accent2"/>
              </a:solidFill>
            </a:endParaRPr>
          </a:p>
          <a:p>
            <a:pPr>
              <a:lnSpc>
                <a:spcPct val="130000"/>
              </a:lnSpc>
              <a:spcBef>
                <a:spcPts val="0"/>
              </a:spcBef>
            </a:pPr>
            <a:r>
              <a:rPr lang="zh-CN" altLang="en-US" dirty="0">
                <a:solidFill>
                  <a:schemeClr val="accent2"/>
                </a:solidFill>
              </a:rPr>
              <a:t>实例属性：即同一个类的不同实例的属性，他们的值是不会互相影响的，定义时使用 </a:t>
            </a:r>
            <a:r>
              <a:rPr lang="zh-CN" altLang="en-US" b="1" dirty="0">
                <a:solidFill>
                  <a:schemeClr val="accent2"/>
                </a:solidFill>
              </a:rPr>
              <a:t>实例名</a:t>
            </a:r>
            <a:r>
              <a:rPr lang="en-US" altLang="zh-CN" b="1" dirty="0">
                <a:solidFill>
                  <a:schemeClr val="accent2"/>
                </a:solidFill>
              </a:rPr>
              <a:t>.</a:t>
            </a:r>
            <a:r>
              <a:rPr lang="zh-CN" altLang="en-US" b="1" dirty="0">
                <a:solidFill>
                  <a:schemeClr val="accent2"/>
                </a:solidFill>
              </a:rPr>
              <a:t>属性名</a:t>
            </a:r>
            <a:r>
              <a:rPr lang="zh-CN" altLang="en-US" dirty="0">
                <a:solidFill>
                  <a:schemeClr val="accent2"/>
                </a:solidFill>
              </a:rPr>
              <a:t>。</a:t>
            </a:r>
          </a:p>
          <a:p>
            <a:pPr>
              <a:lnSpc>
                <a:spcPct val="130000"/>
              </a:lnSpc>
            </a:pPr>
            <a:r>
              <a:rPr lang="zh-CN" altLang="en-US" dirty="0">
                <a:solidFill>
                  <a:schemeClr val="accent2"/>
                </a:solidFill>
              </a:rPr>
              <a:t>类属性：是所有同一个类的实例共有的，直接在类中独立定义，引用时要使用 </a:t>
            </a:r>
            <a:r>
              <a:rPr lang="zh-CN" altLang="en-US" b="1" dirty="0">
                <a:solidFill>
                  <a:schemeClr val="accent2"/>
                </a:solidFill>
              </a:rPr>
              <a:t>类名</a:t>
            </a:r>
            <a:r>
              <a:rPr lang="en-US" altLang="zh-CN" b="1" dirty="0">
                <a:solidFill>
                  <a:schemeClr val="accent2"/>
                </a:solidFill>
              </a:rPr>
              <a:t>.</a:t>
            </a:r>
            <a:r>
              <a:rPr lang="zh-CN" altLang="en-US" b="1" dirty="0">
                <a:solidFill>
                  <a:schemeClr val="accent2"/>
                </a:solidFill>
              </a:rPr>
              <a:t>属性名</a:t>
            </a:r>
            <a:r>
              <a:rPr lang="zh-CN" altLang="en-US" dirty="0">
                <a:solidFill>
                  <a:schemeClr val="accent2"/>
                </a:solidFill>
              </a:rPr>
              <a:t>的形式。</a:t>
            </a:r>
            <a:endParaRPr lang="en-US" dirty="0">
              <a:solidFill>
                <a:schemeClr val="accent2"/>
              </a:solidFill>
            </a:endParaRPr>
          </a:p>
        </p:txBody>
      </p:sp>
    </p:spTree>
    <p:extLst>
      <p:ext uri="{BB962C8B-B14F-4D97-AF65-F5344CB8AC3E}">
        <p14:creationId xmlns:p14="http://schemas.microsoft.com/office/powerpoint/2010/main" val="74208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类的方法</a:t>
            </a:r>
          </a:p>
        </p:txBody>
      </p:sp>
      <p:sp>
        <p:nvSpPr>
          <p:cNvPr id="3" name="Content Placeholder 2"/>
          <p:cNvSpPr>
            <a:spLocks noGrp="1"/>
          </p:cNvSpPr>
          <p:nvPr>
            <p:ph idx="1"/>
          </p:nvPr>
        </p:nvSpPr>
        <p:spPr>
          <a:xfrm>
            <a:off x="1251678" y="1325461"/>
            <a:ext cx="10178322" cy="4554131"/>
          </a:xfrm>
        </p:spPr>
        <p:txBody>
          <a:bodyPr/>
          <a:lstStyle/>
          <a:p>
            <a:pPr marL="0" indent="0">
              <a:buNone/>
            </a:pPr>
            <a:r>
              <a:rPr lang="zh-CN" altLang="en-US" dirty="0"/>
              <a:t>为了区分在类中定义的函数和类外定义的全局函数，将类中定义的函数称为方法。</a:t>
            </a:r>
            <a:endParaRPr lang="en-US" altLang="zh-CN" dirty="0"/>
          </a:p>
          <a:p>
            <a:pPr marL="0" indent="0">
              <a:lnSpc>
                <a:spcPct val="100000"/>
              </a:lnSpc>
              <a:buNone/>
            </a:pPr>
            <a:endParaRPr lang="en-US" dirty="0">
              <a:solidFill>
                <a:schemeClr val="accent2"/>
              </a:solidFill>
            </a:endParaRPr>
          </a:p>
          <a:p>
            <a:pPr marL="0" indent="0">
              <a:buNone/>
            </a:pPr>
            <a:r>
              <a:rPr lang="zh-CN" altLang="en-US" dirty="0">
                <a:solidFill>
                  <a:schemeClr val="accent2"/>
                </a:solidFill>
              </a:rPr>
              <a:t>类中的方法定义与函数基本相同，区别有：</a:t>
            </a:r>
            <a:endParaRPr lang="en-US" altLang="zh-CN" dirty="0">
              <a:solidFill>
                <a:schemeClr val="accent2"/>
              </a:solidFill>
            </a:endParaRPr>
          </a:p>
          <a:p>
            <a:pPr marL="0" indent="0">
              <a:lnSpc>
                <a:spcPts val="2000"/>
              </a:lnSpc>
              <a:spcBef>
                <a:spcPts val="0"/>
              </a:spcBef>
              <a:buNone/>
            </a:pPr>
            <a:endParaRPr lang="zh-CN" altLang="en-US" dirty="0">
              <a:solidFill>
                <a:schemeClr val="accent2"/>
              </a:solidFill>
            </a:endParaRPr>
          </a:p>
          <a:p>
            <a:pPr>
              <a:spcBef>
                <a:spcPts val="0"/>
              </a:spcBef>
            </a:pPr>
            <a:r>
              <a:rPr lang="zh-CN" altLang="en-US" dirty="0">
                <a:solidFill>
                  <a:schemeClr val="accent2"/>
                </a:solidFill>
              </a:rPr>
              <a:t>方法中的第一个参数必须是 </a:t>
            </a:r>
            <a:r>
              <a:rPr lang="en-US" altLang="zh-CN" dirty="0">
                <a:solidFill>
                  <a:schemeClr val="accent2"/>
                </a:solidFill>
              </a:rPr>
              <a:t>self</a:t>
            </a:r>
            <a:r>
              <a:rPr lang="zh-CN" altLang="en-US" dirty="0">
                <a:solidFill>
                  <a:schemeClr val="accent2"/>
                </a:solidFill>
              </a:rPr>
              <a:t>，而且不能省略；</a:t>
            </a:r>
            <a:endParaRPr lang="en-US" altLang="zh-CN" dirty="0">
              <a:solidFill>
                <a:schemeClr val="accent2"/>
              </a:solidFill>
            </a:endParaRPr>
          </a:p>
          <a:p>
            <a:r>
              <a:rPr lang="zh-CN" altLang="en-US" dirty="0">
                <a:solidFill>
                  <a:schemeClr val="accent2"/>
                </a:solidFill>
              </a:rPr>
              <a:t>方法的调用需要实例化类，并以</a:t>
            </a:r>
            <a:r>
              <a:rPr lang="en-US" altLang="zh-CN" dirty="0">
                <a:solidFill>
                  <a:schemeClr val="accent2"/>
                </a:solidFill>
              </a:rPr>
              <a:t>`</a:t>
            </a:r>
            <a:r>
              <a:rPr lang="zh-CN" altLang="en-US" dirty="0">
                <a:solidFill>
                  <a:schemeClr val="accent2"/>
                </a:solidFill>
              </a:rPr>
              <a:t>实例名</a:t>
            </a:r>
            <a:r>
              <a:rPr lang="en-US" altLang="zh-CN" dirty="0">
                <a:solidFill>
                  <a:schemeClr val="accent2"/>
                </a:solidFill>
              </a:rPr>
              <a:t>.</a:t>
            </a:r>
            <a:r>
              <a:rPr lang="zh-CN" altLang="en-US" dirty="0">
                <a:solidFill>
                  <a:schemeClr val="accent2"/>
                </a:solidFill>
              </a:rPr>
              <a:t>方法名</a:t>
            </a:r>
            <a:r>
              <a:rPr lang="en-US" altLang="zh-CN" dirty="0">
                <a:solidFill>
                  <a:schemeClr val="accent2"/>
                </a:solidFill>
              </a:rPr>
              <a:t>`</a:t>
            </a:r>
            <a:r>
              <a:rPr lang="zh-CN" altLang="en-US" dirty="0">
                <a:solidFill>
                  <a:schemeClr val="accent2"/>
                </a:solidFill>
              </a:rPr>
              <a:t>形式调用；</a:t>
            </a:r>
            <a:endParaRPr lang="en-US" altLang="zh-CN" dirty="0">
              <a:solidFill>
                <a:schemeClr val="accent2"/>
              </a:solidFill>
            </a:endParaRPr>
          </a:p>
          <a:p>
            <a:r>
              <a:rPr lang="zh-CN" altLang="en-US" dirty="0">
                <a:solidFill>
                  <a:schemeClr val="accent2"/>
                </a:solidFill>
              </a:rPr>
              <a:t>整体进行一个单位的缩进，表示其属于类中的内容。</a:t>
            </a:r>
            <a:endParaRPr lang="en-US" altLang="zh-CN" dirty="0">
              <a:solidFill>
                <a:schemeClr val="accent2"/>
              </a:solidFill>
            </a:endParaRPr>
          </a:p>
          <a:p>
            <a:pPr>
              <a:buFontTx/>
              <a:buChar char="-"/>
            </a:pPr>
            <a:endParaRPr lang="en-US" dirty="0">
              <a:solidFill>
                <a:schemeClr val="accent2"/>
              </a:solidFill>
            </a:endParaRPr>
          </a:p>
          <a:p>
            <a:pPr marL="0" indent="0">
              <a:buNone/>
            </a:pPr>
            <a:r>
              <a:rPr lang="zh-CN" altLang="en-US" dirty="0"/>
              <a:t>注意：定义方法时，也可以像定义函数一样声明各种形式的参数；方法调用时，不用提供 </a:t>
            </a:r>
            <a:r>
              <a:rPr lang="en-US" altLang="zh-CN" dirty="0"/>
              <a:t>self </a:t>
            </a:r>
            <a:r>
              <a:rPr lang="zh-CN" altLang="en-US" dirty="0"/>
              <a:t>参数。</a:t>
            </a:r>
            <a:endParaRPr lang="en-US" dirty="0"/>
          </a:p>
        </p:txBody>
      </p:sp>
    </p:spTree>
    <p:extLst>
      <p:ext uri="{BB962C8B-B14F-4D97-AF65-F5344CB8AC3E}">
        <p14:creationId xmlns:p14="http://schemas.microsoft.com/office/powerpoint/2010/main" val="23175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类的方法</a:t>
            </a:r>
          </a:p>
        </p:txBody>
      </p:sp>
      <p:sp>
        <p:nvSpPr>
          <p:cNvPr id="3" name="Content Placeholder 2"/>
          <p:cNvSpPr>
            <a:spLocks noGrp="1"/>
          </p:cNvSpPr>
          <p:nvPr>
            <p:ph idx="1"/>
          </p:nvPr>
        </p:nvSpPr>
        <p:spPr>
          <a:xfrm>
            <a:off x="1251678" y="1325461"/>
            <a:ext cx="10178322" cy="4554131"/>
          </a:xfrm>
        </p:spPr>
        <p:txBody>
          <a:bodyPr/>
          <a:lstStyle/>
          <a:p>
            <a:pPr marL="0" indent="0">
              <a:lnSpc>
                <a:spcPct val="130000"/>
              </a:lnSpc>
              <a:buNone/>
            </a:pPr>
            <a:r>
              <a:rPr lang="zh-CN" altLang="en-US" dirty="0">
                <a:solidFill>
                  <a:schemeClr val="accent2"/>
                </a:solidFill>
              </a:rPr>
              <a:t>在 </a:t>
            </a:r>
            <a:r>
              <a:rPr lang="en-US" altLang="zh-CN" dirty="0">
                <a:solidFill>
                  <a:schemeClr val="accent2"/>
                </a:solidFill>
              </a:rPr>
              <a:t>Python </a:t>
            </a:r>
            <a:r>
              <a:rPr lang="zh-CN" altLang="en-US" dirty="0">
                <a:solidFill>
                  <a:schemeClr val="accent2"/>
                </a:solidFill>
              </a:rPr>
              <a:t>中的类定义中，可以定义一个特殊的构造方法，</a:t>
            </a:r>
            <a:endParaRPr lang="en-US" altLang="zh-CN" dirty="0">
              <a:solidFill>
                <a:schemeClr val="accent2"/>
              </a:solidFill>
            </a:endParaRPr>
          </a:p>
          <a:p>
            <a:pPr marL="0" indent="0">
              <a:lnSpc>
                <a:spcPct val="130000"/>
              </a:lnSpc>
              <a:buNone/>
            </a:pPr>
            <a:r>
              <a:rPr lang="zh-CN" altLang="en-US" dirty="0"/>
              <a:t>即： </a:t>
            </a:r>
            <a:r>
              <a:rPr lang="en-US" altLang="zh-CN" dirty="0"/>
              <a:t>__</a:t>
            </a:r>
            <a:r>
              <a:rPr lang="en-US" altLang="zh-CN" dirty="0" err="1"/>
              <a:t>init</a:t>
            </a:r>
            <a:r>
              <a:rPr lang="en-US" altLang="zh-CN" dirty="0"/>
              <a:t>__() </a:t>
            </a:r>
            <a:r>
              <a:rPr lang="zh-CN" altLang="en-US" dirty="0"/>
              <a:t>方法</a:t>
            </a:r>
            <a:endParaRPr lang="en-US" altLang="zh-CN" dirty="0"/>
          </a:p>
          <a:p>
            <a:pPr marL="0" indent="0">
              <a:lnSpc>
                <a:spcPct val="130000"/>
              </a:lnSpc>
              <a:buNone/>
            </a:pPr>
            <a:r>
              <a:rPr lang="zh-CN" altLang="en-US" dirty="0">
                <a:solidFill>
                  <a:schemeClr val="accent2"/>
                </a:solidFill>
              </a:rPr>
              <a:t>用于类实例化时，初始化相关数据，如果在这个方法中有相关参数，则实例化时就必须提供。</a:t>
            </a:r>
            <a:endParaRPr lang="en-US" dirty="0">
              <a:solidFill>
                <a:schemeClr val="accent2"/>
              </a:solidFill>
            </a:endParaRPr>
          </a:p>
        </p:txBody>
      </p:sp>
    </p:spTree>
    <p:extLst>
      <p:ext uri="{BB962C8B-B14F-4D97-AF65-F5344CB8AC3E}">
        <p14:creationId xmlns:p14="http://schemas.microsoft.com/office/powerpoint/2010/main" val="370177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面向对象的三大特征</a:t>
            </a:r>
          </a:p>
        </p:txBody>
      </p:sp>
      <p:sp>
        <p:nvSpPr>
          <p:cNvPr id="3" name="Content Placeholder 2"/>
          <p:cNvSpPr>
            <a:spLocks noGrp="1"/>
          </p:cNvSpPr>
          <p:nvPr>
            <p:ph idx="1"/>
          </p:nvPr>
        </p:nvSpPr>
        <p:spPr>
          <a:xfrm>
            <a:off x="1251678" y="1325461"/>
            <a:ext cx="10178322" cy="4554131"/>
          </a:xfrm>
        </p:spPr>
        <p:txBody>
          <a:bodyPr/>
          <a:lstStyle/>
          <a:p>
            <a:pPr marL="0" indent="0">
              <a:buNone/>
            </a:pPr>
            <a:r>
              <a:rPr lang="zh-CN" altLang="en-US" dirty="0">
                <a:solidFill>
                  <a:schemeClr val="accent2"/>
                </a:solidFill>
              </a:rPr>
              <a:t>面向对象编程的三大特性：继承、封装、多态。</a:t>
            </a:r>
          </a:p>
          <a:p>
            <a:pPr marL="0" indent="0">
              <a:buNone/>
            </a:pPr>
            <a:endParaRPr lang="zh-CN" altLang="en-US" dirty="0"/>
          </a:p>
          <a:p>
            <a:pPr>
              <a:spcBef>
                <a:spcPts val="0"/>
              </a:spcBef>
            </a:pPr>
            <a:r>
              <a:rPr lang="zh-CN" altLang="en-US" dirty="0"/>
              <a:t>多态：</a:t>
            </a:r>
            <a:endParaRPr lang="en-US" altLang="zh-CN" dirty="0"/>
          </a:p>
          <a:p>
            <a:pPr marL="0" indent="0">
              <a:spcBef>
                <a:spcPts val="0"/>
              </a:spcBef>
              <a:buNone/>
            </a:pPr>
            <a:r>
              <a:rPr lang="en-US" altLang="zh-CN" dirty="0"/>
              <a:t>	</a:t>
            </a:r>
            <a:r>
              <a:rPr lang="zh-CN" altLang="en-US" dirty="0">
                <a:solidFill>
                  <a:schemeClr val="accent2"/>
                </a:solidFill>
              </a:rPr>
              <a:t>多态是指同一个方法调用由于对象不同会产生不同的行为。</a:t>
            </a:r>
            <a:endParaRPr lang="en-US" altLang="zh-CN" dirty="0">
              <a:solidFill>
                <a:schemeClr val="accent2"/>
              </a:solidFill>
            </a:endParaRPr>
          </a:p>
          <a:p>
            <a:pPr>
              <a:lnSpc>
                <a:spcPct val="100000"/>
              </a:lnSpc>
              <a:spcBef>
                <a:spcPts val="0"/>
              </a:spcBef>
            </a:pPr>
            <a:endParaRPr lang="en-US" altLang="zh-CN" dirty="0"/>
          </a:p>
          <a:p>
            <a:pPr>
              <a:lnSpc>
                <a:spcPct val="100000"/>
              </a:lnSpc>
              <a:spcBef>
                <a:spcPts val="0"/>
              </a:spcBef>
            </a:pPr>
            <a:r>
              <a:rPr lang="zh-CN" altLang="en-US" dirty="0"/>
              <a:t>封装：</a:t>
            </a:r>
            <a:endParaRPr lang="en-US" altLang="zh-CN" dirty="0"/>
          </a:p>
          <a:p>
            <a:pPr marL="0" indent="0">
              <a:spcBef>
                <a:spcPts val="0"/>
              </a:spcBef>
              <a:buNone/>
            </a:pPr>
            <a:r>
              <a:rPr lang="en-US" altLang="zh-CN" dirty="0"/>
              <a:t>	</a:t>
            </a:r>
            <a:r>
              <a:rPr lang="zh-CN" altLang="en-US" dirty="0">
                <a:solidFill>
                  <a:schemeClr val="accent2"/>
                </a:solidFill>
              </a:rPr>
              <a:t>隐藏对象的属性和实现细节，只对外提供必要的方法。</a:t>
            </a:r>
          </a:p>
          <a:p>
            <a:pPr marL="0" indent="0">
              <a:buNone/>
            </a:pPr>
            <a:r>
              <a:rPr lang="zh-CN" altLang="en-US" dirty="0">
                <a:solidFill>
                  <a:schemeClr val="accent2"/>
                </a:solidFill>
              </a:rPr>
              <a:t>   </a:t>
            </a:r>
            <a:r>
              <a:rPr lang="en-US" altLang="zh-CN" dirty="0">
                <a:solidFill>
                  <a:schemeClr val="accent2"/>
                </a:solidFill>
              </a:rPr>
              <a:t>	</a:t>
            </a:r>
            <a:r>
              <a:rPr lang="zh-CN" altLang="en-US" dirty="0">
                <a:solidFill>
                  <a:schemeClr val="accent2"/>
                </a:solidFill>
              </a:rPr>
              <a:t>通过私有属性、私有方法的方式，实现封装。</a:t>
            </a:r>
            <a:r>
              <a:rPr lang="en-US" altLang="zh-CN" dirty="0">
                <a:solidFill>
                  <a:schemeClr val="accent2"/>
                </a:solidFill>
              </a:rPr>
              <a:t>Python </a:t>
            </a:r>
            <a:r>
              <a:rPr lang="zh-CN" altLang="en-US" dirty="0">
                <a:solidFill>
                  <a:schemeClr val="accent2"/>
                </a:solidFill>
              </a:rPr>
              <a:t>追求简洁的语法。</a:t>
            </a:r>
          </a:p>
          <a:p>
            <a:pPr>
              <a:spcBef>
                <a:spcPts val="0"/>
              </a:spcBef>
            </a:pPr>
            <a:endParaRPr lang="en-US" altLang="zh-CN" dirty="0"/>
          </a:p>
          <a:p>
            <a:pPr>
              <a:spcBef>
                <a:spcPts val="0"/>
              </a:spcBef>
            </a:pPr>
            <a:r>
              <a:rPr lang="zh-CN" altLang="en-US" dirty="0"/>
              <a:t>继承：</a:t>
            </a:r>
            <a:endParaRPr lang="en-US" altLang="zh-CN" dirty="0"/>
          </a:p>
          <a:p>
            <a:pPr marL="0" indent="0">
              <a:spcBef>
                <a:spcPts val="0"/>
              </a:spcBef>
              <a:buNone/>
            </a:pPr>
            <a:r>
              <a:rPr lang="en-US" altLang="zh-CN" dirty="0"/>
              <a:t>	</a:t>
            </a:r>
            <a:r>
              <a:rPr lang="zh-CN" altLang="en-US" dirty="0">
                <a:solidFill>
                  <a:schemeClr val="accent2"/>
                </a:solidFill>
              </a:rPr>
              <a:t>继承可以让子类具有父类的特性，提高了代码的重用性。</a:t>
            </a:r>
            <a:endParaRPr lang="en-US" dirty="0">
              <a:solidFill>
                <a:schemeClr val="accent2"/>
              </a:solidFill>
            </a:endParaRPr>
          </a:p>
        </p:txBody>
      </p:sp>
    </p:spTree>
    <p:extLst>
      <p:ext uri="{BB962C8B-B14F-4D97-AF65-F5344CB8AC3E}">
        <p14:creationId xmlns:p14="http://schemas.microsoft.com/office/powerpoint/2010/main" val="2069189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434" y="382385"/>
            <a:ext cx="10893973" cy="1630346"/>
          </a:xfrm>
        </p:spPr>
        <p:txBody>
          <a:bodyPr>
            <a:normAutofit/>
          </a:bodyPr>
          <a:lstStyle/>
          <a:p>
            <a:r>
              <a:rPr lang="zh-CN" altLang="en-US" sz="4000" spc="0" dirty="0">
                <a:solidFill>
                  <a:schemeClr val="tx2"/>
                </a:solidFill>
                <a:uFillTx/>
                <a:latin typeface="思源黑体 CN Regular" charset="0"/>
                <a:ea typeface="思源黑体 CN Regular" panose="020B0500000000000000" pitchFamily="34" charset="-122"/>
                <a:cs typeface="Times New Roman" panose="02020603050405020304" pitchFamily="18" charset="0"/>
              </a:rPr>
              <a:t>方法重写（重载）</a:t>
            </a:r>
          </a:p>
        </p:txBody>
      </p:sp>
      <p:sp>
        <p:nvSpPr>
          <p:cNvPr id="3" name="Content Placeholder 2"/>
          <p:cNvSpPr>
            <a:spLocks noGrp="1"/>
          </p:cNvSpPr>
          <p:nvPr>
            <p:ph idx="1"/>
          </p:nvPr>
        </p:nvSpPr>
        <p:spPr>
          <a:xfrm>
            <a:off x="1251678" y="1325461"/>
            <a:ext cx="10178322" cy="4554131"/>
          </a:xfrm>
        </p:spPr>
        <p:txBody>
          <a:bodyPr/>
          <a:lstStyle/>
          <a:p>
            <a:pPr marL="0" indent="0">
              <a:lnSpc>
                <a:spcPct val="130000"/>
              </a:lnSpc>
              <a:buNone/>
            </a:pPr>
            <a:r>
              <a:rPr lang="zh-CN" altLang="en-US" dirty="0"/>
              <a:t>如果子类的方法名与父类的方法名相同，则在这种情况下，子类的方法会重写父类的同名方法。</a:t>
            </a:r>
            <a:endParaRPr lang="en-US" dirty="0"/>
          </a:p>
        </p:txBody>
      </p:sp>
    </p:spTree>
    <p:extLst>
      <p:ext uri="{BB962C8B-B14F-4D97-AF65-F5344CB8AC3E}">
        <p14:creationId xmlns:p14="http://schemas.microsoft.com/office/powerpoint/2010/main" val="28410286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Q4MjE3MGY3MjhlZWU5MTliNDUwNDExNDc0Yzk4ODYifQ=="/>
</p:tagLst>
</file>

<file path=ppt/theme/theme1.xml><?xml version="1.0" encoding="utf-8"?>
<a:theme xmlns:a="http://schemas.openxmlformats.org/drawingml/2006/main" name="Badge">
  <a:themeElements>
    <a:clrScheme name="自定义 1">
      <a:dk1>
        <a:srgbClr val="2A1A00"/>
      </a:dk1>
      <a:lt1>
        <a:srgbClr val="FFFFFF"/>
      </a:lt1>
      <a:dk2>
        <a:srgbClr val="59574E"/>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01_安装Python</Template>
  <TotalTime>1233</TotalTime>
  <Words>1067</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思源黑体 CN Regular</vt:lpstr>
      <vt:lpstr>Arial</vt:lpstr>
      <vt:lpstr>Calibri</vt:lpstr>
      <vt:lpstr>Gill Sans MT</vt:lpstr>
      <vt:lpstr>Impact</vt:lpstr>
      <vt:lpstr>Badge</vt:lpstr>
      <vt:lpstr>面向对象</vt:lpstr>
      <vt:lpstr>目录</vt:lpstr>
      <vt:lpstr>概述</vt:lpstr>
      <vt:lpstr>类的定义与使用</vt:lpstr>
      <vt:lpstr>类的属性</vt:lpstr>
      <vt:lpstr>类的方法</vt:lpstr>
      <vt:lpstr>类的方法</vt:lpstr>
      <vt:lpstr>面向对象的三大特征</vt:lpstr>
      <vt:lpstr>方法重写（重载）</vt:lpstr>
      <vt:lpstr>多继承</vt:lpstr>
      <vt:lpstr>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安装PYTHON</dc:title>
  <dc:creator>Administrator</dc:creator>
  <cp:lastModifiedBy>Administrator</cp:lastModifiedBy>
  <cp:revision>16</cp:revision>
  <dcterms:created xsi:type="dcterms:W3CDTF">2022-11-05T01:37:40Z</dcterms:created>
  <dcterms:modified xsi:type="dcterms:W3CDTF">2022-11-21T07:42:18Z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86E1AB65971944D4A39AAB7396DAA6C9</vt:lpwstr>
  </property>
  <property fmtid="{D5CDD505-2E9C-101B-9397-08002B2CF9AE}" pid="3" name="KSOProductBuildVer">
    <vt:lpwstr>2052-11.1.0.12358</vt:lpwstr>
  </property>
</Properties>
</file>