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57" r:id="rId4"/>
    <p:sldId id="309" r:id="rId5"/>
    <p:sldId id="327" r:id="rId6"/>
    <p:sldId id="310" r:id="rId7"/>
    <p:sldId id="324" r:id="rId8"/>
    <p:sldId id="325" r:id="rId9"/>
    <p:sldId id="311" r:id="rId10"/>
    <p:sldId id="302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8E08E-BB78-466C-AF7A-8BF239B0068A}" type="doc">
      <dgm:prSet loTypeId="urn:microsoft.com/office/officeart/2005/8/layout/vList2#1" loCatId="list" qsTypeId="urn:microsoft.com/office/officeart/2005/8/quickstyle/simple1#1" qsCatId="simple" csTypeId="urn:microsoft.com/office/officeart/2005/8/colors/accent0_3#1" csCatId="mainScheme" phldr="1"/>
      <dgm:spPr/>
      <dgm:t>
        <a:bodyPr/>
        <a:lstStyle/>
        <a:p>
          <a:endParaRPr lang="en-US"/>
        </a:p>
      </dgm:t>
    </dgm:pt>
    <dgm:pt modelId="{43058F9C-48CD-40E3-B95F-352B6773BD35}">
      <dgm:prSet custT="1"/>
      <dgm:spPr/>
      <dgm:t>
        <a:bodyPr/>
        <a:lstStyle/>
        <a:p>
          <a:pPr algn="l"/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主要的内置异常</a:t>
          </a:r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E5188561-322B-4AB1-B189-72C77A17446D}" type="parTrans" cxnId="{B4107746-741F-43EB-8C31-BCEA66A45AF5}">
      <dgm:prSet/>
      <dgm:spPr/>
      <dgm:t>
        <a:bodyPr/>
        <a:lstStyle/>
        <a:p>
          <a:endParaRPr lang="en-US"/>
        </a:p>
      </dgm:t>
    </dgm:pt>
    <dgm:pt modelId="{8E0D3600-94EF-4C3D-8C42-D1B002253A50}" type="sibTrans" cxnId="{B4107746-741F-43EB-8C31-BCEA66A45AF5}">
      <dgm:prSet/>
      <dgm:spPr/>
      <dgm:t>
        <a:bodyPr/>
        <a:lstStyle/>
        <a:p>
          <a:endParaRPr lang="en-US"/>
        </a:p>
      </dgm:t>
    </dgm:pt>
    <dgm:pt modelId="{441D76E1-037B-4A06-BAE7-C3A4F1143846}">
      <dgm:prSet custT="1"/>
      <dgm:spPr/>
      <dgm:t>
        <a:bodyPr/>
        <a:lstStyle/>
        <a:p>
          <a:pPr algn="l"/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语法错误</a:t>
          </a:r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6D1FA131-6B20-4CEF-8947-9D956D8C48C9}" type="parTrans" cxnId="{CBB336F1-17E6-475A-86D8-8CDC5B33AE3A}">
      <dgm:prSet/>
      <dgm:spPr/>
      <dgm:t>
        <a:bodyPr/>
        <a:lstStyle/>
        <a:p>
          <a:endParaRPr lang="zh-CN" altLang="en-US"/>
        </a:p>
      </dgm:t>
    </dgm:pt>
    <dgm:pt modelId="{B3788D88-613F-4F54-AB5A-9C9EC51531FE}" type="sibTrans" cxnId="{CBB336F1-17E6-475A-86D8-8CDC5B33AE3A}">
      <dgm:prSet/>
      <dgm:spPr/>
      <dgm:t>
        <a:bodyPr/>
        <a:lstStyle/>
        <a:p>
          <a:endParaRPr lang="zh-CN" altLang="en-US"/>
        </a:p>
      </dgm:t>
    </dgm:pt>
    <dgm:pt modelId="{9DADE4A6-CC31-449C-9DA8-D73237C38E15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面向对象的三大特征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387B2EA9-CE94-405B-8830-7600679B54FF}" type="parTrans" cxnId="{7C22D27A-9033-4A13-8EA5-46C0FABA353F}">
      <dgm:prSet/>
      <dgm:spPr/>
      <dgm:t>
        <a:bodyPr/>
        <a:lstStyle/>
        <a:p>
          <a:endParaRPr lang="zh-CN" altLang="en-US"/>
        </a:p>
      </dgm:t>
    </dgm:pt>
    <dgm:pt modelId="{63E2C433-A389-44B1-BBCD-DCB91D8DFDAD}" type="sibTrans" cxnId="{7C22D27A-9033-4A13-8EA5-46C0FABA353F}">
      <dgm:prSet/>
      <dgm:spPr/>
      <dgm:t>
        <a:bodyPr/>
        <a:lstStyle/>
        <a:p>
          <a:endParaRPr lang="zh-CN" altLang="en-US"/>
        </a:p>
      </dgm:t>
    </dgm:pt>
    <dgm:pt modelId="{AE4C5FE1-2808-4160-9E0C-68D06747EF02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自定义异常类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F12B0584-EC3A-4FEF-8C30-B99AE77B8A10}" type="parTrans" cxnId="{8E6418EE-74FE-4B8A-8090-844B47BEF4DE}">
      <dgm:prSet/>
      <dgm:spPr/>
      <dgm:t>
        <a:bodyPr/>
        <a:lstStyle/>
        <a:p>
          <a:endParaRPr lang="zh-CN" altLang="en-US"/>
        </a:p>
      </dgm:t>
    </dgm:pt>
    <dgm:pt modelId="{B2620D5F-2CE9-47C3-A71E-1920E16FC78E}" type="sibTrans" cxnId="{8E6418EE-74FE-4B8A-8090-844B47BEF4DE}">
      <dgm:prSet/>
      <dgm:spPr/>
      <dgm:t>
        <a:bodyPr/>
        <a:lstStyle/>
        <a:p>
          <a:endParaRPr lang="zh-CN" altLang="en-US"/>
        </a:p>
      </dgm:t>
    </dgm:pt>
    <dgm:pt modelId="{D8DE371A-4E39-43D3-ABA8-3A918ED69FBF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手动抛出异常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3159E59D-3077-4DA0-9B8F-46E7D225EB62}" type="parTrans" cxnId="{A514767C-07C7-446C-9450-92B9023664A4}">
      <dgm:prSet/>
      <dgm:spPr/>
      <dgm:t>
        <a:bodyPr/>
        <a:lstStyle/>
        <a:p>
          <a:endParaRPr lang="zh-CN" altLang="en-US"/>
        </a:p>
      </dgm:t>
    </dgm:pt>
    <dgm:pt modelId="{4949FE83-DD41-4E24-9637-EBFC3AFFD202}" type="sibTrans" cxnId="{A514767C-07C7-446C-9450-92B9023664A4}">
      <dgm:prSet/>
      <dgm:spPr/>
      <dgm:t>
        <a:bodyPr/>
        <a:lstStyle/>
        <a:p>
          <a:endParaRPr lang="zh-CN" altLang="en-US"/>
        </a:p>
      </dgm:t>
    </dgm:pt>
    <dgm:pt modelId="{37CE24F8-7BE3-4A3F-8D23-7C7AC95A1567}" type="pres">
      <dgm:prSet presAssocID="{1978E08E-BB78-466C-AF7A-8BF239B0068A}" presName="linear" presStyleCnt="0">
        <dgm:presLayoutVars>
          <dgm:animLvl val="lvl"/>
          <dgm:resizeHandles val="exact"/>
        </dgm:presLayoutVars>
      </dgm:prSet>
      <dgm:spPr/>
    </dgm:pt>
    <dgm:pt modelId="{F58DD7B4-E47F-4BA4-8F21-098E335856BA}" type="pres">
      <dgm:prSet presAssocID="{441D76E1-037B-4A06-BAE7-C3A4F114384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AE2118-B53D-4513-889F-1357AABDABFD}" type="pres">
      <dgm:prSet presAssocID="{B3788D88-613F-4F54-AB5A-9C9EC51531FE}" presName="spacer" presStyleCnt="0"/>
      <dgm:spPr/>
    </dgm:pt>
    <dgm:pt modelId="{D7370D3E-0351-4930-97DE-41DA5B698CDD}" type="pres">
      <dgm:prSet presAssocID="{43058F9C-48CD-40E3-B95F-352B6773BD3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35B1EEE-2A72-45EB-99F8-CE9E790EFAB5}" type="pres">
      <dgm:prSet presAssocID="{8E0D3600-94EF-4C3D-8C42-D1B002253A50}" presName="spacer" presStyleCnt="0"/>
      <dgm:spPr/>
    </dgm:pt>
    <dgm:pt modelId="{D2AF7273-E012-4B0B-B395-92450C4113D2}" type="pres">
      <dgm:prSet presAssocID="{D8DE371A-4E39-43D3-ABA8-3A918ED69FB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E684536-F587-4861-983D-C846959069A4}" type="pres">
      <dgm:prSet presAssocID="{4949FE83-DD41-4E24-9637-EBFC3AFFD202}" presName="spacer" presStyleCnt="0"/>
      <dgm:spPr/>
    </dgm:pt>
    <dgm:pt modelId="{DA1C6396-4E20-4E18-A552-8BC84A36BBD0}" type="pres">
      <dgm:prSet presAssocID="{AE4C5FE1-2808-4160-9E0C-68D06747EF0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04F26DC-D907-4BAC-902F-0C216E4F4AA1}" type="pres">
      <dgm:prSet presAssocID="{B2620D5F-2CE9-47C3-A71E-1920E16FC78E}" presName="spacer" presStyleCnt="0"/>
      <dgm:spPr/>
    </dgm:pt>
    <dgm:pt modelId="{2A909ED8-F8DB-40EA-94AF-ED80D47099A7}" type="pres">
      <dgm:prSet presAssocID="{9DADE4A6-CC31-449C-9DA8-D73237C38E1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94F481C-D2EA-4780-BCB1-CAF488C575EE}" type="presOf" srcId="{43058F9C-48CD-40E3-B95F-352B6773BD35}" destId="{D7370D3E-0351-4930-97DE-41DA5B698CDD}" srcOrd="0" destOrd="0" presId="urn:microsoft.com/office/officeart/2005/8/layout/vList2#1"/>
    <dgm:cxn modelId="{0E6F7F44-5E5D-4A0E-9C20-1AB5B547DE9F}" type="presOf" srcId="{441D76E1-037B-4A06-BAE7-C3A4F1143846}" destId="{F58DD7B4-E47F-4BA4-8F21-098E335856BA}" srcOrd="0" destOrd="0" presId="urn:microsoft.com/office/officeart/2005/8/layout/vList2#1"/>
    <dgm:cxn modelId="{B4107746-741F-43EB-8C31-BCEA66A45AF5}" srcId="{1978E08E-BB78-466C-AF7A-8BF239B0068A}" destId="{43058F9C-48CD-40E3-B95F-352B6773BD35}" srcOrd="1" destOrd="0" parTransId="{E5188561-322B-4AB1-B189-72C77A17446D}" sibTransId="{8E0D3600-94EF-4C3D-8C42-D1B002253A50}"/>
    <dgm:cxn modelId="{7C22D27A-9033-4A13-8EA5-46C0FABA353F}" srcId="{1978E08E-BB78-466C-AF7A-8BF239B0068A}" destId="{9DADE4A6-CC31-449C-9DA8-D73237C38E15}" srcOrd="4" destOrd="0" parTransId="{387B2EA9-CE94-405B-8830-7600679B54FF}" sibTransId="{63E2C433-A389-44B1-BBCD-DCB91D8DFDAD}"/>
    <dgm:cxn modelId="{A514767C-07C7-446C-9450-92B9023664A4}" srcId="{1978E08E-BB78-466C-AF7A-8BF239B0068A}" destId="{D8DE371A-4E39-43D3-ABA8-3A918ED69FBF}" srcOrd="2" destOrd="0" parTransId="{3159E59D-3077-4DA0-9B8F-46E7D225EB62}" sibTransId="{4949FE83-DD41-4E24-9637-EBFC3AFFD202}"/>
    <dgm:cxn modelId="{3B5E2DB1-FA43-485C-9FA7-3F824DC446AB}" type="presOf" srcId="{AE4C5FE1-2808-4160-9E0C-68D06747EF02}" destId="{DA1C6396-4E20-4E18-A552-8BC84A36BBD0}" srcOrd="0" destOrd="0" presId="urn:microsoft.com/office/officeart/2005/8/layout/vList2#1"/>
    <dgm:cxn modelId="{9A646EC9-4EBB-4CC8-93D0-AFDDBD739088}" type="presOf" srcId="{D8DE371A-4E39-43D3-ABA8-3A918ED69FBF}" destId="{D2AF7273-E012-4B0B-B395-92450C4113D2}" srcOrd="0" destOrd="0" presId="urn:microsoft.com/office/officeart/2005/8/layout/vList2#1"/>
    <dgm:cxn modelId="{FE9F1DD0-190F-4DE3-B850-18D881A5235B}" type="presOf" srcId="{1978E08E-BB78-466C-AF7A-8BF239B0068A}" destId="{37CE24F8-7BE3-4A3F-8D23-7C7AC95A1567}" srcOrd="0" destOrd="0" presId="urn:microsoft.com/office/officeart/2005/8/layout/vList2#1"/>
    <dgm:cxn modelId="{5F380BD8-0A15-44E3-AC51-F95395889596}" type="presOf" srcId="{9DADE4A6-CC31-449C-9DA8-D73237C38E15}" destId="{2A909ED8-F8DB-40EA-94AF-ED80D47099A7}" srcOrd="0" destOrd="0" presId="urn:microsoft.com/office/officeart/2005/8/layout/vList2#1"/>
    <dgm:cxn modelId="{8E6418EE-74FE-4B8A-8090-844B47BEF4DE}" srcId="{1978E08E-BB78-466C-AF7A-8BF239B0068A}" destId="{AE4C5FE1-2808-4160-9E0C-68D06747EF02}" srcOrd="3" destOrd="0" parTransId="{F12B0584-EC3A-4FEF-8C30-B99AE77B8A10}" sibTransId="{B2620D5F-2CE9-47C3-A71E-1920E16FC78E}"/>
    <dgm:cxn modelId="{CBB336F1-17E6-475A-86D8-8CDC5B33AE3A}" srcId="{1978E08E-BB78-466C-AF7A-8BF239B0068A}" destId="{441D76E1-037B-4A06-BAE7-C3A4F1143846}" srcOrd="0" destOrd="0" parTransId="{6D1FA131-6B20-4CEF-8947-9D956D8C48C9}" sibTransId="{B3788D88-613F-4F54-AB5A-9C9EC51531FE}"/>
    <dgm:cxn modelId="{7462BB1B-B838-4AD5-9C70-4CF65EA16FDB}" type="presParOf" srcId="{37CE24F8-7BE3-4A3F-8D23-7C7AC95A1567}" destId="{F58DD7B4-E47F-4BA4-8F21-098E335856BA}" srcOrd="0" destOrd="0" presId="urn:microsoft.com/office/officeart/2005/8/layout/vList2#1"/>
    <dgm:cxn modelId="{147D4DCB-8A09-4A52-927A-902BD69D083B}" type="presParOf" srcId="{37CE24F8-7BE3-4A3F-8D23-7C7AC95A1567}" destId="{6FAE2118-B53D-4513-889F-1357AABDABFD}" srcOrd="1" destOrd="0" presId="urn:microsoft.com/office/officeart/2005/8/layout/vList2#1"/>
    <dgm:cxn modelId="{BB2EF32E-FB44-4221-8404-50400DDE9F3B}" type="presParOf" srcId="{37CE24F8-7BE3-4A3F-8D23-7C7AC95A1567}" destId="{D7370D3E-0351-4930-97DE-41DA5B698CDD}" srcOrd="2" destOrd="0" presId="urn:microsoft.com/office/officeart/2005/8/layout/vList2#1"/>
    <dgm:cxn modelId="{403DE379-209B-4965-870D-66866E8B285C}" type="presParOf" srcId="{37CE24F8-7BE3-4A3F-8D23-7C7AC95A1567}" destId="{535B1EEE-2A72-45EB-99F8-CE9E790EFAB5}" srcOrd="3" destOrd="0" presId="urn:microsoft.com/office/officeart/2005/8/layout/vList2#1"/>
    <dgm:cxn modelId="{F29567AB-A605-49B2-8FBA-A5A0D2576737}" type="presParOf" srcId="{37CE24F8-7BE3-4A3F-8D23-7C7AC95A1567}" destId="{D2AF7273-E012-4B0B-B395-92450C4113D2}" srcOrd="4" destOrd="0" presId="urn:microsoft.com/office/officeart/2005/8/layout/vList2#1"/>
    <dgm:cxn modelId="{CF76DF16-5E23-4823-BFDC-6C1361919322}" type="presParOf" srcId="{37CE24F8-7BE3-4A3F-8D23-7C7AC95A1567}" destId="{FE684536-F587-4861-983D-C846959069A4}" srcOrd="5" destOrd="0" presId="urn:microsoft.com/office/officeart/2005/8/layout/vList2#1"/>
    <dgm:cxn modelId="{8701286C-53F0-4D59-8928-5B65085D62C6}" type="presParOf" srcId="{37CE24F8-7BE3-4A3F-8D23-7C7AC95A1567}" destId="{DA1C6396-4E20-4E18-A552-8BC84A36BBD0}" srcOrd="6" destOrd="0" presId="urn:microsoft.com/office/officeart/2005/8/layout/vList2#1"/>
    <dgm:cxn modelId="{27230BD4-9583-4E3F-9A87-A41FDCD88E82}" type="presParOf" srcId="{37CE24F8-7BE3-4A3F-8D23-7C7AC95A1567}" destId="{304F26DC-D907-4BAC-902F-0C216E4F4AA1}" srcOrd="7" destOrd="0" presId="urn:microsoft.com/office/officeart/2005/8/layout/vList2#1"/>
    <dgm:cxn modelId="{2002A914-B27C-4D44-A838-64AC528F5B20}" type="presParOf" srcId="{37CE24F8-7BE3-4A3F-8D23-7C7AC95A1567}" destId="{2A909ED8-F8DB-40EA-94AF-ED80D47099A7}" srcOrd="8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DD7B4-E47F-4BA4-8F21-098E335856BA}">
      <dsp:nvSpPr>
        <dsp:cNvPr id="0" name=""/>
        <dsp:cNvSpPr/>
      </dsp:nvSpPr>
      <dsp:spPr bwMode="white">
        <a:xfrm>
          <a:off x="0" y="24150"/>
          <a:ext cx="5994400" cy="95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语法错误</a:t>
          </a: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46606" y="70756"/>
        <a:ext cx="5901188" cy="861508"/>
      </dsp:txXfrm>
    </dsp:sp>
    <dsp:sp modelId="{D7370D3E-0351-4930-97DE-41DA5B698CDD}">
      <dsp:nvSpPr>
        <dsp:cNvPr id="0" name=""/>
        <dsp:cNvSpPr/>
      </dsp:nvSpPr>
      <dsp:spPr bwMode="white">
        <a:xfrm>
          <a:off x="0" y="1125750"/>
          <a:ext cx="5994400" cy="95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主要的内置异常</a:t>
          </a: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46606" y="1172356"/>
        <a:ext cx="5901188" cy="861508"/>
      </dsp:txXfrm>
    </dsp:sp>
    <dsp:sp modelId="{D2AF7273-E012-4B0B-B395-92450C4113D2}">
      <dsp:nvSpPr>
        <dsp:cNvPr id="0" name=""/>
        <dsp:cNvSpPr/>
      </dsp:nvSpPr>
      <dsp:spPr>
        <a:xfrm>
          <a:off x="0" y="2227350"/>
          <a:ext cx="5994400" cy="95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手动抛出异常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46606" y="2273956"/>
        <a:ext cx="5901188" cy="861508"/>
      </dsp:txXfrm>
    </dsp:sp>
    <dsp:sp modelId="{DA1C6396-4E20-4E18-A552-8BC84A36BBD0}">
      <dsp:nvSpPr>
        <dsp:cNvPr id="0" name=""/>
        <dsp:cNvSpPr/>
      </dsp:nvSpPr>
      <dsp:spPr>
        <a:xfrm>
          <a:off x="0" y="3328950"/>
          <a:ext cx="5994400" cy="95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自定义异常类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46606" y="3375556"/>
        <a:ext cx="5901188" cy="861508"/>
      </dsp:txXfrm>
    </dsp:sp>
    <dsp:sp modelId="{2A909ED8-F8DB-40EA-94AF-ED80D47099A7}">
      <dsp:nvSpPr>
        <dsp:cNvPr id="0" name=""/>
        <dsp:cNvSpPr/>
      </dsp:nvSpPr>
      <dsp:spPr>
        <a:xfrm>
          <a:off x="0" y="4430550"/>
          <a:ext cx="5994400" cy="95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FFFF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面向对象的三大特征</a:t>
          </a:r>
          <a:endParaRPr lang="en-US" sz="2800" kern="1200" dirty="0">
            <a:solidFill>
              <a:srgbClr val="FFFFFF"/>
            </a:solidFill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46606" y="4477156"/>
        <a:ext cx="5901188" cy="861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230" y="1529080"/>
            <a:ext cx="10318115" cy="27508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8800" spc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异常处理</a:t>
            </a:r>
            <a:endParaRPr lang="en-US" sz="8800" spc="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3678" y="3916702"/>
            <a:ext cx="8224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</a:rPr>
              <a:t>讲师：罗大富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2300" y="311785"/>
            <a:ext cx="43313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第六章节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Bodoni MT" panose="02070603080606020203" pitchFamily="18" charset="0"/>
              </a:rPr>
              <a:t>练习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66255"/>
            <a:ext cx="10178322" cy="315726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编写程序，让用户输入两个整数 </a:t>
            </a:r>
            <a:r>
              <a:rPr lang="en-US" altLang="zh-CN" dirty="0"/>
              <a:t>start </a:t>
            </a:r>
            <a:r>
              <a:rPr lang="zh-CN" altLang="en-US" dirty="0"/>
              <a:t>和 </a:t>
            </a:r>
            <a:r>
              <a:rPr lang="en-US" altLang="zh-CN" dirty="0"/>
              <a:t>end</a:t>
            </a:r>
            <a:r>
              <a:rPr lang="zh-CN" altLang="en-US" dirty="0"/>
              <a:t>，然后输出这两个整数之间的一个随机数。要求考虑用户输入不是整数的情况，以及 </a:t>
            </a:r>
            <a:r>
              <a:rPr lang="en-US" altLang="zh-CN" dirty="0"/>
              <a:t>start&gt;end </a:t>
            </a:r>
            <a:r>
              <a:rPr lang="zh-CN" altLang="en-US" dirty="0"/>
              <a:t>的情况。根据实际情况进行适当提示或输出。</a:t>
            </a:r>
            <a:endParaRPr lang="en-US" altLang="zh-CN" dirty="0"/>
          </a:p>
        </p:txBody>
      </p:sp>
      <p:pic>
        <p:nvPicPr>
          <p:cNvPr id="4" name="图片 3" descr="31393935333132383b31393939333839383bd7dcbde1bbe3b1a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9600" y="4456800"/>
            <a:ext cx="1632585" cy="16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8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955" y="718185"/>
            <a:ext cx="2467610" cy="5421630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目录</a:t>
            </a:r>
            <a:endParaRPr lang="en-US" sz="4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581012"/>
              </p:ext>
            </p:extLst>
          </p:nvPr>
        </p:nvGraphicFramePr>
        <p:xfrm>
          <a:off x="490283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左中括号 6"/>
          <p:cNvSpPr/>
          <p:nvPr/>
        </p:nvSpPr>
        <p:spPr>
          <a:xfrm>
            <a:off x="4107815" y="1086485"/>
            <a:ext cx="324485" cy="4529455"/>
          </a:xfrm>
          <a:prstGeom prst="lef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中括号 7"/>
          <p:cNvSpPr/>
          <p:nvPr/>
        </p:nvSpPr>
        <p:spPr>
          <a:xfrm>
            <a:off x="4106545" y="2246682"/>
            <a:ext cx="298450" cy="2261943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中括号 9">
            <a:extLst>
              <a:ext uri="{FF2B5EF4-FFF2-40B4-BE49-F238E27FC236}">
                <a16:creationId xmlns:a16="http://schemas.microsoft.com/office/drawing/2014/main" id="{0C416065-14DB-47EE-9054-52F501159ECB}"/>
              </a:ext>
            </a:extLst>
          </p:cNvPr>
          <p:cNvSpPr/>
          <p:nvPr/>
        </p:nvSpPr>
        <p:spPr>
          <a:xfrm>
            <a:off x="4120198" y="2246682"/>
            <a:ext cx="298450" cy="111215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语法错误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Aft>
                <a:spcPts val="700"/>
              </a:spcAft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语法错误</a:t>
            </a:r>
            <a:r>
              <a:rPr lang="zh-CN" altLang="en-US" dirty="0">
                <a:solidFill>
                  <a:schemeClr val="accent2"/>
                </a:solidFill>
              </a:rPr>
              <a:t>是所有编程语言中都存在的一种常见错误，即程序的洗发不符合编程语言的规定。常见的语法错误有：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拼写错误（</a:t>
            </a:r>
            <a:r>
              <a:rPr lang="en-US" altLang="zh-CN" dirty="0" err="1"/>
              <a:t>SyntaxError</a:t>
            </a:r>
            <a:r>
              <a:rPr lang="zh-CN" altLang="en-US" dirty="0"/>
              <a:t>、</a:t>
            </a:r>
            <a:r>
              <a:rPr lang="en-US" altLang="zh-CN" dirty="0" err="1"/>
              <a:t>NameError</a:t>
            </a:r>
            <a:r>
              <a:rPr lang="zh-CN" altLang="en-US" dirty="0"/>
              <a:t>），即 </a:t>
            </a:r>
            <a:r>
              <a:rPr lang="en-US" altLang="zh-CN" dirty="0"/>
              <a:t>Python </a:t>
            </a:r>
            <a:r>
              <a:rPr lang="zh-CN" altLang="en-US" dirty="0"/>
              <a:t>语言中的关键字写错，变量名，函数名拼写错误等。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程序不符合 </a:t>
            </a:r>
            <a:r>
              <a:rPr lang="en-US" altLang="zh-CN" dirty="0"/>
              <a:t>Python </a:t>
            </a:r>
            <a:r>
              <a:rPr lang="zh-CN" altLang="en-US" dirty="0"/>
              <a:t>的语法规范，例如少了括号，冒号等，以及表达式书写错误等。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缩进错误。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异常</a:t>
            </a:r>
            <a:r>
              <a:rPr lang="zh-CN" altLang="en-US" dirty="0">
                <a:solidFill>
                  <a:schemeClr val="accent2"/>
                </a:solidFill>
              </a:rPr>
              <a:t>是 </a:t>
            </a:r>
            <a:r>
              <a:rPr lang="en-US" altLang="zh-CN" dirty="0">
                <a:solidFill>
                  <a:schemeClr val="accent2"/>
                </a:solidFill>
              </a:rPr>
              <a:t>Python </a:t>
            </a:r>
            <a:r>
              <a:rPr lang="zh-CN" altLang="en-US" dirty="0">
                <a:solidFill>
                  <a:schemeClr val="accent2"/>
                </a:solidFill>
              </a:rPr>
              <a:t>程序在运行过程中引发的错误。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en-US" altLang="zh-CN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Python </a:t>
            </a:r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主要的内置异常及其处理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中常见的异常都已经预定义好了：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27FAC2-51FA-9E90-FEC9-0D56C5A29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0180"/>
              </p:ext>
            </p:extLst>
          </p:nvPr>
        </p:nvGraphicFramePr>
        <p:xfrm>
          <a:off x="1203434" y="1776904"/>
          <a:ext cx="8582825" cy="4171446"/>
        </p:xfrm>
        <a:graphic>
          <a:graphicData uri="http://schemas.openxmlformats.org/drawingml/2006/table">
            <a:tbl>
              <a:tblPr/>
              <a:tblGrid>
                <a:gridCol w="3033463">
                  <a:extLst>
                    <a:ext uri="{9D8B030D-6E8A-4147-A177-3AD203B41FA5}">
                      <a16:colId xmlns:a16="http://schemas.microsoft.com/office/drawing/2014/main" val="4186447551"/>
                    </a:ext>
                  </a:extLst>
                </a:gridCol>
                <a:gridCol w="5549362">
                  <a:extLst>
                    <a:ext uri="{9D8B030D-6E8A-4147-A177-3AD203B41FA5}">
                      <a16:colId xmlns:a16="http://schemas.microsoft.com/office/drawing/2014/main" val="848479474"/>
                    </a:ext>
                  </a:extLst>
                </a:gridCol>
              </a:tblGrid>
              <a:tr h="552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2"/>
                          </a:solidFill>
                          <a:effectLst/>
                        </a:rPr>
                        <a:t>异常名</a:t>
                      </a: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2"/>
                          </a:solidFill>
                          <a:effectLst/>
                        </a:rPr>
                        <a:t>描述</a:t>
                      </a: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835305"/>
                  </a:ext>
                </a:extLst>
              </a:tr>
              <a:tr h="36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effectLst/>
                        </a:rPr>
                        <a:t>AttributeError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2"/>
                          </a:solidFill>
                          <a:effectLst/>
                        </a:rPr>
                        <a:t>调用不存在的方法引发的异常</a:t>
                      </a: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932199"/>
                  </a:ext>
                </a:extLst>
              </a:tr>
              <a:tr h="36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effectLst/>
                        </a:rPr>
                        <a:t>EOFError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2"/>
                          </a:solidFill>
                          <a:effectLst/>
                        </a:rPr>
                        <a:t>遇到文件末尾引发的异常</a:t>
                      </a: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584130"/>
                  </a:ext>
                </a:extLst>
              </a:tr>
              <a:tr h="36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effectLst/>
                        </a:rPr>
                        <a:t>ImportError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2"/>
                          </a:solidFill>
                          <a:effectLst/>
                        </a:rPr>
                        <a:t>导入模块出错引发的异常</a:t>
                      </a: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200699"/>
                  </a:ext>
                </a:extLst>
              </a:tr>
              <a:tr h="36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effectLst/>
                        </a:rPr>
                        <a:t>IndexError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2"/>
                          </a:solidFill>
                          <a:effectLst/>
                        </a:rPr>
                        <a:t>列表越界引发的异常</a:t>
                      </a: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113942"/>
                  </a:ext>
                </a:extLst>
              </a:tr>
              <a:tr h="36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effectLst/>
                        </a:rPr>
                        <a:t>IOErro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I/O </a:t>
                      </a:r>
                      <a:r>
                        <a:rPr lang="zh-CN" altLang="en-US" sz="1600" dirty="0">
                          <a:solidFill>
                            <a:schemeClr val="tx2"/>
                          </a:solidFill>
                          <a:effectLst/>
                        </a:rPr>
                        <a:t>操作引发的异常，如打开文件出错等</a:t>
                      </a: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556490"/>
                  </a:ext>
                </a:extLst>
              </a:tr>
              <a:tr h="36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effectLst/>
                        </a:rPr>
                        <a:t>KeyError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2"/>
                          </a:solidFill>
                          <a:effectLst/>
                        </a:rPr>
                        <a:t>使用字典中不存在的关键字引发的异常</a:t>
                      </a: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237417"/>
                  </a:ext>
                </a:extLst>
              </a:tr>
              <a:tr h="36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effectLst/>
                        </a:rPr>
                        <a:t>NameError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2"/>
                          </a:solidFill>
                          <a:effectLst/>
                        </a:rPr>
                        <a:t>使用不存在的变量名引发的异常</a:t>
                      </a: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09802"/>
                  </a:ext>
                </a:extLst>
              </a:tr>
              <a:tr h="36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effectLst/>
                        </a:rPr>
                        <a:t>TabError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2"/>
                          </a:solidFill>
                          <a:effectLst/>
                        </a:rPr>
                        <a:t>语句块缩进不正确引发的异常</a:t>
                      </a: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994218"/>
                  </a:ext>
                </a:extLst>
              </a:tr>
              <a:tr h="36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effectLst/>
                        </a:rPr>
                        <a:t>ValueError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2"/>
                          </a:solidFill>
                          <a:effectLst/>
                        </a:rPr>
                        <a:t>搜索列表中不存在的值引发的异常</a:t>
                      </a: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574729"/>
                  </a:ext>
                </a:extLst>
              </a:tr>
              <a:tr h="3618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effectLst/>
                        </a:rPr>
                        <a:t>ZeroDivisionError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2"/>
                          </a:solidFill>
                          <a:effectLst/>
                        </a:rPr>
                        <a:t>除数为零引发的异常</a:t>
                      </a:r>
                    </a:p>
                  </a:txBody>
                  <a:tcPr marL="75166" marR="75166" marT="34692" marB="34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05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32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F29C2D-D066-A8D0-5DA8-A5C797635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92"/>
          <a:stretch/>
        </p:blipFill>
        <p:spPr>
          <a:xfrm>
            <a:off x="7087136" y="2012731"/>
            <a:ext cx="4676568" cy="39213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异常的基本使用</a:t>
            </a:r>
            <a:endParaRPr lang="zh-CN" altLang="en-US" sz="4000" spc="0" dirty="0">
              <a:solidFill>
                <a:schemeClr val="tx2"/>
              </a:solidFill>
              <a:uFillTx/>
              <a:latin typeface="思源黑体 CN Regular" charset="0"/>
              <a:ea typeface="思源黑体 CN Regular" panose="020B05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Python </a:t>
            </a:r>
            <a:r>
              <a:rPr lang="zh-CN" altLang="en-US" dirty="0">
                <a:solidFill>
                  <a:schemeClr val="accent2"/>
                </a:solidFill>
              </a:rPr>
              <a:t>中使用 </a:t>
            </a:r>
            <a:r>
              <a:rPr lang="en-US" altLang="zh-CN" dirty="0">
                <a:solidFill>
                  <a:schemeClr val="accent2"/>
                </a:solidFill>
              </a:rPr>
              <a:t>try...except </a:t>
            </a:r>
            <a:r>
              <a:rPr lang="zh-CN" altLang="en-US" dirty="0">
                <a:solidFill>
                  <a:schemeClr val="accent2"/>
                </a:solidFill>
              </a:rPr>
              <a:t>语句来说处理异常，基本形式如下：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try:</a:t>
            </a:r>
          </a:p>
          <a:p>
            <a:pPr marL="457200" lvl="1" indent="0">
              <a:buNone/>
            </a:pPr>
            <a:r>
              <a:rPr lang="en-US" altLang="zh-CN" dirty="0"/>
              <a:t>	'</a:t>
            </a:r>
            <a:r>
              <a:rPr lang="zh-CN" altLang="en-US" dirty="0"/>
              <a:t>语句</a:t>
            </a:r>
            <a:r>
              <a:rPr lang="en-US" altLang="zh-CN" dirty="0"/>
              <a:t>'	# </a:t>
            </a:r>
            <a:r>
              <a:rPr lang="zh-CN" altLang="en-US" dirty="0"/>
              <a:t>可能产生异常的语句</a:t>
            </a:r>
          </a:p>
          <a:p>
            <a:pPr marL="457200" lvl="1" indent="0">
              <a:buNone/>
            </a:pPr>
            <a:r>
              <a:rPr lang="en-US" altLang="zh-CN" dirty="0"/>
              <a:t>except	'</a:t>
            </a:r>
            <a:r>
              <a:rPr lang="zh-CN" altLang="en-US" dirty="0"/>
              <a:t>异常名 </a:t>
            </a:r>
            <a:r>
              <a:rPr lang="en-US" altLang="zh-CN" dirty="0"/>
              <a:t>1'</a:t>
            </a:r>
            <a:r>
              <a:rPr lang="zh-CN" altLang="en-US" dirty="0"/>
              <a:t>：	</a:t>
            </a:r>
            <a:r>
              <a:rPr lang="en-US" altLang="zh-CN" dirty="0"/>
              <a:t># </a:t>
            </a:r>
            <a:r>
              <a:rPr lang="zh-CN" altLang="en-US" dirty="0"/>
              <a:t>要处理的第一类异常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'</a:t>
            </a:r>
            <a:r>
              <a:rPr lang="zh-CN" altLang="en-US" dirty="0"/>
              <a:t>语句</a:t>
            </a:r>
            <a:r>
              <a:rPr lang="en-US" altLang="zh-CN" dirty="0"/>
              <a:t>'	# </a:t>
            </a:r>
            <a:r>
              <a:rPr lang="zh-CN" altLang="en-US" dirty="0"/>
              <a:t>异常的处理语句</a:t>
            </a:r>
          </a:p>
          <a:p>
            <a:pPr marL="457200" lvl="1" indent="0">
              <a:buNone/>
            </a:pPr>
            <a:r>
              <a:rPr lang="en-US" altLang="zh-CN" dirty="0"/>
              <a:t>except	'</a:t>
            </a:r>
            <a:r>
              <a:rPr lang="zh-CN" altLang="en-US" dirty="0"/>
              <a:t>异常名 </a:t>
            </a:r>
            <a:r>
              <a:rPr lang="en-US" altLang="zh-CN" dirty="0"/>
              <a:t>1'</a:t>
            </a:r>
            <a:r>
              <a:rPr lang="zh-CN" altLang="en-US" dirty="0"/>
              <a:t>：	</a:t>
            </a:r>
            <a:r>
              <a:rPr lang="en-US" altLang="zh-CN" dirty="0"/>
              <a:t># </a:t>
            </a:r>
            <a:r>
              <a:rPr lang="zh-CN" altLang="en-US" dirty="0"/>
              <a:t>要处理的第二类异常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'</a:t>
            </a:r>
            <a:r>
              <a:rPr lang="zh-CN" altLang="en-US" dirty="0"/>
              <a:t>语句</a:t>
            </a:r>
            <a:r>
              <a:rPr lang="en-US" altLang="zh-CN" dirty="0"/>
              <a:t>'	# </a:t>
            </a:r>
            <a:r>
              <a:rPr lang="zh-CN" altLang="en-US" dirty="0"/>
              <a:t>异常的处理语句</a:t>
            </a:r>
          </a:p>
          <a:p>
            <a:pPr marL="457200" lvl="1" indent="0">
              <a:buNone/>
            </a:pPr>
            <a:r>
              <a:rPr lang="en-US" altLang="zh-CN" dirty="0"/>
              <a:t>else:	# </a:t>
            </a:r>
            <a:r>
              <a:rPr lang="zh-CN" altLang="en-US" dirty="0"/>
              <a:t>未触发异常，则执行该语句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'</a:t>
            </a:r>
            <a:r>
              <a:rPr lang="zh-CN" altLang="en-US" dirty="0"/>
              <a:t>语句</a:t>
            </a:r>
            <a:r>
              <a:rPr lang="en-US" altLang="zh-CN" dirty="0"/>
              <a:t>'</a:t>
            </a:r>
          </a:p>
          <a:p>
            <a:pPr marL="457200" lvl="1" indent="0">
              <a:buNone/>
            </a:pPr>
            <a:r>
              <a:rPr lang="en-US" altLang="zh-CN" dirty="0"/>
              <a:t>finally:	# </a:t>
            </a:r>
            <a:r>
              <a:rPr lang="zh-CN" altLang="en-US" dirty="0"/>
              <a:t>始终执行该语句，一般为了达到释放资源等目的</a:t>
            </a:r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'</a:t>
            </a:r>
            <a:r>
              <a:rPr lang="zh-CN" altLang="en-US" dirty="0"/>
              <a:t>语句</a:t>
            </a:r>
            <a:r>
              <a:rPr lang="en-US" altLang="zh-CN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25048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异常的基本使用</a:t>
            </a:r>
            <a:endParaRPr lang="zh-CN" altLang="en-US" sz="4000" spc="0" dirty="0">
              <a:solidFill>
                <a:schemeClr val="tx2"/>
              </a:solidFill>
              <a:uFillTx/>
              <a:latin typeface="思源黑体 CN Regular" charset="0"/>
              <a:ea typeface="思源黑体 CN Regular" panose="020B05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except </a:t>
            </a:r>
            <a:r>
              <a:rPr lang="zh-CN" altLang="en-US" dirty="0"/>
              <a:t>语句主要有以下几种用法：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820FA4-8804-A0B1-EBB5-C95705732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19096"/>
              </p:ext>
            </p:extLst>
          </p:nvPr>
        </p:nvGraphicFramePr>
        <p:xfrm>
          <a:off x="1382486" y="2012730"/>
          <a:ext cx="10047514" cy="2951154"/>
        </p:xfrm>
        <a:graphic>
          <a:graphicData uri="http://schemas.openxmlformats.org/drawingml/2006/table">
            <a:tbl>
              <a:tblPr/>
              <a:tblGrid>
                <a:gridCol w="4890677">
                  <a:extLst>
                    <a:ext uri="{9D8B030D-6E8A-4147-A177-3AD203B41FA5}">
                      <a16:colId xmlns:a16="http://schemas.microsoft.com/office/drawing/2014/main" val="2622645521"/>
                    </a:ext>
                  </a:extLst>
                </a:gridCol>
                <a:gridCol w="5156837">
                  <a:extLst>
                    <a:ext uri="{9D8B030D-6E8A-4147-A177-3AD203B41FA5}">
                      <a16:colId xmlns:a16="http://schemas.microsoft.com/office/drawing/2014/main" val="2553394168"/>
                    </a:ext>
                  </a:extLst>
                </a:gridCol>
              </a:tblGrid>
              <a:tr h="668434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2"/>
                          </a:solidFill>
                          <a:effectLst/>
                        </a:rPr>
                        <a:t>语 法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chemeClr val="tx2"/>
                          </a:solidFill>
                          <a:effectLst/>
                        </a:rPr>
                        <a:t>说 明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94124"/>
                  </a:ext>
                </a:extLst>
              </a:tr>
              <a:tr h="45654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except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2"/>
                          </a:solidFill>
                          <a:effectLst/>
                        </a:rPr>
                        <a:t>捕获所有异常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69287"/>
                  </a:ext>
                </a:extLst>
              </a:tr>
              <a:tr h="45654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except '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异常名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effectLst/>
                        </a:rPr>
                        <a:t>'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2"/>
                          </a:solidFill>
                          <a:effectLst/>
                        </a:rPr>
                        <a:t>捕获指定异常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602415"/>
                  </a:ext>
                </a:extLst>
              </a:tr>
              <a:tr h="45654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except ('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异常名 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effectLst/>
                        </a:rPr>
                        <a:t>1'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，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effectLst/>
                        </a:rPr>
                        <a:t>'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异常名 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effectLst/>
                        </a:rPr>
                        <a:t>2')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2"/>
                          </a:solidFill>
                          <a:effectLst/>
                        </a:rPr>
                        <a:t>捕获指定异常名</a:t>
                      </a:r>
                      <a:r>
                        <a:rPr lang="en-US" altLang="zh-CN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r>
                        <a:rPr lang="zh-CN" altLang="en-US">
                          <a:solidFill>
                            <a:schemeClr val="tx2"/>
                          </a:solidFill>
                          <a:effectLst/>
                        </a:rPr>
                        <a:t>或异常名</a:t>
                      </a:r>
                      <a:r>
                        <a:rPr lang="en-US" altLang="zh-CN">
                          <a:solidFill>
                            <a:schemeClr val="tx2"/>
                          </a:solidFill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99305"/>
                  </a:ext>
                </a:extLst>
              </a:tr>
              <a:tr h="45654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except '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异常名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effectLst/>
                        </a:rPr>
                        <a:t>' 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as '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替代值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effectLst/>
                        </a:rPr>
                        <a:t>'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捕获指定异常并用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effectLst/>
                        </a:rPr>
                        <a:t>'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替代值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effectLst/>
                        </a:rPr>
                        <a:t>'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代替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351196"/>
                  </a:ext>
                </a:extLst>
              </a:tr>
              <a:tr h="45654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except ('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异常名 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effectLst/>
                        </a:rPr>
                        <a:t>1'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，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effectLst/>
                        </a:rPr>
                        <a:t>'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异常名 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effectLst/>
                        </a:rPr>
                        <a:t>2') 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as '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替代值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effectLst/>
                        </a:rPr>
                        <a:t>'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捕获异常名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或异常名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effectLst/>
                        </a:rPr>
                        <a:t>2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并用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effectLst/>
                        </a:rPr>
                        <a:t>'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替代值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  <a:effectLst/>
                        </a:rPr>
                        <a:t>'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  <a:effectLst/>
                        </a:rPr>
                        <a:t>代替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1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8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手动抛出异常 </a:t>
            </a:r>
            <a:r>
              <a:rPr lang="en-US" altLang="zh-CN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– raise </a:t>
            </a:r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raise </a:t>
            </a:r>
            <a:r>
              <a:rPr lang="zh-CN" altLang="en-US" dirty="0">
                <a:solidFill>
                  <a:schemeClr val="accent2"/>
                </a:solidFill>
              </a:rPr>
              <a:t>的使用方式：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endParaRPr lang="zh-CN" altLang="en-US" dirty="0">
              <a:solidFill>
                <a:schemeClr val="tx2"/>
              </a:solidFill>
            </a:endParaRPr>
          </a:p>
          <a:p>
            <a:pPr marL="900000">
              <a:spcBef>
                <a:spcPts val="0"/>
              </a:spcBef>
            </a:pPr>
            <a:r>
              <a:rPr lang="en-US" altLang="zh-CN" dirty="0"/>
              <a:t>raise </a:t>
            </a:r>
            <a:r>
              <a:rPr lang="zh-CN" altLang="en-US" dirty="0"/>
              <a:t>异常名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使用 </a:t>
            </a:r>
            <a:r>
              <a:rPr lang="en-US" altLang="zh-CN" dirty="0">
                <a:solidFill>
                  <a:schemeClr val="accent2"/>
                </a:solidFill>
              </a:rPr>
              <a:t>raise </a:t>
            </a:r>
            <a:r>
              <a:rPr lang="zh-CN" altLang="en-US" dirty="0">
                <a:solidFill>
                  <a:schemeClr val="accent2"/>
                </a:solidFill>
              </a:rPr>
              <a:t>可以抛出各种预定异常，即使程序在运行时根本不会引发该异常。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我们使用 </a:t>
            </a:r>
            <a:r>
              <a:rPr lang="en-US" altLang="zh-CN" dirty="0">
                <a:solidFill>
                  <a:schemeClr val="accent2"/>
                </a:solidFill>
              </a:rPr>
              <a:t>raise </a:t>
            </a:r>
            <a:r>
              <a:rPr lang="zh-CN" altLang="en-US" dirty="0">
                <a:solidFill>
                  <a:schemeClr val="accent2"/>
                </a:solidFill>
              </a:rPr>
              <a:t>抛出异常，同时捕获异常，因此程序运行不会中断。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手动抛出异常 </a:t>
            </a:r>
            <a:r>
              <a:rPr lang="en-US" altLang="zh-CN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– assert </a:t>
            </a:r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assert </a:t>
            </a:r>
            <a:r>
              <a:rPr lang="zh-CN" altLang="en-US" dirty="0">
                <a:solidFill>
                  <a:schemeClr val="accent2"/>
                </a:solidFill>
              </a:rPr>
              <a:t>语句的一般形式如下：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</a:pPr>
            <a:endParaRPr lang="zh-CN" altLang="en-US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assert '</a:t>
            </a:r>
            <a:r>
              <a:rPr lang="zh-CN" altLang="en-US" dirty="0"/>
              <a:t>条件测试</a:t>
            </a:r>
            <a:r>
              <a:rPr lang="en-US" altLang="zh-CN" dirty="0"/>
              <a:t>’ [</a:t>
            </a:r>
            <a:r>
              <a:rPr lang="zh-CN" altLang="en-US" dirty="0"/>
              <a:t>，</a:t>
            </a:r>
            <a:r>
              <a:rPr lang="en-US" altLang="zh-CN" dirty="0"/>
              <a:t>'</a:t>
            </a:r>
            <a:r>
              <a:rPr lang="zh-CN" altLang="en-US" dirty="0"/>
              <a:t>异常附加数据</a:t>
            </a:r>
            <a:r>
              <a:rPr lang="en-US" altLang="zh-CN" dirty="0"/>
              <a:t>’]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assert </a:t>
            </a:r>
            <a:r>
              <a:rPr lang="zh-CN" altLang="en-US" dirty="0">
                <a:solidFill>
                  <a:schemeClr val="accent2"/>
                </a:solidFill>
              </a:rPr>
              <a:t>语句是简化的 </a:t>
            </a:r>
            <a:r>
              <a:rPr lang="en-US" altLang="zh-CN" dirty="0">
                <a:solidFill>
                  <a:schemeClr val="accent2"/>
                </a:solidFill>
              </a:rPr>
              <a:t>raise </a:t>
            </a:r>
            <a:r>
              <a:rPr lang="zh-CN" altLang="en-US" dirty="0">
                <a:solidFill>
                  <a:schemeClr val="accent2"/>
                </a:solidFill>
              </a:rPr>
              <a:t>语句，它引发异常的前提是其后面的条件测试为假。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assert </a:t>
            </a:r>
            <a:r>
              <a:rPr lang="zh-CN" altLang="en-US" dirty="0">
                <a:solidFill>
                  <a:schemeClr val="accent2"/>
                </a:solidFill>
              </a:rPr>
              <a:t>语句一般用于在程序开发时测试代码的有效性。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7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自定义异常类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accent2"/>
                </a:solidFill>
              </a:rPr>
              <a:t>在 </a:t>
            </a:r>
            <a:r>
              <a:rPr lang="en-US" altLang="zh-CN" dirty="0">
                <a:solidFill>
                  <a:schemeClr val="accent2"/>
                </a:solidFill>
              </a:rPr>
              <a:t>Python </a:t>
            </a:r>
            <a:r>
              <a:rPr lang="zh-CN" altLang="en-US" dirty="0">
                <a:solidFill>
                  <a:schemeClr val="accent2"/>
                </a:solidFill>
              </a:rPr>
              <a:t>中定义异常类不用从基础完全自己定义，只要通过继承 </a:t>
            </a:r>
            <a:r>
              <a:rPr lang="en-US" altLang="zh-CN" dirty="0">
                <a:solidFill>
                  <a:schemeClr val="accent2"/>
                </a:solidFill>
              </a:rPr>
              <a:t>Exception </a:t>
            </a:r>
            <a:r>
              <a:rPr lang="zh-CN" altLang="en-US" dirty="0">
                <a:solidFill>
                  <a:schemeClr val="accent2"/>
                </a:solidFill>
              </a:rPr>
              <a:t>类来创建自己的异常类。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如果需要异常类带有一定的提示信息，也可以重载 </a:t>
            </a:r>
            <a:r>
              <a:rPr lang="en-US" altLang="zh-CN" dirty="0"/>
              <a:t>`__str__` </a:t>
            </a:r>
            <a:r>
              <a:rPr lang="zh-CN" altLang="en-US" dirty="0"/>
              <a:t>和 </a:t>
            </a:r>
            <a:r>
              <a:rPr lang="en-US" altLang="zh-CN" dirty="0"/>
              <a:t>`__</a:t>
            </a:r>
            <a:r>
              <a:rPr lang="en-US" altLang="zh-CN" dirty="0" err="1"/>
              <a:t>init</a:t>
            </a:r>
            <a:r>
              <a:rPr lang="en-US" altLang="zh-CN" dirty="0"/>
              <a:t>__` </a:t>
            </a:r>
            <a:r>
              <a:rPr lang="zh-CN" altLang="en-US" dirty="0"/>
              <a:t>这两个方法。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89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Q4MjE3MGY3MjhlZWU5MTliNDUwNDExNDc0Yzk4ODYifQ=="/>
</p:tagLst>
</file>

<file path=ppt/theme/theme1.xml><?xml version="1.0" encoding="utf-8"?>
<a:theme xmlns:a="http://schemas.openxmlformats.org/drawingml/2006/main" name="Badge">
  <a:themeElements>
    <a:clrScheme name="自定义 1">
      <a:dk1>
        <a:srgbClr val="2A1A00"/>
      </a:dk1>
      <a:lt1>
        <a:srgbClr val="FFFFFF"/>
      </a:lt1>
      <a:dk2>
        <a:srgbClr val="59574E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01_安装Python</Template>
  <TotalTime>1484</TotalTime>
  <Words>1003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思源黑体 CN Regular</vt:lpstr>
      <vt:lpstr>Arial</vt:lpstr>
      <vt:lpstr>Bodoni MT</vt:lpstr>
      <vt:lpstr>Calibri</vt:lpstr>
      <vt:lpstr>Gill Sans MT</vt:lpstr>
      <vt:lpstr>Impact</vt:lpstr>
      <vt:lpstr>Badge</vt:lpstr>
      <vt:lpstr>异常处理</vt:lpstr>
      <vt:lpstr>目录</vt:lpstr>
      <vt:lpstr>语法错误</vt:lpstr>
      <vt:lpstr>Python 主要的内置异常及其处理</vt:lpstr>
      <vt:lpstr>异常的基本使用</vt:lpstr>
      <vt:lpstr>异常的基本使用</vt:lpstr>
      <vt:lpstr>手动抛出异常 – raise 语句</vt:lpstr>
      <vt:lpstr>手动抛出异常 – assert 语句</vt:lpstr>
      <vt:lpstr>自定义异常类</vt:lpstr>
      <vt:lpstr>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安装PYTHON</dc:title>
  <dc:creator>Administrator</dc:creator>
  <cp:lastModifiedBy>Administrator</cp:lastModifiedBy>
  <cp:revision>18</cp:revision>
  <dcterms:created xsi:type="dcterms:W3CDTF">2022-11-05T01:37:40Z</dcterms:created>
  <dcterms:modified xsi:type="dcterms:W3CDTF">2022-11-21T11:56:32Z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86E1AB65971944D4A39AAB7396DAA6C9</vt:lpwstr>
  </property>
  <property fmtid="{D5CDD505-2E9C-101B-9397-08002B2CF9AE}" pid="3" name="KSOProductBuildVer">
    <vt:lpwstr>2052-11.1.0.12358</vt:lpwstr>
  </property>
</Properties>
</file>