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57" r:id="rId4"/>
    <p:sldId id="309" r:id="rId5"/>
    <p:sldId id="310" r:id="rId6"/>
    <p:sldId id="324" r:id="rId7"/>
    <p:sldId id="325" r:id="rId8"/>
    <p:sldId id="311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2"/>
    <a:srgbClr val="595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8E08E-BB78-466C-AF7A-8BF239B0068A}" type="doc">
      <dgm:prSet loTypeId="urn:microsoft.com/office/officeart/2005/8/layout/vList2#1" loCatId="list" qsTypeId="urn:microsoft.com/office/officeart/2005/8/quickstyle/simple1#1" qsCatId="simple" csTypeId="urn:microsoft.com/office/officeart/2005/8/colors/accent0_3#1" csCatId="mainScheme" phldr="1"/>
      <dgm:spPr/>
      <dgm:t>
        <a:bodyPr/>
        <a:lstStyle/>
        <a:p>
          <a:endParaRPr lang="en-US"/>
        </a:p>
      </dgm:t>
    </dgm:pt>
    <dgm:pt modelId="{43058F9C-48CD-40E3-B95F-352B6773BD35}">
      <dgm:prSet custT="1"/>
      <dgm:spPr/>
      <dgm:t>
        <a:bodyPr/>
        <a:lstStyle/>
        <a:p>
          <a:pPr algn="l"/>
          <a:r>
            <a:rPr lang="zh-CN" altLang="en-US" sz="2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基本使用</a:t>
          </a:r>
          <a:endParaRPr lang="en-US" sz="28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E5188561-322B-4AB1-B189-72C77A17446D}" type="parTrans" cxnId="{B4107746-741F-43EB-8C31-BCEA66A45AF5}">
      <dgm:prSet/>
      <dgm:spPr/>
      <dgm:t>
        <a:bodyPr/>
        <a:lstStyle/>
        <a:p>
          <a:endParaRPr lang="en-US"/>
        </a:p>
      </dgm:t>
    </dgm:pt>
    <dgm:pt modelId="{8E0D3600-94EF-4C3D-8C42-D1B002253A50}" type="sibTrans" cxnId="{B4107746-741F-43EB-8C31-BCEA66A45AF5}">
      <dgm:prSet/>
      <dgm:spPr/>
      <dgm:t>
        <a:bodyPr/>
        <a:lstStyle/>
        <a:p>
          <a:endParaRPr lang="en-US"/>
        </a:p>
      </dgm:t>
    </dgm:pt>
    <dgm:pt modelId="{C29E6F42-CA0A-41D9-9945-781B42C686C5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With </a:t>
          </a:r>
          <a:r>
            <a:rPr lang="zh-CN" altLang="en-US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上下文管理</a:t>
          </a: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4A678872-A1F4-4A38-A86F-80B19808E526}" type="parTrans" cxnId="{79F4DE20-64E3-4577-A737-747B2AD5F18F}">
      <dgm:prSet/>
      <dgm:spPr/>
      <dgm:t>
        <a:bodyPr/>
        <a:lstStyle/>
        <a:p>
          <a:endParaRPr lang="en-US"/>
        </a:p>
      </dgm:t>
    </dgm:pt>
    <dgm:pt modelId="{5574754F-C965-498B-ACDC-AF230EEFECD9}" type="sibTrans" cxnId="{79F4DE20-64E3-4577-A737-747B2AD5F18F}">
      <dgm:prSet/>
      <dgm:spPr/>
      <dgm:t>
        <a:bodyPr/>
        <a:lstStyle/>
        <a:p>
          <a:endParaRPr lang="en-US"/>
        </a:p>
      </dgm:t>
    </dgm:pt>
    <dgm:pt modelId="{441D76E1-037B-4A06-BAE7-C3A4F1143846}">
      <dgm:prSet custT="1"/>
      <dgm:spPr/>
      <dgm:t>
        <a:bodyPr/>
        <a:lstStyle/>
        <a:p>
          <a:pPr algn="l"/>
          <a:r>
            <a:rPr lang="zh-CN" altLang="en-US" sz="2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概述</a:t>
          </a:r>
          <a:endParaRPr lang="en-US" sz="28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6D1FA131-6B20-4CEF-8947-9D956D8C48C9}" type="parTrans" cxnId="{CBB336F1-17E6-475A-86D8-8CDC5B33AE3A}">
      <dgm:prSet/>
      <dgm:spPr/>
      <dgm:t>
        <a:bodyPr/>
        <a:lstStyle/>
        <a:p>
          <a:endParaRPr lang="zh-CN" altLang="en-US"/>
        </a:p>
      </dgm:t>
    </dgm:pt>
    <dgm:pt modelId="{B3788D88-613F-4F54-AB5A-9C9EC51531FE}" type="sibTrans" cxnId="{CBB336F1-17E6-475A-86D8-8CDC5B33AE3A}">
      <dgm:prSet/>
      <dgm:spPr/>
      <dgm:t>
        <a:bodyPr/>
        <a:lstStyle/>
        <a:p>
          <a:endParaRPr lang="zh-CN" altLang="en-US"/>
        </a:p>
      </dgm:t>
    </dgm:pt>
    <dgm:pt modelId="{AE4C5FE1-2808-4160-9E0C-68D06747EF02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常用文件和目录操作</a:t>
          </a: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F12B0584-EC3A-4FEF-8C30-B99AE77B8A10}" type="parTrans" cxnId="{8E6418EE-74FE-4B8A-8090-844B47BEF4DE}">
      <dgm:prSet/>
      <dgm:spPr/>
      <dgm:t>
        <a:bodyPr/>
        <a:lstStyle/>
        <a:p>
          <a:endParaRPr lang="zh-CN" altLang="en-US"/>
        </a:p>
      </dgm:t>
    </dgm:pt>
    <dgm:pt modelId="{B2620D5F-2CE9-47C3-A71E-1920E16FC78E}" type="sibTrans" cxnId="{8E6418EE-74FE-4B8A-8090-844B47BEF4DE}">
      <dgm:prSet/>
      <dgm:spPr/>
      <dgm:t>
        <a:bodyPr/>
        <a:lstStyle/>
        <a:p>
          <a:endParaRPr lang="zh-CN" altLang="en-US"/>
        </a:p>
      </dgm:t>
    </dgm:pt>
    <dgm:pt modelId="{37CE24F8-7BE3-4A3F-8D23-7C7AC95A1567}" type="pres">
      <dgm:prSet presAssocID="{1978E08E-BB78-466C-AF7A-8BF239B0068A}" presName="linear" presStyleCnt="0">
        <dgm:presLayoutVars>
          <dgm:animLvl val="lvl"/>
          <dgm:resizeHandles val="exact"/>
        </dgm:presLayoutVars>
      </dgm:prSet>
      <dgm:spPr/>
    </dgm:pt>
    <dgm:pt modelId="{F58DD7B4-E47F-4BA4-8F21-098E335856BA}" type="pres">
      <dgm:prSet presAssocID="{441D76E1-037B-4A06-BAE7-C3A4F114384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FAE2118-B53D-4513-889F-1357AABDABFD}" type="pres">
      <dgm:prSet presAssocID="{B3788D88-613F-4F54-AB5A-9C9EC51531FE}" presName="spacer" presStyleCnt="0"/>
      <dgm:spPr/>
    </dgm:pt>
    <dgm:pt modelId="{D7370D3E-0351-4930-97DE-41DA5B698CDD}" type="pres">
      <dgm:prSet presAssocID="{43058F9C-48CD-40E3-B95F-352B6773BD3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35B1EEE-2A72-45EB-99F8-CE9E790EFAB5}" type="pres">
      <dgm:prSet presAssocID="{8E0D3600-94EF-4C3D-8C42-D1B002253A50}" presName="spacer" presStyleCnt="0"/>
      <dgm:spPr/>
    </dgm:pt>
    <dgm:pt modelId="{2C89BCDA-B139-4C0E-87B9-93984A76741A}" type="pres">
      <dgm:prSet presAssocID="{C29E6F42-CA0A-41D9-9945-781B42C686C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B80C3DC-ACBE-4349-9F61-84B4DB6C7DFF}" type="pres">
      <dgm:prSet presAssocID="{5574754F-C965-498B-ACDC-AF230EEFECD9}" presName="spacer" presStyleCnt="0"/>
      <dgm:spPr/>
    </dgm:pt>
    <dgm:pt modelId="{DA1C6396-4E20-4E18-A552-8BC84A36BBD0}" type="pres">
      <dgm:prSet presAssocID="{AE4C5FE1-2808-4160-9E0C-68D06747EF0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94F481C-D2EA-4780-BCB1-CAF488C575EE}" type="presOf" srcId="{43058F9C-48CD-40E3-B95F-352B6773BD35}" destId="{D7370D3E-0351-4930-97DE-41DA5B698CDD}" srcOrd="0" destOrd="0" presId="urn:microsoft.com/office/officeart/2005/8/layout/vList2#1"/>
    <dgm:cxn modelId="{79F4DE20-64E3-4577-A737-747B2AD5F18F}" srcId="{1978E08E-BB78-466C-AF7A-8BF239B0068A}" destId="{C29E6F42-CA0A-41D9-9945-781B42C686C5}" srcOrd="2" destOrd="0" parTransId="{4A678872-A1F4-4A38-A86F-80B19808E526}" sibTransId="{5574754F-C965-498B-ACDC-AF230EEFECD9}"/>
    <dgm:cxn modelId="{0E6F7F44-5E5D-4A0E-9C20-1AB5B547DE9F}" type="presOf" srcId="{441D76E1-037B-4A06-BAE7-C3A4F1143846}" destId="{F58DD7B4-E47F-4BA4-8F21-098E335856BA}" srcOrd="0" destOrd="0" presId="urn:microsoft.com/office/officeart/2005/8/layout/vList2#1"/>
    <dgm:cxn modelId="{B4107746-741F-43EB-8C31-BCEA66A45AF5}" srcId="{1978E08E-BB78-466C-AF7A-8BF239B0068A}" destId="{43058F9C-48CD-40E3-B95F-352B6773BD35}" srcOrd="1" destOrd="0" parTransId="{E5188561-322B-4AB1-B189-72C77A17446D}" sibTransId="{8E0D3600-94EF-4C3D-8C42-D1B002253A50}"/>
    <dgm:cxn modelId="{59C43871-6635-4842-8576-00E262F62242}" type="presOf" srcId="{C29E6F42-CA0A-41D9-9945-781B42C686C5}" destId="{2C89BCDA-B139-4C0E-87B9-93984A76741A}" srcOrd="0" destOrd="0" presId="urn:microsoft.com/office/officeart/2005/8/layout/vList2#1"/>
    <dgm:cxn modelId="{3B5E2DB1-FA43-485C-9FA7-3F824DC446AB}" type="presOf" srcId="{AE4C5FE1-2808-4160-9E0C-68D06747EF02}" destId="{DA1C6396-4E20-4E18-A552-8BC84A36BBD0}" srcOrd="0" destOrd="0" presId="urn:microsoft.com/office/officeart/2005/8/layout/vList2#1"/>
    <dgm:cxn modelId="{FE9F1DD0-190F-4DE3-B850-18D881A5235B}" type="presOf" srcId="{1978E08E-BB78-466C-AF7A-8BF239B0068A}" destId="{37CE24F8-7BE3-4A3F-8D23-7C7AC95A1567}" srcOrd="0" destOrd="0" presId="urn:microsoft.com/office/officeart/2005/8/layout/vList2#1"/>
    <dgm:cxn modelId="{8E6418EE-74FE-4B8A-8090-844B47BEF4DE}" srcId="{1978E08E-BB78-466C-AF7A-8BF239B0068A}" destId="{AE4C5FE1-2808-4160-9E0C-68D06747EF02}" srcOrd="3" destOrd="0" parTransId="{F12B0584-EC3A-4FEF-8C30-B99AE77B8A10}" sibTransId="{B2620D5F-2CE9-47C3-A71E-1920E16FC78E}"/>
    <dgm:cxn modelId="{CBB336F1-17E6-475A-86D8-8CDC5B33AE3A}" srcId="{1978E08E-BB78-466C-AF7A-8BF239B0068A}" destId="{441D76E1-037B-4A06-BAE7-C3A4F1143846}" srcOrd="0" destOrd="0" parTransId="{6D1FA131-6B20-4CEF-8947-9D956D8C48C9}" sibTransId="{B3788D88-613F-4F54-AB5A-9C9EC51531FE}"/>
    <dgm:cxn modelId="{7462BB1B-B838-4AD5-9C70-4CF65EA16FDB}" type="presParOf" srcId="{37CE24F8-7BE3-4A3F-8D23-7C7AC95A1567}" destId="{F58DD7B4-E47F-4BA4-8F21-098E335856BA}" srcOrd="0" destOrd="0" presId="urn:microsoft.com/office/officeart/2005/8/layout/vList2#1"/>
    <dgm:cxn modelId="{147D4DCB-8A09-4A52-927A-902BD69D083B}" type="presParOf" srcId="{37CE24F8-7BE3-4A3F-8D23-7C7AC95A1567}" destId="{6FAE2118-B53D-4513-889F-1357AABDABFD}" srcOrd="1" destOrd="0" presId="urn:microsoft.com/office/officeart/2005/8/layout/vList2#1"/>
    <dgm:cxn modelId="{BB2EF32E-FB44-4221-8404-50400DDE9F3B}" type="presParOf" srcId="{37CE24F8-7BE3-4A3F-8D23-7C7AC95A1567}" destId="{D7370D3E-0351-4930-97DE-41DA5B698CDD}" srcOrd="2" destOrd="0" presId="urn:microsoft.com/office/officeart/2005/8/layout/vList2#1"/>
    <dgm:cxn modelId="{403DE379-209B-4965-870D-66866E8B285C}" type="presParOf" srcId="{37CE24F8-7BE3-4A3F-8D23-7C7AC95A1567}" destId="{535B1EEE-2A72-45EB-99F8-CE9E790EFAB5}" srcOrd="3" destOrd="0" presId="urn:microsoft.com/office/officeart/2005/8/layout/vList2#1"/>
    <dgm:cxn modelId="{8B31561B-9726-448E-AE66-5B9D3AC7D711}" type="presParOf" srcId="{37CE24F8-7BE3-4A3F-8D23-7C7AC95A1567}" destId="{2C89BCDA-B139-4C0E-87B9-93984A76741A}" srcOrd="4" destOrd="0" presId="urn:microsoft.com/office/officeart/2005/8/layout/vList2#1"/>
    <dgm:cxn modelId="{7DC7FB79-A5AC-4F86-A351-38E1A5E49CDF}" type="presParOf" srcId="{37CE24F8-7BE3-4A3F-8D23-7C7AC95A1567}" destId="{9B80C3DC-ACBE-4349-9F61-84B4DB6C7DFF}" srcOrd="5" destOrd="0" presId="urn:microsoft.com/office/officeart/2005/8/layout/vList2#1"/>
    <dgm:cxn modelId="{8701286C-53F0-4D59-8928-5B65085D62C6}" type="presParOf" srcId="{37CE24F8-7BE3-4A3F-8D23-7C7AC95A1567}" destId="{DA1C6396-4E20-4E18-A552-8BC84A36BBD0}" srcOrd="6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DD7B4-E47F-4BA4-8F21-098E335856BA}">
      <dsp:nvSpPr>
        <dsp:cNvPr id="0" name=""/>
        <dsp:cNvSpPr/>
      </dsp:nvSpPr>
      <dsp:spPr bwMode="white">
        <a:xfrm>
          <a:off x="0" y="32070"/>
          <a:ext cx="5994400" cy="11980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概述</a:t>
          </a:r>
          <a:endParaRPr lang="en-US" sz="2800" kern="12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58485" y="90555"/>
        <a:ext cx="5877430" cy="1081110"/>
      </dsp:txXfrm>
    </dsp:sp>
    <dsp:sp modelId="{D7370D3E-0351-4930-97DE-41DA5B698CDD}">
      <dsp:nvSpPr>
        <dsp:cNvPr id="0" name=""/>
        <dsp:cNvSpPr/>
      </dsp:nvSpPr>
      <dsp:spPr bwMode="white">
        <a:xfrm>
          <a:off x="0" y="1414470"/>
          <a:ext cx="5994400" cy="11980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基本使用</a:t>
          </a:r>
          <a:endParaRPr lang="en-US" sz="2800" kern="12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58485" y="1472955"/>
        <a:ext cx="5877430" cy="1081110"/>
      </dsp:txXfrm>
    </dsp:sp>
    <dsp:sp modelId="{2C89BCDA-B139-4C0E-87B9-93984A76741A}">
      <dsp:nvSpPr>
        <dsp:cNvPr id="0" name=""/>
        <dsp:cNvSpPr/>
      </dsp:nvSpPr>
      <dsp:spPr bwMode="white">
        <a:xfrm>
          <a:off x="0" y="2796870"/>
          <a:ext cx="5994400" cy="11980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With </a:t>
          </a:r>
          <a:r>
            <a:rPr lang="zh-CN" altLang="en-US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上下文管理</a:t>
          </a: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58485" y="2855355"/>
        <a:ext cx="5877430" cy="1081110"/>
      </dsp:txXfrm>
    </dsp:sp>
    <dsp:sp modelId="{DA1C6396-4E20-4E18-A552-8BC84A36BBD0}">
      <dsp:nvSpPr>
        <dsp:cNvPr id="0" name=""/>
        <dsp:cNvSpPr/>
      </dsp:nvSpPr>
      <dsp:spPr>
        <a:xfrm>
          <a:off x="0" y="4179270"/>
          <a:ext cx="5994400" cy="11980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常用文件和目录操作</a:t>
          </a: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58485" y="4237755"/>
        <a:ext cx="5877430" cy="1081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792" y="1565888"/>
            <a:ext cx="10318115" cy="27508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8800" spc="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文件操作</a:t>
            </a:r>
            <a:endParaRPr lang="en-US" sz="8800" spc="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3678" y="3916702"/>
            <a:ext cx="8224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Times New Roman" panose="02020603050405020304" pitchFamily="18" charset="0"/>
              </a:rPr>
              <a:t>讲师：罗大富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2300" y="311785"/>
            <a:ext cx="43313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第八章节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955" y="718185"/>
            <a:ext cx="2467610" cy="5421630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sz="4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目录</a:t>
            </a:r>
            <a:endParaRPr lang="en-US" sz="4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859546"/>
              </p:ext>
            </p:extLst>
          </p:nvPr>
        </p:nvGraphicFramePr>
        <p:xfrm>
          <a:off x="490283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左中括号 6"/>
          <p:cNvSpPr/>
          <p:nvPr/>
        </p:nvSpPr>
        <p:spPr>
          <a:xfrm>
            <a:off x="4107815" y="1086485"/>
            <a:ext cx="324485" cy="4529455"/>
          </a:xfrm>
          <a:prstGeom prst="leftBracke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中括号 9">
            <a:extLst>
              <a:ext uri="{FF2B5EF4-FFF2-40B4-BE49-F238E27FC236}">
                <a16:creationId xmlns:a16="http://schemas.microsoft.com/office/drawing/2014/main" id="{F53BFED4-B2A7-4336-B913-3B71614AC752}"/>
              </a:ext>
            </a:extLst>
          </p:cNvPr>
          <p:cNvSpPr/>
          <p:nvPr/>
        </p:nvSpPr>
        <p:spPr>
          <a:xfrm>
            <a:off x="4107660" y="2625504"/>
            <a:ext cx="298450" cy="1484769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编写程序来解决实际项目时，很多时候都离不开文件和文件系统的操作。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文件操作基础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44401"/>
            <a:ext cx="10178322" cy="4554131"/>
          </a:xfrm>
        </p:spPr>
        <p:txBody>
          <a:bodyPr/>
          <a:lstStyle/>
          <a:p>
            <a:pPr marL="0" indent="0">
              <a:lnSpc>
                <a:spcPct val="120000"/>
              </a:lnSpc>
              <a:spcAft>
                <a:spcPts val="300"/>
              </a:spcAft>
              <a:buNone/>
            </a:pPr>
            <a:r>
              <a:rPr lang="en-US" sz="1800" dirty="0">
                <a:solidFill>
                  <a:schemeClr val="tx2"/>
                </a:solidFill>
              </a:rPr>
              <a:t>Python </a:t>
            </a:r>
            <a:r>
              <a:rPr lang="zh-CN" altLang="en-US" sz="1800" dirty="0">
                <a:solidFill>
                  <a:schemeClr val="tx2"/>
                </a:solidFill>
              </a:rPr>
              <a:t>中可以通过内建的文件打开函数 </a:t>
            </a:r>
            <a:r>
              <a:rPr lang="en-US" sz="1800" dirty="0">
                <a:solidFill>
                  <a:schemeClr val="tx2"/>
                </a:solidFill>
              </a:rPr>
              <a:t>open() </a:t>
            </a:r>
            <a:r>
              <a:rPr lang="zh-CN" altLang="en-US" sz="1800" dirty="0">
                <a:solidFill>
                  <a:schemeClr val="tx2"/>
                </a:solidFill>
              </a:rPr>
              <a:t>来打开文件，并用相关的方法读写文件的内容，供程序处理和使用，而文件也可以看作是 </a:t>
            </a:r>
            <a:r>
              <a:rPr lang="en-US" sz="1800" dirty="0">
                <a:solidFill>
                  <a:schemeClr val="tx2"/>
                </a:solidFill>
              </a:rPr>
              <a:t>Python </a:t>
            </a:r>
            <a:r>
              <a:rPr lang="zh-CN" altLang="en-US" sz="1800" dirty="0">
                <a:solidFill>
                  <a:schemeClr val="tx2"/>
                </a:solidFill>
              </a:rPr>
              <a:t>中的一种数据类型。当使用 </a:t>
            </a:r>
            <a:r>
              <a:rPr lang="en-US" sz="1800" dirty="0">
                <a:solidFill>
                  <a:schemeClr val="tx2"/>
                </a:solidFill>
              </a:rPr>
              <a:t>Python </a:t>
            </a:r>
            <a:r>
              <a:rPr lang="zh-CN" altLang="en-US" sz="1800" dirty="0">
                <a:solidFill>
                  <a:schemeClr val="tx2"/>
                </a:solidFill>
              </a:rPr>
              <a:t>的内置函数 </a:t>
            </a:r>
            <a:r>
              <a:rPr lang="en-US" sz="1800" dirty="0">
                <a:solidFill>
                  <a:schemeClr val="tx2"/>
                </a:solidFill>
              </a:rPr>
              <a:t>open </a:t>
            </a:r>
            <a:r>
              <a:rPr lang="zh-CN" altLang="en-US" sz="1800" dirty="0">
                <a:solidFill>
                  <a:schemeClr val="tx2"/>
                </a:solidFill>
              </a:rPr>
              <a:t>打开一个文件后，就返回一个文件对象。其原型如下：</a:t>
            </a:r>
          </a:p>
          <a:p>
            <a:pPr marL="900000" indent="0">
              <a:buNone/>
            </a:pPr>
            <a:r>
              <a:rPr lang="en-US" altLang="zh-CN" sz="1800" dirty="0"/>
              <a:t>open(file, mode='r', encoding=None)</a:t>
            </a:r>
            <a:endParaRPr lang="en-US" sz="1800" dirty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</a:rPr>
              <a:t>其中参数所代表的作用：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1591D4-586E-85A0-A96D-02029F141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77068"/>
              </p:ext>
            </p:extLst>
          </p:nvPr>
        </p:nvGraphicFramePr>
        <p:xfrm>
          <a:off x="2194560" y="3512950"/>
          <a:ext cx="7468675" cy="1973452"/>
        </p:xfrm>
        <a:graphic>
          <a:graphicData uri="http://schemas.openxmlformats.org/drawingml/2006/table">
            <a:tbl>
              <a:tblPr/>
              <a:tblGrid>
                <a:gridCol w="1144831">
                  <a:extLst>
                    <a:ext uri="{9D8B030D-6E8A-4147-A177-3AD203B41FA5}">
                      <a16:colId xmlns:a16="http://schemas.microsoft.com/office/drawing/2014/main" val="3384200447"/>
                    </a:ext>
                  </a:extLst>
                </a:gridCol>
                <a:gridCol w="6323844">
                  <a:extLst>
                    <a:ext uri="{9D8B030D-6E8A-4147-A177-3AD203B41FA5}">
                      <a16:colId xmlns:a16="http://schemas.microsoft.com/office/drawing/2014/main" val="2616682762"/>
                    </a:ext>
                  </a:extLst>
                </a:gridCol>
              </a:tblGrid>
              <a:tr h="49336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1" dirty="0">
                          <a:solidFill>
                            <a:schemeClr val="tx2"/>
                          </a:solidFill>
                          <a:effectLst/>
                        </a:rPr>
                        <a:t>参数名</a:t>
                      </a:r>
                    </a:p>
                  </a:txBody>
                  <a:tcPr marL="113186" marR="113186" marT="52240" marB="52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1" dirty="0">
                          <a:solidFill>
                            <a:schemeClr val="tx2"/>
                          </a:solidFill>
                          <a:effectLst/>
                        </a:rPr>
                        <a:t>说 明</a:t>
                      </a:r>
                    </a:p>
                  </a:txBody>
                  <a:tcPr marL="113186" marR="113186" marT="52240" marB="52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198456"/>
                  </a:ext>
                </a:extLst>
              </a:tr>
              <a:tr h="493363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chemeClr val="tx2"/>
                          </a:solidFill>
                          <a:effectLst/>
                        </a:rPr>
                        <a:t>filename</a:t>
                      </a:r>
                    </a:p>
                  </a:txBody>
                  <a:tcPr marL="113186" marR="113186" marT="52240" marB="52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>
                          <a:solidFill>
                            <a:schemeClr val="tx2"/>
                          </a:solidFill>
                          <a:effectLst/>
                        </a:rPr>
                        <a:t>要打开的文件名</a:t>
                      </a:r>
                    </a:p>
                  </a:txBody>
                  <a:tcPr marL="113186" marR="113186" marT="52240" marB="52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849176"/>
                  </a:ext>
                </a:extLst>
              </a:tr>
              <a:tr h="493363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chemeClr val="tx2"/>
                          </a:solidFill>
                          <a:effectLst/>
                        </a:rPr>
                        <a:t>mode</a:t>
                      </a:r>
                    </a:p>
                  </a:txBody>
                  <a:tcPr marL="113186" marR="113186" marT="52240" marB="52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>
                          <a:solidFill>
                            <a:schemeClr val="tx2"/>
                          </a:solidFill>
                          <a:effectLst/>
                        </a:rPr>
                        <a:t>可选参数，文件打开模式</a:t>
                      </a:r>
                    </a:p>
                  </a:txBody>
                  <a:tcPr marL="113186" marR="113186" marT="52240" marB="52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072107"/>
                  </a:ext>
                </a:extLst>
              </a:tr>
              <a:tr h="493363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chemeClr val="tx2"/>
                          </a:solidFill>
                          <a:effectLst/>
                        </a:rPr>
                        <a:t>encoding</a:t>
                      </a:r>
                    </a:p>
                  </a:txBody>
                  <a:tcPr marL="113186" marR="113186" marT="52240" marB="52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>
                          <a:solidFill>
                            <a:schemeClr val="tx2"/>
                          </a:solidFill>
                          <a:effectLst/>
                        </a:rPr>
                        <a:t>文件编码类型，如</a:t>
                      </a:r>
                      <a:r>
                        <a:rPr lang="en-US" altLang="zh-CN" sz="1500" dirty="0">
                          <a:solidFill>
                            <a:schemeClr val="tx2"/>
                          </a:solidFill>
                          <a:effectLst/>
                        </a:rPr>
                        <a:t>'</a:t>
                      </a:r>
                      <a:r>
                        <a:rPr lang="en-US" altLang="zh-CN" sz="1500" dirty="0" err="1">
                          <a:solidFill>
                            <a:schemeClr val="tx2"/>
                          </a:solidFill>
                          <a:effectLst/>
                        </a:rPr>
                        <a:t>gbk</a:t>
                      </a:r>
                      <a:r>
                        <a:rPr lang="en-US" altLang="zh-CN" sz="1500" dirty="0">
                          <a:solidFill>
                            <a:schemeClr val="tx2"/>
                          </a:solidFill>
                          <a:effectLst/>
                        </a:rPr>
                        <a:t>', 'utf-8'</a:t>
                      </a:r>
                      <a:r>
                        <a:rPr lang="zh-CN" altLang="en-US" sz="1500" dirty="0">
                          <a:solidFill>
                            <a:schemeClr val="tx2"/>
                          </a:solidFill>
                          <a:effectLst/>
                        </a:rPr>
                        <a:t>等，以避免读取文件内容出现乱码</a:t>
                      </a:r>
                    </a:p>
                  </a:txBody>
                  <a:tcPr marL="113186" marR="113186" marT="52240" marB="52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60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32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文件操作基础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62507"/>
            <a:ext cx="10178322" cy="45541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mode </a:t>
            </a:r>
            <a:r>
              <a:rPr lang="zh-CN" altLang="en-US" sz="1800" dirty="0"/>
              <a:t>是打开文件的操作模式字符串，常用的模式字符如下：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/>
              <a:t>组合字符是指可以与模式字符组合使用：</a:t>
            </a:r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8F5444-BC04-7814-4116-075370ABD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936941"/>
              </p:ext>
            </p:extLst>
          </p:nvPr>
        </p:nvGraphicFramePr>
        <p:xfrm>
          <a:off x="1912573" y="1559376"/>
          <a:ext cx="6380393" cy="2304000"/>
        </p:xfrm>
        <a:graphic>
          <a:graphicData uri="http://schemas.openxmlformats.org/drawingml/2006/table">
            <a:tbl>
              <a:tblPr/>
              <a:tblGrid>
                <a:gridCol w="1319514">
                  <a:extLst>
                    <a:ext uri="{9D8B030D-6E8A-4147-A177-3AD203B41FA5}">
                      <a16:colId xmlns:a16="http://schemas.microsoft.com/office/drawing/2014/main" val="619839964"/>
                    </a:ext>
                  </a:extLst>
                </a:gridCol>
                <a:gridCol w="5060879">
                  <a:extLst>
                    <a:ext uri="{9D8B030D-6E8A-4147-A177-3AD203B41FA5}">
                      <a16:colId xmlns:a16="http://schemas.microsoft.com/office/drawing/2014/main" val="210819042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solidFill>
                            <a:schemeClr val="tx2"/>
                          </a:solidFill>
                          <a:effectLst/>
                        </a:rPr>
                        <a:t>模式字符</a:t>
                      </a:r>
                    </a:p>
                  </a:txBody>
                  <a:tcPr marL="79787" marR="79787" marT="36825" marB="36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solidFill>
                            <a:schemeClr val="tx2"/>
                          </a:solidFill>
                          <a:effectLst/>
                        </a:rPr>
                        <a:t>说 明</a:t>
                      </a:r>
                    </a:p>
                  </a:txBody>
                  <a:tcPr marL="79787" marR="79787" marT="36825" marB="36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3369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r</a:t>
                      </a:r>
                    </a:p>
                  </a:txBody>
                  <a:tcPr marL="79787" marR="79787" marT="36825" marB="36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2"/>
                          </a:solidFill>
                          <a:effectLst/>
                        </a:rPr>
                        <a:t>只读模式</a:t>
                      </a:r>
                    </a:p>
                  </a:txBody>
                  <a:tcPr marL="79787" marR="79787" marT="36825" marB="36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9955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w</a:t>
                      </a:r>
                    </a:p>
                  </a:txBody>
                  <a:tcPr marL="79787" marR="79787" marT="36825" marB="36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2"/>
                          </a:solidFill>
                          <a:effectLst/>
                        </a:rPr>
                        <a:t>文本写入，并先清空文件（慎用），文件不存在则创建</a:t>
                      </a:r>
                    </a:p>
                  </a:txBody>
                  <a:tcPr marL="79787" marR="79787" marT="36825" marB="36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17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a</a:t>
                      </a:r>
                    </a:p>
                  </a:txBody>
                  <a:tcPr marL="79787" marR="79787" marT="36825" marB="36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2"/>
                          </a:solidFill>
                          <a:effectLst/>
                        </a:rPr>
                        <a:t>文本写，如果文件存在则在末尾追加，不存在则创建</a:t>
                      </a:r>
                    </a:p>
                  </a:txBody>
                  <a:tcPr marL="79787" marR="79787" marT="36825" marB="36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4679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b</a:t>
                      </a:r>
                    </a:p>
                  </a:txBody>
                  <a:tcPr marL="79787" marR="79787" marT="36825" marB="36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2"/>
                          </a:solidFill>
                          <a:effectLst/>
                        </a:rPr>
                        <a:t>组合字符，二进制模式，例如：</a:t>
                      </a:r>
                      <a:r>
                        <a:rPr lang="en-US" altLang="zh-CN" sz="1400" dirty="0">
                          <a:solidFill>
                            <a:schemeClr val="tx2"/>
                          </a:solidFill>
                          <a:effectLst/>
                        </a:rPr>
                        <a:t>'</a:t>
                      </a:r>
                      <a:r>
                        <a:rPr lang="en-US" altLang="zh-CN" sz="1400" dirty="0" err="1">
                          <a:solidFill>
                            <a:schemeClr val="tx2"/>
                          </a:solidFill>
                          <a:effectLst/>
                        </a:rPr>
                        <a:t>rb</a:t>
                      </a:r>
                      <a:r>
                        <a:rPr lang="en-US" altLang="zh-CN" sz="1400" dirty="0">
                          <a:solidFill>
                            <a:schemeClr val="tx2"/>
                          </a:solidFill>
                          <a:effectLst/>
                        </a:rPr>
                        <a:t>'</a:t>
                      </a:r>
                      <a:r>
                        <a:rPr lang="zh-CN" altLang="en-US" sz="1400" dirty="0">
                          <a:solidFill>
                            <a:schemeClr val="tx2"/>
                          </a:solidFill>
                          <a:effectLst/>
                        </a:rPr>
                        <a:t>表示二进制读</a:t>
                      </a:r>
                    </a:p>
                  </a:txBody>
                  <a:tcPr marL="79787" marR="79787" marT="36825" marB="36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169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x</a:t>
                      </a:r>
                    </a:p>
                  </a:txBody>
                  <a:tcPr marL="79787" marR="79787" marT="36825" marB="36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2"/>
                          </a:solidFill>
                          <a:effectLst/>
                        </a:rPr>
                        <a:t>文本写，排它性创建，如果文件已存在则失败</a:t>
                      </a:r>
                    </a:p>
                  </a:txBody>
                  <a:tcPr marL="79787" marR="79787" marT="36825" marB="36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1300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tx2"/>
                          </a:solidFill>
                          <a:effectLst/>
                        </a:rPr>
                        <a:t>+</a:t>
                      </a:r>
                    </a:p>
                  </a:txBody>
                  <a:tcPr marL="79787" marR="79787" marT="36825" marB="36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2"/>
                          </a:solidFill>
                          <a:effectLst/>
                        </a:rPr>
                        <a:t>组合字符，读取与写入，例如：</a:t>
                      </a:r>
                      <a:r>
                        <a:rPr lang="en-US" altLang="zh-CN" sz="1400" dirty="0">
                          <a:solidFill>
                            <a:schemeClr val="tx2"/>
                          </a:solidFill>
                          <a:effectLst/>
                        </a:rPr>
                        <a:t>'r+' </a:t>
                      </a:r>
                      <a:r>
                        <a:rPr lang="zh-CN" altLang="en-US" sz="1400" dirty="0">
                          <a:solidFill>
                            <a:schemeClr val="tx2"/>
                          </a:solidFill>
                          <a:effectLst/>
                        </a:rPr>
                        <a:t>表示同时读写</a:t>
                      </a:r>
                    </a:p>
                  </a:txBody>
                  <a:tcPr marL="79787" marR="79787" marT="36825" marB="36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9138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2"/>
                          </a:solidFill>
                          <a:effectLst/>
                        </a:rPr>
                        <a:t>t</a:t>
                      </a:r>
                    </a:p>
                  </a:txBody>
                  <a:tcPr marL="79787" marR="79787" marT="36825" marB="36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2"/>
                          </a:solidFill>
                          <a:effectLst/>
                        </a:rPr>
                        <a:t>组合字符，文本模式（默认），例如：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rt </a:t>
                      </a:r>
                      <a:r>
                        <a:rPr lang="zh-CN" altLang="en-US" sz="1400" dirty="0">
                          <a:solidFill>
                            <a:schemeClr val="tx2"/>
                          </a:solidFill>
                          <a:effectLst/>
                        </a:rPr>
                        <a:t>一般省略 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t</a:t>
                      </a:r>
                    </a:p>
                  </a:txBody>
                  <a:tcPr marL="79787" marR="79787" marT="36825" marB="368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83004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DD0363-9996-1DB9-3D5A-81068BAFD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371721"/>
              </p:ext>
            </p:extLst>
          </p:nvPr>
        </p:nvGraphicFramePr>
        <p:xfrm>
          <a:off x="1831101" y="4437406"/>
          <a:ext cx="5600378" cy="1752600"/>
        </p:xfrm>
        <a:graphic>
          <a:graphicData uri="http://schemas.openxmlformats.org/drawingml/2006/table">
            <a:tbl>
              <a:tblPr/>
              <a:tblGrid>
                <a:gridCol w="1346665">
                  <a:extLst>
                    <a:ext uri="{9D8B030D-6E8A-4147-A177-3AD203B41FA5}">
                      <a16:colId xmlns:a16="http://schemas.microsoft.com/office/drawing/2014/main" val="1167678206"/>
                    </a:ext>
                  </a:extLst>
                </a:gridCol>
                <a:gridCol w="4253713">
                  <a:extLst>
                    <a:ext uri="{9D8B030D-6E8A-4147-A177-3AD203B41FA5}">
                      <a16:colId xmlns:a16="http://schemas.microsoft.com/office/drawing/2014/main" val="178136808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altLang="en-US" sz="1400" b="1" dirty="0">
                          <a:solidFill>
                            <a:schemeClr val="tx2"/>
                          </a:solidFill>
                          <a:effectLst/>
                        </a:rPr>
                        <a:t>组合模式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altLang="en-US" sz="1400" b="1" dirty="0">
                          <a:solidFill>
                            <a:schemeClr val="tx2"/>
                          </a:solidFill>
                          <a:effectLst/>
                        </a:rPr>
                        <a:t>含 义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5642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400" dirty="0" err="1">
                          <a:solidFill>
                            <a:schemeClr val="tx2"/>
                          </a:solidFill>
                          <a:effectLst/>
                        </a:rPr>
                        <a:t>rb</a:t>
                      </a:r>
                      <a:endParaRPr lang="en-US" sz="14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altLang="en-US" sz="1400" dirty="0">
                          <a:solidFill>
                            <a:schemeClr val="tx2"/>
                          </a:solidFill>
                          <a:effectLst/>
                        </a:rPr>
                        <a:t>二进制只读，通常用于打开图片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2775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400" dirty="0" err="1">
                          <a:solidFill>
                            <a:schemeClr val="tx2"/>
                          </a:solidFill>
                          <a:effectLst/>
                        </a:rPr>
                        <a:t>wb</a:t>
                      </a:r>
                      <a:endParaRPr lang="en-US" sz="14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altLang="en-US" sz="1400" dirty="0">
                          <a:solidFill>
                            <a:schemeClr val="tx2"/>
                          </a:solidFill>
                          <a:effectLst/>
                        </a:rPr>
                        <a:t>二进制写，通常用于打开图片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1080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ab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altLang="en-US" sz="1400" dirty="0">
                          <a:solidFill>
                            <a:schemeClr val="tx2"/>
                          </a:solidFill>
                          <a:effectLst/>
                        </a:rPr>
                        <a:t>二进制追加写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518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r+/a+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altLang="en-US" sz="1400" dirty="0">
                          <a:solidFill>
                            <a:schemeClr val="tx2"/>
                          </a:solidFill>
                          <a:effectLst/>
                        </a:rPr>
                        <a:t>读与追加写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9810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400">
                          <a:solidFill>
                            <a:schemeClr val="tx2"/>
                          </a:solidFill>
                          <a:effectLst/>
                        </a:rPr>
                        <a:t>w+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zh-CN" altLang="en-US" sz="1400" dirty="0">
                          <a:solidFill>
                            <a:schemeClr val="tx2"/>
                          </a:solidFill>
                          <a:effectLst/>
                        </a:rPr>
                        <a:t>读与覆盖写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548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08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文件操作基础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常用的文件操作及其作用：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D93452-5F47-EC63-876C-553C42059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68427"/>
              </p:ext>
            </p:extLst>
          </p:nvPr>
        </p:nvGraphicFramePr>
        <p:xfrm>
          <a:off x="1890004" y="1854000"/>
          <a:ext cx="9520832" cy="3191487"/>
        </p:xfrm>
        <a:graphic>
          <a:graphicData uri="http://schemas.openxmlformats.org/drawingml/2006/table">
            <a:tbl>
              <a:tblPr/>
              <a:tblGrid>
                <a:gridCol w="2844692">
                  <a:extLst>
                    <a:ext uri="{9D8B030D-6E8A-4147-A177-3AD203B41FA5}">
                      <a16:colId xmlns:a16="http://schemas.microsoft.com/office/drawing/2014/main" val="2450537907"/>
                    </a:ext>
                  </a:extLst>
                </a:gridCol>
                <a:gridCol w="6676140">
                  <a:extLst>
                    <a:ext uri="{9D8B030D-6E8A-4147-A177-3AD203B41FA5}">
                      <a16:colId xmlns:a16="http://schemas.microsoft.com/office/drawing/2014/main" val="2982670725"/>
                    </a:ext>
                  </a:extLst>
                </a:gridCol>
              </a:tblGrid>
              <a:tr h="59948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 dirty="0">
                          <a:solidFill>
                            <a:schemeClr val="tx2"/>
                          </a:solidFill>
                          <a:effectLst/>
                        </a:rPr>
                        <a:t>文件操作函数</a:t>
                      </a:r>
                    </a:p>
                  </a:txBody>
                  <a:tcPr marL="116575" marR="116575" marT="53804" marB="53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 dirty="0">
                          <a:solidFill>
                            <a:schemeClr val="tx2"/>
                          </a:solidFill>
                          <a:effectLst/>
                        </a:rPr>
                        <a:t>说 明</a:t>
                      </a:r>
                    </a:p>
                  </a:txBody>
                  <a:tcPr marL="116575" marR="116575" marT="53804" marB="53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52015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tx2"/>
                          </a:solidFill>
                          <a:effectLst/>
                        </a:rPr>
                        <a:t>file.read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</a:rPr>
                        <a:t>(n)</a:t>
                      </a:r>
                    </a:p>
                  </a:txBody>
                  <a:tcPr marL="116575" marR="116575" marT="53804" marB="53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solidFill>
                            <a:schemeClr val="tx2"/>
                          </a:solidFill>
                          <a:effectLst/>
                        </a:rPr>
                        <a:t>将整个文件读入到字符串中，或指定前 </a:t>
                      </a:r>
                      <a:r>
                        <a:rPr lang="en-US" altLang="zh-CN" sz="1800">
                          <a:solidFill>
                            <a:schemeClr val="tx2"/>
                          </a:solidFill>
                          <a:effectLst/>
                        </a:rPr>
                        <a:t>n </a:t>
                      </a:r>
                      <a:r>
                        <a:rPr lang="zh-CN" altLang="en-US" sz="1800">
                          <a:solidFill>
                            <a:schemeClr val="tx2"/>
                          </a:solidFill>
                          <a:effectLst/>
                        </a:rPr>
                        <a:t>字节</a:t>
                      </a:r>
                    </a:p>
                  </a:txBody>
                  <a:tcPr marL="116575" marR="116575" marT="53804" marB="53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18165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tx2"/>
                          </a:solidFill>
                          <a:effectLst/>
                        </a:rPr>
                        <a:t>file.readline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</a:rPr>
                        <a:t>([n])</a:t>
                      </a:r>
                    </a:p>
                  </a:txBody>
                  <a:tcPr marL="116575" marR="116575" marT="53804" marB="53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solidFill>
                            <a:schemeClr val="tx2"/>
                          </a:solidFill>
                          <a:effectLst/>
                        </a:rPr>
                        <a:t>读入文件的第一行到字符串中，或该行的前 </a:t>
                      </a:r>
                      <a:r>
                        <a:rPr lang="en-US" sz="1800">
                          <a:solidFill>
                            <a:schemeClr val="tx2"/>
                          </a:solidFill>
                          <a:effectLst/>
                        </a:rPr>
                        <a:t>n </a:t>
                      </a:r>
                      <a:r>
                        <a:rPr lang="zh-CN" altLang="en-US" sz="1800">
                          <a:solidFill>
                            <a:schemeClr val="tx2"/>
                          </a:solidFill>
                          <a:effectLst/>
                        </a:rPr>
                        <a:t>字节</a:t>
                      </a:r>
                    </a:p>
                  </a:txBody>
                  <a:tcPr marL="116575" marR="116575" marT="53804" marB="53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52149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tx2"/>
                          </a:solidFill>
                          <a:effectLst/>
                        </a:rPr>
                        <a:t>file.readlines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</a:rPr>
                        <a:t>()</a:t>
                      </a:r>
                    </a:p>
                  </a:txBody>
                  <a:tcPr marL="116575" marR="116575" marT="53804" marB="53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solidFill>
                            <a:schemeClr val="tx2"/>
                          </a:solidFill>
                          <a:effectLst/>
                        </a:rPr>
                        <a:t>将整个文件按行读入到列表</a:t>
                      </a:r>
                    </a:p>
                  </a:txBody>
                  <a:tcPr marL="116575" marR="116575" marT="53804" marB="53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3240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tx2"/>
                          </a:solidFill>
                          <a:effectLst/>
                        </a:rPr>
                        <a:t>file.write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</a:rPr>
                        <a:t>(s)</a:t>
                      </a:r>
                    </a:p>
                  </a:txBody>
                  <a:tcPr marL="116575" marR="116575" marT="53804" marB="53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solidFill>
                            <a:schemeClr val="tx2"/>
                          </a:solidFill>
                          <a:effectLst/>
                        </a:rPr>
                        <a:t>向文件中写入字符串</a:t>
                      </a:r>
                    </a:p>
                  </a:txBody>
                  <a:tcPr marL="116575" marR="116575" marT="53804" marB="53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40585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tx2"/>
                          </a:solidFill>
                          <a:effectLst/>
                        </a:rPr>
                        <a:t>file.writelines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</a:rPr>
                        <a:t>(lines)</a:t>
                      </a:r>
                    </a:p>
                  </a:txBody>
                  <a:tcPr marL="116575" marR="116575" marT="53804" marB="53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2"/>
                          </a:solidFill>
                          <a:effectLst/>
                        </a:rPr>
                        <a:t>向文件中写入一行数据列表</a:t>
                      </a:r>
                    </a:p>
                  </a:txBody>
                  <a:tcPr marL="116575" marR="116575" marT="53804" marB="53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2187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2"/>
                          </a:solidFill>
                          <a:effectLst/>
                        </a:rPr>
                        <a:t>file.close()</a:t>
                      </a:r>
                    </a:p>
                  </a:txBody>
                  <a:tcPr marL="116575" marR="116575" marT="53804" marB="53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2"/>
                          </a:solidFill>
                          <a:effectLst/>
                        </a:rPr>
                        <a:t>关闭打开的文件</a:t>
                      </a:r>
                    </a:p>
                  </a:txBody>
                  <a:tcPr marL="116575" marR="116575" marT="53804" marB="53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059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5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en-US" altLang="zh-CN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with </a:t>
            </a:r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上下文管理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解决经常会忘记关闭文件句柄，造成资源浪费，所以处理文件时往往使用 </a:t>
            </a:r>
            <a:r>
              <a:rPr lang="en-US" altLang="zh-CN" dirty="0"/>
              <a:t>with </a:t>
            </a:r>
            <a:r>
              <a:rPr lang="zh-CN" altLang="en-US" dirty="0"/>
              <a:t>语句进行上下文管理。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7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常用文件和目录操作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/>
          <a:lstStyle/>
          <a:p>
            <a:pPr marL="0" indent="0">
              <a:lnSpc>
                <a:spcPct val="130000"/>
              </a:lnSpc>
              <a:spcAft>
                <a:spcPts val="700"/>
              </a:spcAft>
              <a:buNone/>
            </a:pPr>
            <a:r>
              <a:rPr lang="zh-CN" altLang="en-US" dirty="0"/>
              <a:t>在计算机系统中操作时，就免不了要与文件和目录打交道。对一些比较繁琐的文件和目录操作，可以使用 </a:t>
            </a:r>
            <a:r>
              <a:rPr lang="en-US" altLang="zh-CN" dirty="0"/>
              <a:t>Python </a:t>
            </a:r>
            <a:r>
              <a:rPr lang="zh-CN" altLang="en-US" dirty="0"/>
              <a:t>提供的 </a:t>
            </a:r>
            <a:r>
              <a:rPr lang="en-US" altLang="zh-CN" dirty="0"/>
              <a:t>OS </a:t>
            </a:r>
            <a:r>
              <a:rPr lang="zh-CN" altLang="en-US" dirty="0"/>
              <a:t>模块来进行。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以下几个 </a:t>
            </a:r>
            <a:r>
              <a:rPr lang="en-US" altLang="zh-CN" dirty="0">
                <a:solidFill>
                  <a:schemeClr val="accent2"/>
                </a:solidFill>
              </a:rPr>
              <a:t>OS </a:t>
            </a:r>
            <a:r>
              <a:rPr lang="zh-CN" altLang="en-US" dirty="0">
                <a:solidFill>
                  <a:schemeClr val="accent2"/>
                </a:solidFill>
              </a:rPr>
              <a:t>模块中常用的函数需要学习一下：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A805BE-2BF7-C6E1-2C85-9619C56A3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953327"/>
              </p:ext>
            </p:extLst>
          </p:nvPr>
        </p:nvGraphicFramePr>
        <p:xfrm>
          <a:off x="1986650" y="2774963"/>
          <a:ext cx="8741713" cy="3168000"/>
        </p:xfrm>
        <a:graphic>
          <a:graphicData uri="http://schemas.openxmlformats.org/drawingml/2006/table">
            <a:tbl>
              <a:tblPr/>
              <a:tblGrid>
                <a:gridCol w="2556682">
                  <a:extLst>
                    <a:ext uri="{9D8B030D-6E8A-4147-A177-3AD203B41FA5}">
                      <a16:colId xmlns:a16="http://schemas.microsoft.com/office/drawing/2014/main" val="2467874641"/>
                    </a:ext>
                  </a:extLst>
                </a:gridCol>
                <a:gridCol w="6185031">
                  <a:extLst>
                    <a:ext uri="{9D8B030D-6E8A-4147-A177-3AD203B41FA5}">
                      <a16:colId xmlns:a16="http://schemas.microsoft.com/office/drawing/2014/main" val="61730319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2"/>
                          </a:solidFill>
                          <a:effectLst/>
                        </a:rPr>
                        <a:t>函数名</a:t>
                      </a:r>
                    </a:p>
                  </a:txBody>
                  <a:tcPr marL="113186" marR="113186" marT="52240" marB="52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2"/>
                          </a:solidFill>
                          <a:effectLst/>
                        </a:rPr>
                        <a:t>说 明</a:t>
                      </a:r>
                    </a:p>
                  </a:txBody>
                  <a:tcPr marL="113186" marR="113186" marT="52240" marB="52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7358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solidFill>
                            <a:schemeClr val="tx2"/>
                          </a:solidFill>
                          <a:effectLst/>
                        </a:rPr>
                        <a:t>os.getcwd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</a:rPr>
                        <a:t>()</a:t>
                      </a:r>
                    </a:p>
                  </a:txBody>
                  <a:tcPr marL="113186" marR="113186" marT="52240" marB="52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chemeClr val="tx2"/>
                          </a:solidFill>
                          <a:effectLst/>
                        </a:rPr>
                        <a:t>获取当前的路径，当前路径指的是所运行程序的目录</a:t>
                      </a:r>
                    </a:p>
                  </a:txBody>
                  <a:tcPr marL="113186" marR="113186" marT="52240" marB="52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3955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solidFill>
                            <a:schemeClr val="tx2"/>
                          </a:solidFill>
                          <a:effectLst/>
                        </a:rPr>
                        <a:t>os.listdir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</a:rPr>
                        <a:t>(path)</a:t>
                      </a:r>
                    </a:p>
                  </a:txBody>
                  <a:tcPr marL="113186" marR="113186" marT="52240" marB="52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chemeClr val="tx2"/>
                          </a:solidFill>
                          <a:effectLst/>
                        </a:rPr>
                        <a:t>获取指定目录中的内容</a:t>
                      </a:r>
                    </a:p>
                  </a:txBody>
                  <a:tcPr marL="113186" marR="113186" marT="52240" marB="52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82295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solidFill>
                            <a:schemeClr val="tx2"/>
                          </a:solidFill>
                          <a:effectLst/>
                        </a:rPr>
                        <a:t>os.mkdir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</a:rPr>
                        <a:t>(path)</a:t>
                      </a:r>
                    </a:p>
                  </a:txBody>
                  <a:tcPr marL="113186" marR="113186" marT="52240" marB="52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chemeClr val="tx2"/>
                          </a:solidFill>
                          <a:effectLst/>
                        </a:rPr>
                        <a:t>创建目录</a:t>
                      </a:r>
                    </a:p>
                  </a:txBody>
                  <a:tcPr marL="113186" marR="113186" marT="52240" marB="52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7749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solidFill>
                            <a:schemeClr val="tx2"/>
                          </a:solidFill>
                          <a:effectLst/>
                        </a:rPr>
                        <a:t>os.rmdir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</a:rPr>
                        <a:t>(path)</a:t>
                      </a:r>
                    </a:p>
                  </a:txBody>
                  <a:tcPr marL="113186" marR="113186" marT="52240" marB="52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2"/>
                          </a:solidFill>
                          <a:effectLst/>
                        </a:rPr>
                        <a:t>删除目录</a:t>
                      </a:r>
                    </a:p>
                  </a:txBody>
                  <a:tcPr marL="113186" marR="113186" marT="52240" marB="52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42688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solidFill>
                            <a:schemeClr val="tx2"/>
                          </a:solidFill>
                          <a:effectLst/>
                        </a:rPr>
                        <a:t>os.path.isdir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</a:rPr>
                        <a:t>(path)</a:t>
                      </a:r>
                    </a:p>
                  </a:txBody>
                  <a:tcPr marL="113186" marR="113186" marT="52240" marB="52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chemeClr val="tx2"/>
                          </a:solidFill>
                          <a:effectLst/>
                        </a:rPr>
                        <a:t>判断是否是目录</a:t>
                      </a:r>
                    </a:p>
                  </a:txBody>
                  <a:tcPr marL="113186" marR="113186" marT="52240" marB="52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2233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solidFill>
                            <a:schemeClr val="tx2"/>
                          </a:solidFill>
                          <a:effectLst/>
                        </a:rPr>
                        <a:t>os.path.isfile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</a:rPr>
                        <a:t>(path)</a:t>
                      </a:r>
                    </a:p>
                  </a:txBody>
                  <a:tcPr marL="113186" marR="113186" marT="52240" marB="52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2"/>
                          </a:solidFill>
                          <a:effectLst/>
                        </a:rPr>
                        <a:t>判断是否是文件</a:t>
                      </a:r>
                    </a:p>
                  </a:txBody>
                  <a:tcPr marL="113186" marR="113186" marT="52240" marB="52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9835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2"/>
                          </a:solidFill>
                          <a:effectLst/>
                        </a:rPr>
                        <a:t>os.walk(path)</a:t>
                      </a:r>
                    </a:p>
                  </a:txBody>
                  <a:tcPr marL="113186" marR="113186" marT="52240" marB="52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chemeClr val="tx2"/>
                          </a:solidFill>
                          <a:effectLst/>
                        </a:rPr>
                        <a:t>遍历指定目录下的所有文件和子目录</a:t>
                      </a:r>
                    </a:p>
                  </a:txBody>
                  <a:tcPr marL="113186" marR="113186" marT="52240" marB="52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50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189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Q4MjE3MGY3MjhlZWU5MTliNDUwNDExNDc0Yzk4ODYifQ=="/>
</p:tagLst>
</file>

<file path=ppt/theme/theme1.xml><?xml version="1.0" encoding="utf-8"?>
<a:theme xmlns:a="http://schemas.openxmlformats.org/drawingml/2006/main" name="Badge">
  <a:themeElements>
    <a:clrScheme name="自定义 1">
      <a:dk1>
        <a:srgbClr val="2A1A00"/>
      </a:dk1>
      <a:lt1>
        <a:srgbClr val="FFFFFF"/>
      </a:lt1>
      <a:dk2>
        <a:srgbClr val="59574E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01_安装Python</Template>
  <TotalTime>1020</TotalTime>
  <Words>906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思源黑体 CN Regular</vt:lpstr>
      <vt:lpstr>Arial</vt:lpstr>
      <vt:lpstr>Calibri</vt:lpstr>
      <vt:lpstr>Gill Sans MT</vt:lpstr>
      <vt:lpstr>Impact</vt:lpstr>
      <vt:lpstr>Badge</vt:lpstr>
      <vt:lpstr>文件操作</vt:lpstr>
      <vt:lpstr>目录</vt:lpstr>
      <vt:lpstr>概述</vt:lpstr>
      <vt:lpstr>文件操作基础</vt:lpstr>
      <vt:lpstr>文件操作基础</vt:lpstr>
      <vt:lpstr>文件操作基础</vt:lpstr>
      <vt:lpstr>with 上下文管理</vt:lpstr>
      <vt:lpstr>常用文件和目录操作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安装PYTHON</dc:title>
  <dc:creator>Administrator</dc:creator>
  <cp:lastModifiedBy>Administrator</cp:lastModifiedBy>
  <cp:revision>20</cp:revision>
  <dcterms:created xsi:type="dcterms:W3CDTF">2022-11-05T01:37:40Z</dcterms:created>
  <dcterms:modified xsi:type="dcterms:W3CDTF">2022-11-22T08:45:22Z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86E1AB65971944D4A39AAB7396DAA6C9</vt:lpwstr>
  </property>
  <property fmtid="{D5CDD505-2E9C-101B-9397-08002B2CF9AE}" pid="3" name="KSOProductBuildVer">
    <vt:lpwstr>2052-11.1.0.12358</vt:lpwstr>
  </property>
</Properties>
</file>