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1"/>
  </p:notesMasterIdLst>
  <p:sldIdLst>
    <p:sldId id="256" r:id="rId2"/>
    <p:sldId id="383" r:id="rId3"/>
    <p:sldId id="259" r:id="rId4"/>
    <p:sldId id="360" r:id="rId5"/>
    <p:sldId id="356" r:id="rId6"/>
    <p:sldId id="257" r:id="rId7"/>
    <p:sldId id="386" r:id="rId8"/>
    <p:sldId id="363" r:id="rId9"/>
    <p:sldId id="261" r:id="rId10"/>
    <p:sldId id="365" r:id="rId11"/>
    <p:sldId id="387" r:id="rId12"/>
    <p:sldId id="289" r:id="rId13"/>
    <p:sldId id="265" r:id="rId14"/>
    <p:sldId id="369" r:id="rId15"/>
    <p:sldId id="388" r:id="rId16"/>
    <p:sldId id="372" r:id="rId17"/>
    <p:sldId id="373" r:id="rId18"/>
    <p:sldId id="374" r:id="rId19"/>
    <p:sldId id="375" r:id="rId20"/>
    <p:sldId id="376" r:id="rId21"/>
    <p:sldId id="377" r:id="rId22"/>
    <p:sldId id="389" r:id="rId23"/>
    <p:sldId id="379" r:id="rId24"/>
    <p:sldId id="380" r:id="rId25"/>
    <p:sldId id="390" r:id="rId26"/>
    <p:sldId id="382" r:id="rId27"/>
    <p:sldId id="391" r:id="rId28"/>
    <p:sldId id="385" r:id="rId29"/>
    <p:sldId id="262" r:id="rId30"/>
  </p:sldIdLst>
  <p:sldSz cx="9144000" cy="5143500" type="screen16x9"/>
  <p:notesSz cx="6858000" cy="9144000"/>
  <p:embeddedFontLst>
    <p:embeddedFont>
      <p:font typeface="Bodoni" panose="020B0604020202020204" charset="0"/>
      <p:regular r:id="rId32"/>
      <p:bold r:id="rId33"/>
      <p:italic r:id="rId34"/>
      <p:boldItalic r:id="rId35"/>
    </p:embeddedFont>
    <p:embeddedFont>
      <p:font typeface="Ubuntu Medium" panose="020B0604020202020204" charset="0"/>
      <p:regular r:id="rId36"/>
      <p:bold r:id="rId37"/>
      <p:italic r:id="rId38"/>
      <p:boldItalic r:id="rId39"/>
    </p:embeddedFont>
    <p:embeddedFont>
      <p:font typeface="B Zar" panose="00000400000000000000" pitchFamily="2" charset="-78"/>
      <p:regular r:id="rId40"/>
      <p:bold r:id="rId41"/>
    </p:embeddedFont>
    <p:embeddedFont>
      <p:font typeface="Ubuntu" panose="020B0604020202020204" charset="0"/>
      <p:regular r:id="rId42"/>
      <p:bold r:id="rId43"/>
      <p:italic r:id="rId44"/>
      <p:boldItalic r:id="rId45"/>
    </p:embeddedFont>
    <p:embeddedFont>
      <p:font typeface="Ubuntu Light" panose="020B0604020202020204" charset="0"/>
      <p:regular r:id="rId46"/>
      <p:bold r:id="rId47"/>
      <p:italic r:id="rId48"/>
      <p:boldItalic r:id="rId49"/>
    </p:embeddedFont>
    <p:embeddedFont>
      <p:font typeface="Arvo" panose="020B0604020202020204" charset="0"/>
      <p:regular r:id="rId50"/>
      <p:bold r:id="rId51"/>
      <p:italic r:id="rId52"/>
      <p:boldItalic r:id="rId53"/>
    </p:embeddedFont>
    <p:embeddedFont>
      <p:font typeface="B Nazanin" panose="00000400000000000000" pitchFamily="2" charset="-78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9CECE-83F9-4E70-89FB-FD102C3DDBDF}">
  <a:tblStyle styleId="{9F29CECE-83F9-4E70-89FB-FD102C3DD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E447-02EF-486B-AD5E-1A54B891A5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62" y="10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70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052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38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0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ff243f4c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ff243f4c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0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99d0d279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99d0d279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3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42eb61d9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442eb61d9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961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77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57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37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707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9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33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204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9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874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6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19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190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9d0d27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9d0d279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08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763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42eb61d9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442eb61d9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404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99d0d27b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99d0d27b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5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9d0d27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9d0d279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2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42eb61d9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442eb61d9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86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7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6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8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46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9" r:id="rId7"/>
    <p:sldLayoutId id="2147483661" r:id="rId8"/>
    <p:sldLayoutId id="2147483662" r:id="rId9"/>
    <p:sldLayoutId id="2147483664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92293" y="1333761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dirty="0">
                <a:latin typeface="B Zar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نرم افزار ساخت نمودار کلاس و تبدیل و اضافه آن به کد زبان سی</a:t>
            </a:r>
            <a:endParaRPr lang="en-US" sz="2000" dirty="0">
              <a:effectLst/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847893" y="675261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طراحی و پیاده سازی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0283" y="2394755"/>
            <a:ext cx="1037465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استاد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Nazanin"/>
              </a:rPr>
              <a:t> 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راهنما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6173" y="2867961"/>
            <a:ext cx="1704313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دکتر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Nazanin"/>
              </a:rPr>
              <a:t> 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محمدرضا رزازی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2837" y="3053255"/>
            <a:ext cx="8723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استاد </a:t>
            </a: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داور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4034" y="3526461"/>
            <a:ext cx="142859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دکتر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Nazanin"/>
              </a:rPr>
              <a:t> </a:t>
            </a: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امیر کلباسی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773" y="3763064"/>
            <a:ext cx="9444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ارائه دهنده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1245" y="4236270"/>
            <a:ext cx="14141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امیررضا شیرمست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800475" y="1754188"/>
            <a:ext cx="154305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92" y="106596"/>
            <a:ext cx="1293907" cy="122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رابط گرافیکی کاربر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0637" y="1306976"/>
            <a:ext cx="6562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-46642" y="2332792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بررسی ورودی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11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4" name="Google Shape;249;p36"/>
          <p:cNvSpPr txBox="1">
            <a:spLocks/>
          </p:cNvSpPr>
          <p:nvPr/>
        </p:nvSpPr>
        <p:spPr>
          <a:xfrm>
            <a:off x="-46642" y="1440368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249;p36"/>
          <p:cNvSpPr txBox="1">
            <a:spLocks/>
          </p:cNvSpPr>
          <p:nvPr/>
        </p:nvSpPr>
        <p:spPr>
          <a:xfrm>
            <a:off x="-46642" y="1700733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ورودی برنامه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249;p36"/>
          <p:cNvSpPr txBox="1">
            <a:spLocks/>
          </p:cNvSpPr>
          <p:nvPr/>
        </p:nvSpPr>
        <p:spPr>
          <a:xfrm>
            <a:off x="0" y="2668022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تولید کد در مرحله اول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Google Shape;249;p36"/>
          <p:cNvSpPr txBox="1">
            <a:spLocks/>
          </p:cNvSpPr>
          <p:nvPr/>
        </p:nvSpPr>
        <p:spPr>
          <a:xfrm>
            <a:off x="0" y="2994787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تولید کد در مرحله دوم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Google Shape;249;p36"/>
          <p:cNvSpPr txBox="1">
            <a:spLocks/>
          </p:cNvSpPr>
          <p:nvPr/>
        </p:nvSpPr>
        <p:spPr>
          <a:xfrm>
            <a:off x="0" y="3330017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ارزیابی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Google Shape;249;p36"/>
          <p:cNvSpPr txBox="1">
            <a:spLocks/>
          </p:cNvSpPr>
          <p:nvPr/>
        </p:nvSpPr>
        <p:spPr>
          <a:xfrm>
            <a:off x="0" y="3665992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کار های آینده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61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خطاهای </a:t>
            </a:r>
            <a:r>
              <a:rPr lang="fa-IR" sz="24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پایه‌ای</a:t>
            </a:r>
            <a:endParaRPr sz="24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cxnSp>
        <p:nvCxnSpPr>
          <p:cNvPr id="505" name="Google Shape;505;p6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6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6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509" name="Google Shape;509;p65"/>
          <p:cNvSpPr txBox="1">
            <a:spLocks noGrp="1"/>
          </p:cNvSpPr>
          <p:nvPr>
            <p:ph type="subTitle" idx="1"/>
          </p:nvPr>
        </p:nvSpPr>
        <p:spPr>
          <a:xfrm>
            <a:off x="269057" y="2121525"/>
            <a:ext cx="3285101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fa-IR" dirty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 algn="l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1" name="Google Shape;511;p65"/>
          <p:cNvSpPr txBox="1">
            <a:spLocks noGrp="1"/>
          </p:cNvSpPr>
          <p:nvPr>
            <p:ph type="subTitle" idx="4"/>
          </p:nvPr>
        </p:nvSpPr>
        <p:spPr>
          <a:xfrm>
            <a:off x="3554158" y="2141403"/>
            <a:ext cx="2301507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Super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3" name="Google Shape;513;p65"/>
          <p:cNvSpPr txBox="1">
            <a:spLocks noGrp="1"/>
          </p:cNvSpPr>
          <p:nvPr>
            <p:ph type="subTitle" idx="6"/>
          </p:nvPr>
        </p:nvSpPr>
        <p:spPr>
          <a:xfrm>
            <a:off x="5897382" y="2135461"/>
            <a:ext cx="2736914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Negative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Non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Exist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Super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Signature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454050" y="128575"/>
            <a:ext cx="3504000" cy="15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4000" dirty="0">
                <a:cs typeface="B Nazanin" panose="00000400000000000000" pitchFamily="2" charset="-78"/>
              </a:rPr>
              <a:t>وابستگی </a:t>
            </a:r>
            <a:r>
              <a:rPr lang="fa-IR" sz="4000" dirty="0" smtClean="0">
                <a:cs typeface="B Nazanin" panose="00000400000000000000" pitchFamily="2" charset="-78"/>
              </a:rPr>
              <a:t>کلاس‌ها</a:t>
            </a:r>
            <a:endParaRPr sz="4000" b="1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cxnSp>
        <p:nvCxnSpPr>
          <p:cNvPr id="287" name="Google Shape;287;p41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50" y="905323"/>
            <a:ext cx="4175226" cy="3224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1877" y="42424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a-IR" dirty="0" smtClean="0">
                <a:cs typeface="B Nazanin" panose="00000400000000000000" pitchFamily="2" charset="-78"/>
              </a:rPr>
              <a:t>یک حلقه با وابستگی نوع 0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525" y="2080799"/>
            <a:ext cx="190384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20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وابستگی نوع </a:t>
            </a:r>
            <a:r>
              <a:rPr lang="fa-IR" sz="2000" b="1" dirty="0" smtClean="0">
                <a:cs typeface="B Nazanin" panose="00000400000000000000" pitchFamily="2" charset="-78"/>
              </a:rPr>
              <a:t>0</a:t>
            </a:r>
          </a:p>
          <a:p>
            <a:pPr rtl="1">
              <a:lnSpc>
                <a:spcPct val="20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وابستگی نوع </a:t>
            </a:r>
            <a:r>
              <a:rPr lang="fa-IR" sz="2000" b="1" dirty="0" smtClean="0">
                <a:cs typeface="B Nazanin" panose="00000400000000000000" pitchFamily="2" charset="-78"/>
              </a:rPr>
              <a:t>1</a:t>
            </a:r>
          </a:p>
          <a:p>
            <a:pPr rtl="1">
              <a:lnSpc>
                <a:spcPct val="200000"/>
              </a:lnSpc>
            </a:pPr>
            <a:r>
              <a:rPr lang="fa-IR" sz="2000" b="1" dirty="0" smtClean="0">
                <a:cs typeface="B Nazanin" panose="00000400000000000000" pitchFamily="2" charset="-78"/>
              </a:rPr>
              <a:t>وابستگی </a:t>
            </a:r>
            <a:r>
              <a:rPr lang="fa-IR" sz="2000" b="1" dirty="0">
                <a:cs typeface="B Nazanin" panose="00000400000000000000" pitchFamily="2" charset="-78"/>
              </a:rPr>
              <a:t>نوع </a:t>
            </a:r>
            <a:r>
              <a:rPr lang="fa-IR" sz="2000" b="1" dirty="0" smtClean="0">
                <a:cs typeface="B Nazanin" panose="00000400000000000000" pitchFamily="2" charset="-78"/>
              </a:rPr>
              <a:t>2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>
            <a:spLocks noGrp="1"/>
          </p:cNvSpPr>
          <p:nvPr>
            <p:ph type="title"/>
          </p:nvPr>
        </p:nvSpPr>
        <p:spPr>
          <a:xfrm>
            <a:off x="3514362" y="514796"/>
            <a:ext cx="2115274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a-IR" sz="2400" dirty="0">
                <a:cs typeface="B Nazanin" panose="00000400000000000000" pitchFamily="2" charset="-78"/>
              </a:rPr>
              <a:t>وابستگی </a:t>
            </a:r>
            <a:r>
              <a:rPr lang="fa-IR" sz="2400" dirty="0" smtClean="0">
                <a:cs typeface="B Nazanin" panose="00000400000000000000" pitchFamily="2" charset="-78"/>
              </a:rPr>
              <a:t>کلاس‌ها</a:t>
            </a:r>
            <a:endParaRPr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1012" name="Google Shape;1012;p7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14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1013" name="Google Shape;1013;p79"/>
          <p:cNvSpPr txBox="1">
            <a:spLocks noGrp="1"/>
          </p:cNvSpPr>
          <p:nvPr>
            <p:ph type="ctrTitle" idx="4294967295"/>
          </p:nvPr>
        </p:nvSpPr>
        <p:spPr>
          <a:xfrm>
            <a:off x="784026" y="1504950"/>
            <a:ext cx="1804834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وابستگی نوع </a:t>
            </a:r>
            <a:r>
              <a:rPr lang="fa-IR" dirty="0" smtClean="0">
                <a:cs typeface="B Nazanin" panose="00000400000000000000" pitchFamily="2" charset="-78"/>
              </a:rPr>
              <a:t>2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015" name="Google Shape;1015;p79"/>
          <p:cNvSpPr txBox="1">
            <a:spLocks noGrp="1"/>
          </p:cNvSpPr>
          <p:nvPr>
            <p:ph type="ctrTitle" idx="4294967295"/>
          </p:nvPr>
        </p:nvSpPr>
        <p:spPr>
          <a:xfrm>
            <a:off x="3653476" y="1504950"/>
            <a:ext cx="1769891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وابستگی نوع </a:t>
            </a:r>
            <a:r>
              <a:rPr lang="fa-IR" dirty="0" smtClean="0">
                <a:cs typeface="B Nazanin" panose="00000400000000000000" pitchFamily="2" charset="-78"/>
              </a:rPr>
              <a:t>1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016" name="Google Shape;1016;p79"/>
          <p:cNvSpPr txBox="1">
            <a:spLocks noGrp="1"/>
          </p:cNvSpPr>
          <p:nvPr>
            <p:ph type="subTitle" idx="4294967295"/>
          </p:nvPr>
        </p:nvSpPr>
        <p:spPr>
          <a:xfrm>
            <a:off x="2922842" y="2150268"/>
            <a:ext cx="308791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lnSpc>
                <a:spcPct val="3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ctr">
              <a:lnSpc>
                <a:spcPct val="3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Hybrid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7" name="Google Shape;1017;p79"/>
          <p:cNvSpPr txBox="1">
            <a:spLocks noGrp="1"/>
          </p:cNvSpPr>
          <p:nvPr>
            <p:ph type="ctrTitle" idx="4294967295"/>
          </p:nvPr>
        </p:nvSpPr>
        <p:spPr>
          <a:xfrm>
            <a:off x="6175058" y="1504950"/>
            <a:ext cx="2319337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وابستگی نوع 0</a:t>
            </a:r>
          </a:p>
        </p:txBody>
      </p:sp>
      <p:sp>
        <p:nvSpPr>
          <p:cNvPr id="1018" name="Google Shape;1018;p79"/>
          <p:cNvSpPr txBox="1">
            <a:spLocks noGrp="1"/>
          </p:cNvSpPr>
          <p:nvPr>
            <p:ph type="subTitle" idx="4294967295"/>
          </p:nvPr>
        </p:nvSpPr>
        <p:spPr>
          <a:xfrm>
            <a:off x="5846446" y="2148681"/>
            <a:ext cx="2976562" cy="11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1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Super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 rtl="1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 rtl="1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 rtl="1">
              <a:lnSpc>
                <a:spcPct val="200000"/>
              </a:lnSpc>
              <a:buNone/>
            </a:pP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" name="Google Shape;1016;p79"/>
          <p:cNvSpPr txBox="1">
            <a:spLocks/>
          </p:cNvSpPr>
          <p:nvPr/>
        </p:nvSpPr>
        <p:spPr>
          <a:xfrm>
            <a:off x="142488" y="2152098"/>
            <a:ext cx="3087910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lvl="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Type</a:t>
            </a: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Type</a:t>
            </a: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Google Shape;505;p65"/>
          <p:cNvCxnSpPr/>
          <p:nvPr/>
        </p:nvCxnSpPr>
        <p:spPr>
          <a:xfrm>
            <a:off x="3048641" y="2075912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05;p65"/>
          <p:cNvCxnSpPr/>
          <p:nvPr/>
        </p:nvCxnSpPr>
        <p:spPr>
          <a:xfrm>
            <a:off x="5978263" y="2075912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95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-38329" y="234110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تولید </a:t>
            </a:r>
            <a:r>
              <a:rPr lang="fa-IR" sz="5000" dirty="0">
                <a:solidFill>
                  <a:srgbClr val="434343"/>
                </a:solidFill>
                <a:cs typeface="B Nazanin" panose="00000400000000000000" pitchFamily="2" charset="-78"/>
              </a:rPr>
              <a:t>کد در مرحله </a:t>
            </a: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اول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15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4" name="Google Shape;249;p36"/>
          <p:cNvSpPr txBox="1">
            <a:spLocks/>
          </p:cNvSpPr>
          <p:nvPr/>
        </p:nvSpPr>
        <p:spPr>
          <a:xfrm>
            <a:off x="-38329" y="879722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249;p36"/>
          <p:cNvSpPr txBox="1">
            <a:spLocks/>
          </p:cNvSpPr>
          <p:nvPr/>
        </p:nvSpPr>
        <p:spPr>
          <a:xfrm>
            <a:off x="-54955" y="129394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ورودی برنامه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249;p36"/>
          <p:cNvSpPr txBox="1">
            <a:spLocks/>
          </p:cNvSpPr>
          <p:nvPr/>
        </p:nvSpPr>
        <p:spPr>
          <a:xfrm>
            <a:off x="-54955" y="1676893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بررسی ورودی </a:t>
            </a:r>
          </a:p>
        </p:txBody>
      </p:sp>
      <p:sp>
        <p:nvSpPr>
          <p:cNvPr id="7" name="Google Shape;249;p36"/>
          <p:cNvSpPr txBox="1">
            <a:spLocks/>
          </p:cNvSpPr>
          <p:nvPr/>
        </p:nvSpPr>
        <p:spPr>
          <a:xfrm>
            <a:off x="-46642" y="263671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تولید کد در مرحله دوم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Google Shape;249;p36"/>
          <p:cNvSpPr txBox="1">
            <a:spLocks/>
          </p:cNvSpPr>
          <p:nvPr/>
        </p:nvSpPr>
        <p:spPr>
          <a:xfrm>
            <a:off x="-46642" y="305271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ارزیابی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Google Shape;249;p36"/>
          <p:cNvSpPr txBox="1">
            <a:spLocks/>
          </p:cNvSpPr>
          <p:nvPr/>
        </p:nvSpPr>
        <p:spPr>
          <a:xfrm>
            <a:off x="-46642" y="3445876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کارهای آینده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65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اعمال ارث بری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4"/>
          <a:stretch/>
        </p:blipFill>
        <p:spPr bwMode="auto">
          <a:xfrm>
            <a:off x="1653921" y="1264960"/>
            <a:ext cx="5836158" cy="3375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82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ساختار </a:t>
            </a:r>
            <a:r>
              <a:rPr lang="fa-IR" sz="2400" dirty="0" smtClean="0">
                <a:cs typeface="B Nazanin" panose="00000400000000000000" pitchFamily="2" charset="-78"/>
              </a:rPr>
              <a:t>کلاس‌ها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" y="1147950"/>
            <a:ext cx="3175888" cy="33941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r="42836" b="38148"/>
          <a:stretch/>
        </p:blipFill>
        <p:spPr>
          <a:xfrm>
            <a:off x="5507205" y="1995506"/>
            <a:ext cx="2722396" cy="16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ساختار </a:t>
            </a:r>
            <a:r>
              <a:rPr lang="fa-IR" sz="2400" dirty="0" smtClean="0">
                <a:cs typeface="B Nazanin" panose="00000400000000000000" pitchFamily="2" charset="-78"/>
              </a:rPr>
              <a:t>متدها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6" y="1562484"/>
            <a:ext cx="8241228" cy="17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پیاده سازی متد ها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4" y="1317513"/>
            <a:ext cx="5013708" cy="14208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0" r="8567" b="47884"/>
          <a:stretch/>
        </p:blipFill>
        <p:spPr>
          <a:xfrm>
            <a:off x="919414" y="2907928"/>
            <a:ext cx="6983410" cy="17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-46642" y="2332792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مقدمه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2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4" name="Google Shape;249;p36"/>
          <p:cNvSpPr txBox="1">
            <a:spLocks/>
          </p:cNvSpPr>
          <p:nvPr/>
        </p:nvSpPr>
        <p:spPr>
          <a:xfrm>
            <a:off x="105758" y="2620917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ورودی برنامه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249;p36"/>
          <p:cNvSpPr txBox="1">
            <a:spLocks/>
          </p:cNvSpPr>
          <p:nvPr/>
        </p:nvSpPr>
        <p:spPr>
          <a:xfrm>
            <a:off x="105758" y="2943834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بررسی ورودی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249;p36"/>
          <p:cNvSpPr txBox="1">
            <a:spLocks/>
          </p:cNvSpPr>
          <p:nvPr/>
        </p:nvSpPr>
        <p:spPr>
          <a:xfrm>
            <a:off x="105758" y="328273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تولید کد در مرحله اول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Google Shape;249;p36"/>
          <p:cNvSpPr txBox="1">
            <a:spLocks/>
          </p:cNvSpPr>
          <p:nvPr/>
        </p:nvSpPr>
        <p:spPr>
          <a:xfrm>
            <a:off x="105758" y="360931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تولید کد در مرحله دوم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Google Shape;249;p36"/>
          <p:cNvSpPr txBox="1">
            <a:spLocks/>
          </p:cNvSpPr>
          <p:nvPr/>
        </p:nvSpPr>
        <p:spPr>
          <a:xfrm>
            <a:off x="105758" y="394454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ارزیابی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Google Shape;249;p36"/>
          <p:cNvSpPr txBox="1">
            <a:spLocks/>
          </p:cNvSpPr>
          <p:nvPr/>
        </p:nvSpPr>
        <p:spPr>
          <a:xfrm>
            <a:off x="105758" y="4271129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کار‌های آینده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49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دستکاری نام متد ها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3" y="1700090"/>
            <a:ext cx="7915998" cy="18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سربار گذاری متد ها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53" y="1227501"/>
            <a:ext cx="5549265" cy="3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-38329" y="234110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تولید </a:t>
            </a:r>
            <a:r>
              <a:rPr lang="fa-IR" sz="5000" dirty="0">
                <a:solidFill>
                  <a:srgbClr val="434343"/>
                </a:solidFill>
                <a:cs typeface="B Nazanin" panose="00000400000000000000" pitchFamily="2" charset="-78"/>
              </a:rPr>
              <a:t>کد در مرحله </a:t>
            </a: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دوم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22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4" name="Google Shape;249;p36"/>
          <p:cNvSpPr txBox="1">
            <a:spLocks/>
          </p:cNvSpPr>
          <p:nvPr/>
        </p:nvSpPr>
        <p:spPr>
          <a:xfrm>
            <a:off x="-38329" y="50935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249;p36"/>
          <p:cNvSpPr txBox="1">
            <a:spLocks/>
          </p:cNvSpPr>
          <p:nvPr/>
        </p:nvSpPr>
        <p:spPr>
          <a:xfrm>
            <a:off x="-46642" y="90794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ورودی برنامه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249;p36"/>
          <p:cNvSpPr txBox="1">
            <a:spLocks/>
          </p:cNvSpPr>
          <p:nvPr/>
        </p:nvSpPr>
        <p:spPr>
          <a:xfrm>
            <a:off x="-54955" y="1306526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بررسی ورودی </a:t>
            </a:r>
          </a:p>
        </p:txBody>
      </p:sp>
      <p:sp>
        <p:nvSpPr>
          <p:cNvPr id="8" name="Google Shape;249;p36"/>
          <p:cNvSpPr txBox="1">
            <a:spLocks/>
          </p:cNvSpPr>
          <p:nvPr/>
        </p:nvSpPr>
        <p:spPr>
          <a:xfrm>
            <a:off x="0" y="27085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ارزیابی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Google Shape;249;p36"/>
          <p:cNvSpPr txBox="1">
            <a:spLocks/>
          </p:cNvSpPr>
          <p:nvPr/>
        </p:nvSpPr>
        <p:spPr>
          <a:xfrm>
            <a:off x="0" y="310174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کارهای آینده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" name="Google Shape;249;p36"/>
          <p:cNvSpPr txBox="1">
            <a:spLocks/>
          </p:cNvSpPr>
          <p:nvPr/>
        </p:nvSpPr>
        <p:spPr>
          <a:xfrm>
            <a:off x="0" y="1673996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تولید کد در مرحله اول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7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ترنسکامپایل کد به زبان سی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5" y="2728740"/>
            <a:ext cx="7261921" cy="178713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5" y="1142071"/>
            <a:ext cx="592537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ترنسکامپایل کد به زبان سی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69" y="1368270"/>
            <a:ext cx="3107393" cy="141018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72" y="2898598"/>
            <a:ext cx="522042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-38329" y="246561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ارزیابی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25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4" name="Google Shape;249;p36"/>
          <p:cNvSpPr txBox="1">
            <a:spLocks/>
          </p:cNvSpPr>
          <p:nvPr/>
        </p:nvSpPr>
        <p:spPr>
          <a:xfrm>
            <a:off x="-71581" y="47328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249;p36"/>
          <p:cNvSpPr txBox="1">
            <a:spLocks/>
          </p:cNvSpPr>
          <p:nvPr/>
        </p:nvSpPr>
        <p:spPr>
          <a:xfrm>
            <a:off x="-71581" y="763572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ورودی برنامه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249;p36"/>
          <p:cNvSpPr txBox="1">
            <a:spLocks/>
          </p:cNvSpPr>
          <p:nvPr/>
        </p:nvSpPr>
        <p:spPr>
          <a:xfrm>
            <a:off x="-71581" y="107961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بررسی ورودی </a:t>
            </a:r>
          </a:p>
        </p:txBody>
      </p:sp>
      <p:sp>
        <p:nvSpPr>
          <p:cNvPr id="8" name="Google Shape;249;p36"/>
          <p:cNvSpPr txBox="1">
            <a:spLocks/>
          </p:cNvSpPr>
          <p:nvPr/>
        </p:nvSpPr>
        <p:spPr>
          <a:xfrm>
            <a:off x="-38329" y="1735357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تولید کد در مرحله </a:t>
            </a:r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دوم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Google Shape;249;p36"/>
          <p:cNvSpPr txBox="1">
            <a:spLocks/>
          </p:cNvSpPr>
          <p:nvPr/>
        </p:nvSpPr>
        <p:spPr>
          <a:xfrm>
            <a:off x="0" y="310174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کارهای آینده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" name="Google Shape;249;p36"/>
          <p:cNvSpPr txBox="1">
            <a:spLocks/>
          </p:cNvSpPr>
          <p:nvPr/>
        </p:nvSpPr>
        <p:spPr>
          <a:xfrm>
            <a:off x="-71581" y="1397672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تولید کد در مرحله اول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13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 idx="4"/>
          </p:nvPr>
        </p:nvSpPr>
        <p:spPr>
          <a:xfrm>
            <a:off x="-21450" y="528819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آزمون‌ها</a:t>
            </a:r>
            <a:endParaRPr sz="24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4550550" y="1202635"/>
            <a:ext cx="0" cy="3190461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40;p35"/>
          <p:cNvCxnSpPr/>
          <p:nvPr/>
        </p:nvCxnSpPr>
        <p:spPr>
          <a:xfrm flipH="1">
            <a:off x="4550550" y="2905175"/>
            <a:ext cx="3867894" cy="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/>
          <p:cNvPicPr/>
          <p:nvPr/>
        </p:nvPicPr>
        <p:blipFill rotWithShape="1">
          <a:blip r:embed="rId3"/>
          <a:srcRect l="7308" t="7683" r="8705" b="9453"/>
          <a:stretch/>
        </p:blipFill>
        <p:spPr>
          <a:xfrm>
            <a:off x="6249996" y="1729811"/>
            <a:ext cx="1081568" cy="943978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26869" y="1804880"/>
            <a:ext cx="1525985" cy="206404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2473940" y="1495475"/>
            <a:ext cx="20193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229" r="4858" b="7776"/>
          <a:stretch/>
        </p:blipFill>
        <p:spPr>
          <a:xfrm>
            <a:off x="4814326" y="3389432"/>
            <a:ext cx="3703318" cy="766873"/>
          </a:xfrm>
          <a:prstGeom prst="rect">
            <a:avLst/>
          </a:prstGeom>
        </p:spPr>
      </p:pic>
      <p:cxnSp>
        <p:nvCxnSpPr>
          <p:cNvPr id="31" name="Google Shape;240;p35"/>
          <p:cNvCxnSpPr/>
          <p:nvPr/>
        </p:nvCxnSpPr>
        <p:spPr>
          <a:xfrm>
            <a:off x="2154595" y="1202635"/>
            <a:ext cx="0" cy="3190461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66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0" y="2561139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کارهای آینده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27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4" name="Google Shape;249;p36"/>
          <p:cNvSpPr txBox="1">
            <a:spLocks/>
          </p:cNvSpPr>
          <p:nvPr/>
        </p:nvSpPr>
        <p:spPr>
          <a:xfrm>
            <a:off x="-71581" y="278187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249;p36"/>
          <p:cNvSpPr txBox="1">
            <a:spLocks/>
          </p:cNvSpPr>
          <p:nvPr/>
        </p:nvSpPr>
        <p:spPr>
          <a:xfrm>
            <a:off x="-71581" y="568478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ورودی برنامه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249;p36"/>
          <p:cNvSpPr txBox="1">
            <a:spLocks/>
          </p:cNvSpPr>
          <p:nvPr/>
        </p:nvSpPr>
        <p:spPr>
          <a:xfrm>
            <a:off x="-71581" y="884516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بررسی ورودی </a:t>
            </a:r>
          </a:p>
        </p:txBody>
      </p:sp>
      <p:sp>
        <p:nvSpPr>
          <p:cNvPr id="8" name="Google Shape;249;p36"/>
          <p:cNvSpPr txBox="1">
            <a:spLocks/>
          </p:cNvSpPr>
          <p:nvPr/>
        </p:nvSpPr>
        <p:spPr>
          <a:xfrm>
            <a:off x="-38329" y="1540263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تولید کد در مرحله </a:t>
            </a:r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دوم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Google Shape;249;p36"/>
          <p:cNvSpPr txBox="1">
            <a:spLocks/>
          </p:cNvSpPr>
          <p:nvPr/>
        </p:nvSpPr>
        <p:spPr>
          <a:xfrm>
            <a:off x="-71581" y="1853588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ارزیابی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" name="Google Shape;249;p36"/>
          <p:cNvSpPr txBox="1">
            <a:spLocks/>
          </p:cNvSpPr>
          <p:nvPr/>
        </p:nvSpPr>
        <p:spPr>
          <a:xfrm>
            <a:off x="-71581" y="1202578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تولید کد در مرحله اول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85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>
            <a:spLocks noGrp="1"/>
          </p:cNvSpPr>
          <p:nvPr>
            <p:ph type="title"/>
          </p:nvPr>
        </p:nvSpPr>
        <p:spPr>
          <a:xfrm>
            <a:off x="1117200" y="603300"/>
            <a:ext cx="6909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rgbClr val="434343"/>
                </a:solidFill>
                <a:cs typeface="B Nazanin" panose="00000400000000000000" pitchFamily="2" charset="-78"/>
              </a:rPr>
              <a:t>کارهای آینده</a:t>
            </a:r>
            <a:endParaRPr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1012" name="Google Shape;1012;p7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28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1013" name="Google Shape;1013;p79"/>
          <p:cNvSpPr txBox="1">
            <a:spLocks noGrp="1"/>
          </p:cNvSpPr>
          <p:nvPr>
            <p:ph type="ctrTitle" idx="2"/>
          </p:nvPr>
        </p:nvSpPr>
        <p:spPr>
          <a:xfrm>
            <a:off x="3025029" y="2422544"/>
            <a:ext cx="310861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تحلیل‌گر لغوی</a:t>
            </a:r>
            <a:endParaRPr sz="2800" dirty="0">
              <a:cs typeface="B Nazanin" panose="00000400000000000000" pitchFamily="2" charset="-78"/>
            </a:endParaRPr>
          </a:p>
        </p:txBody>
      </p:sp>
      <p:sp>
        <p:nvSpPr>
          <p:cNvPr id="1015" name="Google Shape;1015;p79"/>
          <p:cNvSpPr txBox="1">
            <a:spLocks noGrp="1"/>
          </p:cNvSpPr>
          <p:nvPr>
            <p:ph type="ctrTitle" idx="3"/>
          </p:nvPr>
        </p:nvSpPr>
        <p:spPr>
          <a:xfrm>
            <a:off x="441195" y="2422544"/>
            <a:ext cx="282508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2800" dirty="0" smtClean="0">
                <a:cs typeface="B Nazanin" panose="00000400000000000000" pitchFamily="2" charset="-78"/>
              </a:rPr>
              <a:t>پیاده سازی متد ها</a:t>
            </a:r>
            <a:endParaRPr sz="2800" dirty="0">
              <a:cs typeface="B Nazanin" panose="00000400000000000000" pitchFamily="2" charset="-78"/>
            </a:endParaRPr>
          </a:p>
        </p:txBody>
      </p:sp>
      <p:sp>
        <p:nvSpPr>
          <p:cNvPr id="1017" name="Google Shape;1017;p79"/>
          <p:cNvSpPr txBox="1">
            <a:spLocks noGrp="1"/>
          </p:cNvSpPr>
          <p:nvPr>
            <p:ph type="ctrTitle" idx="5"/>
          </p:nvPr>
        </p:nvSpPr>
        <p:spPr>
          <a:xfrm>
            <a:off x="5892388" y="2422544"/>
            <a:ext cx="231865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گرفتن ورودی</a:t>
            </a:r>
            <a:endParaRPr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4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8000" dirty="0" smtClean="0">
                <a:solidFill>
                  <a:schemeClr val="lt1"/>
                </a:solidFill>
                <a:cs typeface="B Nazanin" panose="00000400000000000000" pitchFamily="2" charset="-78"/>
              </a:rPr>
              <a:t>خسته نباشید</a:t>
            </a:r>
            <a:endParaRPr sz="80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29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دلایل برنامه نویسی شئ گرا در زبان سی</a:t>
            </a:r>
            <a:endParaRPr sz="24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5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500" dirty="0" smtClean="0">
                <a:latin typeface="Ubuntu Medium"/>
                <a:ea typeface="Ubuntu Medium"/>
                <a:cs typeface="B Nazanin" panose="00000400000000000000" pitchFamily="2" charset="-78"/>
                <a:sym typeface="Ubuntu Medium"/>
              </a:rPr>
              <a:t>دلایل استفاده از زبان سی</a:t>
            </a:r>
            <a:endParaRPr sz="1500" dirty="0">
              <a:cs typeface="B Nazanin" panose="00000400000000000000" pitchFamily="2" charset="-78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subTitle" idx="1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ممکن نبودن استفاده از کامپایلری دیگر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ادامه توسعه بر روی کد های به زبان سی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دلایل استفاده از الگوی برنامه نویسی شئ گرا</a:t>
            </a:r>
            <a:endParaRPr sz="1500" dirty="0">
              <a:cs typeface="B Nazanin" panose="00000400000000000000" pitchFamily="2" charset="-78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3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مدولار بودن برای عیب یابی آسان تر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قابلیت استفاده مجدد از کد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3- انعطاف پذیری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4- امنیت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>
            <a:spLocks noGrp="1"/>
          </p:cNvSpPr>
          <p:nvPr>
            <p:ph type="title"/>
          </p:nvPr>
        </p:nvSpPr>
        <p:spPr>
          <a:xfrm>
            <a:off x="1117200" y="603300"/>
            <a:ext cx="6909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rgbClr val="434343"/>
                </a:solidFill>
                <a:cs typeface="B Nazanin" panose="00000400000000000000" pitchFamily="2" charset="-78"/>
              </a:rPr>
              <a:t>کارهای </a:t>
            </a:r>
            <a:r>
              <a:rPr lang="fa-IR" dirty="0" smtClean="0">
                <a:solidFill>
                  <a:srgbClr val="434343"/>
                </a:solidFill>
                <a:cs typeface="B Nazanin" panose="00000400000000000000" pitchFamily="2" charset="-78"/>
              </a:rPr>
              <a:t>پیشین</a:t>
            </a:r>
            <a:endParaRPr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1012" name="Google Shape;1012;p7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4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1013" name="Google Shape;1013;p79"/>
          <p:cNvSpPr txBox="1">
            <a:spLocks noGrp="1"/>
          </p:cNvSpPr>
          <p:nvPr>
            <p:ph type="ctrTitle" idx="2"/>
          </p:nvPr>
        </p:nvSpPr>
        <p:spPr>
          <a:xfrm>
            <a:off x="1064275" y="1915468"/>
            <a:ext cx="231865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cs typeface="B Nazanin" panose="00000400000000000000" pitchFamily="2" charset="-78"/>
              </a:rPr>
              <a:t>OOP in C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014" name="Google Shape;1014;p79"/>
          <p:cNvSpPr txBox="1">
            <a:spLocks noGrp="1"/>
          </p:cNvSpPr>
          <p:nvPr>
            <p:ph type="subTitle" idx="1"/>
          </p:nvPr>
        </p:nvSpPr>
        <p:spPr>
          <a:xfrm>
            <a:off x="675263" y="2520918"/>
            <a:ext cx="254716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کتاب برنامه نویسی شئ گرا در زبان سی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کد های متعدد که از تکنیک های برنامه نویسی شئ گرا استفاده کرده اند.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15" name="Google Shape;1015;p79"/>
          <p:cNvSpPr txBox="1">
            <a:spLocks noGrp="1"/>
          </p:cNvSpPr>
          <p:nvPr>
            <p:ph type="ctrTitle" idx="3"/>
          </p:nvPr>
        </p:nvSpPr>
        <p:spPr>
          <a:xfrm>
            <a:off x="3159457" y="1915468"/>
            <a:ext cx="282508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cs typeface="B Nazanin" panose="00000400000000000000" pitchFamily="2" charset="-78"/>
              </a:rPr>
              <a:t>Transcompiler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016" name="Google Shape;1016;p79"/>
          <p:cNvSpPr txBox="1">
            <a:spLocks noGrp="1"/>
          </p:cNvSpPr>
          <p:nvPr>
            <p:ph type="subTitle" idx="4"/>
          </p:nvPr>
        </p:nvSpPr>
        <p:spPr>
          <a:xfrm>
            <a:off x="3611441" y="2540543"/>
            <a:ext cx="231865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 – cfront</a:t>
            </a:r>
          </a:p>
          <a:p>
            <a:pPr marL="0" lvl="0" indent="0" algn="l">
              <a:lnSpc>
                <a:spcPct val="200000"/>
              </a:lnSpc>
            </a:pPr>
            <a:r>
              <a:rPr lang="es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Comeau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C/C++ 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17" name="Google Shape;1017;p79"/>
          <p:cNvSpPr txBox="1">
            <a:spLocks noGrp="1"/>
          </p:cNvSpPr>
          <p:nvPr>
            <p:ph type="ctrTitle" idx="5"/>
          </p:nvPr>
        </p:nvSpPr>
        <p:spPr>
          <a:xfrm>
            <a:off x="5884075" y="1915468"/>
            <a:ext cx="231865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cs typeface="B Nazanin" panose="00000400000000000000" pitchFamily="2" charset="-78"/>
              </a:rPr>
              <a:t>UML 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 Code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018" name="Google Shape;1018;p79"/>
          <p:cNvSpPr txBox="1">
            <a:spLocks noGrp="1"/>
          </p:cNvSpPr>
          <p:nvPr>
            <p:ph type="subTitle" idx="6"/>
          </p:nvPr>
        </p:nvSpPr>
        <p:spPr>
          <a:xfrm>
            <a:off x="5761347" y="2520918"/>
            <a:ext cx="266458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نرم افزار های کمک به طراحی نرم افزار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3-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UML2C plugins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05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73"/>
          <p:cNvGrpSpPr/>
          <p:nvPr/>
        </p:nvGrpSpPr>
        <p:grpSpPr>
          <a:xfrm>
            <a:off x="1907514" y="1611245"/>
            <a:ext cx="5328973" cy="2793092"/>
            <a:chOff x="1907514" y="1611245"/>
            <a:chExt cx="5328973" cy="2793092"/>
          </a:xfrm>
        </p:grpSpPr>
        <p:sp>
          <p:nvSpPr>
            <p:cNvPr id="904" name="Google Shape;904;p73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5" name="Google Shape;905;p73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6" name="Google Shape;906;p73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7" name="Google Shape;907;p73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8" name="Google Shape;908;p73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9" name="Google Shape;909;p73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0" name="Google Shape;910;p73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1" name="Google Shape;911;p73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2" name="Google Shape;912;p73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3" name="Google Shape;913;p73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4" name="Google Shape;914;p73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sp>
        <p:nvSpPr>
          <p:cNvPr id="915" name="Google Shape;915;p7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rgbClr val="434343"/>
                </a:solidFill>
                <a:cs typeface="B Nazanin" panose="00000400000000000000" pitchFamily="2" charset="-78"/>
              </a:rPr>
              <a:t>قابلیت‌های </a:t>
            </a:r>
            <a:r>
              <a:rPr lang="fa-IR" dirty="0" smtClean="0">
                <a:solidFill>
                  <a:srgbClr val="434343"/>
                </a:solidFill>
                <a:cs typeface="B Nazanin" panose="00000400000000000000" pitchFamily="2" charset="-78"/>
              </a:rPr>
              <a:t>پیاده سازی شده</a:t>
            </a:r>
            <a:endParaRPr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916" name="Google Shape;916;p73"/>
          <p:cNvSpPr txBox="1">
            <a:spLocks noGrp="1"/>
          </p:cNvSpPr>
          <p:nvPr>
            <p:ph type="body" idx="4294967295"/>
          </p:nvPr>
        </p:nvSpPr>
        <p:spPr>
          <a:xfrm>
            <a:off x="1907525" y="1860550"/>
            <a:ext cx="1099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سازنده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18" name="Google Shape;918;p73"/>
          <p:cNvSpPr txBox="1">
            <a:spLocks noGrp="1"/>
          </p:cNvSpPr>
          <p:nvPr>
            <p:ph type="body" idx="4294967295"/>
          </p:nvPr>
        </p:nvSpPr>
        <p:spPr>
          <a:xfrm>
            <a:off x="3962475" y="1877725"/>
            <a:ext cx="10995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چندریختی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0" name="Google Shape;920;p73"/>
          <p:cNvSpPr txBox="1">
            <a:spLocks noGrp="1"/>
          </p:cNvSpPr>
          <p:nvPr>
            <p:ph type="body" idx="4294967295"/>
          </p:nvPr>
        </p:nvSpPr>
        <p:spPr>
          <a:xfrm>
            <a:off x="2942200" y="3623600"/>
            <a:ext cx="10572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تخریب گر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2" name="Google Shape;922;p73"/>
          <p:cNvSpPr txBox="1">
            <a:spLocks noGrp="1"/>
          </p:cNvSpPr>
          <p:nvPr>
            <p:ph type="body" idx="4294967295"/>
          </p:nvPr>
        </p:nvSpPr>
        <p:spPr>
          <a:xfrm>
            <a:off x="4991100" y="3623600"/>
            <a:ext cx="11283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ارث بری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4" name="Google Shape;924;p73"/>
          <p:cNvSpPr txBox="1"/>
          <p:nvPr/>
        </p:nvSpPr>
        <p:spPr>
          <a:xfrm>
            <a:off x="5954025" y="1909100"/>
            <a:ext cx="1282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متد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6" name="Google Shape;926;p7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  <a:cs typeface="B Nazanin" panose="00000400000000000000" pitchFamily="2" charset="-78"/>
              </a:rPr>
              <a:t>5</a:t>
            </a:fld>
            <a:endParaRPr>
              <a:solidFill>
                <a:srgbClr val="CCCCCC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9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614775" y="946075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ساختمان </a:t>
            </a:r>
            <a:r>
              <a:rPr lang="fa-IR" sz="36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داده‌ها</a:t>
            </a:r>
            <a:endParaRPr sz="3600" b="1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cs typeface="B Nazanin" panose="00000400000000000000" pitchFamily="2" charset="-78"/>
              </a:rPr>
              <a:t>6</a:t>
            </a:fld>
            <a:endParaRPr>
              <a:cs typeface="B Nazanin" panose="00000400000000000000" pitchFamily="2" charset="-78"/>
            </a:endParaRPr>
          </a:p>
        </p:txBody>
      </p:sp>
      <p:cxnSp>
        <p:nvCxnSpPr>
          <p:cNvPr id="202" name="Google Shape;202;p33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233166"/>
            <a:ext cx="3388829" cy="4663217"/>
          </a:xfrm>
          <a:prstGeom prst="rect">
            <a:avLst/>
          </a:prstGeom>
        </p:spPr>
      </p:pic>
      <p:sp>
        <p:nvSpPr>
          <p:cNvPr id="11" name="Google Shape;200;p33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3674400" cy="19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1- </a:t>
            </a:r>
            <a:r>
              <a:rPr lang="en-US" sz="1800" dirty="0" err="1" smtClean="0">
                <a:cs typeface="B Nazanin" panose="00000400000000000000" pitchFamily="2" charset="-78"/>
              </a:rPr>
              <a:t>ValueType</a:t>
            </a:r>
            <a:r>
              <a:rPr lang="en-US" sz="1800" dirty="0" smtClean="0">
                <a:cs typeface="B Nazanin" panose="00000400000000000000" pitchFamily="2" charset="-78"/>
              </a:rPr>
              <a:t>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2- </a:t>
            </a:r>
            <a:r>
              <a:rPr lang="en-US" sz="1800" dirty="0" err="1" smtClean="0">
                <a:cs typeface="B Nazanin" panose="00000400000000000000" pitchFamily="2" charset="-78"/>
              </a:rPr>
              <a:t>ClassAttribute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3- </a:t>
            </a:r>
            <a:r>
              <a:rPr lang="en-US" sz="1800" dirty="0" err="1" smtClean="0">
                <a:cs typeface="B Nazanin" panose="00000400000000000000" pitchFamily="2" charset="-78"/>
              </a:rPr>
              <a:t>ClassConstructor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4- </a:t>
            </a:r>
            <a:r>
              <a:rPr lang="en-US" sz="1800" dirty="0" err="1" smtClean="0">
                <a:cs typeface="B Nazanin" panose="00000400000000000000" pitchFamily="2" charset="-78"/>
              </a:rPr>
              <a:t>ClassMethod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5- </a:t>
            </a:r>
            <a:r>
              <a:rPr lang="en-US" sz="1800" dirty="0" err="1" smtClean="0">
                <a:cs typeface="B Nazanin" panose="00000400000000000000" pitchFamily="2" charset="-78"/>
              </a:rPr>
              <a:t>ClassStructure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6- </a:t>
            </a:r>
            <a:r>
              <a:rPr lang="en-US" sz="1800" dirty="0" err="1" smtClean="0">
                <a:cs typeface="B Nazanin" panose="00000400000000000000" pitchFamily="2" charset="-78"/>
              </a:rPr>
              <a:t>ClassDiagram</a:t>
            </a:r>
            <a:endParaRPr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-46642" y="2332792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ورودی برنامه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7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4" name="Google Shape;249;p36"/>
          <p:cNvSpPr txBox="1">
            <a:spLocks/>
          </p:cNvSpPr>
          <p:nvPr/>
        </p:nvSpPr>
        <p:spPr>
          <a:xfrm>
            <a:off x="-46642" y="166731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fa-IR" sz="2000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249;p36"/>
          <p:cNvSpPr txBox="1">
            <a:spLocks/>
          </p:cNvSpPr>
          <p:nvPr/>
        </p:nvSpPr>
        <p:spPr>
          <a:xfrm>
            <a:off x="0" y="2670441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بررسی ورودی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249;p36"/>
          <p:cNvSpPr txBox="1">
            <a:spLocks/>
          </p:cNvSpPr>
          <p:nvPr/>
        </p:nvSpPr>
        <p:spPr>
          <a:xfrm>
            <a:off x="0" y="3009338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تولید کد در مرحله اول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Google Shape;249;p36"/>
          <p:cNvSpPr txBox="1">
            <a:spLocks/>
          </p:cNvSpPr>
          <p:nvPr/>
        </p:nvSpPr>
        <p:spPr>
          <a:xfrm>
            <a:off x="0" y="3335922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تولید کد در مرحله دوم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Google Shape;249;p36"/>
          <p:cNvSpPr txBox="1">
            <a:spLocks/>
          </p:cNvSpPr>
          <p:nvPr/>
        </p:nvSpPr>
        <p:spPr>
          <a:xfrm>
            <a:off x="0" y="3671152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ارزیابی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" name="Google Shape;249;p36"/>
          <p:cNvSpPr txBox="1">
            <a:spLocks/>
          </p:cNvSpPr>
          <p:nvPr/>
        </p:nvSpPr>
        <p:spPr>
          <a:xfrm>
            <a:off x="0" y="3997736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a-IR" sz="2000" dirty="0" smtClean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کارهای آینده</a:t>
            </a:r>
            <a:endParaRPr lang="fa-IR" sz="2000" dirty="0">
              <a:solidFill>
                <a:schemeClr val="bg1">
                  <a:lumMod val="6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95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XML</a:t>
            </a:r>
            <a:endParaRPr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7" y="1400867"/>
            <a:ext cx="2843991" cy="224259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1"/>
          <a:stretch/>
        </p:blipFill>
        <p:spPr>
          <a:xfrm>
            <a:off x="3306238" y="1400867"/>
            <a:ext cx="2297188" cy="198966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26" y="1400867"/>
            <a:ext cx="2995745" cy="31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رابط گرافیکی کاربر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18613" b="15175"/>
          <a:stretch/>
        </p:blipFill>
        <p:spPr bwMode="auto">
          <a:xfrm>
            <a:off x="700562" y="1368259"/>
            <a:ext cx="7742876" cy="2996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479</Words>
  <Application>Microsoft Office PowerPoint</Application>
  <PresentationFormat>On-screen Show (16:9)</PresentationFormat>
  <Paragraphs>160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BNazanin</vt:lpstr>
      <vt:lpstr>Bodoni</vt:lpstr>
      <vt:lpstr>Ubuntu Medium</vt:lpstr>
      <vt:lpstr>B Zar</vt:lpstr>
      <vt:lpstr>Times New Roman</vt:lpstr>
      <vt:lpstr>Wingdings</vt:lpstr>
      <vt:lpstr>Ubuntu</vt:lpstr>
      <vt:lpstr>Ubuntu Light</vt:lpstr>
      <vt:lpstr>Arvo</vt:lpstr>
      <vt:lpstr>Arial</vt:lpstr>
      <vt:lpstr>B Nazanin</vt:lpstr>
      <vt:lpstr>Minimal Charm</vt:lpstr>
      <vt:lpstr>نرم افزار ساخت نمودار کلاس و تبدیل و اضافه آن به کد زبان سی</vt:lpstr>
      <vt:lpstr>مقدمه</vt:lpstr>
      <vt:lpstr>دلایل برنامه نویسی شئ گرا در زبان سی</vt:lpstr>
      <vt:lpstr>کارهای پیشین</vt:lpstr>
      <vt:lpstr>قابلیت‌های پیاده سازی شده</vt:lpstr>
      <vt:lpstr>ساختمان داده‌ها</vt:lpstr>
      <vt:lpstr>ورودی برنامه</vt:lpstr>
      <vt:lpstr>XML</vt:lpstr>
      <vt:lpstr>رابط گرافیکی کاربر</vt:lpstr>
      <vt:lpstr>رابط گرافیکی کاربر</vt:lpstr>
      <vt:lpstr>بررسی ورودی</vt:lpstr>
      <vt:lpstr>خطاهای پایه‌ای</vt:lpstr>
      <vt:lpstr>وابستگی کلاس‌ها</vt:lpstr>
      <vt:lpstr>وابستگی کلاس‌ها</vt:lpstr>
      <vt:lpstr>تولید کد در مرحله اول</vt:lpstr>
      <vt:lpstr>اعمال ارث بری</vt:lpstr>
      <vt:lpstr>ساختار کلاس‌ها</vt:lpstr>
      <vt:lpstr>ساختار متدها</vt:lpstr>
      <vt:lpstr>پیاده سازی متد ها</vt:lpstr>
      <vt:lpstr>دستکاری نام متد ها </vt:lpstr>
      <vt:lpstr>سربار گذاری متد ها </vt:lpstr>
      <vt:lpstr>تولید کد در مرحله دوم</vt:lpstr>
      <vt:lpstr>ترنسکامپایل کد به زبان سی </vt:lpstr>
      <vt:lpstr>ترنسکامپایل کد به زبان سی </vt:lpstr>
      <vt:lpstr>ارزیابی</vt:lpstr>
      <vt:lpstr>آزمون‌ها</vt:lpstr>
      <vt:lpstr>کارهای آینده</vt:lpstr>
      <vt:lpstr>کارهای آینده</vt:lpstr>
      <vt:lpstr>خسته نباشید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نرم افزار ساخت نمودار کلاس و تبدیل و اضافه آن به کد زبان سی</dc:title>
  <dc:creator>Amirreza</dc:creator>
  <cp:lastModifiedBy>Amirreza</cp:lastModifiedBy>
  <cp:revision>29</cp:revision>
  <dcterms:modified xsi:type="dcterms:W3CDTF">2021-10-17T04:56:45Z</dcterms:modified>
</cp:coreProperties>
</file>