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49" orient="horz"/>
        <p:guide pos="2618" orient="horz"/>
        <p:guide pos="1756" orient="horz"/>
        <p:guide pos="1711" orient="horz"/>
        <p:guide pos="123" orient="horz"/>
        <p:guide pos="3117" orient="horz"/>
        <p:guide pos="3026" orient="horz"/>
        <p:guide pos="2845" orient="horz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d038ea72c_0_44:notes"/>
          <p:cNvSpPr txBox="1"/>
          <p:nvPr>
            <p:ph idx="1" type="body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d038ea72c_0_44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d038ea72c_0_12:notes"/>
          <p:cNvSpPr txBox="1"/>
          <p:nvPr>
            <p:ph idx="1" type="body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d038ea72c_0_12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ttom Content Area">
  <p:cSld name="Title and Bottom Content Are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395289" y="2787650"/>
            <a:ext cx="8353425" cy="1368426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type="title"/>
          </p:nvPr>
        </p:nvSpPr>
        <p:spPr>
          <a:xfrm>
            <a:off x="395289" y="303212"/>
            <a:ext cx="8353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Areas">
  <p:cSld name="Title and Two Content Area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95289" y="1347788"/>
            <a:ext cx="4140200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2"/>
          <p:cNvSpPr txBox="1"/>
          <p:nvPr>
            <p:ph idx="2" type="body"/>
          </p:nvPr>
        </p:nvSpPr>
        <p:spPr>
          <a:xfrm>
            <a:off x="4606926" y="1347788"/>
            <a:ext cx="4141788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395289" y="303213"/>
            <a:ext cx="8353424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2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Content Area">
  <p:cSld name="Title and Left Content Area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395289" y="1347788"/>
            <a:ext cx="4140200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395289" y="303213"/>
            <a:ext cx="8353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ntent Areas">
  <p:cSld name="Title and Three Content Area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395288" y="1347788"/>
            <a:ext cx="2736850" cy="2808288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200"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8" name="Google Shape;138;p14"/>
          <p:cNvSpPr txBox="1"/>
          <p:nvPr>
            <p:ph idx="2" type="body"/>
          </p:nvPr>
        </p:nvSpPr>
        <p:spPr>
          <a:xfrm>
            <a:off x="3203575" y="1347788"/>
            <a:ext cx="2736850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200"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9" name="Google Shape;139;p14"/>
          <p:cNvSpPr txBox="1"/>
          <p:nvPr>
            <p:ph idx="3" type="body"/>
          </p:nvPr>
        </p:nvSpPr>
        <p:spPr>
          <a:xfrm>
            <a:off x="6011863" y="1347788"/>
            <a:ext cx="2736850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200"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395289" y="303212"/>
            <a:ext cx="8353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ntent Areas">
  <p:cSld name="Title and Four Content Area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395289" y="1347788"/>
            <a:ext cx="4140200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606927" y="1347788"/>
            <a:ext cx="4141787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395289" y="303212"/>
            <a:ext cx="8353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3" type="body"/>
          </p:nvPr>
        </p:nvSpPr>
        <p:spPr>
          <a:xfrm>
            <a:off x="395289" y="2787650"/>
            <a:ext cx="4140199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2" name="Google Shape;152;p15"/>
          <p:cNvSpPr txBox="1"/>
          <p:nvPr>
            <p:ph idx="4" type="body"/>
          </p:nvPr>
        </p:nvSpPr>
        <p:spPr>
          <a:xfrm>
            <a:off x="4606926" y="2787650"/>
            <a:ext cx="4141788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Title Only 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95289" y="303212"/>
            <a:ext cx="8353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(orange)">
  <p:cSld name="End (orange)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95289" y="2257200"/>
            <a:ext cx="8353425" cy="1898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2pPr>
            <a:lvl3pPr indent="-419100" lvl="2" marL="13716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3pPr>
            <a:lvl4pPr indent="-419100" lvl="3" marL="18288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4pPr>
            <a:lvl5pPr indent="-419100" lvl="4" marL="22860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395289" y="1580400"/>
            <a:ext cx="83534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7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6" name="Google Shape;166;p17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7"/>
          <p:cNvCxnSpPr/>
          <p:nvPr/>
        </p:nvCxnSpPr>
        <p:spPr>
          <a:xfrm>
            <a:off x="395289" y="4320706"/>
            <a:ext cx="8353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(white)">
  <p:cSld name="End (white)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395289" y="2257200"/>
            <a:ext cx="8353425" cy="1898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indent="-419100" lvl="1" marL="9144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2pPr>
            <a:lvl3pPr indent="-419100" lvl="2" marL="13716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3pPr>
            <a:lvl4pPr indent="-419100" lvl="3" marL="18288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4pPr>
            <a:lvl5pPr indent="-419100" lvl="4" marL="22860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395289" y="1580400"/>
            <a:ext cx="83534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8" name="Google Shape;178;p18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9" name="Google Shape;179;p18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(black)">
  <p:cSld name="End (black)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395289" y="2257200"/>
            <a:ext cx="8353425" cy="18988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2pPr>
            <a:lvl3pPr indent="-419100" lvl="2" marL="13716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3pPr>
            <a:lvl4pPr indent="-419100" lvl="3" marL="18288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4pPr>
            <a:lvl5pPr indent="-419100" lvl="4" marL="22860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›"/>
              <a:defRPr sz="24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type="title"/>
          </p:nvPr>
        </p:nvSpPr>
        <p:spPr>
          <a:xfrm>
            <a:off x="395289" y="1580400"/>
            <a:ext cx="83534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9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0" name="Google Shape;190;p19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91" name="Google Shape;191;p19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5" name="Google Shape;195;p19"/>
          <p:cNvCxnSpPr/>
          <p:nvPr/>
        </p:nvCxnSpPr>
        <p:spPr>
          <a:xfrm>
            <a:off x="395289" y="4320706"/>
            <a:ext cx="835342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small Picture">
  <p:cSld name="Title Slide with small Pictu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179389" y="195262"/>
            <a:ext cx="8785225" cy="2736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3600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decken Sie die schraffierte Fläche mit einem Bild ab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cover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shaded area with a picture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(24,4 x 7,6 cm)</a:t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503548" y="3111810"/>
            <a:ext cx="8172141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503548" y="3457410"/>
            <a:ext cx="8172140" cy="842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503548" y="4299942"/>
            <a:ext cx="2628590" cy="3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b="0" sz="900"/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3" type="body"/>
          </p:nvPr>
        </p:nvSpPr>
        <p:spPr>
          <a:xfrm>
            <a:off x="3599892" y="4299942"/>
            <a:ext cx="5075797" cy="3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b="0" sz="900"/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33" name="Google Shape;33;p3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"/>
          <p:cNvSpPr txBox="1"/>
          <p:nvPr>
            <p:ph idx="4" type="body"/>
          </p:nvPr>
        </p:nvSpPr>
        <p:spPr>
          <a:xfrm>
            <a:off x="503239" y="0"/>
            <a:ext cx="2556593" cy="1310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800"/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/>
          <p:nvPr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72000" spcFirstLastPara="1" rIns="72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Wenn Sie ein neues Bild einfügen: Klicken Sie mit der rechten Maustaste auf das Bild und wählen „In den Hintergrund“, um das Bild hinter das Quality Seal zu bringen.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insert a new picture: Right click on the picture and select “Send to the back” to position it behind the Quality Seal.</a:t>
            </a:r>
            <a:endParaRPr/>
          </a:p>
        </p:txBody>
      </p:sp>
      <p:cxnSp>
        <p:nvCxnSpPr>
          <p:cNvPr id="39" name="Google Shape;39;p3"/>
          <p:cNvCxnSpPr/>
          <p:nvPr/>
        </p:nvCxnSpPr>
        <p:spPr>
          <a:xfrm>
            <a:off x="503548" y="-128550"/>
            <a:ext cx="0" cy="10038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3"/>
          <p:cNvCxnSpPr/>
          <p:nvPr/>
        </p:nvCxnSpPr>
        <p:spPr>
          <a:xfrm>
            <a:off x="3059832" y="-128550"/>
            <a:ext cx="0" cy="10038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3"/>
          <p:cNvCxnSpPr/>
          <p:nvPr/>
        </p:nvCxnSpPr>
        <p:spPr>
          <a:xfrm>
            <a:off x="-103432" y="1243480"/>
            <a:ext cx="0" cy="13384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3"/>
          <p:cNvCxnSpPr/>
          <p:nvPr/>
        </p:nvCxnSpPr>
        <p:spPr>
          <a:xfrm>
            <a:off x="-113608" y="-66920"/>
            <a:ext cx="0" cy="13384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idx="1" type="body"/>
          </p:nvPr>
        </p:nvSpPr>
        <p:spPr>
          <a:xfrm>
            <a:off x="395289" y="1347788"/>
            <a:ext cx="8353425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395289" y="303213"/>
            <a:ext cx="8353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Title Slide 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ctrTitle"/>
          </p:nvPr>
        </p:nvSpPr>
        <p:spPr>
          <a:xfrm>
            <a:off x="503548" y="2427585"/>
            <a:ext cx="817214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503548" y="2773185"/>
            <a:ext cx="8172140" cy="878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503548" y="4299942"/>
            <a:ext cx="2628590" cy="3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b="0" sz="900"/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3" type="body"/>
          </p:nvPr>
        </p:nvSpPr>
        <p:spPr>
          <a:xfrm>
            <a:off x="3599892" y="4299942"/>
            <a:ext cx="5075797" cy="3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b="0" sz="900"/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5"/>
          <p:cNvGrpSpPr/>
          <p:nvPr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5" name="Google Shape;55;p5"/>
            <p:cNvGrpSpPr/>
            <p:nvPr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0" name="Google Shape;60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03238" y="-1"/>
              <a:ext cx="2555876" cy="1748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big Picture">
  <p:cSld name="Title Slide with big Pictur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179389" y="195263"/>
            <a:ext cx="8785225" cy="47529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Bitte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decken Sie die schraffierte Fläche mit einem Bild ab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cover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shaded area with a picture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(24,4 x 13,2 cm)</a:t>
            </a:r>
            <a:endParaRPr/>
          </a:p>
        </p:txBody>
      </p:sp>
      <p:sp>
        <p:nvSpPr>
          <p:cNvPr id="63" name="Google Shape;63;p6"/>
          <p:cNvSpPr txBox="1"/>
          <p:nvPr>
            <p:ph type="ctrTitle"/>
          </p:nvPr>
        </p:nvSpPr>
        <p:spPr>
          <a:xfrm>
            <a:off x="503548" y="3110400"/>
            <a:ext cx="8172141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503548" y="3456000"/>
            <a:ext cx="8172140" cy="843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503548" y="4299942"/>
            <a:ext cx="2628590" cy="3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b="0" sz="900">
                <a:solidFill>
                  <a:schemeClr val="lt1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3599892" y="4299942"/>
            <a:ext cx="5075797" cy="3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b="0" sz="900">
                <a:solidFill>
                  <a:schemeClr val="lt1"/>
                </a:solidFill>
              </a:defRPr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68" name="Google Shape;68;p6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03239" y="1"/>
            <a:ext cx="2555875" cy="131127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800"/>
            </a:lvl1pPr>
            <a:lvl2pPr indent="-37147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›"/>
              <a:defRPr/>
            </a:lvl2pPr>
            <a:lvl3pPr indent="-37147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3pPr>
            <a:lvl4pPr indent="-37147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4pPr>
            <a:lvl5pPr indent="-37147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50"/>
              <a:buChar char="›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72000" spcFirstLastPara="1" rIns="72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Wenn Sie ein neues Bild einfügen: Klicken Sie mit der rechten Maustaste auf das Bild und wählen „In den Hintergrund“, um das Bild hinter das Quality Seal zu bringen.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insert a new picture: Right click on the picture and select “Send to the back” to position it behind the Quality Seal.</a:t>
            </a:r>
            <a:endParaRPr/>
          </a:p>
        </p:txBody>
      </p:sp>
      <p:cxnSp>
        <p:nvCxnSpPr>
          <p:cNvPr id="74" name="Google Shape;74;p6"/>
          <p:cNvCxnSpPr/>
          <p:nvPr/>
        </p:nvCxnSpPr>
        <p:spPr>
          <a:xfrm>
            <a:off x="503548" y="-128550"/>
            <a:ext cx="0" cy="10038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6"/>
          <p:cNvCxnSpPr/>
          <p:nvPr/>
        </p:nvCxnSpPr>
        <p:spPr>
          <a:xfrm>
            <a:off x="3059832" y="-128550"/>
            <a:ext cx="0" cy="10038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6"/>
          <p:cNvCxnSpPr/>
          <p:nvPr/>
        </p:nvCxnSpPr>
        <p:spPr>
          <a:xfrm>
            <a:off x="-113608" y="-66920"/>
            <a:ext cx="0" cy="13384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"/>
          <p:cNvCxnSpPr/>
          <p:nvPr/>
        </p:nvCxnSpPr>
        <p:spPr>
          <a:xfrm>
            <a:off x="-103432" y="1243480"/>
            <a:ext cx="0" cy="13384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(orange)">
  <p:cSld name="Chapter (orange)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95289" y="1347788"/>
            <a:ext cx="8353425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395289" y="303212"/>
            <a:ext cx="83534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7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86" name="Google Shape;86;p7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" name="Google Shape;90;p7"/>
          <p:cNvCxnSpPr/>
          <p:nvPr/>
        </p:nvCxnSpPr>
        <p:spPr>
          <a:xfrm>
            <a:off x="395289" y="4320706"/>
            <a:ext cx="8353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(white)">
  <p:cSld name="Chapter (white)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95289" y="1347788"/>
            <a:ext cx="8353425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title"/>
          </p:nvPr>
        </p:nvSpPr>
        <p:spPr>
          <a:xfrm>
            <a:off x="395289" y="302400"/>
            <a:ext cx="83534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8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(black)">
  <p:cSld name="Chapter (black)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395289" y="1347788"/>
            <a:ext cx="8353425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›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395289" y="303212"/>
            <a:ext cx="83534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5" name="Google Shape;105;p9"/>
          <p:cNvGrpSpPr/>
          <p:nvPr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06" name="Google Shape;106;p9"/>
            <p:cNvSpPr/>
            <p:nvPr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" name="Google Shape;110;p9"/>
          <p:cNvCxnSpPr/>
          <p:nvPr/>
        </p:nvCxnSpPr>
        <p:spPr>
          <a:xfrm>
            <a:off x="395289" y="4320706"/>
            <a:ext cx="835342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op Content Area">
  <p:cSld name="Title and Top Content Are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95289" y="1347788"/>
            <a:ext cx="83534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395289" y="303212"/>
            <a:ext cx="83534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very high confidence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2620509" y="153738"/>
            <a:ext cx="3902982" cy="3899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395289" y="4320706"/>
            <a:ext cx="8353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252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0" spcFirstLastPara="1" rIns="0" wrap="square" tIns="180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, engineering drawing&#10;&#10;Description automatically generated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4381646"/>
            <a:ext cx="2026824" cy="568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0" name="Google Shape;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500" y="4348052"/>
            <a:ext cx="1512168" cy="685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4309237" y="5021580"/>
            <a:ext cx="369888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ut.bme.hu/Staff/siktdavid" TargetMode="External"/><Relationship Id="rId4" Type="http://schemas.openxmlformats.org/officeDocument/2006/relationships/hyperlink" Target="https://www.aut.bme.hu/Staff/siktdavid" TargetMode="External"/><Relationship Id="rId5" Type="http://schemas.openxmlformats.org/officeDocument/2006/relationships/image" Target="../media/image13.jp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391066" y="1635647"/>
            <a:ext cx="4017600" cy="262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This ESP32-based project enables secure automotive software updates using</a:t>
            </a:r>
            <a:r>
              <a:rPr b="1" lang="en-US" sz="1100">
                <a:solidFill>
                  <a:schemeClr val="dk1"/>
                </a:solidFill>
              </a:rPr>
              <a:t> RSA and AES cryptography.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The ESP32 receives a UART data containing an AES key (RSA encrypted), IV, and AES-encrypted message + signature (payload).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It decrypts the AES key using its private RSA key, then decrypts the payload.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The decrypted message contains a new status string and its RSA-SHA256 signature.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If signature verification passes using the sender’s public key, the ESP32 updates its internal message.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Otherwise, the payload is rejected.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sz="1100">
                <a:solidFill>
                  <a:schemeClr val="dk1"/>
                </a:solidFill>
              </a:rPr>
              <a:t>A Python script prepares and transmits the final message securely.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May 2024</a:t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0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Robert Moni, © Continental AG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1530688" y="267494"/>
            <a:ext cx="707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Shobhit Sharma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BSc student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type: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laboratory project (önlab)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-US" sz="1200">
                <a:solidFill>
                  <a:schemeClr val="dk1"/>
                </a:solidFill>
              </a:rPr>
              <a:t>Secure automotive software update using cryptography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>
                <a:solidFill>
                  <a:schemeClr val="dk1"/>
                </a:solidFill>
              </a:rPr>
              <a:t>Professor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Dávid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Sik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731112" y="1635647"/>
            <a:ext cx="4017602" cy="2516073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251520" y="291830"/>
            <a:ext cx="1224136" cy="1127791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574" y="377075"/>
            <a:ext cx="1006277" cy="9707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0" title="May 26, 2025, 12_44_50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100" y="1635650"/>
            <a:ext cx="4017600" cy="25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10" type="dt"/>
          </p:nvPr>
        </p:nvSpPr>
        <p:spPr>
          <a:xfrm>
            <a:off x="7668344" y="4551969"/>
            <a:ext cx="684000" cy="1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May 2024</a:t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1"/>
          <p:cNvSpPr txBox="1"/>
          <p:nvPr>
            <p:ph idx="11" type="ftr"/>
          </p:nvPr>
        </p:nvSpPr>
        <p:spPr>
          <a:xfrm>
            <a:off x="7333512" y="4665239"/>
            <a:ext cx="10188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Author, © Continental AG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323525" y="195475"/>
            <a:ext cx="63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Hybrid Encryption for Secure Updates using RSA and AES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1" title="fi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300" y="564775"/>
            <a:ext cx="5900401" cy="367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/>
        </p:nvSpPr>
        <p:spPr>
          <a:xfrm>
            <a:off x="589275" y="1440175"/>
            <a:ext cx="2186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HERE IS THE FLOWCHART DEPICTING THE PROCESS!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May 2024</a:t>
            </a:r>
            <a:endParaRPr/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2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Author, © Continental AG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323525" y="195475"/>
            <a:ext cx="63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Hybrid Encryption for Secure Updates using RSA and AES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391066" y="1059582"/>
            <a:ext cx="4017600" cy="316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Laptop Side:-</a:t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Signs message with RSA private key (SHA-256).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Encrypts message using AES-256-CBC.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Encrypts AES key with ESP32's RSA public key.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Sends &lt;enc_key&gt;::&lt;iv&gt;::&lt;payload&gt; over UART.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ESP32 Side:-</a:t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Decrypts AES key using RSA private key.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Decrypts payload using AES-256-CBC.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Verifies signature with Laptop’s RSA public key.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Updates message only if valid.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Hybrid encryption used for secure message transfer:-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chemeClr val="dk1"/>
                </a:solidFill>
              </a:rPr>
              <a:t>AES encrypts the payload (symmetric, for fast, secure data)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chemeClr val="dk1"/>
                </a:solidFill>
              </a:rPr>
              <a:t>RSA encrypts the AES key (asymmetric, for key exchange).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4731112" y="1059582"/>
            <a:ext cx="4017602" cy="3162404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2" title="rsa_algorith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125" y="1098300"/>
            <a:ext cx="4017600" cy="3057775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idx="10" type="dt"/>
          </p:nvPr>
        </p:nvSpPr>
        <p:spPr>
          <a:xfrm>
            <a:off x="7668344" y="4551969"/>
            <a:ext cx="684000" cy="1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May 2024</a:t>
            </a:r>
            <a:endParaRPr/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3"/>
          <p:cNvSpPr txBox="1"/>
          <p:nvPr>
            <p:ph idx="11" type="ftr"/>
          </p:nvPr>
        </p:nvSpPr>
        <p:spPr>
          <a:xfrm>
            <a:off x="7333512" y="4665239"/>
            <a:ext cx="10188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Author, © Continental AG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323525" y="195475"/>
            <a:ext cx="63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Project File Overview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91066" y="1059582"/>
            <a:ext cx="4017600" cy="316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secure_updates.py:-</a:t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Runs on the laptop side.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 Signs message using RSA private key.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Encrypts message with AES, then encrypts AES key using RSA public key.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Sends the final Base64-encoded package over UART.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hello_world_main.c</a:t>
            </a:r>
            <a:r>
              <a:rPr b="1" lang="en-US" sz="1050">
                <a:solidFill>
                  <a:schemeClr val="dk1"/>
                </a:solidFill>
              </a:rPr>
              <a:t>:-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chemeClr val="dk1"/>
                </a:solidFill>
              </a:rPr>
              <a:t>Parses the received payload.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chemeClr val="dk1"/>
                </a:solidFill>
              </a:rPr>
              <a:t>Decrypts AES key using RSA private key.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chemeClr val="dk1"/>
                </a:solidFill>
              </a:rPr>
              <a:t>Decrypts message using AES-CBC.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-"/>
            </a:pPr>
            <a:r>
              <a:rPr lang="en-US" sz="1050">
                <a:solidFill>
                  <a:schemeClr val="dk1"/>
                </a:solidFill>
              </a:rPr>
              <a:t>Verifies the digital signature using laptop’s RSA public key and updates the string if verification passes</a:t>
            </a:r>
            <a:endParaRPr sz="105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2 RSA Key Pairs used: </a:t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L: Signs messages (private key), shares public key with ESP32. 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</a:rPr>
              <a:t>E: Decrypts AES key (private key), laptop encrypts with its public key.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4731112" y="1059582"/>
            <a:ext cx="4017600" cy="31623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550" y="1162650"/>
            <a:ext cx="3652875" cy="2993425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idx="10" type="dt"/>
          </p:nvPr>
        </p:nvSpPr>
        <p:spPr>
          <a:xfrm>
            <a:off x="7668344" y="4551969"/>
            <a:ext cx="684076" cy="1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May 2024</a:t>
            </a:r>
            <a:endParaRPr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4"/>
          <p:cNvSpPr txBox="1"/>
          <p:nvPr>
            <p:ph idx="11" type="ftr"/>
          </p:nvPr>
        </p:nvSpPr>
        <p:spPr>
          <a:xfrm>
            <a:off x="7333512" y="4665239"/>
            <a:ext cx="1018909" cy="11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Author, © Continental AG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323528" y="19548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&amp; future work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391066" y="1059582"/>
            <a:ext cx="4017600" cy="316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</a:rPr>
              <a:t>Results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Secure UART transmission using hybrid encryption (RSA + AES) was successfully implemented.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The ESP32 verifies the authenticity of incoming messages and updates only if valid.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Manual tampering or invalid signatures are correctly rejected, ensuring integrity.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Base64 parsing, RSA decryption, and AES payload handling work efficiently on constrained hardware. 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-US" sz="1050">
                <a:solidFill>
                  <a:schemeClr val="dk1"/>
                </a:solidFill>
              </a:rPr>
              <a:t>UART communication remains stable even with large, encrypted payloads.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b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>
                <a:solidFill>
                  <a:schemeClr val="dk1"/>
                </a:solidFill>
              </a:rPr>
              <a:t>Extending the system to perform</a:t>
            </a:r>
            <a:r>
              <a:rPr b="1" lang="en-US" sz="1050">
                <a:solidFill>
                  <a:schemeClr val="dk1"/>
                </a:solidFill>
              </a:rPr>
              <a:t> full firmware updates</a:t>
            </a:r>
            <a:r>
              <a:rPr lang="en-US" sz="1050">
                <a:solidFill>
                  <a:schemeClr val="dk1"/>
                </a:solidFill>
              </a:rPr>
              <a:t> instead of just updating a string. The current UART-based transmission can be enhanced to support secure </a:t>
            </a:r>
            <a:r>
              <a:rPr b="1" lang="en-US" sz="1050">
                <a:solidFill>
                  <a:schemeClr val="dk1"/>
                </a:solidFill>
              </a:rPr>
              <a:t>Over-The-Air (OTA) </a:t>
            </a:r>
            <a:r>
              <a:rPr lang="en-US" sz="1050">
                <a:solidFill>
                  <a:schemeClr val="dk1"/>
                </a:solidFill>
              </a:rPr>
              <a:t>updates. This would make the update mechanism more practical and scalable in real-world automotive scenarios.</a:t>
            </a:r>
            <a:b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4731112" y="1059582"/>
            <a:ext cx="4017602" cy="3162404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950" y="1229588"/>
            <a:ext cx="3917925" cy="2823175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