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868685"/>
              </a:solidFill>
              <a:prstDash val="solid"/>
              <a:miter lim="400000"/>
            </a:ln>
          </a:left>
          <a:right>
            <a:ln w="3175" cap="flat">
              <a:solidFill>
                <a:srgbClr val="868685"/>
              </a:solidFill>
              <a:prstDash val="solid"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3386" y="4389543"/>
            <a:ext cx="10464802" cy="57488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3386" y="5994400"/>
            <a:ext cx="10464802" cy="52408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1" y="1219199"/>
            <a:ext cx="13004801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590925" y="1706063"/>
            <a:ext cx="7802881" cy="40640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3386" y="5818293"/>
            <a:ext cx="10464802" cy="128016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3386" y="7166186"/>
            <a:ext cx="10464802" cy="9550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3386" y="3352800"/>
            <a:ext cx="10464802" cy="30480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180387" y="1828799"/>
            <a:ext cx="4314614" cy="575281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79306" y="2275839"/>
            <a:ext cx="7491308" cy="2479041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79306" y="4809066"/>
            <a:ext cx="7491308" cy="27906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273386" y="1408853"/>
            <a:ext cx="10464802" cy="1828801"/>
          </a:xfrm>
          <a:prstGeom prst="rect">
            <a:avLst/>
          </a:prstGeom>
        </p:spPr>
        <p:txBody>
          <a:bodyPr anchor="ctr"/>
          <a:lstStyle>
            <a:lvl1pPr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273386" y="1408853"/>
            <a:ext cx="10464802" cy="1828801"/>
          </a:xfrm>
          <a:prstGeom prst="rect">
            <a:avLst/>
          </a:prstGeom>
        </p:spPr>
        <p:txBody>
          <a:bodyPr anchor="ctr"/>
          <a:lstStyle>
            <a:lvl1pPr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1273386" y="3298613"/>
            <a:ext cx="10464802" cy="4287521"/>
          </a:xfrm>
          <a:prstGeom prst="rect">
            <a:avLst/>
          </a:prstGeom>
        </p:spPr>
        <p:txBody>
          <a:bodyPr anchor="ctr"/>
          <a:lstStyle>
            <a:lvl1pPr marL="611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1pPr>
            <a:lvl2pPr marL="1500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2pPr>
            <a:lvl3pPr marL="2389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3pPr>
            <a:lvl4pPr marL="3278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4pPr>
            <a:lvl5pPr marL="4167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078133" y="3298613"/>
            <a:ext cx="4653281" cy="428752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273386" y="1408853"/>
            <a:ext cx="10464802" cy="1828801"/>
          </a:xfrm>
          <a:prstGeom prst="rect">
            <a:avLst/>
          </a:prstGeom>
        </p:spPr>
        <p:txBody>
          <a:bodyPr anchor="ctr"/>
          <a:lstStyle>
            <a:lvl1pPr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273386" y="3298613"/>
            <a:ext cx="5452534" cy="4287521"/>
          </a:xfrm>
          <a:prstGeom prst="rect">
            <a:avLst/>
          </a:prstGeom>
        </p:spPr>
        <p:txBody>
          <a:bodyPr anchor="ctr"/>
          <a:lstStyle>
            <a:lvl1pPr marL="457707" indent="-457707" algn="l">
              <a:spcBef>
                <a:spcPts val="3700"/>
              </a:spcBef>
              <a:buSzPct val="50000"/>
              <a:buBlip>
                <a:blip r:embed="rId2"/>
              </a:buBlip>
              <a:defRPr sz="3400"/>
            </a:lvl1pPr>
            <a:lvl2pPr marL="1130807" indent="-457707" algn="l">
              <a:spcBef>
                <a:spcPts val="3700"/>
              </a:spcBef>
              <a:buSzPct val="50000"/>
              <a:buBlip>
                <a:blip r:embed="rId2"/>
              </a:buBlip>
              <a:defRPr sz="3400"/>
            </a:lvl2pPr>
            <a:lvl3pPr marL="1803907" indent="-457707" algn="l">
              <a:spcBef>
                <a:spcPts val="3700"/>
              </a:spcBef>
              <a:buSzPct val="50000"/>
              <a:buBlip>
                <a:blip r:embed="rId2"/>
              </a:buBlip>
              <a:defRPr sz="3400"/>
            </a:lvl3pPr>
            <a:lvl4pPr marL="2477007" indent="-457707" algn="l">
              <a:spcBef>
                <a:spcPts val="3700"/>
              </a:spcBef>
              <a:buSzPct val="50000"/>
              <a:buBlip>
                <a:blip r:embed="rId2"/>
              </a:buBlip>
              <a:defRPr sz="3400"/>
            </a:lvl4pPr>
            <a:lvl5pPr marL="3150107" indent="-457707" algn="l">
              <a:spcBef>
                <a:spcPts val="3700"/>
              </a:spcBef>
              <a:buSzPct val="50000"/>
              <a:buBlip>
                <a:blip r:embed="rId2"/>
              </a:buBlip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273386" y="2174239"/>
            <a:ext cx="10464802" cy="5418668"/>
          </a:xfrm>
          <a:prstGeom prst="rect">
            <a:avLst/>
          </a:prstGeom>
        </p:spPr>
        <p:txBody>
          <a:bodyPr anchor="ctr"/>
          <a:lstStyle>
            <a:lvl1pPr marL="611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1pPr>
            <a:lvl2pPr marL="1500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2pPr>
            <a:lvl3pPr marL="2389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3pPr>
            <a:lvl4pPr marL="3278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4pPr>
            <a:lvl5pPr marL="4167187" indent="-611187" algn="l">
              <a:spcBef>
                <a:spcPts val="4100"/>
              </a:spcBef>
              <a:buSzPct val="47000"/>
              <a:buBlip>
                <a:blip r:embed="rId2"/>
              </a:buBlip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 rot="21600000">
            <a:off x="8548857" y="1678833"/>
            <a:ext cx="4165602" cy="312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8572727" y="5078462"/>
            <a:ext cx="4140201" cy="310515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295685" y="1677565"/>
            <a:ext cx="8033175" cy="6502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50929" y="8209280"/>
            <a:ext cx="298536" cy="270087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3386" y="2655146"/>
            <a:ext cx="10464802" cy="20929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3386" y="4978400"/>
            <a:ext cx="10464802" cy="955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929" y="8169486"/>
            <a:ext cx="298536" cy="270088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>
              <a:defRPr sz="16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y IoT Platfor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 sz="78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lvl1pPr>
          </a:lstStyle>
          <a:p>
            <a:pPr/>
            <a:r>
              <a:t>My IoT Platform</a:t>
            </a:r>
          </a:p>
        </p:txBody>
      </p:sp>
      <p:sp>
        <p:nvSpPr>
          <p:cNvPr id="120" name="An IoT device Integration Platfor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An IoT device Integration Platform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y IoT ?…"/>
          <p:cNvSpPr txBox="1"/>
          <p:nvPr/>
        </p:nvSpPr>
        <p:spPr>
          <a:xfrm>
            <a:off x="276210" y="3024911"/>
            <a:ext cx="11254100" cy="2225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spcBef>
                <a:spcPts val="4100"/>
              </a:spcBef>
              <a:defRPr sz="44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r>
              <a:t>Why IoT ?</a:t>
            </a:r>
          </a:p>
          <a:p>
            <a:pPr lvl="1" algn="l"/>
            <a:r>
              <a:t>Data Capture — Big Data</a:t>
            </a:r>
          </a:p>
          <a:p>
            <a:pPr lvl="1" algn="l"/>
          </a:p>
          <a:p>
            <a:pPr lvl="1" algn="l"/>
            <a:r>
              <a:t>Industrial Automation —Industry 4.0</a:t>
            </a:r>
          </a:p>
        </p:txBody>
      </p:sp>
      <p:sp>
        <p:nvSpPr>
          <p:cNvPr id="123" name="What is IoT ?…"/>
          <p:cNvSpPr txBox="1"/>
          <p:nvPr/>
        </p:nvSpPr>
        <p:spPr>
          <a:xfrm>
            <a:off x="372956" y="903998"/>
            <a:ext cx="10547359" cy="11844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l">
              <a:spcBef>
                <a:spcPts val="4100"/>
              </a:spcBef>
              <a:defRPr sz="44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lvl1pPr>
            <a:lvl2pPr algn="l"/>
          </a:lstStyle>
          <a:p>
            <a:pPr/>
            <a:r>
              <a:t>What is IoT ? </a:t>
            </a:r>
          </a:p>
          <a:p>
            <a:pPr lvl="1"/>
            <a:r>
              <a:t>Any physical device that is connected to the internet</a:t>
            </a:r>
          </a:p>
        </p:txBody>
      </p:sp>
      <p:pic>
        <p:nvPicPr>
          <p:cNvPr id="124" name="industry_40_factory.jpg" descr="industry_40_factory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359" y="5707166"/>
            <a:ext cx="7638372" cy="340356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2" grpId="2"/>
      <p:bldP build="whole" bldLvl="1" animBg="1" rev="0" advAuto="0" spid="124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is IoT Platform?…"/>
          <p:cNvSpPr txBox="1"/>
          <p:nvPr/>
        </p:nvSpPr>
        <p:spPr>
          <a:xfrm>
            <a:off x="169566" y="692243"/>
            <a:ext cx="12462469" cy="22631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spcBef>
                <a:spcPts val="4100"/>
              </a:spcBef>
              <a:defRPr sz="44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r>
              <a:t>What is IoT Platform?</a:t>
            </a:r>
          </a:p>
          <a:p>
            <a:pPr algn="l"/>
            <a:r>
              <a:t>an IoT platform is just about enabling connectivity between all the IoT devices</a:t>
            </a:r>
          </a:p>
        </p:txBody>
      </p:sp>
      <p:sp>
        <p:nvSpPr>
          <p:cNvPr id="127" name="Ideally What IoT Platform should offer?…"/>
          <p:cNvSpPr txBox="1"/>
          <p:nvPr/>
        </p:nvSpPr>
        <p:spPr>
          <a:xfrm>
            <a:off x="253999" y="4186907"/>
            <a:ext cx="12293601" cy="35895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defRPr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r>
              <a:t>Ideally What IoT Platform should offer?</a:t>
            </a:r>
          </a:p>
          <a:p>
            <a:pPr algn="l">
              <a:defRPr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</a:p>
          <a:p>
            <a:pPr algn="l" defTabSz="325120">
              <a:lnSpc>
                <a:spcPts val="2000"/>
              </a:lnSpc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sz="3400"/>
            </a:pPr>
            <a:r>
              <a:t>Connectivity &amp; normalisation</a:t>
            </a:r>
          </a:p>
          <a:p>
            <a:pPr algn="l">
              <a:defRPr sz="3400"/>
            </a:pPr>
            <a:r>
              <a:t>Device management</a:t>
            </a:r>
          </a:p>
          <a:p>
            <a:pPr algn="l">
              <a:defRPr sz="3400"/>
            </a:pPr>
            <a:r>
              <a:t>Data Persistent</a:t>
            </a:r>
          </a:p>
          <a:p>
            <a:pPr algn="l">
              <a:defRPr sz="3400"/>
            </a:pPr>
            <a:r>
              <a:t>Action management (Integration)</a:t>
            </a:r>
          </a:p>
          <a:p>
            <a:pPr algn="l">
              <a:defRPr sz="3400"/>
            </a:pPr>
            <a:r>
              <a:t>Visualisation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is on the market ?"/>
          <p:cNvSpPr txBox="1"/>
          <p:nvPr/>
        </p:nvSpPr>
        <p:spPr>
          <a:xfrm>
            <a:off x="281939" y="620606"/>
            <a:ext cx="5597332" cy="663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l">
              <a:spcBef>
                <a:spcPts val="4100"/>
              </a:spcBef>
              <a:defRPr sz="44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lvl1pPr>
          </a:lstStyle>
          <a:p>
            <a:pPr/>
            <a:r>
              <a:t>What is on the market ?</a:t>
            </a:r>
          </a:p>
        </p:txBody>
      </p:sp>
      <p:sp>
        <p:nvSpPr>
          <p:cNvPr id="130" name="What is missing?"/>
          <p:cNvSpPr txBox="1"/>
          <p:nvPr/>
        </p:nvSpPr>
        <p:spPr>
          <a:xfrm>
            <a:off x="431799" y="5268806"/>
            <a:ext cx="3898021" cy="663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l">
              <a:spcBef>
                <a:spcPts val="4100"/>
              </a:spcBef>
              <a:defRPr sz="44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lvl1pPr>
          </a:lstStyle>
          <a:p>
            <a:pPr/>
            <a:r>
              <a:t>What is missing?</a:t>
            </a:r>
          </a:p>
        </p:txBody>
      </p:sp>
      <p:pic>
        <p:nvPicPr>
          <p:cNvPr id="131" name="integration-platforms-active-in-the-IoT.jpg" descr="integration-platforms-active-in-the-Io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9200" y="1523782"/>
            <a:ext cx="5735294" cy="2535000"/>
          </a:xfrm>
          <a:prstGeom prst="rect">
            <a:avLst/>
          </a:prstGeom>
          <a:ln w="3175">
            <a:miter lim="400000"/>
          </a:ln>
        </p:spPr>
      </p:pic>
      <p:sp>
        <p:nvSpPr>
          <p:cNvPr id="132" name="Commercial…"/>
          <p:cNvSpPr txBox="1"/>
          <p:nvPr/>
        </p:nvSpPr>
        <p:spPr>
          <a:xfrm>
            <a:off x="612565" y="1503256"/>
            <a:ext cx="3092870" cy="28862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defRPr b="1">
                <a:solidFill>
                  <a:schemeClr val="accent2"/>
                </a:solidFill>
              </a:defRPr>
            </a:pPr>
            <a:r>
              <a:t>Commercial</a:t>
            </a:r>
          </a:p>
          <a:p>
            <a:pPr algn="l">
              <a:defRPr sz="2500"/>
            </a:pPr>
            <a:r>
              <a:t>Amazon WS</a:t>
            </a:r>
          </a:p>
          <a:p>
            <a:pPr algn="l">
              <a:defRPr sz="2500"/>
            </a:pPr>
            <a:r>
              <a:t>Google  Could,</a:t>
            </a:r>
          </a:p>
          <a:p>
            <a:pPr algn="l">
              <a:defRPr sz="2500"/>
            </a:pPr>
            <a:r>
              <a:t>MS Azure IoT Pub</a:t>
            </a:r>
          </a:p>
          <a:p>
            <a:pPr algn="l">
              <a:defRPr sz="2500"/>
            </a:pPr>
          </a:p>
          <a:p>
            <a:pPr algn="l">
              <a:defRPr b="1">
                <a:solidFill>
                  <a:schemeClr val="accent2"/>
                </a:solidFill>
              </a:defRPr>
            </a:pPr>
            <a:r>
              <a:t>Open Source</a:t>
            </a:r>
          </a:p>
          <a:p>
            <a:pPr algn="l">
              <a:defRPr sz="2500"/>
            </a:pPr>
            <a:r>
              <a:t>ThingsBoard</a:t>
            </a:r>
          </a:p>
        </p:txBody>
      </p:sp>
      <p:sp>
        <p:nvSpPr>
          <p:cNvPr id="133" name="Management of  logic relationship among selected IoT device…"/>
          <p:cNvSpPr txBox="1"/>
          <p:nvPr/>
        </p:nvSpPr>
        <p:spPr>
          <a:xfrm>
            <a:off x="496959" y="6344865"/>
            <a:ext cx="10433580" cy="21946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2500"/>
            </a:pPr>
            <a:r>
              <a:t>Management of  logic relationship among selected IoT device</a:t>
            </a:r>
          </a:p>
          <a:p>
            <a:pPr algn="l">
              <a:defRPr sz="2500"/>
            </a:pPr>
          </a:p>
          <a:p>
            <a:pPr algn="l">
              <a:defRPr sz="3400"/>
            </a:pPr>
            <a:r>
              <a:rPr sz="2500"/>
              <a:t>Communication among selected IoT devices. (eg. machine-machine communication)</a:t>
            </a:r>
            <a:br/>
          </a:p>
          <a:p>
            <a:pPr marL="457200" indent="-457200" algn="l" defTabSz="457200">
              <a:lnSpc>
                <a:spcPts val="4100"/>
              </a:lnSpc>
              <a:tabLst>
                <a:tab pos="139700" algn="l"/>
                <a:tab pos="457200" algn="l"/>
              </a:tabLs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3"/>
      <p:bldP build="whole" bldLvl="1" animBg="1" rev="0" advAuto="0" spid="130" grpId="4"/>
      <p:bldP build="whole" bldLvl="1" animBg="1" rev="0" advAuto="0" spid="129" grpId="1"/>
      <p:bldP build="whole" bldLvl="1" animBg="1" rev="0" advAuto="0" spid="132" grpId="2"/>
      <p:bldP build="whole" bldLvl="1" animBg="1" rev="0" advAuto="0" spid="133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hat is “My IoT Platform” aim for?"/>
          <p:cNvSpPr txBox="1"/>
          <p:nvPr/>
        </p:nvSpPr>
        <p:spPr>
          <a:xfrm>
            <a:off x="508000" y="381846"/>
            <a:ext cx="8220338" cy="663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l">
              <a:spcBef>
                <a:spcPts val="4100"/>
              </a:spcBef>
              <a:defRPr sz="44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lvl1pPr>
          </a:lstStyle>
          <a:p>
            <a:pPr/>
            <a:r>
              <a:t>What is “My IoT Platform” aim for?</a:t>
            </a:r>
          </a:p>
        </p:txBody>
      </p:sp>
      <p:sp>
        <p:nvSpPr>
          <p:cNvPr id="136" name="• Register/Deregister IoT device…"/>
          <p:cNvSpPr txBox="1"/>
          <p:nvPr/>
        </p:nvSpPr>
        <p:spPr>
          <a:xfrm>
            <a:off x="-55430" y="1233115"/>
            <a:ext cx="11464660" cy="40107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3400"/>
            </a:pPr>
            <a:r>
              <a:t>	•	Register/Deregister IoT device</a:t>
            </a:r>
            <a:br/>
          </a:p>
          <a:p>
            <a:pPr algn="l">
              <a:defRPr sz="3400"/>
            </a:pPr>
            <a:r>
              <a:t>	•	Subscribe real time data from registered IoT device (sensor)</a:t>
            </a:r>
            <a:br/>
          </a:p>
          <a:p>
            <a:pPr algn="l">
              <a:defRPr sz="3400"/>
            </a:pPr>
            <a:r>
              <a:t>	•	Publish command to registered IoT device (reactor).</a:t>
            </a:r>
            <a:br/>
          </a:p>
          <a:p>
            <a:pPr algn="l">
              <a:defRPr sz="3400"/>
            </a:pPr>
            <a:r>
              <a:t>	•	</a:t>
            </a:r>
            <a:r>
              <a:rPr>
                <a:solidFill>
                  <a:schemeClr val="accent5">
                    <a:satOff val="19674"/>
                    <a:lumOff val="-24274"/>
                  </a:schemeClr>
                </a:solidFill>
              </a:rPr>
              <a:t>Create logic relationship among registered IoT device. </a:t>
            </a:r>
            <a:br>
              <a:rPr>
                <a:solidFill>
                  <a:schemeClr val="accent5">
                    <a:satOff val="19674"/>
                    <a:lumOff val="-24274"/>
                  </a:schemeClr>
                </a:solidFill>
              </a:rPr>
            </a:br>
          </a:p>
        </p:txBody>
      </p:sp>
      <p:sp>
        <p:nvSpPr>
          <p:cNvPr id="137" name="{…"/>
          <p:cNvSpPr txBox="1"/>
          <p:nvPr/>
        </p:nvSpPr>
        <p:spPr>
          <a:xfrm>
            <a:off x="967316" y="5179906"/>
            <a:ext cx="3283366" cy="4397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{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"description" : "Temp up light on",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"sensorIds" : [ 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    "5af1c08f8697a9074c2fd4c9"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],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"reactorIds" : [ 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    "5af1b8418697a906f59b78d4"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],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"sensorThreshold" : [ 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    "20"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],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"sensorThresholdRelation" : [ 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    "GT"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],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"reactorCommands" : [ 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    "on"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 ],</a:t>
            </a:r>
          </a:p>
          <a:p>
            <a:pPr algn="l"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t>   }</a:t>
            </a:r>
          </a:p>
        </p:txBody>
      </p:sp>
      <p:sp>
        <p:nvSpPr>
          <p:cNvPr id="138" name="When “My IoT Platform”…"/>
          <p:cNvSpPr txBox="1"/>
          <p:nvPr/>
        </p:nvSpPr>
        <p:spPr>
          <a:xfrm>
            <a:off x="6453634" y="5014806"/>
            <a:ext cx="4771132" cy="4473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rPr sz="1700"/>
              <a:t>When “My IoT Platform”</a:t>
            </a:r>
            <a:r>
              <a:t> </a:t>
            </a:r>
          </a:p>
          <a:p>
            <a:pPr>
              <a:defRPr sz="1700"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rPr sz="1700"/>
              <a:t>receives Temperature Data from </a:t>
            </a: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rPr sz="1700"/>
              <a:t>Temperature Sensor (id 5af1c08f8697a9074c2fd4c9) </a:t>
            </a: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rPr sz="1700"/>
              <a:t>If the data value is</a:t>
            </a: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rPr sz="1700"/>
              <a:t>Greater Than</a:t>
            </a: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rPr sz="1700"/>
              <a:t>20 degree</a:t>
            </a: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rPr sz="1700"/>
              <a:t>Then</a:t>
            </a: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rPr sz="1700"/>
              <a:t>Send Command (on) to</a:t>
            </a:r>
            <a:endParaRPr sz="1700"/>
          </a:p>
          <a:p>
            <a:pPr>
              <a:defRPr>
                <a:solidFill>
                  <a:schemeClr val="accent5">
                    <a:satOff val="19674"/>
                    <a:lumOff val="-24274"/>
                  </a:schemeClr>
                </a:solidFill>
              </a:defRPr>
            </a:pPr>
            <a:r>
              <a:rPr sz="1700"/>
              <a:t>Reactor (id 5af1b8418697a906f59b78d4)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4"/>
      <p:bldP build="whole" bldLvl="1" animBg="1" rev="0" advAuto="0" spid="137" grpId="3"/>
      <p:bldP build="whole" bldLvl="1" animBg="1" rev="0" advAuto="0" spid="136" grpId="2"/>
      <p:bldP build="whole" bldLvl="1" animBg="1" rev="0" advAuto="0" spid="1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OqQByS2CPeyCUMIzwnAO7mC5oQ3SeL96vZWFXoFLzuPHnVeMwRdNdPJTNMlaGsMm4zFbmZPvppvbJKQe39HX-1Caq9pFjnx-1gKNiC1Y5m-XsSuJV5myMAmXmEa6E-pk79Q2WDi.png" descr="EOqQByS2CPeyCUMIzwnAO7mC5oQ3SeL96vZWFXoFLzuPHnVeMwRdNdPJTNMlaGsMm4zFbmZPvppvbJKQe39HX-1Caq9pFjnx-1gKNiC1Y5m-XsSuJV5myMAmXmEa6E-pk79Q2WD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239" y="3071690"/>
            <a:ext cx="11955828" cy="4967193"/>
          </a:xfrm>
          <a:prstGeom prst="rect">
            <a:avLst/>
          </a:prstGeom>
          <a:ln w="3175">
            <a:miter lim="400000"/>
          </a:ln>
        </p:spPr>
      </p:pic>
      <p:sp>
        <p:nvSpPr>
          <p:cNvPr id="141" name="“My IoT Platform” Design and Implementation"/>
          <p:cNvSpPr txBox="1"/>
          <p:nvPr/>
        </p:nvSpPr>
        <p:spPr>
          <a:xfrm>
            <a:off x="117105" y="282992"/>
            <a:ext cx="10432628" cy="663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l">
              <a:spcBef>
                <a:spcPts val="4100"/>
              </a:spcBef>
              <a:defRPr sz="44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lvl1pPr>
          </a:lstStyle>
          <a:p>
            <a:pPr/>
            <a:r>
              <a:t>“My IoT Platform” Design and Implementation</a:t>
            </a:r>
          </a:p>
        </p:txBody>
      </p:sp>
      <p:sp>
        <p:nvSpPr>
          <p:cNvPr id="142" name="Sensor  &amp; Reactor , MQTT Protocol, Arduino Micro-controller Board (Johnny-Five Library), Mango DB (NoSQL Database), ActiveMQ, RESTful API)"/>
          <p:cNvSpPr txBox="1"/>
          <p:nvPr/>
        </p:nvSpPr>
        <p:spPr>
          <a:xfrm>
            <a:off x="242178" y="1376256"/>
            <a:ext cx="12681950" cy="1387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Sensor  &amp; Reactor , MQTT Protocol, Arduino Micro-controller Board (Johnny-Five Library), Mango DB (NoSQL Database), ActiveMQ, RESTful API)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0" grpId="3"/>
      <p:bldP build="whole" bldLvl="1" animBg="1" rev="0" advAuto="0" spid="14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pplication Design Pattern"/>
          <p:cNvSpPr txBox="1"/>
          <p:nvPr>
            <p:ph type="title"/>
          </p:nvPr>
        </p:nvSpPr>
        <p:spPr>
          <a:xfrm>
            <a:off x="143086" y="49953"/>
            <a:ext cx="10464802" cy="1828801"/>
          </a:xfrm>
          <a:prstGeom prst="rect">
            <a:avLst/>
          </a:prstGeom>
        </p:spPr>
        <p:txBody>
          <a:bodyPr/>
          <a:lstStyle>
            <a:lvl1pPr algn="l">
              <a:spcBef>
                <a:spcPts val="4100"/>
              </a:spcBef>
              <a:defRPr sz="44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lvl1pPr>
          </a:lstStyle>
          <a:p>
            <a:pPr/>
            <a:r>
              <a:t>Application Design Pattern</a:t>
            </a:r>
          </a:p>
        </p:txBody>
      </p:sp>
      <p:sp>
        <p:nvSpPr>
          <p:cNvPr id="145" name="Spring framework…"/>
          <p:cNvSpPr txBox="1"/>
          <p:nvPr/>
        </p:nvSpPr>
        <p:spPr>
          <a:xfrm>
            <a:off x="185974" y="1681056"/>
            <a:ext cx="8984926" cy="39022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defRPr sz="3400"/>
            </a:pPr>
            <a:r>
              <a:t>Spring framework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MVC (Model-View-Controller)</a:t>
            </a:r>
          </a:p>
          <a:p>
            <a:pPr algn="l">
              <a:defRPr sz="3400"/>
            </a:pPr>
          </a:p>
          <a:p>
            <a:pPr lvl="4" algn="l">
              <a:defRPr sz="2900"/>
            </a:pPr>
            <a:r>
              <a:t>Controller (HTTP Method Handler (API Interface))</a:t>
            </a:r>
          </a:p>
          <a:p>
            <a:pPr lvl="4" algn="l">
              <a:defRPr sz="2900"/>
            </a:pPr>
          </a:p>
          <a:p>
            <a:pPr lvl="4" algn="l">
              <a:defRPr sz="2900"/>
            </a:pPr>
            <a:r>
              <a:t>Model (Domain — Service — Data access Object)</a:t>
            </a:r>
          </a:p>
          <a:p>
            <a:pPr lvl="4" algn="l">
              <a:defRPr sz="2900"/>
            </a:pPr>
          </a:p>
          <a:p>
            <a:pPr lvl="4" algn="l">
              <a:defRPr sz="2900"/>
            </a:pPr>
            <a:r>
              <a:t>View (Test page)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2"/>
      <p:bldP build="whole" bldLvl="1" animBg="1" rev="0" advAuto="0" spid="1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MO"/>
          <p:cNvSpPr txBox="1"/>
          <p:nvPr>
            <p:ph type="title"/>
          </p:nvPr>
        </p:nvSpPr>
        <p:spPr>
          <a:xfrm>
            <a:off x="955886" y="2793153"/>
            <a:ext cx="10464802" cy="1828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