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84" r:id="rId4"/>
    <p:sldId id="256" r:id="rId5"/>
    <p:sldId id="296" r:id="rId6"/>
    <p:sldId id="260" r:id="rId7"/>
    <p:sldId id="298" r:id="rId8"/>
    <p:sldId id="297" r:id="rId9"/>
    <p:sldId id="299" r:id="rId10"/>
    <p:sldId id="303" r:id="rId11"/>
    <p:sldId id="304" r:id="rId12"/>
    <p:sldId id="305" r:id="rId13"/>
    <p:sldId id="306" r:id="rId14"/>
    <p:sldId id="300" r:id="rId15"/>
    <p:sldId id="308" r:id="rId16"/>
    <p:sldId id="309" r:id="rId17"/>
    <p:sldId id="307" r:id="rId18"/>
    <p:sldId id="310" r:id="rId19"/>
    <p:sldId id="311" r:id="rId20"/>
    <p:sldId id="312" r:id="rId21"/>
    <p:sldId id="313" r:id="rId22"/>
    <p:sldId id="314" r:id="rId23"/>
    <p:sldId id="315" r:id="rId24"/>
    <p:sldId id="316" r:id="rId25"/>
    <p:sldId id="317"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252" autoAdjust="0"/>
  </p:normalViewPr>
  <p:slideViewPr>
    <p:cSldViewPr snapToGrid="0">
      <p:cViewPr varScale="1">
        <p:scale>
          <a:sx n="56" d="100"/>
          <a:sy n="56" d="100"/>
        </p:scale>
        <p:origin x="108"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2C2AE-2AD6-4CD7-92F3-8C3288A0CA74}" type="datetimeFigureOut">
              <a:rPr lang="zh-CN" altLang="en-US" smtClean="0"/>
              <a:t>2020/4/15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6B4E9F-0E33-4939-B0C2-C04545C693CC}" type="slidenum">
              <a:rPr lang="zh-CN" altLang="en-US" smtClean="0"/>
              <a:t>‹#›</a:t>
            </a:fld>
            <a:endParaRPr lang="zh-CN" altLang="en-US"/>
          </a:p>
        </p:txBody>
      </p:sp>
    </p:spTree>
    <p:extLst>
      <p:ext uri="{BB962C8B-B14F-4D97-AF65-F5344CB8AC3E}">
        <p14:creationId xmlns:p14="http://schemas.microsoft.com/office/powerpoint/2010/main" val="59253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6B4E9F-0E33-4939-B0C2-C04545C693CC}" type="slidenum">
              <a:rPr lang="zh-CN" altLang="en-US" smtClean="0"/>
              <a:t>3</a:t>
            </a:fld>
            <a:endParaRPr lang="zh-CN" altLang="en-US"/>
          </a:p>
        </p:txBody>
      </p:sp>
    </p:spTree>
    <p:extLst>
      <p:ext uri="{BB962C8B-B14F-4D97-AF65-F5344CB8AC3E}">
        <p14:creationId xmlns:p14="http://schemas.microsoft.com/office/powerpoint/2010/main" val="73937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363384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93667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398728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80681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348339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87400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38117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2196725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97246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1944346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B2AD7D-0060-44BF-ACBB-1CD194861923}" type="datetimeFigureOut">
              <a:rPr lang="zh-CN" altLang="en-US" smtClean="0"/>
              <a:t>2020/4/15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92333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AD7D-0060-44BF-ACBB-1CD194861923}" type="datetimeFigureOut">
              <a:rPr lang="zh-CN" altLang="en-US" smtClean="0"/>
              <a:t>2020/4/15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5F6FD-EF2B-48E3-8428-C3D094A7F25F}" type="slidenum">
              <a:rPr lang="zh-CN" altLang="en-US" smtClean="0"/>
              <a:t>‹#›</a:t>
            </a:fld>
            <a:endParaRPr lang="zh-CN" altLang="en-US"/>
          </a:p>
        </p:txBody>
      </p:sp>
    </p:spTree>
    <p:extLst>
      <p:ext uri="{BB962C8B-B14F-4D97-AF65-F5344CB8AC3E}">
        <p14:creationId xmlns:p14="http://schemas.microsoft.com/office/powerpoint/2010/main" val="695457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5G </a:t>
            </a:r>
            <a:r>
              <a:rPr lang="zh-CN" altLang="en-US" dirty="0" smtClean="0"/>
              <a:t>多模终端技术要求汇总</a:t>
            </a:r>
            <a:r>
              <a:rPr lang="en-US" altLang="zh-CN" dirty="0" smtClean="0"/>
              <a:t/>
            </a:r>
            <a:br>
              <a:rPr lang="en-US" altLang="zh-CN" dirty="0" smtClean="0"/>
            </a:br>
            <a:r>
              <a:rPr lang="zh-CN" altLang="en-US" dirty="0" smtClean="0"/>
              <a:t>及疑问</a:t>
            </a:r>
            <a:endParaRPr lang="zh-CN" altLang="en-US" dirty="0"/>
          </a:p>
        </p:txBody>
      </p:sp>
      <p:sp>
        <p:nvSpPr>
          <p:cNvPr id="4" name="矩形 3"/>
          <p:cNvSpPr/>
          <p:nvPr/>
        </p:nvSpPr>
        <p:spPr>
          <a:xfrm>
            <a:off x="5610625" y="4517962"/>
            <a:ext cx="1300549" cy="646331"/>
          </a:xfrm>
          <a:prstGeom prst="rect">
            <a:avLst/>
          </a:prstGeom>
        </p:spPr>
        <p:txBody>
          <a:bodyPr wrap="none">
            <a:spAutoFit/>
          </a:bodyPr>
          <a:lstStyle/>
          <a:p>
            <a:r>
              <a:rPr lang="en-US" altLang="zh-CN" dirty="0" smtClean="0"/>
              <a:t>Haitao Feng</a:t>
            </a:r>
          </a:p>
          <a:p>
            <a:r>
              <a:rPr lang="en-US" altLang="zh-CN" dirty="0" smtClean="0"/>
              <a:t>2020 04.15</a:t>
            </a:r>
          </a:p>
        </p:txBody>
      </p:sp>
    </p:spTree>
    <p:extLst>
      <p:ext uri="{BB962C8B-B14F-4D97-AF65-F5344CB8AC3E}">
        <p14:creationId xmlns:p14="http://schemas.microsoft.com/office/powerpoint/2010/main" val="56632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6 NR SA</a:t>
            </a:r>
            <a:r>
              <a:rPr lang="zh-CN" altLang="en-US" dirty="0">
                <a:solidFill>
                  <a:schemeClr val="accent5">
                    <a:lumMod val="75000"/>
                  </a:schemeClr>
                </a:solidFill>
              </a:rPr>
              <a:t>模式业务要求及业务并发</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zh-CN" dirty="0"/>
              <a:t>短信业务</a:t>
            </a:r>
            <a:r>
              <a:rPr lang="zh-CN" altLang="zh-CN" dirty="0" smtClean="0"/>
              <a:t>要求</a:t>
            </a:r>
            <a:endParaRPr lang="en-US" altLang="zh-CN" dirty="0" smtClean="0"/>
          </a:p>
          <a:p>
            <a:pPr lvl="1"/>
            <a:r>
              <a:rPr lang="zh-CN" altLang="zh-CN" dirty="0"/>
              <a:t>终端应支持发送和接受承载于</a:t>
            </a:r>
            <a:r>
              <a:rPr lang="en-US" altLang="zh-CN" dirty="0"/>
              <a:t>5G </a:t>
            </a:r>
            <a:r>
              <a:rPr lang="en-US" altLang="zh-CN" dirty="0" err="1"/>
              <a:t>SA网络的IMS短消息</a:t>
            </a:r>
            <a:r>
              <a:rPr lang="zh-CN" altLang="zh-CN" dirty="0" smtClean="0"/>
              <a:t>，</a:t>
            </a:r>
            <a:endParaRPr lang="en-US" altLang="zh-CN" dirty="0" smtClean="0"/>
          </a:p>
          <a:p>
            <a:pPr lvl="1"/>
            <a:r>
              <a:rPr lang="zh-CN" altLang="zh-CN" dirty="0" smtClean="0"/>
              <a:t>终端</a:t>
            </a:r>
            <a:r>
              <a:rPr lang="zh-CN" altLang="zh-CN" dirty="0"/>
              <a:t>应支持发送和接受基于</a:t>
            </a:r>
            <a:r>
              <a:rPr lang="en-US" altLang="zh-CN" dirty="0" err="1"/>
              <a:t>NAS的短消息</a:t>
            </a:r>
            <a:r>
              <a:rPr lang="zh-CN" altLang="zh-CN" dirty="0" smtClean="0"/>
              <a:t>。</a:t>
            </a:r>
            <a:endParaRPr lang="zh-CN" altLang="zh-CN" dirty="0"/>
          </a:p>
          <a:p>
            <a:endParaRPr lang="en-US" altLang="zh-CN" dirty="0" smtClean="0"/>
          </a:p>
        </p:txBody>
      </p:sp>
    </p:spTree>
    <p:extLst>
      <p:ext uri="{BB962C8B-B14F-4D97-AF65-F5344CB8AC3E}">
        <p14:creationId xmlns:p14="http://schemas.microsoft.com/office/powerpoint/2010/main" val="228728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6 NR SA</a:t>
            </a:r>
            <a:r>
              <a:rPr lang="zh-CN" altLang="en-US" dirty="0">
                <a:solidFill>
                  <a:schemeClr val="accent5">
                    <a:lumMod val="75000"/>
                  </a:schemeClr>
                </a:solidFill>
              </a:rPr>
              <a:t>模式业务要求及业务并发</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zh-CN" dirty="0"/>
              <a:t>紧急呼叫</a:t>
            </a:r>
            <a:r>
              <a:rPr lang="zh-CN" altLang="zh-CN" dirty="0" smtClean="0"/>
              <a:t>要求</a:t>
            </a:r>
            <a:endParaRPr lang="en-US" altLang="zh-CN" dirty="0" smtClean="0"/>
          </a:p>
          <a:p>
            <a:r>
              <a:rPr lang="zh-CN" altLang="zh-CN" dirty="0"/>
              <a:t>终端支持</a:t>
            </a:r>
            <a:r>
              <a:rPr lang="en-US" altLang="zh-CN" dirty="0"/>
              <a:t>emergency service </a:t>
            </a:r>
            <a:r>
              <a:rPr lang="en-US" altLang="zh-CN" dirty="0" err="1"/>
              <a:t>fallback的方式进行紧急呼叫，具体要求如下</a:t>
            </a:r>
            <a:r>
              <a:rPr lang="en-US" altLang="zh-CN" dirty="0"/>
              <a:t>: </a:t>
            </a:r>
            <a:r>
              <a:rPr lang="en-US" altLang="zh-CN" dirty="0" err="1"/>
              <a:t>终端发起紧急呼叫时在Service</a:t>
            </a:r>
            <a:r>
              <a:rPr lang="en-US" altLang="zh-CN" dirty="0"/>
              <a:t> Request </a:t>
            </a:r>
            <a:r>
              <a:rPr lang="en-US" altLang="zh-CN" dirty="0" err="1"/>
              <a:t>message时携带紧急业务回落的指示，网络将终端切换或重定向至LTE，终端在LTE上建立紧急呼叫</a:t>
            </a:r>
            <a:r>
              <a:rPr lang="zh-CN" altLang="zh-CN" dirty="0"/>
              <a:t>。</a:t>
            </a:r>
          </a:p>
          <a:p>
            <a:r>
              <a:rPr lang="en-US" altLang="zh-CN" dirty="0"/>
              <a:t>终端支持在5GS建立emergency PDU </a:t>
            </a:r>
            <a:r>
              <a:rPr lang="en-US" altLang="zh-CN" dirty="0" err="1"/>
              <a:t>session进行进行呼叫</a:t>
            </a:r>
            <a:r>
              <a:rPr lang="zh-CN" altLang="zh-CN" dirty="0"/>
              <a:t>。</a:t>
            </a:r>
          </a:p>
          <a:p>
            <a:endParaRPr lang="en-US" altLang="zh-CN" dirty="0" smtClean="0"/>
          </a:p>
        </p:txBody>
      </p:sp>
    </p:spTree>
    <p:extLst>
      <p:ext uri="{BB962C8B-B14F-4D97-AF65-F5344CB8AC3E}">
        <p14:creationId xmlns:p14="http://schemas.microsoft.com/office/powerpoint/2010/main" val="322665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6 NR SA</a:t>
            </a:r>
            <a:r>
              <a:rPr lang="zh-CN" altLang="en-US" dirty="0">
                <a:solidFill>
                  <a:schemeClr val="accent5">
                    <a:lumMod val="75000"/>
                  </a:schemeClr>
                </a:solidFill>
              </a:rPr>
              <a:t>模式业务要求及业务并发</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zh-CN" dirty="0"/>
              <a:t>紧急呼叫</a:t>
            </a:r>
            <a:r>
              <a:rPr lang="zh-CN" altLang="zh-CN" dirty="0" smtClean="0"/>
              <a:t>要求</a:t>
            </a:r>
            <a:endParaRPr lang="en-US" altLang="zh-CN" dirty="0" smtClean="0"/>
          </a:p>
          <a:p>
            <a:r>
              <a:rPr lang="zh-CN" altLang="zh-CN" dirty="0"/>
              <a:t>NR建立紧急呼叫</a:t>
            </a:r>
            <a:r>
              <a:rPr lang="en-US" altLang="zh-CN" dirty="0" err="1"/>
              <a:t>QoS</a:t>
            </a:r>
            <a:r>
              <a:rPr lang="en-US" altLang="zh-CN" dirty="0"/>
              <a:t> </a:t>
            </a:r>
            <a:r>
              <a:rPr lang="en-US" altLang="zh-CN" dirty="0" err="1"/>
              <a:t>flow时触发切换或重定向至LTE网络，终端支持NR到LTE的切换和重定向</a:t>
            </a:r>
            <a:endParaRPr lang="zh-CN" altLang="zh-CN" dirty="0"/>
          </a:p>
          <a:p>
            <a:r>
              <a:rPr lang="en-US" altLang="zh-CN" dirty="0" smtClean="0"/>
              <a:t>1</a:t>
            </a:r>
            <a:r>
              <a:rPr lang="zh-CN" altLang="zh-CN" dirty="0" smtClean="0"/>
              <a:t>）</a:t>
            </a:r>
            <a:r>
              <a:rPr lang="en-US" altLang="zh-CN" dirty="0" smtClean="0"/>
              <a:t>       </a:t>
            </a:r>
            <a:r>
              <a:rPr lang="zh-CN" altLang="zh-CN" dirty="0" smtClean="0"/>
              <a:t>网络</a:t>
            </a:r>
            <a:r>
              <a:rPr lang="zh-CN" altLang="zh-CN" dirty="0"/>
              <a:t>仅指示仅支持</a:t>
            </a:r>
            <a:r>
              <a:rPr lang="en-US" altLang="zh-CN" dirty="0"/>
              <a:t>Emergency Services </a:t>
            </a:r>
            <a:r>
              <a:rPr lang="en-US" altLang="zh-CN" dirty="0" err="1"/>
              <a:t>Fallback时，终端通过Emergency</a:t>
            </a:r>
            <a:r>
              <a:rPr lang="en-US" altLang="zh-CN" dirty="0"/>
              <a:t> service fallback </a:t>
            </a:r>
            <a:r>
              <a:rPr lang="en-US" altLang="zh-CN" dirty="0" err="1"/>
              <a:t>发起紧急呼叫</a:t>
            </a:r>
            <a:endParaRPr lang="zh-CN" altLang="zh-CN" dirty="0"/>
          </a:p>
          <a:p>
            <a:r>
              <a:rPr lang="zh-CN" altLang="zh-CN" dirty="0"/>
              <a:t>2)        网络指示</a:t>
            </a:r>
            <a:r>
              <a:rPr lang="en-US" altLang="zh-CN" dirty="0"/>
              <a:t>Emergency Services Support，终端在5G网络建立紧急业务PDU会话完成紧急呼叫业务</a:t>
            </a:r>
            <a:endParaRPr lang="zh-CN" altLang="zh-CN" dirty="0"/>
          </a:p>
          <a:p>
            <a:r>
              <a:rPr lang="zh-CN" altLang="zh-CN" dirty="0"/>
              <a:t>3)        当前网络</a:t>
            </a:r>
            <a:r>
              <a:rPr lang="en-US" altLang="zh-CN" dirty="0"/>
              <a:t>Emergency Services </a:t>
            </a:r>
            <a:r>
              <a:rPr lang="en-US" altLang="zh-CN" dirty="0" err="1"/>
              <a:t>Support和Emergency</a:t>
            </a:r>
            <a:r>
              <a:rPr lang="en-US" altLang="zh-CN" dirty="0"/>
              <a:t> Services Fallback均不支持时，终端可通过重新选择接入至4G/3G/或2G系统发起紧急呼叫</a:t>
            </a:r>
            <a:endParaRPr lang="zh-CN" altLang="zh-CN" dirty="0"/>
          </a:p>
          <a:p>
            <a:r>
              <a:rPr lang="en-US" altLang="zh-CN" dirty="0"/>
              <a:t> </a:t>
            </a:r>
          </a:p>
          <a:p>
            <a:r>
              <a:rPr lang="zh-CN" altLang="zh-CN" dirty="0" smtClean="0"/>
              <a:t>问题</a:t>
            </a:r>
            <a:r>
              <a:rPr lang="en-US" altLang="zh-CN" dirty="0" smtClean="0"/>
              <a:t>6.1</a:t>
            </a:r>
            <a:r>
              <a:rPr lang="zh-CN" altLang="zh-CN" dirty="0" smtClean="0"/>
              <a:t>：</a:t>
            </a:r>
            <a:r>
              <a:rPr lang="zh-CN" altLang="zh-CN" dirty="0"/>
              <a:t>前面终端模式只支持</a:t>
            </a:r>
            <a:r>
              <a:rPr lang="en-US" altLang="zh-CN" dirty="0"/>
              <a:t>NR/LTE</a:t>
            </a:r>
            <a:r>
              <a:rPr lang="zh-CN" altLang="zh-CN" dirty="0"/>
              <a:t>，删除了</a:t>
            </a:r>
            <a:r>
              <a:rPr lang="en-US" altLang="zh-CN" dirty="0"/>
              <a:t>3G/2G?</a:t>
            </a:r>
            <a:endParaRPr lang="zh-CN" altLang="zh-CN" dirty="0"/>
          </a:p>
          <a:p>
            <a:endParaRPr lang="en-US" altLang="zh-CN" dirty="0" smtClean="0"/>
          </a:p>
        </p:txBody>
      </p:sp>
    </p:spTree>
    <p:extLst>
      <p:ext uri="{BB962C8B-B14F-4D97-AF65-F5344CB8AC3E}">
        <p14:creationId xmlns:p14="http://schemas.microsoft.com/office/powerpoint/2010/main" val="32808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6 NR SA</a:t>
            </a:r>
            <a:r>
              <a:rPr lang="zh-CN" altLang="en-US" dirty="0">
                <a:solidFill>
                  <a:schemeClr val="accent5">
                    <a:lumMod val="75000"/>
                  </a:schemeClr>
                </a:solidFill>
              </a:rPr>
              <a:t>模式业务要求及业务并发</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en-US" dirty="0" smtClean="0"/>
              <a:t>业务并发</a:t>
            </a:r>
            <a:r>
              <a:rPr lang="zh-CN" altLang="zh-CN" dirty="0" smtClean="0"/>
              <a:t>要求</a:t>
            </a:r>
            <a:endParaRPr lang="en-US" altLang="zh-CN" dirty="0" smtClean="0"/>
          </a:p>
          <a:p>
            <a:r>
              <a:rPr lang="zh-CN" altLang="zh-CN" dirty="0"/>
              <a:t>终端支持数据业务与</a:t>
            </a:r>
            <a:r>
              <a:rPr lang="en-US" altLang="zh-CN" dirty="0"/>
              <a:t>IMS</a:t>
            </a:r>
            <a:r>
              <a:rPr lang="zh-CN" altLang="zh-CN" dirty="0"/>
              <a:t>语音业务</a:t>
            </a:r>
            <a:r>
              <a:rPr lang="en-US" altLang="zh-CN" dirty="0"/>
              <a:t>/IMS</a:t>
            </a:r>
            <a:r>
              <a:rPr lang="zh-CN" altLang="zh-CN" dirty="0"/>
              <a:t>视频业务以及短信业务并发。</a:t>
            </a:r>
          </a:p>
          <a:p>
            <a:r>
              <a:rPr lang="zh-CN" altLang="zh-CN" dirty="0"/>
              <a:t>终端在业务并发时，如果发生从</a:t>
            </a:r>
            <a:r>
              <a:rPr lang="en-US" altLang="zh-CN" dirty="0"/>
              <a:t>NR</a:t>
            </a:r>
            <a:r>
              <a:rPr lang="zh-CN" altLang="zh-CN" dirty="0"/>
              <a:t>到</a:t>
            </a:r>
            <a:r>
              <a:rPr lang="en-US" altLang="zh-CN" dirty="0"/>
              <a:t>LTE</a:t>
            </a:r>
            <a:r>
              <a:rPr lang="zh-CN" altLang="zh-CN" dirty="0"/>
              <a:t>的切换，终端应能支持并发业务同时切换至</a:t>
            </a:r>
            <a:r>
              <a:rPr lang="en-US" altLang="zh-CN" dirty="0"/>
              <a:t>LTE</a:t>
            </a:r>
            <a:r>
              <a:rPr lang="zh-CN" altLang="zh-CN" dirty="0"/>
              <a:t>网络。</a:t>
            </a:r>
          </a:p>
          <a:p>
            <a:r>
              <a:rPr lang="zh-CN" altLang="zh-CN" dirty="0"/>
              <a:t>终端在业务并发时，如果发生</a:t>
            </a:r>
            <a:r>
              <a:rPr lang="en-US" altLang="zh-CN" dirty="0"/>
              <a:t>LTE</a:t>
            </a:r>
            <a:r>
              <a:rPr lang="zh-CN" altLang="zh-CN" dirty="0"/>
              <a:t>到</a:t>
            </a:r>
            <a:r>
              <a:rPr lang="en-US" altLang="zh-CN" dirty="0"/>
              <a:t>NR</a:t>
            </a:r>
            <a:r>
              <a:rPr lang="zh-CN" altLang="zh-CN" dirty="0"/>
              <a:t>的切换，终端应能支持并发业务同时切换至</a:t>
            </a:r>
            <a:r>
              <a:rPr lang="en-US" altLang="zh-CN" dirty="0"/>
              <a:t>NR</a:t>
            </a:r>
            <a:r>
              <a:rPr lang="zh-CN" altLang="zh-CN" dirty="0"/>
              <a:t>网络。</a:t>
            </a:r>
          </a:p>
          <a:p>
            <a:endParaRPr lang="en-US" altLang="zh-CN" dirty="0" smtClean="0"/>
          </a:p>
        </p:txBody>
      </p:sp>
    </p:spTree>
    <p:extLst>
      <p:ext uri="{BB962C8B-B14F-4D97-AF65-F5344CB8AC3E}">
        <p14:creationId xmlns:p14="http://schemas.microsoft.com/office/powerpoint/2010/main" val="294541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7 EN-DC</a:t>
            </a:r>
            <a:r>
              <a:rPr lang="zh-CN" altLang="en-US" dirty="0">
                <a:solidFill>
                  <a:schemeClr val="accent5">
                    <a:lumMod val="75000"/>
                  </a:schemeClr>
                </a:solidFill>
              </a:rPr>
              <a:t>模式业务要求及业务并发</a:t>
            </a: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zh-CN" dirty="0"/>
              <a:t>语音业务</a:t>
            </a:r>
            <a:r>
              <a:rPr lang="zh-CN" altLang="zh-CN" dirty="0" smtClean="0"/>
              <a:t>要求</a:t>
            </a:r>
            <a:endParaRPr lang="en-US" altLang="zh-CN" dirty="0" smtClean="0"/>
          </a:p>
          <a:p>
            <a:r>
              <a:rPr lang="en-US" altLang="zh-CN" dirty="0"/>
              <a:t>EN-DC</a:t>
            </a:r>
            <a:r>
              <a:rPr lang="zh-CN" altLang="zh-CN" dirty="0"/>
              <a:t>模式下，</a:t>
            </a:r>
            <a:r>
              <a:rPr lang="en-US" altLang="zh-CN" dirty="0"/>
              <a:t>UE</a:t>
            </a:r>
            <a:r>
              <a:rPr lang="zh-CN" altLang="zh-CN" dirty="0"/>
              <a:t>应支持</a:t>
            </a:r>
            <a:r>
              <a:rPr lang="en-US" altLang="zh-CN" dirty="0" err="1"/>
              <a:t>VoLTE</a:t>
            </a:r>
            <a:r>
              <a:rPr lang="zh-CN" altLang="zh-CN" dirty="0"/>
              <a:t>语音、视频通话业务及</a:t>
            </a:r>
            <a:r>
              <a:rPr lang="en-US" altLang="zh-CN" dirty="0"/>
              <a:t>CSFB</a:t>
            </a:r>
            <a:r>
              <a:rPr lang="zh-CN" altLang="zh-CN" dirty="0"/>
              <a:t>方式发起或接收语音业务。</a:t>
            </a:r>
          </a:p>
          <a:p>
            <a:r>
              <a:rPr lang="en-US" altLang="zh-CN" dirty="0"/>
              <a:t>UE</a:t>
            </a:r>
            <a:r>
              <a:rPr lang="zh-CN" altLang="zh-CN" dirty="0"/>
              <a:t>工作于</a:t>
            </a:r>
            <a:r>
              <a:rPr lang="en-US" altLang="zh-CN" dirty="0"/>
              <a:t>EN-DC</a:t>
            </a:r>
            <a:r>
              <a:rPr lang="zh-CN" altLang="zh-CN" dirty="0"/>
              <a:t>模式下的</a:t>
            </a:r>
            <a:r>
              <a:rPr lang="en-US" altLang="zh-CN" dirty="0" err="1"/>
              <a:t>VoLTE</a:t>
            </a:r>
            <a:r>
              <a:rPr lang="zh-CN" altLang="zh-CN" dirty="0"/>
              <a:t>功能、性能等要求见</a:t>
            </a:r>
            <a:r>
              <a:rPr lang="en-US" altLang="zh-CN" dirty="0"/>
              <a:t>YD/T 3178-2016</a:t>
            </a:r>
            <a:r>
              <a:rPr lang="zh-CN" altLang="zh-CN" dirty="0"/>
              <a:t>《移动终端支持基于</a:t>
            </a:r>
            <a:r>
              <a:rPr lang="en-US" altLang="zh-CN" dirty="0"/>
              <a:t>LTE</a:t>
            </a:r>
            <a:r>
              <a:rPr lang="zh-CN" altLang="zh-CN" dirty="0"/>
              <a:t>的语音解决方案（</a:t>
            </a:r>
            <a:r>
              <a:rPr lang="en-US" altLang="zh-CN" dirty="0" err="1"/>
              <a:t>VoLTE</a:t>
            </a:r>
            <a:r>
              <a:rPr lang="zh-CN" altLang="zh-CN" dirty="0"/>
              <a:t>）的技术要求》</a:t>
            </a:r>
          </a:p>
          <a:p>
            <a:r>
              <a:rPr lang="zh-CN" altLang="zh-CN" dirty="0"/>
              <a:t>UE应支持</a:t>
            </a:r>
            <a:r>
              <a:rPr lang="en-US" altLang="zh-CN" dirty="0"/>
              <a:t>CSFB后，基于网络或基于终端自主的的快速返回LTE4G，若此LTE4G小区支持</a:t>
            </a:r>
            <a:r>
              <a:rPr lang="en-US" altLang="zh-CN" dirty="0" smtClean="0"/>
              <a:t>EN-DC，</a:t>
            </a:r>
            <a:r>
              <a:rPr lang="en-US" altLang="zh-CN" dirty="0"/>
              <a:t>终端应在网络指示下添加NR</a:t>
            </a:r>
            <a:r>
              <a:rPr lang="zh-CN" altLang="zh-CN" dirty="0"/>
              <a:t>。</a:t>
            </a:r>
          </a:p>
          <a:p>
            <a:pPr marL="0" indent="0">
              <a:buNone/>
            </a:pPr>
            <a:endParaRPr lang="en-US" altLang="zh-CN" dirty="0"/>
          </a:p>
        </p:txBody>
      </p:sp>
    </p:spTree>
    <p:extLst>
      <p:ext uri="{BB962C8B-B14F-4D97-AF65-F5344CB8AC3E}">
        <p14:creationId xmlns:p14="http://schemas.microsoft.com/office/powerpoint/2010/main" val="150919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7 EN-DC</a:t>
            </a:r>
            <a:r>
              <a:rPr lang="zh-CN" altLang="en-US" dirty="0">
                <a:solidFill>
                  <a:schemeClr val="accent5">
                    <a:lumMod val="75000"/>
                  </a:schemeClr>
                </a:solidFill>
              </a:rPr>
              <a:t>模式业务要求及业务并发</a:t>
            </a: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en-US" dirty="0"/>
              <a:t>短信</a:t>
            </a:r>
            <a:r>
              <a:rPr lang="zh-CN" altLang="zh-CN" dirty="0" smtClean="0"/>
              <a:t>业务要求</a:t>
            </a:r>
            <a:endParaRPr lang="en-US" altLang="zh-CN" dirty="0" smtClean="0"/>
          </a:p>
          <a:p>
            <a:r>
              <a:rPr lang="en-US" altLang="zh-CN" dirty="0"/>
              <a:t>EN-DC</a:t>
            </a:r>
            <a:r>
              <a:rPr lang="zh-CN" altLang="zh-CN" dirty="0"/>
              <a:t>模式下，</a:t>
            </a:r>
            <a:r>
              <a:rPr lang="en-US" altLang="zh-CN" dirty="0"/>
              <a:t>UE</a:t>
            </a:r>
            <a:r>
              <a:rPr lang="zh-CN" altLang="zh-CN" dirty="0"/>
              <a:t>应同时支持</a:t>
            </a:r>
            <a:r>
              <a:rPr lang="en-US" altLang="zh-CN" dirty="0"/>
              <a:t>SMS over IP</a:t>
            </a:r>
            <a:r>
              <a:rPr lang="zh-CN" altLang="zh-CN" dirty="0"/>
              <a:t>和</a:t>
            </a:r>
            <a:r>
              <a:rPr lang="en-US" altLang="zh-CN" dirty="0"/>
              <a:t>SMS over SGS</a:t>
            </a:r>
            <a:r>
              <a:rPr lang="zh-CN" altLang="zh-CN" dirty="0"/>
              <a:t>两种方式发送和接收短消息。</a:t>
            </a:r>
          </a:p>
          <a:p>
            <a:r>
              <a:rPr lang="zh-CN" altLang="zh-CN" dirty="0"/>
              <a:t>依据网络部署策略，</a:t>
            </a:r>
            <a:r>
              <a:rPr lang="en-US" altLang="zh-CN" dirty="0"/>
              <a:t>EN-DC</a:t>
            </a:r>
            <a:r>
              <a:rPr lang="zh-CN" altLang="zh-CN" dirty="0"/>
              <a:t>模式下终端应能通过优先级设置来决定优先采用何种方式完成短消息业务</a:t>
            </a:r>
            <a:r>
              <a:rPr lang="zh-CN" altLang="zh-CN" dirty="0" smtClean="0"/>
              <a:t>。</a:t>
            </a:r>
            <a:endParaRPr lang="en-US" altLang="zh-CN" dirty="0" smtClean="0"/>
          </a:p>
          <a:p>
            <a:pPr>
              <a:buFont typeface="Wingdings" panose="05000000000000000000" pitchFamily="2" charset="2"/>
              <a:buChar char="Ø"/>
            </a:pPr>
            <a:r>
              <a:rPr lang="zh-CN" altLang="en-US" dirty="0"/>
              <a:t>彩信</a:t>
            </a:r>
            <a:r>
              <a:rPr lang="zh-CN" altLang="en-US" dirty="0" smtClean="0"/>
              <a:t>信</a:t>
            </a:r>
            <a:r>
              <a:rPr lang="zh-CN" altLang="zh-CN" dirty="0"/>
              <a:t>业务要求</a:t>
            </a:r>
            <a:endParaRPr lang="en-US" altLang="zh-CN" dirty="0"/>
          </a:p>
          <a:p>
            <a:r>
              <a:rPr lang="en-US" altLang="zh-CN" dirty="0" smtClean="0"/>
              <a:t>EN-DC</a:t>
            </a:r>
            <a:r>
              <a:rPr lang="zh-CN" altLang="zh-CN" dirty="0"/>
              <a:t>模式下，</a:t>
            </a:r>
            <a:r>
              <a:rPr lang="en-US" altLang="zh-CN" dirty="0"/>
              <a:t>UE</a:t>
            </a:r>
            <a:r>
              <a:rPr lang="zh-CN" altLang="zh-CN" dirty="0"/>
              <a:t>应支持彩信业务（</a:t>
            </a:r>
            <a:r>
              <a:rPr lang="en-US" altLang="zh-CN" dirty="0"/>
              <a:t>Multimedia Messaging Service</a:t>
            </a:r>
            <a:r>
              <a:rPr lang="zh-CN" altLang="zh-CN" dirty="0"/>
              <a:t>）</a:t>
            </a:r>
            <a:endParaRPr lang="en-US" altLang="zh-CN" dirty="0"/>
          </a:p>
        </p:txBody>
      </p:sp>
    </p:spTree>
    <p:extLst>
      <p:ext uri="{BB962C8B-B14F-4D97-AF65-F5344CB8AC3E}">
        <p14:creationId xmlns:p14="http://schemas.microsoft.com/office/powerpoint/2010/main" val="89052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7 EN-DC</a:t>
            </a:r>
            <a:r>
              <a:rPr lang="zh-CN" altLang="en-US" dirty="0">
                <a:solidFill>
                  <a:schemeClr val="accent5">
                    <a:lumMod val="75000"/>
                  </a:schemeClr>
                </a:solidFill>
              </a:rPr>
              <a:t>模式业务要求及业务并发</a:t>
            </a: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en-US" dirty="0" smtClean="0"/>
              <a:t>紧急呼叫</a:t>
            </a:r>
            <a:r>
              <a:rPr lang="zh-CN" altLang="zh-CN" dirty="0" smtClean="0"/>
              <a:t>业务要求</a:t>
            </a:r>
            <a:endParaRPr lang="en-US" altLang="zh-CN" dirty="0" smtClean="0"/>
          </a:p>
          <a:p>
            <a:r>
              <a:rPr lang="en-US" altLang="zh-CN" dirty="0" smtClean="0"/>
              <a:t>UE</a:t>
            </a:r>
            <a:r>
              <a:rPr lang="zh-CN" altLang="zh-CN" dirty="0"/>
              <a:t>应支持以</a:t>
            </a:r>
            <a:r>
              <a:rPr lang="en-US" altLang="zh-CN" dirty="0" err="1"/>
              <a:t>VoLTE</a:t>
            </a:r>
            <a:r>
              <a:rPr lang="zh-CN" altLang="zh-CN" dirty="0"/>
              <a:t>或</a:t>
            </a:r>
            <a:r>
              <a:rPr lang="en-US" altLang="zh-CN" dirty="0"/>
              <a:t>CSFB</a:t>
            </a:r>
            <a:r>
              <a:rPr lang="zh-CN" altLang="zh-CN" dirty="0"/>
              <a:t>方式进行紧急呼叫业务，具体要求参见</a:t>
            </a:r>
            <a:r>
              <a:rPr lang="en-US" altLang="zh-CN" dirty="0"/>
              <a:t>YD/T 3178-2016</a:t>
            </a:r>
            <a:r>
              <a:rPr lang="zh-CN" altLang="zh-CN" dirty="0"/>
              <a:t>《基于</a:t>
            </a:r>
            <a:r>
              <a:rPr lang="en-US" altLang="zh-CN" dirty="0"/>
              <a:t>LTE</a:t>
            </a:r>
            <a:r>
              <a:rPr lang="zh-CN" altLang="zh-CN" dirty="0"/>
              <a:t>的语音解决方案（</a:t>
            </a:r>
            <a:r>
              <a:rPr lang="en-US" altLang="zh-CN" dirty="0" err="1"/>
              <a:t>VoLTE</a:t>
            </a:r>
            <a:r>
              <a:rPr lang="zh-CN" altLang="zh-CN" dirty="0"/>
              <a:t>）的紧急呼叫业务技术要求》及</a:t>
            </a:r>
            <a:r>
              <a:rPr lang="en-US" altLang="zh-CN" dirty="0"/>
              <a:t>YD/T 1086-2013</a:t>
            </a:r>
            <a:r>
              <a:rPr lang="zh-CN" altLang="zh-CN" dirty="0"/>
              <a:t>《移动通信网紧急呼叫业务终端技术要求》。 </a:t>
            </a:r>
          </a:p>
          <a:p>
            <a:r>
              <a:rPr lang="zh-CN" altLang="zh-CN" dirty="0"/>
              <a:t>终端支持无卡有网络覆盖情况下的紧急呼叫，具体要求参加</a:t>
            </a:r>
            <a:r>
              <a:rPr lang="en-US" altLang="zh-CN" dirty="0"/>
              <a:t>YD/T 1086-2013</a:t>
            </a:r>
            <a:r>
              <a:rPr lang="zh-CN" altLang="zh-CN" dirty="0"/>
              <a:t>《移动通信网紧急呼叫业务终端技术要求》</a:t>
            </a:r>
          </a:p>
        </p:txBody>
      </p:sp>
    </p:spTree>
    <p:extLst>
      <p:ext uri="{BB962C8B-B14F-4D97-AF65-F5344CB8AC3E}">
        <p14:creationId xmlns:p14="http://schemas.microsoft.com/office/powerpoint/2010/main" val="179310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7 EN-DC</a:t>
            </a:r>
            <a:r>
              <a:rPr lang="zh-CN" altLang="en-US" dirty="0">
                <a:solidFill>
                  <a:schemeClr val="accent5">
                    <a:lumMod val="75000"/>
                  </a:schemeClr>
                </a:solidFill>
              </a:rPr>
              <a:t>模式业务要求及业务并发</a:t>
            </a:r>
          </a:p>
        </p:txBody>
      </p:sp>
      <p:sp>
        <p:nvSpPr>
          <p:cNvPr id="3" name="内容占位符 2"/>
          <p:cNvSpPr>
            <a:spLocks noGrp="1"/>
          </p:cNvSpPr>
          <p:nvPr>
            <p:ph idx="1"/>
          </p:nvPr>
        </p:nvSpPr>
        <p:spPr>
          <a:xfrm>
            <a:off x="838200" y="954156"/>
            <a:ext cx="10515600" cy="5777947"/>
          </a:xfrm>
        </p:spPr>
        <p:txBody>
          <a:bodyPr>
            <a:normAutofit fontScale="85000" lnSpcReduction="20000"/>
          </a:bodyPr>
          <a:lstStyle/>
          <a:p>
            <a:pPr>
              <a:buFont typeface="Wingdings" panose="05000000000000000000" pitchFamily="2" charset="2"/>
              <a:buChar char="Ø"/>
            </a:pPr>
            <a:r>
              <a:rPr lang="zh-CN" altLang="en-US" dirty="0" smtClean="0"/>
              <a:t>业务并发</a:t>
            </a:r>
            <a:endParaRPr lang="en-US" altLang="zh-CN" dirty="0" smtClean="0"/>
          </a:p>
          <a:p>
            <a:r>
              <a:rPr lang="en-US" altLang="zh-CN" dirty="0" err="1"/>
              <a:t>VoLTE</a:t>
            </a:r>
            <a:r>
              <a:rPr lang="zh-CN" altLang="zh-CN" dirty="0"/>
              <a:t>语音业务应根据网络配置工作在</a:t>
            </a:r>
            <a:r>
              <a:rPr lang="en-US" altLang="zh-CN" dirty="0"/>
              <a:t>LTE</a:t>
            </a:r>
            <a:r>
              <a:rPr lang="zh-CN" altLang="zh-CN" dirty="0"/>
              <a:t>上，数据业务应按照网络指示，工作在</a:t>
            </a:r>
            <a:r>
              <a:rPr lang="en-US" altLang="zh-CN" dirty="0"/>
              <a:t>LTE</a:t>
            </a:r>
            <a:r>
              <a:rPr lang="zh-CN" altLang="zh-CN" dirty="0"/>
              <a:t>和</a:t>
            </a:r>
            <a:r>
              <a:rPr lang="en-US" altLang="zh-CN" dirty="0"/>
              <a:t>/</a:t>
            </a:r>
            <a:r>
              <a:rPr lang="zh-CN" altLang="zh-CN" dirty="0"/>
              <a:t>或</a:t>
            </a:r>
            <a:r>
              <a:rPr lang="en-US" altLang="zh-CN" dirty="0"/>
              <a:t>NR</a:t>
            </a:r>
            <a:r>
              <a:rPr lang="zh-CN" altLang="zh-CN" dirty="0"/>
              <a:t>上</a:t>
            </a:r>
          </a:p>
          <a:p>
            <a:r>
              <a:rPr lang="zh-CN" altLang="zh-CN" dirty="0"/>
              <a:t>UE5G终端应能够支持</a:t>
            </a:r>
            <a:r>
              <a:rPr lang="en-US" altLang="zh-CN" dirty="0" err="1"/>
              <a:t>VoLTE语音和数据业务并发的连续性</a:t>
            </a:r>
            <a:endParaRPr lang="zh-CN" altLang="zh-CN" dirty="0"/>
          </a:p>
          <a:p>
            <a:r>
              <a:rPr lang="zh-CN" altLang="zh-CN" dirty="0">
                <a:solidFill>
                  <a:srgbClr val="FFC000"/>
                </a:solidFill>
              </a:rPr>
              <a:t>5G终端应支持</a:t>
            </a:r>
            <a:r>
              <a:rPr lang="en-US" altLang="zh-CN" dirty="0" err="1">
                <a:solidFill>
                  <a:srgbClr val="FFC000"/>
                </a:solidFill>
              </a:rPr>
              <a:t>eSRVCC到GSM</a:t>
            </a:r>
            <a:r>
              <a:rPr lang="en-US" altLang="zh-CN" dirty="0">
                <a:solidFill>
                  <a:srgbClr val="FFC000"/>
                </a:solidFill>
              </a:rPr>
              <a:t>/WCDMA网络保持语音业务的连续性及依据网络能力到WCDMA网络保持数据业务的连续性，并判断是否需要在GSM上挂起数据业务；若需要挂起数据业务，当该语音业务结束后，终端应能够继续数据业务</a:t>
            </a:r>
            <a:r>
              <a:rPr lang="en-US" altLang="zh-CN" dirty="0"/>
              <a:t>。</a:t>
            </a:r>
            <a:endParaRPr lang="zh-CN" altLang="zh-CN" dirty="0"/>
          </a:p>
          <a:p>
            <a:r>
              <a:rPr lang="en-US" altLang="zh-CN" dirty="0" err="1" smtClean="0"/>
              <a:t>EN-DC模式下</a:t>
            </a:r>
            <a:r>
              <a:rPr lang="en-US" altLang="zh-CN" dirty="0" err="1"/>
              <a:t>，数据业务应根据网络配置，工作在LTE和</a:t>
            </a:r>
            <a:r>
              <a:rPr lang="en-US" altLang="zh-CN" dirty="0"/>
              <a:t>/或NR上，当发起或接收CSFB通话时，数据业务应根据网络指示，在2/3G</a:t>
            </a:r>
            <a:r>
              <a:rPr lang="en-US" altLang="zh-CN" dirty="0" smtClean="0"/>
              <a:t>上挂起或继续保持</a:t>
            </a:r>
          </a:p>
          <a:p>
            <a:pPr lvl="0"/>
            <a:r>
              <a:rPr lang="en-US" altLang="zh-CN" dirty="0"/>
              <a:t>EN-DC</a:t>
            </a:r>
            <a:r>
              <a:rPr lang="zh-CN" altLang="zh-CN" dirty="0"/>
              <a:t>模式下，</a:t>
            </a:r>
            <a:r>
              <a:rPr lang="en-US" altLang="zh-CN" dirty="0"/>
              <a:t>UE</a:t>
            </a:r>
            <a:r>
              <a:rPr lang="zh-CN" altLang="zh-CN" dirty="0"/>
              <a:t>应支持语音及短信的并发。</a:t>
            </a:r>
          </a:p>
          <a:p>
            <a:pPr lvl="0"/>
            <a:r>
              <a:rPr lang="en-US" altLang="zh-CN" dirty="0"/>
              <a:t>EN-DC</a:t>
            </a:r>
            <a:r>
              <a:rPr lang="zh-CN" altLang="zh-CN" dirty="0"/>
              <a:t>模式下，</a:t>
            </a:r>
            <a:r>
              <a:rPr lang="en-US" altLang="zh-CN" dirty="0"/>
              <a:t>UE</a:t>
            </a:r>
            <a:r>
              <a:rPr lang="zh-CN" altLang="zh-CN" dirty="0"/>
              <a:t>应支持数据及短信的并发。</a:t>
            </a:r>
          </a:p>
          <a:p>
            <a:endParaRPr lang="en-US" altLang="zh-CN" dirty="0"/>
          </a:p>
          <a:p>
            <a:pPr marL="0" indent="0">
              <a:buNone/>
            </a:pPr>
            <a:endParaRPr lang="en-US" altLang="zh-CN" dirty="0" smtClean="0"/>
          </a:p>
          <a:p>
            <a:pPr marL="0" indent="0">
              <a:buNone/>
            </a:pPr>
            <a:r>
              <a:rPr lang="zh-CN" altLang="en-US" dirty="0" smtClean="0"/>
              <a:t>问题</a:t>
            </a:r>
            <a:r>
              <a:rPr lang="en-US" altLang="zh-CN" dirty="0" smtClean="0"/>
              <a:t>7.1 </a:t>
            </a:r>
            <a:r>
              <a:rPr lang="zh-CN" altLang="en-US" dirty="0" smtClean="0"/>
              <a:t>这里提到了</a:t>
            </a:r>
            <a:r>
              <a:rPr lang="en-US" altLang="zh-CN" dirty="0" smtClean="0"/>
              <a:t>UE 5G</a:t>
            </a:r>
            <a:r>
              <a:rPr lang="zh-CN" altLang="en-US" dirty="0" smtClean="0"/>
              <a:t>终端支持</a:t>
            </a:r>
            <a:r>
              <a:rPr lang="en-US" altLang="zh-CN" dirty="0" err="1" smtClean="0"/>
              <a:t>eSRVCC</a:t>
            </a:r>
            <a:r>
              <a:rPr lang="zh-CN" altLang="en-US" dirty="0" smtClean="0"/>
              <a:t>到</a:t>
            </a:r>
            <a:r>
              <a:rPr lang="en-US" altLang="zh-CN" dirty="0" smtClean="0"/>
              <a:t>WCDMA/GSM</a:t>
            </a:r>
            <a:r>
              <a:rPr lang="zh-CN" altLang="en-US" dirty="0" smtClean="0"/>
              <a:t>，为何不在</a:t>
            </a:r>
            <a:r>
              <a:rPr lang="en-US" altLang="zh-CN" dirty="0" smtClean="0"/>
              <a:t>SA</a:t>
            </a:r>
            <a:r>
              <a:rPr lang="zh-CN" altLang="en-US" dirty="0" smtClean="0"/>
              <a:t>或</a:t>
            </a:r>
            <a:r>
              <a:rPr lang="en-US" altLang="zh-CN" dirty="0" smtClean="0"/>
              <a:t>EN-DC</a:t>
            </a:r>
            <a:r>
              <a:rPr lang="zh-CN" altLang="en-US" dirty="0" smtClean="0"/>
              <a:t>下提</a:t>
            </a:r>
            <a:r>
              <a:rPr lang="en-US" altLang="zh-CN" dirty="0" err="1" smtClean="0"/>
              <a:t>eSRVCC</a:t>
            </a:r>
            <a:r>
              <a:rPr lang="zh-CN" altLang="en-US" dirty="0" smtClean="0"/>
              <a:t>能力支持</a:t>
            </a:r>
            <a:r>
              <a:rPr lang="en-US" altLang="zh-CN" dirty="0" smtClean="0"/>
              <a:t>?</a:t>
            </a:r>
            <a:endParaRPr lang="en-US" altLang="zh-CN" dirty="0"/>
          </a:p>
        </p:txBody>
      </p:sp>
    </p:spTree>
    <p:extLst>
      <p:ext uri="{BB962C8B-B14F-4D97-AF65-F5344CB8AC3E}">
        <p14:creationId xmlns:p14="http://schemas.microsoft.com/office/powerpoint/2010/main" val="4353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258792" y="954156"/>
            <a:ext cx="11095008" cy="5777947"/>
          </a:xfrm>
        </p:spPr>
        <p:txBody>
          <a:bodyPr>
            <a:normAutofit fontScale="77500" lnSpcReduction="20000"/>
          </a:bodyPr>
          <a:lstStyle/>
          <a:p>
            <a:pPr>
              <a:buFont typeface="Wingdings" panose="05000000000000000000" pitchFamily="2" charset="2"/>
              <a:buChar char="Ø"/>
            </a:pPr>
            <a:r>
              <a:rPr lang="zh-CN" altLang="en-US" dirty="0" smtClean="0"/>
              <a:t>终端类型</a:t>
            </a:r>
            <a:endParaRPr lang="en-US" altLang="zh-CN" dirty="0" smtClean="0"/>
          </a:p>
          <a:p>
            <a:r>
              <a:rPr lang="zh-CN" altLang="zh-CN" dirty="0"/>
              <a:t>双卡双待单通终端是指同一时刻只能一张卡（主卡或副卡）进行语音通话的双卡槽终端设备。其中，语音通话包括</a:t>
            </a:r>
            <a:r>
              <a:rPr lang="en-US" altLang="zh-CN" dirty="0"/>
              <a:t>2G/3G</a:t>
            </a:r>
            <a:r>
              <a:rPr lang="zh-CN" altLang="zh-CN" dirty="0"/>
              <a:t>的电路域语音、</a:t>
            </a:r>
            <a:r>
              <a:rPr lang="en-US" altLang="zh-CN" dirty="0"/>
              <a:t>4G</a:t>
            </a:r>
            <a:r>
              <a:rPr lang="zh-CN" altLang="zh-CN" dirty="0"/>
              <a:t>的</a:t>
            </a:r>
            <a:r>
              <a:rPr lang="en-US" altLang="zh-CN" dirty="0" err="1"/>
              <a:t>VoLTE</a:t>
            </a:r>
            <a:r>
              <a:rPr lang="zh-CN" altLang="zh-CN" dirty="0"/>
              <a:t>语音、</a:t>
            </a:r>
            <a:r>
              <a:rPr lang="en-US" altLang="zh-CN" dirty="0"/>
              <a:t>5G</a:t>
            </a:r>
            <a:r>
              <a:rPr lang="zh-CN" altLang="zh-CN" dirty="0"/>
              <a:t>的</a:t>
            </a:r>
            <a:r>
              <a:rPr lang="en-US" altLang="zh-CN" dirty="0" err="1"/>
              <a:t>VoNR</a:t>
            </a:r>
            <a:r>
              <a:rPr lang="zh-CN" altLang="zh-CN" dirty="0"/>
              <a:t>语音</a:t>
            </a:r>
            <a:r>
              <a:rPr lang="zh-CN" altLang="zh-CN" dirty="0" smtClean="0"/>
              <a:t>。</a:t>
            </a:r>
            <a:endParaRPr lang="en-US" altLang="zh-CN" dirty="0" smtClean="0"/>
          </a:p>
          <a:p>
            <a:r>
              <a:rPr lang="zh-CN" altLang="zh-CN" dirty="0"/>
              <a:t>双卡双通终端是指同一时刻两张卡（主卡和副卡）可同时进行语音通话，或一张卡进行语音通话同时另一张卡进行分组数据业务（未被挂起）的双卡槽终端设备。</a:t>
            </a:r>
          </a:p>
          <a:p>
            <a:pPr>
              <a:buFont typeface="Wingdings" panose="05000000000000000000" pitchFamily="2" charset="2"/>
              <a:buChar char="Ø"/>
            </a:pPr>
            <a:r>
              <a:rPr lang="zh-CN" altLang="en-US" dirty="0"/>
              <a:t>卡</a:t>
            </a:r>
            <a:r>
              <a:rPr lang="zh-CN" altLang="en-US" dirty="0" smtClean="0"/>
              <a:t>槽要求</a:t>
            </a:r>
            <a:endParaRPr lang="en-US" altLang="zh-CN" dirty="0" smtClean="0"/>
          </a:p>
          <a:p>
            <a:r>
              <a:rPr lang="zh-CN" altLang="zh-CN" dirty="0"/>
              <a:t>支持盲</a:t>
            </a:r>
            <a:r>
              <a:rPr lang="zh-CN" altLang="zh-CN" dirty="0" smtClean="0"/>
              <a:t>插</a:t>
            </a:r>
            <a:r>
              <a:rPr lang="zh-CN" altLang="en-US" dirty="0" smtClean="0"/>
              <a:t>：</a:t>
            </a:r>
            <a:r>
              <a:rPr lang="zh-CN" altLang="zh-CN" dirty="0"/>
              <a:t>支持卡槽位置与网络制式灵活设置的</a:t>
            </a:r>
            <a:r>
              <a:rPr lang="zh-CN" altLang="zh-CN" dirty="0" smtClean="0"/>
              <a:t>方式</a:t>
            </a:r>
            <a:endParaRPr lang="en-US" altLang="zh-CN" dirty="0" smtClean="0"/>
          </a:p>
          <a:p>
            <a:r>
              <a:rPr lang="zh-CN" altLang="en-US" dirty="0" smtClean="0"/>
              <a:t>主副卡：</a:t>
            </a:r>
            <a:r>
              <a:rPr lang="zh-CN" altLang="zh-CN" dirty="0"/>
              <a:t>主卡为用户提供数据服务，副卡一般情况下不提供数据</a:t>
            </a:r>
            <a:r>
              <a:rPr lang="zh-CN" altLang="zh-CN" dirty="0" smtClean="0"/>
              <a:t>服务</a:t>
            </a:r>
            <a:endParaRPr lang="en-US" altLang="zh-CN" dirty="0" smtClean="0"/>
          </a:p>
          <a:p>
            <a:pPr marL="0" indent="0">
              <a:buNone/>
            </a:pPr>
            <a:r>
              <a:rPr lang="en-US" altLang="zh-CN" dirty="0"/>
              <a:t> </a:t>
            </a:r>
            <a:r>
              <a:rPr lang="en-US" altLang="zh-CN" dirty="0" smtClean="0"/>
              <a:t>  </a:t>
            </a:r>
            <a:r>
              <a:rPr lang="zh-CN" altLang="en-US" dirty="0" smtClean="0"/>
              <a:t>单卡启动，默认为主卡；双卡启动，用户设定主卡、副卡（默认方式）</a:t>
            </a:r>
            <a:endParaRPr lang="en-US" altLang="zh-CN" dirty="0" smtClean="0"/>
          </a:p>
          <a:p>
            <a:r>
              <a:rPr lang="zh-CN" altLang="en-US" dirty="0"/>
              <a:t>用户</a:t>
            </a:r>
            <a:r>
              <a:rPr lang="zh-CN" altLang="en-US" dirty="0" smtClean="0"/>
              <a:t>卡热插拔</a:t>
            </a:r>
            <a:endParaRPr lang="en-US" altLang="zh-CN" dirty="0" smtClean="0"/>
          </a:p>
          <a:p>
            <a:endParaRPr lang="en-US" altLang="zh-CN" dirty="0"/>
          </a:p>
          <a:p>
            <a:r>
              <a:rPr lang="zh-CN" altLang="en-US" dirty="0" smtClean="0"/>
              <a:t>问题</a:t>
            </a:r>
            <a:r>
              <a:rPr lang="en-US" altLang="zh-CN" dirty="0" smtClean="0"/>
              <a:t>8.1</a:t>
            </a:r>
            <a:r>
              <a:rPr lang="zh-CN" altLang="en-US" dirty="0" smtClean="0"/>
              <a:t>：插卡组合方式，主要依据</a:t>
            </a:r>
            <a:r>
              <a:rPr lang="en-US" altLang="zh-CN" dirty="0" smtClean="0"/>
              <a:t>USIM</a:t>
            </a:r>
            <a:r>
              <a:rPr lang="zh-CN" altLang="en-US" dirty="0" smtClean="0"/>
              <a:t>卡和</a:t>
            </a:r>
            <a:r>
              <a:rPr lang="en-US" altLang="zh-CN" dirty="0" smtClean="0"/>
              <a:t>SIM</a:t>
            </a:r>
            <a:r>
              <a:rPr lang="zh-CN" altLang="en-US" dirty="0" smtClean="0"/>
              <a:t>卡，但</a:t>
            </a:r>
            <a:r>
              <a:rPr lang="en-US" altLang="zh-CN" dirty="0" smtClean="0"/>
              <a:t>SIM</a:t>
            </a:r>
            <a:r>
              <a:rPr lang="zh-CN" altLang="en-US" dirty="0" smtClean="0"/>
              <a:t>卡又限制了通信制式为</a:t>
            </a:r>
            <a:r>
              <a:rPr lang="en-US" altLang="zh-CN" dirty="0" smtClean="0"/>
              <a:t>WCDMA/GSM</a:t>
            </a:r>
            <a:r>
              <a:rPr lang="zh-CN" altLang="en-US" dirty="0" smtClean="0"/>
              <a:t>，这种组合方式暗含了终端自动适配以“</a:t>
            </a:r>
            <a:r>
              <a:rPr lang="en-US" altLang="zh-CN" dirty="0" smtClean="0"/>
              <a:t>USIM</a:t>
            </a:r>
            <a:r>
              <a:rPr lang="zh-CN" altLang="en-US" dirty="0" smtClean="0"/>
              <a:t>卡为主卡、提供数据业务”的倾向路线；因此，设备插入两张卡首次开机启动时，“两张卡组合发生改变”是否应该修正为，两张卡信息发生改变（</a:t>
            </a:r>
            <a:r>
              <a:rPr lang="en-US" altLang="zh-CN" dirty="0" smtClean="0"/>
              <a:t>USIM</a:t>
            </a:r>
            <a:r>
              <a:rPr lang="zh-CN" altLang="en-US" dirty="0" smtClean="0"/>
              <a:t>卡</a:t>
            </a:r>
            <a:r>
              <a:rPr lang="en-US" altLang="zh-CN" dirty="0" smtClean="0"/>
              <a:t>/SIM</a:t>
            </a:r>
            <a:r>
              <a:rPr lang="zh-CN" altLang="en-US" dirty="0" smtClean="0"/>
              <a:t>卡、运营商等）？</a:t>
            </a:r>
            <a:endParaRPr lang="en-US" altLang="zh-CN" dirty="0" smtClean="0"/>
          </a:p>
          <a:p>
            <a:r>
              <a:rPr lang="zh-CN" altLang="en-US" dirty="0" smtClean="0"/>
              <a:t>问题</a:t>
            </a:r>
            <a:r>
              <a:rPr lang="en-US" altLang="zh-CN" dirty="0" smtClean="0"/>
              <a:t>8.2</a:t>
            </a:r>
            <a:r>
              <a:rPr lang="zh-CN" altLang="en-US" dirty="0" smtClean="0"/>
              <a:t>： 主卡、副卡关系，除了</a:t>
            </a:r>
            <a:r>
              <a:rPr lang="en-US" altLang="zh-CN" dirty="0" smtClean="0"/>
              <a:t>USIM</a:t>
            </a:r>
            <a:r>
              <a:rPr lang="zh-CN" altLang="en-US" dirty="0" smtClean="0"/>
              <a:t>卡信息，是否还应考虑以模式为依据方式之一，例如一卡模式为</a:t>
            </a:r>
            <a:r>
              <a:rPr lang="en-US" altLang="zh-CN" dirty="0" smtClean="0"/>
              <a:t>5G</a:t>
            </a:r>
            <a:r>
              <a:rPr lang="zh-CN" altLang="en-US" dirty="0" smtClean="0"/>
              <a:t>的，在用户没有设定的情形下，终端应该默认考虑为主卡？</a:t>
            </a:r>
            <a:endParaRPr lang="en-US" altLang="zh-CN" dirty="0"/>
          </a:p>
          <a:p>
            <a:endParaRPr lang="zh-CN" altLang="zh-CN" dirty="0"/>
          </a:p>
        </p:txBody>
      </p:sp>
    </p:spTree>
    <p:extLst>
      <p:ext uri="{BB962C8B-B14F-4D97-AF65-F5344CB8AC3E}">
        <p14:creationId xmlns:p14="http://schemas.microsoft.com/office/powerpoint/2010/main" val="427934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838200" y="954157"/>
            <a:ext cx="11049000" cy="5567414"/>
          </a:xfrm>
        </p:spPr>
        <p:txBody>
          <a:bodyPr>
            <a:normAutofit fontScale="92500" lnSpcReduction="10000"/>
          </a:bodyPr>
          <a:lstStyle/>
          <a:p>
            <a:pPr>
              <a:buFont typeface="Wingdings" panose="05000000000000000000" pitchFamily="2" charset="2"/>
              <a:buChar char="Ø"/>
            </a:pPr>
            <a:r>
              <a:rPr lang="zh-CN" altLang="zh-CN" dirty="0"/>
              <a:t>通信制式</a:t>
            </a:r>
            <a:r>
              <a:rPr lang="zh-CN" altLang="zh-CN" dirty="0" smtClean="0"/>
              <a:t>组合</a:t>
            </a:r>
            <a:endParaRPr lang="en-US" altLang="zh-CN" dirty="0" smtClean="0"/>
          </a:p>
          <a:p>
            <a:r>
              <a:rPr lang="en-US" altLang="zh-CN" dirty="0"/>
              <a:t>5G</a:t>
            </a:r>
            <a:r>
              <a:rPr lang="zh-CN" altLang="zh-CN" dirty="0"/>
              <a:t>双卡双待终端应支持以下通信制式组合：</a:t>
            </a:r>
          </a:p>
          <a:p>
            <a:pPr lvl="0"/>
            <a:r>
              <a:rPr lang="zh-CN" altLang="zh-CN" b="1" dirty="0">
                <a:solidFill>
                  <a:srgbClr val="FF0000"/>
                </a:solidFill>
              </a:rPr>
              <a:t>主卡</a:t>
            </a:r>
            <a:r>
              <a:rPr lang="zh-CN" altLang="zh-CN" dirty="0"/>
              <a:t>应支持</a:t>
            </a:r>
            <a:r>
              <a:rPr lang="en-US" altLang="zh-CN" dirty="0"/>
              <a:t>NR</a:t>
            </a:r>
            <a:r>
              <a:rPr lang="zh-CN" altLang="zh-CN" dirty="0"/>
              <a:t>、</a:t>
            </a:r>
            <a:r>
              <a:rPr lang="en-US" altLang="zh-CN" dirty="0"/>
              <a:t>LTE-FDD</a:t>
            </a:r>
            <a:r>
              <a:rPr lang="zh-CN" altLang="zh-CN" dirty="0"/>
              <a:t>、</a:t>
            </a:r>
            <a:r>
              <a:rPr lang="en-US" altLang="zh-CN" dirty="0"/>
              <a:t>TD-LTE</a:t>
            </a:r>
            <a:r>
              <a:rPr lang="zh-CN" altLang="zh-CN" dirty="0"/>
              <a:t>、</a:t>
            </a:r>
            <a:r>
              <a:rPr lang="en-US" altLang="zh-CN" dirty="0"/>
              <a:t>WCDMA</a:t>
            </a:r>
            <a:r>
              <a:rPr lang="zh-CN" altLang="zh-CN" dirty="0"/>
              <a:t>、</a:t>
            </a:r>
            <a:r>
              <a:rPr lang="en-US" altLang="zh-CN" dirty="0"/>
              <a:t>GSM</a:t>
            </a:r>
            <a:r>
              <a:rPr lang="zh-CN" altLang="zh-CN" dirty="0"/>
              <a:t>制式，可选支持</a:t>
            </a:r>
            <a:r>
              <a:rPr lang="en-US" altLang="zh-CN" dirty="0"/>
              <a:t>TD-SCDMA</a:t>
            </a:r>
            <a:r>
              <a:rPr lang="zh-CN" altLang="zh-CN" dirty="0"/>
              <a:t>和</a:t>
            </a:r>
            <a:r>
              <a:rPr lang="en-US" altLang="zh-CN" dirty="0"/>
              <a:t>CDMA;</a:t>
            </a:r>
            <a:r>
              <a:rPr lang="zh-CN" altLang="zh-CN" dirty="0"/>
              <a:t>其中</a:t>
            </a:r>
            <a:r>
              <a:rPr lang="en-US" altLang="zh-CN" dirty="0"/>
              <a:t>NR</a:t>
            </a:r>
            <a:r>
              <a:rPr lang="zh-CN" altLang="zh-CN" dirty="0"/>
              <a:t>包含</a:t>
            </a:r>
            <a:r>
              <a:rPr lang="en-US" altLang="zh-CN" dirty="0"/>
              <a:t>SA</a:t>
            </a:r>
            <a:r>
              <a:rPr lang="zh-CN" altLang="zh-CN" dirty="0"/>
              <a:t>和</a:t>
            </a:r>
            <a:r>
              <a:rPr lang="en-US" altLang="zh-CN" dirty="0"/>
              <a:t>NSA</a:t>
            </a:r>
            <a:r>
              <a:rPr lang="zh-CN" altLang="zh-CN" dirty="0"/>
              <a:t>两种模式；</a:t>
            </a:r>
          </a:p>
          <a:p>
            <a:pPr lvl="0"/>
            <a:r>
              <a:rPr lang="zh-CN" altLang="zh-CN" b="1" dirty="0">
                <a:solidFill>
                  <a:srgbClr val="FF0000"/>
                </a:solidFill>
              </a:rPr>
              <a:t>副卡</a:t>
            </a:r>
            <a:r>
              <a:rPr lang="zh-CN" altLang="zh-CN" dirty="0"/>
              <a:t>支持</a:t>
            </a:r>
            <a:r>
              <a:rPr lang="en-US" altLang="zh-CN" dirty="0"/>
              <a:t>LTE-FDD</a:t>
            </a:r>
            <a:r>
              <a:rPr lang="zh-CN" altLang="zh-CN" dirty="0"/>
              <a:t>、</a:t>
            </a:r>
            <a:r>
              <a:rPr lang="en-US" altLang="zh-CN" dirty="0"/>
              <a:t>TD-LTE</a:t>
            </a:r>
            <a:r>
              <a:rPr lang="zh-CN" altLang="zh-CN" dirty="0"/>
              <a:t>、</a:t>
            </a:r>
            <a:r>
              <a:rPr lang="en-US" altLang="zh-CN" dirty="0"/>
              <a:t>WCDMA</a:t>
            </a:r>
            <a:r>
              <a:rPr lang="zh-CN" altLang="zh-CN" dirty="0"/>
              <a:t>、</a:t>
            </a:r>
            <a:r>
              <a:rPr lang="en-US" altLang="zh-CN" dirty="0"/>
              <a:t>GSM</a:t>
            </a:r>
            <a:r>
              <a:rPr lang="zh-CN" altLang="zh-CN" dirty="0"/>
              <a:t>制式，可选支持</a:t>
            </a:r>
            <a:r>
              <a:rPr lang="en-US" altLang="zh-CN" dirty="0"/>
              <a:t>NR</a:t>
            </a:r>
            <a:r>
              <a:rPr lang="zh-CN" altLang="zh-CN" dirty="0"/>
              <a:t>、</a:t>
            </a:r>
            <a:r>
              <a:rPr lang="en-US" altLang="zh-CN" dirty="0"/>
              <a:t>CDMA</a:t>
            </a:r>
            <a:r>
              <a:rPr lang="zh-CN" altLang="zh-CN" dirty="0"/>
              <a:t>和</a:t>
            </a:r>
            <a:r>
              <a:rPr lang="en-US" altLang="zh-CN" dirty="0"/>
              <a:t>TD-SCDMA</a:t>
            </a:r>
            <a:r>
              <a:rPr lang="zh-CN" altLang="zh-CN" dirty="0"/>
              <a:t>，其中</a:t>
            </a:r>
            <a:r>
              <a:rPr lang="en-US" altLang="zh-CN" dirty="0"/>
              <a:t>NR</a:t>
            </a:r>
            <a:r>
              <a:rPr lang="zh-CN" altLang="zh-CN" dirty="0"/>
              <a:t>包含</a:t>
            </a:r>
            <a:r>
              <a:rPr lang="en-US" altLang="zh-CN" dirty="0"/>
              <a:t>SA</a:t>
            </a:r>
            <a:r>
              <a:rPr lang="zh-CN" altLang="zh-CN" dirty="0"/>
              <a:t>和</a:t>
            </a:r>
            <a:r>
              <a:rPr lang="en-US" altLang="zh-CN" dirty="0"/>
              <a:t>NSA</a:t>
            </a:r>
            <a:r>
              <a:rPr lang="zh-CN" altLang="zh-CN" dirty="0"/>
              <a:t>两种模式。</a:t>
            </a:r>
          </a:p>
          <a:p>
            <a:r>
              <a:rPr lang="zh-CN" altLang="zh-CN" dirty="0"/>
              <a:t>对于</a:t>
            </a:r>
            <a:r>
              <a:rPr lang="en-US" altLang="zh-CN" dirty="0"/>
              <a:t>NR</a:t>
            </a:r>
            <a:r>
              <a:rPr lang="zh-CN" altLang="zh-CN" dirty="0"/>
              <a:t>制式，终端应必选支持</a:t>
            </a:r>
            <a:r>
              <a:rPr lang="en-US" altLang="zh-CN" dirty="0">
                <a:solidFill>
                  <a:srgbClr val="FF0000"/>
                </a:solidFill>
              </a:rPr>
              <a:t>n41</a:t>
            </a:r>
            <a:r>
              <a:rPr lang="zh-CN" altLang="zh-CN" dirty="0">
                <a:solidFill>
                  <a:srgbClr val="FF0000"/>
                </a:solidFill>
              </a:rPr>
              <a:t>、</a:t>
            </a:r>
            <a:r>
              <a:rPr lang="en-US" altLang="zh-CN" dirty="0">
                <a:solidFill>
                  <a:srgbClr val="FF0000"/>
                </a:solidFill>
              </a:rPr>
              <a:t>n78</a:t>
            </a:r>
            <a:r>
              <a:rPr lang="zh-CN" altLang="zh-CN" dirty="0">
                <a:solidFill>
                  <a:srgbClr val="FF0000"/>
                </a:solidFill>
              </a:rPr>
              <a:t>和</a:t>
            </a:r>
            <a:r>
              <a:rPr lang="en-US" altLang="zh-CN" dirty="0">
                <a:solidFill>
                  <a:srgbClr val="FF0000"/>
                </a:solidFill>
              </a:rPr>
              <a:t>n79</a:t>
            </a:r>
            <a:r>
              <a:rPr lang="zh-CN" altLang="zh-CN" dirty="0">
                <a:solidFill>
                  <a:srgbClr val="FF0000"/>
                </a:solidFill>
              </a:rPr>
              <a:t>频段</a:t>
            </a:r>
            <a:r>
              <a:rPr lang="zh-CN" altLang="zh-CN" dirty="0"/>
              <a:t>，可选支持</a:t>
            </a:r>
            <a:r>
              <a:rPr lang="en-US" altLang="zh-CN" dirty="0"/>
              <a:t>n1</a:t>
            </a:r>
            <a:r>
              <a:rPr lang="zh-CN" altLang="zh-CN" dirty="0"/>
              <a:t>、</a:t>
            </a:r>
            <a:r>
              <a:rPr lang="en-US" altLang="zh-CN" dirty="0"/>
              <a:t>n3</a:t>
            </a:r>
            <a:r>
              <a:rPr lang="zh-CN" altLang="zh-CN" dirty="0"/>
              <a:t>、</a:t>
            </a:r>
            <a:r>
              <a:rPr lang="en-US" altLang="zh-CN" dirty="0"/>
              <a:t>n5</a:t>
            </a:r>
            <a:r>
              <a:rPr lang="zh-CN" altLang="zh-CN" dirty="0"/>
              <a:t>、</a:t>
            </a:r>
            <a:r>
              <a:rPr lang="en-US" altLang="zh-CN" dirty="0"/>
              <a:t>n8</a:t>
            </a:r>
            <a:r>
              <a:rPr lang="zh-CN" altLang="zh-CN" dirty="0"/>
              <a:t>频段。</a:t>
            </a:r>
          </a:p>
          <a:p>
            <a:r>
              <a:rPr lang="zh-CN" altLang="zh-CN" dirty="0"/>
              <a:t>对于</a:t>
            </a:r>
            <a:r>
              <a:rPr lang="en-US" altLang="zh-CN" dirty="0"/>
              <a:t>LTE-FDD</a:t>
            </a:r>
            <a:r>
              <a:rPr lang="zh-CN" altLang="zh-CN" dirty="0"/>
              <a:t>制式，终端应必选支持</a:t>
            </a:r>
            <a:r>
              <a:rPr lang="en-US" altLang="zh-CN" dirty="0"/>
              <a:t>B1</a:t>
            </a:r>
            <a:r>
              <a:rPr lang="zh-CN" altLang="zh-CN" dirty="0"/>
              <a:t>、</a:t>
            </a:r>
            <a:r>
              <a:rPr lang="en-US" altLang="zh-CN" dirty="0"/>
              <a:t>B3</a:t>
            </a:r>
            <a:r>
              <a:rPr lang="zh-CN" altLang="zh-CN" dirty="0"/>
              <a:t>、</a:t>
            </a:r>
            <a:r>
              <a:rPr lang="en-US" altLang="zh-CN" dirty="0"/>
              <a:t>B5</a:t>
            </a:r>
            <a:r>
              <a:rPr lang="zh-CN" altLang="zh-CN" dirty="0"/>
              <a:t>、</a:t>
            </a:r>
            <a:r>
              <a:rPr lang="en-US" altLang="zh-CN" dirty="0"/>
              <a:t>B8</a:t>
            </a:r>
            <a:r>
              <a:rPr lang="zh-CN" altLang="zh-CN" dirty="0"/>
              <a:t>频段。</a:t>
            </a:r>
          </a:p>
          <a:p>
            <a:r>
              <a:rPr lang="zh-CN" altLang="zh-CN" dirty="0"/>
              <a:t>对于</a:t>
            </a:r>
            <a:r>
              <a:rPr lang="en-US" altLang="zh-CN" dirty="0"/>
              <a:t>TD-LTE</a:t>
            </a:r>
            <a:r>
              <a:rPr lang="zh-CN" altLang="zh-CN" dirty="0"/>
              <a:t>制式，终端应必选支持</a:t>
            </a:r>
            <a:r>
              <a:rPr lang="en-US" altLang="zh-CN" dirty="0"/>
              <a:t>B34</a:t>
            </a:r>
            <a:r>
              <a:rPr lang="zh-CN" altLang="zh-CN" dirty="0"/>
              <a:t>、</a:t>
            </a:r>
            <a:r>
              <a:rPr lang="en-US" altLang="zh-CN" dirty="0"/>
              <a:t>B38</a:t>
            </a:r>
            <a:r>
              <a:rPr lang="zh-CN" altLang="zh-CN" dirty="0"/>
              <a:t>、</a:t>
            </a:r>
            <a:r>
              <a:rPr lang="en-US" altLang="zh-CN" dirty="0"/>
              <a:t>B39</a:t>
            </a:r>
            <a:r>
              <a:rPr lang="zh-CN" altLang="zh-CN" dirty="0"/>
              <a:t>、</a:t>
            </a:r>
            <a:r>
              <a:rPr lang="en-US" altLang="zh-CN" dirty="0"/>
              <a:t>B40</a:t>
            </a:r>
            <a:r>
              <a:rPr lang="zh-CN" altLang="zh-CN" dirty="0"/>
              <a:t>、</a:t>
            </a:r>
            <a:r>
              <a:rPr lang="en-US" altLang="zh-CN" dirty="0"/>
              <a:t>B41</a:t>
            </a:r>
            <a:r>
              <a:rPr lang="zh-CN" altLang="zh-CN" dirty="0"/>
              <a:t>频段。</a:t>
            </a:r>
          </a:p>
          <a:p>
            <a:r>
              <a:rPr lang="zh-CN" altLang="zh-CN" dirty="0"/>
              <a:t>对于</a:t>
            </a:r>
            <a:r>
              <a:rPr lang="en-US" altLang="zh-CN" dirty="0"/>
              <a:t>WCDMA</a:t>
            </a:r>
            <a:r>
              <a:rPr lang="zh-CN" altLang="zh-CN" dirty="0"/>
              <a:t>制式，终端应必选支持</a:t>
            </a:r>
            <a:r>
              <a:rPr lang="en-US" altLang="zh-CN" dirty="0"/>
              <a:t>B1</a:t>
            </a:r>
            <a:r>
              <a:rPr lang="zh-CN" altLang="zh-CN" dirty="0"/>
              <a:t>、</a:t>
            </a:r>
            <a:r>
              <a:rPr lang="en-US" altLang="zh-CN" dirty="0"/>
              <a:t>B8</a:t>
            </a:r>
            <a:r>
              <a:rPr lang="zh-CN" altLang="zh-CN" dirty="0"/>
              <a:t>频段，可选支持</a:t>
            </a:r>
            <a:r>
              <a:rPr lang="en-US" altLang="zh-CN" dirty="0"/>
              <a:t>B3</a:t>
            </a:r>
            <a:r>
              <a:rPr lang="zh-CN" altLang="zh-CN" dirty="0"/>
              <a:t>、</a:t>
            </a:r>
            <a:r>
              <a:rPr lang="en-US" altLang="zh-CN" dirty="0"/>
              <a:t>B5</a:t>
            </a:r>
            <a:r>
              <a:rPr lang="zh-CN" altLang="zh-CN" dirty="0"/>
              <a:t>频段。</a:t>
            </a:r>
          </a:p>
          <a:p>
            <a:r>
              <a:rPr lang="zh-CN" altLang="zh-CN" dirty="0"/>
              <a:t>对于</a:t>
            </a:r>
            <a:r>
              <a:rPr lang="en-US" altLang="zh-CN" dirty="0"/>
              <a:t>CDMA</a:t>
            </a:r>
            <a:r>
              <a:rPr lang="zh-CN" altLang="zh-CN" dirty="0"/>
              <a:t>制式，终端应必选支持</a:t>
            </a:r>
            <a:r>
              <a:rPr lang="en-US" altLang="zh-CN" dirty="0"/>
              <a:t>BC0</a:t>
            </a:r>
            <a:r>
              <a:rPr lang="zh-CN" altLang="zh-CN" dirty="0"/>
              <a:t>频段。</a:t>
            </a:r>
          </a:p>
          <a:p>
            <a:r>
              <a:rPr lang="zh-CN" altLang="zh-CN" dirty="0"/>
              <a:t>对于</a:t>
            </a:r>
            <a:r>
              <a:rPr lang="en-US" altLang="zh-CN" dirty="0"/>
              <a:t>GSM</a:t>
            </a:r>
            <a:r>
              <a:rPr lang="zh-CN" altLang="zh-CN" dirty="0"/>
              <a:t>制式，终端应支持</a:t>
            </a:r>
            <a:r>
              <a:rPr lang="en-US" altLang="zh-CN" dirty="0"/>
              <a:t>B3</a:t>
            </a:r>
            <a:r>
              <a:rPr lang="zh-CN" altLang="zh-CN" dirty="0"/>
              <a:t>和</a:t>
            </a:r>
            <a:r>
              <a:rPr lang="en-US" altLang="zh-CN" dirty="0"/>
              <a:t>B8</a:t>
            </a:r>
            <a:r>
              <a:rPr lang="zh-CN" altLang="zh-CN" dirty="0"/>
              <a:t>频段。</a:t>
            </a:r>
          </a:p>
        </p:txBody>
      </p:sp>
    </p:spTree>
    <p:extLst>
      <p:ext uri="{BB962C8B-B14F-4D97-AF65-F5344CB8AC3E}">
        <p14:creationId xmlns:p14="http://schemas.microsoft.com/office/powerpoint/2010/main" val="306024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技术要求</a:t>
            </a:r>
            <a:endParaRPr lang="zh-CN" altLang="en-US" dirty="0"/>
          </a:p>
        </p:txBody>
      </p:sp>
      <p:sp>
        <p:nvSpPr>
          <p:cNvPr id="3" name="内容占位符 2"/>
          <p:cNvSpPr>
            <a:spLocks noGrp="1"/>
          </p:cNvSpPr>
          <p:nvPr>
            <p:ph idx="1"/>
          </p:nvPr>
        </p:nvSpPr>
        <p:spPr/>
        <p:txBody>
          <a:bodyPr/>
          <a:lstStyle/>
          <a:p>
            <a:r>
              <a:rPr lang="en-US" altLang="zh-CN" dirty="0" smtClean="0">
                <a:solidFill>
                  <a:schemeClr val="accent5">
                    <a:lumMod val="75000"/>
                  </a:schemeClr>
                </a:solidFill>
              </a:rPr>
              <a:t>1 </a:t>
            </a:r>
            <a:r>
              <a:rPr lang="zh-CN" altLang="en-US" dirty="0" smtClean="0">
                <a:solidFill>
                  <a:schemeClr val="accent5">
                    <a:lumMod val="75000"/>
                  </a:schemeClr>
                </a:solidFill>
              </a:rPr>
              <a:t>多模式取舍</a:t>
            </a:r>
            <a:endParaRPr lang="en-US" altLang="zh-CN" dirty="0" smtClean="0">
              <a:solidFill>
                <a:schemeClr val="accent5">
                  <a:lumMod val="75000"/>
                </a:schemeClr>
              </a:solidFill>
            </a:endParaRPr>
          </a:p>
          <a:p>
            <a:r>
              <a:rPr lang="en-US" altLang="zh-CN" dirty="0" smtClean="0">
                <a:solidFill>
                  <a:schemeClr val="accent5">
                    <a:lumMod val="75000"/>
                  </a:schemeClr>
                </a:solidFill>
              </a:rPr>
              <a:t>2 LTE only</a:t>
            </a:r>
            <a:r>
              <a:rPr lang="zh-CN" altLang="en-US" dirty="0" smtClean="0">
                <a:solidFill>
                  <a:schemeClr val="accent5">
                    <a:lumMod val="75000"/>
                  </a:schemeClr>
                </a:solidFill>
              </a:rPr>
              <a:t>模式要求</a:t>
            </a:r>
            <a:endParaRPr lang="en-US" altLang="zh-CN" dirty="0" smtClean="0">
              <a:solidFill>
                <a:schemeClr val="accent5">
                  <a:lumMod val="75000"/>
                </a:schemeClr>
              </a:solidFill>
            </a:endParaRPr>
          </a:p>
          <a:p>
            <a:r>
              <a:rPr lang="en-US" altLang="zh-CN" dirty="0" smtClean="0">
                <a:solidFill>
                  <a:schemeClr val="accent5">
                    <a:lumMod val="75000"/>
                  </a:schemeClr>
                </a:solidFill>
              </a:rPr>
              <a:t>3 </a:t>
            </a:r>
            <a:r>
              <a:rPr lang="zh-CN" altLang="en-US" dirty="0" smtClean="0">
                <a:solidFill>
                  <a:schemeClr val="accent5">
                    <a:lumMod val="75000"/>
                  </a:schemeClr>
                </a:solidFill>
              </a:rPr>
              <a:t>模式选择</a:t>
            </a:r>
            <a:endParaRPr lang="en-US" altLang="zh-CN" dirty="0" smtClean="0">
              <a:solidFill>
                <a:schemeClr val="accent5">
                  <a:lumMod val="75000"/>
                </a:schemeClr>
              </a:solidFill>
            </a:endParaRPr>
          </a:p>
          <a:p>
            <a:r>
              <a:rPr lang="en-US" altLang="zh-CN" dirty="0" smtClean="0">
                <a:solidFill>
                  <a:schemeClr val="accent5">
                    <a:lumMod val="75000"/>
                  </a:schemeClr>
                </a:solidFill>
              </a:rPr>
              <a:t>4 NR SA</a:t>
            </a:r>
            <a:r>
              <a:rPr lang="zh-CN" altLang="en-US" dirty="0" smtClean="0">
                <a:solidFill>
                  <a:schemeClr val="accent5">
                    <a:lumMod val="75000"/>
                  </a:schemeClr>
                </a:solidFill>
              </a:rPr>
              <a:t>模式下</a:t>
            </a:r>
            <a:r>
              <a:rPr lang="en-US" altLang="zh-CN" dirty="0" smtClean="0">
                <a:solidFill>
                  <a:schemeClr val="accent5">
                    <a:lumMod val="75000"/>
                  </a:schemeClr>
                </a:solidFill>
              </a:rPr>
              <a:t>NR-LTE</a:t>
            </a:r>
            <a:r>
              <a:rPr lang="zh-CN" altLang="en-US" dirty="0" smtClean="0">
                <a:solidFill>
                  <a:schemeClr val="accent5">
                    <a:lumMod val="75000"/>
                  </a:schemeClr>
                </a:solidFill>
              </a:rPr>
              <a:t>互操作</a:t>
            </a:r>
            <a:endParaRPr lang="en-US" altLang="zh-CN" dirty="0" smtClean="0">
              <a:solidFill>
                <a:schemeClr val="accent5">
                  <a:lumMod val="75000"/>
                </a:schemeClr>
              </a:solidFill>
            </a:endParaRPr>
          </a:p>
          <a:p>
            <a:r>
              <a:rPr lang="en-US" altLang="zh-CN" dirty="0" smtClean="0">
                <a:solidFill>
                  <a:schemeClr val="accent5">
                    <a:lumMod val="75000"/>
                  </a:schemeClr>
                </a:solidFill>
              </a:rPr>
              <a:t>5 NR SA</a:t>
            </a:r>
            <a:r>
              <a:rPr lang="zh-CN" altLang="en-US" dirty="0" smtClean="0">
                <a:solidFill>
                  <a:schemeClr val="accent5">
                    <a:lumMod val="75000"/>
                  </a:schemeClr>
                </a:solidFill>
              </a:rPr>
              <a:t>与</a:t>
            </a:r>
            <a:r>
              <a:rPr lang="en-US" altLang="zh-CN" dirty="0" smtClean="0">
                <a:solidFill>
                  <a:schemeClr val="accent5">
                    <a:lumMod val="75000"/>
                  </a:schemeClr>
                </a:solidFill>
              </a:rPr>
              <a:t>EN-DC</a:t>
            </a:r>
            <a:r>
              <a:rPr lang="zh-CN" altLang="en-US" dirty="0" smtClean="0">
                <a:solidFill>
                  <a:schemeClr val="accent5">
                    <a:lumMod val="75000"/>
                  </a:schemeClr>
                </a:solidFill>
              </a:rPr>
              <a:t>互操作</a:t>
            </a:r>
            <a:endParaRPr lang="en-US" altLang="zh-CN" dirty="0" smtClean="0">
              <a:solidFill>
                <a:schemeClr val="accent5">
                  <a:lumMod val="75000"/>
                </a:schemeClr>
              </a:solidFill>
            </a:endParaRPr>
          </a:p>
          <a:p>
            <a:r>
              <a:rPr lang="en-US" altLang="zh-CN" dirty="0" smtClean="0">
                <a:solidFill>
                  <a:schemeClr val="accent5">
                    <a:lumMod val="75000"/>
                  </a:schemeClr>
                </a:solidFill>
              </a:rPr>
              <a:t>6 NR SA</a:t>
            </a:r>
            <a:r>
              <a:rPr lang="zh-CN" altLang="en-US" dirty="0" smtClean="0">
                <a:solidFill>
                  <a:schemeClr val="accent5">
                    <a:lumMod val="75000"/>
                  </a:schemeClr>
                </a:solidFill>
              </a:rPr>
              <a:t>模式业务要求及业务并发</a:t>
            </a:r>
            <a:endParaRPr lang="en-US" altLang="zh-CN" dirty="0" smtClean="0">
              <a:solidFill>
                <a:schemeClr val="accent5">
                  <a:lumMod val="75000"/>
                </a:schemeClr>
              </a:solidFill>
            </a:endParaRPr>
          </a:p>
          <a:p>
            <a:r>
              <a:rPr lang="en-US" altLang="zh-CN" dirty="0" smtClean="0">
                <a:solidFill>
                  <a:schemeClr val="accent5">
                    <a:lumMod val="75000"/>
                  </a:schemeClr>
                </a:solidFill>
              </a:rPr>
              <a:t>7 EN-DC</a:t>
            </a:r>
            <a:r>
              <a:rPr lang="zh-CN" altLang="en-US" dirty="0" smtClean="0">
                <a:solidFill>
                  <a:schemeClr val="accent5">
                    <a:lumMod val="75000"/>
                  </a:schemeClr>
                </a:solidFill>
              </a:rPr>
              <a:t>模式</a:t>
            </a:r>
            <a:r>
              <a:rPr lang="zh-CN" altLang="en-US" dirty="0">
                <a:solidFill>
                  <a:schemeClr val="accent5">
                    <a:lumMod val="75000"/>
                  </a:schemeClr>
                </a:solidFill>
              </a:rPr>
              <a:t>业务</a:t>
            </a:r>
            <a:r>
              <a:rPr lang="zh-CN" altLang="en-US" dirty="0" smtClean="0">
                <a:solidFill>
                  <a:schemeClr val="accent5">
                    <a:lumMod val="75000"/>
                  </a:schemeClr>
                </a:solidFill>
              </a:rPr>
              <a:t>要求及业务</a:t>
            </a:r>
            <a:r>
              <a:rPr lang="zh-CN" altLang="en-US" dirty="0" smtClean="0">
                <a:solidFill>
                  <a:schemeClr val="accent5">
                    <a:lumMod val="75000"/>
                  </a:schemeClr>
                </a:solidFill>
              </a:rPr>
              <a:t>并发</a:t>
            </a:r>
            <a:endParaRPr lang="en-US" altLang="zh-CN" dirty="0" smtClean="0">
              <a:solidFill>
                <a:schemeClr val="accent5">
                  <a:lumMod val="75000"/>
                </a:schemeClr>
              </a:solidFill>
            </a:endParaRPr>
          </a:p>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Tree>
    <p:extLst>
      <p:ext uri="{BB962C8B-B14F-4D97-AF65-F5344CB8AC3E}">
        <p14:creationId xmlns:p14="http://schemas.microsoft.com/office/powerpoint/2010/main" val="3251520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en-US" dirty="0" smtClean="0"/>
              <a:t>开机模式选择</a:t>
            </a:r>
            <a:endParaRPr lang="en-US" altLang="zh-CN" dirty="0" smtClean="0"/>
          </a:p>
          <a:p>
            <a:r>
              <a:rPr lang="zh-CN" altLang="zh-CN" dirty="0"/>
              <a:t>对于</a:t>
            </a:r>
            <a:r>
              <a:rPr lang="en-US" altLang="zh-CN" dirty="0"/>
              <a:t>5G</a:t>
            </a:r>
            <a:r>
              <a:rPr lang="zh-CN" altLang="zh-CN" dirty="0"/>
              <a:t>（主卡）</a:t>
            </a:r>
            <a:r>
              <a:rPr lang="en-US" altLang="zh-CN" dirty="0"/>
              <a:t>+4G</a:t>
            </a:r>
            <a:r>
              <a:rPr lang="zh-CN" altLang="zh-CN" dirty="0"/>
              <a:t>（副卡）类型的</a:t>
            </a:r>
            <a:r>
              <a:rPr lang="en-US" altLang="zh-CN" dirty="0"/>
              <a:t>5G</a:t>
            </a:r>
            <a:r>
              <a:rPr lang="zh-CN" altLang="zh-CN" dirty="0"/>
              <a:t>多模双卡终端，开机时主卡的网络选择要求与</a:t>
            </a:r>
            <a:r>
              <a:rPr lang="en-US" altLang="zh-CN" dirty="0"/>
              <a:t>5G</a:t>
            </a:r>
            <a:r>
              <a:rPr lang="zh-CN" altLang="zh-CN" dirty="0"/>
              <a:t>多模单卡终端</a:t>
            </a:r>
            <a:r>
              <a:rPr lang="zh-CN" altLang="zh-CN" dirty="0" smtClean="0"/>
              <a:t>相同</a:t>
            </a:r>
            <a:r>
              <a:rPr lang="zh-CN" altLang="en-US" dirty="0" smtClean="0"/>
              <a:t>。</a:t>
            </a:r>
            <a:r>
              <a:rPr lang="zh-CN" altLang="zh-CN" dirty="0"/>
              <a:t>副卡的网络选择要求与</a:t>
            </a:r>
            <a:r>
              <a:rPr lang="en-US" altLang="zh-CN" dirty="0"/>
              <a:t>4G</a:t>
            </a:r>
            <a:r>
              <a:rPr lang="zh-CN" altLang="zh-CN" dirty="0"/>
              <a:t>多模单卡终端相同，副卡对应用户应根据所插入用户卡的类型（</a:t>
            </a:r>
            <a:r>
              <a:rPr lang="en-US" altLang="zh-CN" dirty="0"/>
              <a:t>USIM</a:t>
            </a:r>
            <a:r>
              <a:rPr lang="zh-CN" altLang="zh-CN" dirty="0"/>
              <a:t>卡或</a:t>
            </a:r>
            <a:r>
              <a:rPr lang="en-US" altLang="zh-CN" dirty="0"/>
              <a:t>SIM</a:t>
            </a:r>
            <a:r>
              <a:rPr lang="zh-CN" altLang="zh-CN" dirty="0"/>
              <a:t>卡）及其归属运营商和终端预置的选网模式等，正确选择</a:t>
            </a:r>
            <a:r>
              <a:rPr lang="en-US" altLang="zh-CN" dirty="0"/>
              <a:t>LTE/WCDMA/GSM</a:t>
            </a:r>
            <a:r>
              <a:rPr lang="zh-CN" altLang="zh-CN" dirty="0" smtClean="0"/>
              <a:t>网络</a:t>
            </a:r>
            <a:r>
              <a:rPr lang="zh-CN" altLang="en-US" dirty="0" smtClean="0"/>
              <a:t>。</a:t>
            </a:r>
            <a:endParaRPr lang="en-US" altLang="zh-CN" dirty="0" smtClean="0"/>
          </a:p>
          <a:p>
            <a:r>
              <a:rPr lang="zh-CN" altLang="zh-CN" dirty="0"/>
              <a:t>对于</a:t>
            </a:r>
            <a:r>
              <a:rPr lang="en-US" altLang="zh-CN" dirty="0"/>
              <a:t>5G</a:t>
            </a:r>
            <a:r>
              <a:rPr lang="zh-CN" altLang="zh-CN" dirty="0"/>
              <a:t>（主卡）</a:t>
            </a:r>
            <a:r>
              <a:rPr lang="en-US" altLang="zh-CN" dirty="0"/>
              <a:t>+5G</a:t>
            </a:r>
            <a:r>
              <a:rPr lang="zh-CN" altLang="zh-CN" dirty="0"/>
              <a:t>（副卡）类型的</a:t>
            </a:r>
            <a:r>
              <a:rPr lang="en-US" altLang="zh-CN" dirty="0"/>
              <a:t>5G</a:t>
            </a:r>
            <a:r>
              <a:rPr lang="zh-CN" altLang="zh-CN" dirty="0"/>
              <a:t>多模双卡终端，开机时主卡和副卡</a:t>
            </a:r>
            <a:r>
              <a:rPr lang="zh-CN" altLang="zh-CN" dirty="0" smtClean="0"/>
              <a:t>的网络选择要求均与</a:t>
            </a:r>
            <a:r>
              <a:rPr lang="en-US" altLang="zh-CN" dirty="0" smtClean="0"/>
              <a:t>5G</a:t>
            </a:r>
            <a:r>
              <a:rPr lang="zh-CN" altLang="zh-CN" dirty="0" smtClean="0"/>
              <a:t>多模单卡终端相同</a:t>
            </a:r>
            <a:endParaRPr lang="en-US" altLang="zh-CN" dirty="0" smtClean="0"/>
          </a:p>
          <a:p>
            <a:pPr>
              <a:buFont typeface="Wingdings" panose="05000000000000000000" pitchFamily="2" charset="2"/>
              <a:buChar char="Ø"/>
            </a:pPr>
            <a:r>
              <a:rPr lang="zh-CN" altLang="en-US" dirty="0"/>
              <a:t>开机模式</a:t>
            </a:r>
            <a:r>
              <a:rPr lang="zh-CN" altLang="en-US" dirty="0" smtClean="0"/>
              <a:t>选择</a:t>
            </a:r>
            <a:endParaRPr lang="en-US" altLang="zh-CN" dirty="0" smtClean="0"/>
          </a:p>
          <a:p>
            <a:r>
              <a:rPr lang="zh-CN" altLang="en-US" dirty="0"/>
              <a:t>同上</a:t>
            </a:r>
            <a:endParaRPr lang="en-US" altLang="zh-CN" dirty="0"/>
          </a:p>
          <a:p>
            <a:r>
              <a:rPr lang="zh-CN" altLang="en-US" dirty="0" smtClean="0"/>
              <a:t>此外，</a:t>
            </a:r>
            <a:r>
              <a:rPr lang="en-US" altLang="zh-CN" dirty="0" smtClean="0"/>
              <a:t>5G</a:t>
            </a:r>
            <a:r>
              <a:rPr lang="zh-CN" altLang="zh-CN" dirty="0"/>
              <a:t>多模双卡终端在待机状态下，应提供快捷键或菜单选择方式触发运营商网络选择，实现终端针对两张用户卡各自所对应</a:t>
            </a:r>
            <a:r>
              <a:rPr lang="en-US" altLang="zh-CN" dirty="0"/>
              <a:t>SA/NSA</a:t>
            </a:r>
            <a:r>
              <a:rPr lang="zh-CN" altLang="zh-CN" dirty="0"/>
              <a:t>网络模式、运营商网络的灵活</a:t>
            </a:r>
            <a:r>
              <a:rPr lang="zh-CN" altLang="zh-CN" dirty="0" smtClean="0"/>
              <a:t>选</a:t>
            </a:r>
            <a:r>
              <a:rPr lang="zh-CN" altLang="en-US" dirty="0" smtClean="0"/>
              <a:t>。</a:t>
            </a:r>
            <a:endParaRPr lang="zh-CN" altLang="zh-CN" dirty="0"/>
          </a:p>
        </p:txBody>
      </p:sp>
    </p:spTree>
    <p:extLst>
      <p:ext uri="{BB962C8B-B14F-4D97-AF65-F5344CB8AC3E}">
        <p14:creationId xmlns:p14="http://schemas.microsoft.com/office/powerpoint/2010/main" val="1645272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138023" y="954156"/>
            <a:ext cx="11215777" cy="5777947"/>
          </a:xfrm>
        </p:spPr>
        <p:txBody>
          <a:bodyPr>
            <a:normAutofit/>
          </a:bodyPr>
          <a:lstStyle/>
          <a:p>
            <a:pPr>
              <a:buFont typeface="Wingdings" panose="05000000000000000000" pitchFamily="2" charset="2"/>
              <a:buChar char="Ø"/>
            </a:pPr>
            <a:r>
              <a:rPr lang="zh-CN" altLang="en-US" dirty="0" smtClean="0"/>
              <a:t>业务</a:t>
            </a:r>
            <a:r>
              <a:rPr lang="zh-CN" altLang="en-US" dirty="0" smtClean="0"/>
              <a:t>并发（语音）</a:t>
            </a:r>
            <a:endParaRPr lang="en-US" altLang="zh-CN" dirty="0" smtClean="0"/>
          </a:p>
          <a:p>
            <a:r>
              <a:rPr lang="zh-CN" altLang="en-US" dirty="0" smtClean="0"/>
              <a:t>空闲态主叫、被叫； </a:t>
            </a:r>
            <a:r>
              <a:rPr lang="en-US" altLang="zh-CN" dirty="0" smtClean="0"/>
              <a:t>(SIM1 IDLE + SIM2 MO/MT) </a:t>
            </a:r>
            <a:r>
              <a:rPr lang="zh-CN" altLang="en-US" sz="1800" dirty="0"/>
              <a:t>（</a:t>
            </a:r>
            <a:r>
              <a:rPr lang="en-US" altLang="zh-CN" sz="1800" dirty="0"/>
              <a:t>INACTIVE</a:t>
            </a:r>
            <a:r>
              <a:rPr lang="zh-CN" altLang="en-US" sz="1800" dirty="0"/>
              <a:t>状态下的被叫？）</a:t>
            </a:r>
            <a:endParaRPr lang="en-US" altLang="zh-CN" sz="1800" dirty="0" smtClean="0"/>
          </a:p>
          <a:p>
            <a:r>
              <a:rPr lang="zh-CN" altLang="zh-CN" dirty="0"/>
              <a:t>在任意</a:t>
            </a:r>
            <a:r>
              <a:rPr lang="en-US" altLang="zh-CN" dirty="0"/>
              <a:t> </a:t>
            </a:r>
            <a:r>
              <a:rPr lang="zh-CN" altLang="zh-CN" dirty="0"/>
              <a:t>一卡的数据业务处于激活状态期间，终端应支持用户使用另一张卡拨打非本机号码，且用户应能正常进行语音通话，同时</a:t>
            </a:r>
            <a:r>
              <a:rPr lang="zh-CN" altLang="zh-CN" dirty="0" smtClean="0"/>
              <a:t>原有数据</a:t>
            </a:r>
            <a:r>
              <a:rPr lang="zh-CN" altLang="zh-CN" dirty="0"/>
              <a:t>业务暂停或者继续</a:t>
            </a:r>
            <a:r>
              <a:rPr lang="zh-CN" altLang="zh-CN" dirty="0" smtClean="0"/>
              <a:t>。</a:t>
            </a:r>
            <a:r>
              <a:rPr lang="zh-CN" altLang="en-US" dirty="0" smtClean="0"/>
              <a:t>（</a:t>
            </a:r>
            <a:r>
              <a:rPr lang="en-US" altLang="zh-CN" dirty="0" smtClean="0"/>
              <a:t>SIM1 PS + SIM2 MO</a:t>
            </a:r>
            <a:r>
              <a:rPr lang="zh-CN" altLang="en-US" dirty="0" smtClean="0"/>
              <a:t>）</a:t>
            </a:r>
            <a:endParaRPr lang="en-US" altLang="zh-CN" dirty="0" smtClean="0"/>
          </a:p>
          <a:p>
            <a:r>
              <a:rPr lang="zh-CN" altLang="zh-CN" dirty="0"/>
              <a:t>若用户选择接听另一张卡的来电，则终端应能正常进行语音通话，同时原数据业务暂停或者继续，当用户挂断通话后，原数据业务</a:t>
            </a:r>
            <a:r>
              <a:rPr lang="zh-CN" altLang="zh-CN" dirty="0" smtClean="0"/>
              <a:t>恢复。</a:t>
            </a:r>
            <a:r>
              <a:rPr lang="en-US" altLang="zh-CN" dirty="0" smtClean="0"/>
              <a:t>(SIM1 PS + SIM2 MT)</a:t>
            </a:r>
          </a:p>
        </p:txBody>
      </p:sp>
    </p:spTree>
    <p:extLst>
      <p:ext uri="{BB962C8B-B14F-4D97-AF65-F5344CB8AC3E}">
        <p14:creationId xmlns:p14="http://schemas.microsoft.com/office/powerpoint/2010/main" val="1464612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138023" y="954156"/>
            <a:ext cx="11215777" cy="5777947"/>
          </a:xfrm>
        </p:spPr>
        <p:txBody>
          <a:bodyPr>
            <a:normAutofit/>
          </a:bodyPr>
          <a:lstStyle/>
          <a:p>
            <a:pPr>
              <a:buFont typeface="Wingdings" panose="05000000000000000000" pitchFamily="2" charset="2"/>
              <a:buChar char="Ø"/>
            </a:pPr>
            <a:r>
              <a:rPr lang="zh-CN" altLang="en-US" dirty="0" smtClean="0"/>
              <a:t>业务</a:t>
            </a:r>
            <a:r>
              <a:rPr lang="zh-CN" altLang="en-US" dirty="0" smtClean="0"/>
              <a:t>并发（短信）</a:t>
            </a:r>
            <a:endParaRPr lang="en-US" altLang="zh-CN" dirty="0" smtClean="0"/>
          </a:p>
          <a:p>
            <a:r>
              <a:rPr lang="zh-CN" altLang="en-US" dirty="0" smtClean="0"/>
              <a:t>空闲态发送和接收； </a:t>
            </a:r>
            <a:r>
              <a:rPr lang="en-US" altLang="zh-CN" dirty="0" smtClean="0"/>
              <a:t>(SIM1 IDLE + SIM2 MO/MT) </a:t>
            </a:r>
            <a:r>
              <a:rPr lang="zh-CN" altLang="en-US" sz="1800" dirty="0"/>
              <a:t>（</a:t>
            </a:r>
            <a:r>
              <a:rPr lang="en-US" altLang="zh-CN" sz="1800" dirty="0"/>
              <a:t>INACTIVE</a:t>
            </a:r>
            <a:r>
              <a:rPr lang="zh-CN" altLang="en-US" sz="1800" dirty="0"/>
              <a:t>状态下的被叫？）</a:t>
            </a:r>
            <a:endParaRPr lang="en-US" altLang="zh-CN" sz="1800" dirty="0" smtClean="0"/>
          </a:p>
          <a:p>
            <a:r>
              <a:rPr lang="zh-CN" altLang="zh-CN" dirty="0"/>
              <a:t>双卡状态下，在一卡的数据业务处于激活状态期间，用户应可以选择另一张卡发送短消息，且短消息应能够成功发送，同时原数据业务继续或暂停</a:t>
            </a:r>
            <a:r>
              <a:rPr lang="zh-CN" altLang="zh-CN" dirty="0" smtClean="0"/>
              <a:t>。</a:t>
            </a:r>
            <a:r>
              <a:rPr lang="zh-CN" altLang="en-US" dirty="0" smtClean="0"/>
              <a:t>（</a:t>
            </a:r>
            <a:r>
              <a:rPr lang="en-US" altLang="zh-CN" dirty="0" smtClean="0"/>
              <a:t>SIM1 PS + SIM2 MO</a:t>
            </a:r>
            <a:r>
              <a:rPr lang="zh-CN" altLang="en-US" dirty="0" smtClean="0"/>
              <a:t>）</a:t>
            </a:r>
            <a:endParaRPr lang="en-US" altLang="zh-CN" dirty="0" smtClean="0"/>
          </a:p>
          <a:p>
            <a:r>
              <a:rPr lang="zh-CN" altLang="zh-CN" dirty="0"/>
              <a:t>双卡状态下，在一卡的数据业务处于激活状态期间，另一张卡应能够正常接收短消息，并能够正常阅读，同时原数据业务继续或暂停</a:t>
            </a:r>
            <a:r>
              <a:rPr lang="zh-CN" altLang="zh-CN" dirty="0" smtClean="0"/>
              <a:t>。</a:t>
            </a:r>
            <a:r>
              <a:rPr lang="en-US" altLang="zh-CN" dirty="0" smtClean="0"/>
              <a:t>(SIM1 PS + SIM2 MT)</a:t>
            </a:r>
          </a:p>
        </p:txBody>
      </p:sp>
    </p:spTree>
    <p:extLst>
      <p:ext uri="{BB962C8B-B14F-4D97-AF65-F5344CB8AC3E}">
        <p14:creationId xmlns:p14="http://schemas.microsoft.com/office/powerpoint/2010/main" val="1557862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138023" y="954156"/>
            <a:ext cx="11215777" cy="5777947"/>
          </a:xfrm>
        </p:spPr>
        <p:txBody>
          <a:bodyPr>
            <a:normAutofit/>
          </a:bodyPr>
          <a:lstStyle/>
          <a:p>
            <a:pPr>
              <a:buFont typeface="Wingdings" panose="05000000000000000000" pitchFamily="2" charset="2"/>
              <a:buChar char="Ø"/>
            </a:pPr>
            <a:r>
              <a:rPr lang="zh-CN" altLang="en-US" dirty="0" smtClean="0"/>
              <a:t>业务</a:t>
            </a:r>
            <a:r>
              <a:rPr lang="zh-CN" altLang="en-US" dirty="0" smtClean="0"/>
              <a:t>并发（数据业务）</a:t>
            </a:r>
            <a:endParaRPr lang="en-US" altLang="zh-CN" dirty="0" smtClean="0"/>
          </a:p>
          <a:p>
            <a:r>
              <a:rPr lang="zh-CN" altLang="zh-CN" dirty="0"/>
              <a:t>在双卡状态下，终端应能由用户选择通过任意一张卡发起数据业务，且无论通过哪张卡发起数据业务，数据业务均应能正常建立。</a:t>
            </a:r>
          </a:p>
          <a:p>
            <a:r>
              <a:rPr lang="zh-CN" altLang="zh-CN" dirty="0"/>
              <a:t>当一张卡建立数据业务后，另一张卡应能够正常监听寻呼并</a:t>
            </a:r>
            <a:r>
              <a:rPr lang="zh-CN" altLang="zh-CN" dirty="0" smtClean="0"/>
              <a:t>待机</a:t>
            </a:r>
            <a:r>
              <a:rPr lang="zh-CN" altLang="en-US" dirty="0" smtClean="0"/>
              <a:t>、</a:t>
            </a:r>
            <a:r>
              <a:rPr lang="zh-CN" altLang="zh-CN" dirty="0"/>
              <a:t>能够正常拨打或者接听语音电话，发送和接收短</a:t>
            </a:r>
            <a:r>
              <a:rPr lang="zh-CN" altLang="zh-CN" dirty="0" smtClean="0"/>
              <a:t>信</a:t>
            </a:r>
            <a:r>
              <a:rPr lang="zh-CN" altLang="en-US" dirty="0" smtClean="0"/>
              <a:t>。</a:t>
            </a:r>
            <a:endParaRPr lang="en-US" altLang="zh-CN" dirty="0" smtClean="0"/>
          </a:p>
          <a:p>
            <a:r>
              <a:rPr lang="zh-CN" altLang="zh-CN" dirty="0"/>
              <a:t>在一卡使用语音业务期间，另一卡发起数据业务，终端应保证语音通话性能不受影响，数据业务性能可能存在一定下降。</a:t>
            </a:r>
          </a:p>
          <a:p>
            <a:endParaRPr lang="en-US" altLang="zh-CN" dirty="0" smtClean="0"/>
          </a:p>
        </p:txBody>
      </p:sp>
    </p:spTree>
    <p:extLst>
      <p:ext uri="{BB962C8B-B14F-4D97-AF65-F5344CB8AC3E}">
        <p14:creationId xmlns:p14="http://schemas.microsoft.com/office/powerpoint/2010/main" val="356855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138023" y="954156"/>
            <a:ext cx="11215777" cy="5777947"/>
          </a:xfrm>
        </p:spPr>
        <p:txBody>
          <a:bodyPr>
            <a:normAutofit lnSpcReduction="10000"/>
          </a:bodyPr>
          <a:lstStyle/>
          <a:p>
            <a:pPr>
              <a:buFont typeface="Wingdings" panose="05000000000000000000" pitchFamily="2" charset="2"/>
              <a:buChar char="Ø"/>
            </a:pPr>
            <a:r>
              <a:rPr lang="zh-CN" altLang="en-US" dirty="0" smtClean="0"/>
              <a:t>业务</a:t>
            </a:r>
            <a:r>
              <a:rPr lang="zh-CN" altLang="en-US" dirty="0" smtClean="0"/>
              <a:t>并发（彩信和</a:t>
            </a:r>
            <a:r>
              <a:rPr lang="en-US" altLang="zh-CN" dirty="0" smtClean="0"/>
              <a:t>IMS</a:t>
            </a:r>
            <a:r>
              <a:rPr lang="zh-CN" altLang="en-US" dirty="0" smtClean="0"/>
              <a:t>补充业务）</a:t>
            </a:r>
            <a:endParaRPr lang="en-US" altLang="zh-CN" dirty="0" smtClean="0"/>
          </a:p>
          <a:p>
            <a:r>
              <a:rPr lang="zh-CN" altLang="zh-CN" dirty="0"/>
              <a:t>在双卡均为空闲状态下，终端应可以允许用户选择通过主卡或者副卡发送彩信或</a:t>
            </a:r>
            <a:r>
              <a:rPr lang="en-US" altLang="zh-CN" dirty="0"/>
              <a:t>IMS</a:t>
            </a:r>
            <a:r>
              <a:rPr lang="zh-CN" altLang="zh-CN" dirty="0"/>
              <a:t>补充业务。无论通过主卡还是副卡发送彩信或</a:t>
            </a:r>
            <a:r>
              <a:rPr lang="en-US" altLang="zh-CN" dirty="0"/>
              <a:t>IMS</a:t>
            </a:r>
            <a:r>
              <a:rPr lang="zh-CN" altLang="zh-CN" dirty="0"/>
              <a:t>补充业务，均应该可以正常发送，发送成功后应自动返回双卡空闲状态。</a:t>
            </a:r>
          </a:p>
          <a:p>
            <a:r>
              <a:rPr lang="zh-CN" altLang="zh-CN" dirty="0"/>
              <a:t>在任意一卡正在彩信业务或</a:t>
            </a:r>
            <a:r>
              <a:rPr lang="en-US" altLang="zh-CN" dirty="0"/>
              <a:t>IMS</a:t>
            </a:r>
            <a:r>
              <a:rPr lang="zh-CN" altLang="zh-CN" dirty="0"/>
              <a:t>补充业务期间，终端应支持用户使用另一张卡拨打非本机号码，且用户应能正常进行语音通话，同时原有彩信或</a:t>
            </a:r>
            <a:r>
              <a:rPr lang="en-US" altLang="zh-CN" dirty="0"/>
              <a:t>IMS</a:t>
            </a:r>
            <a:r>
              <a:rPr lang="zh-CN" altLang="zh-CN" dirty="0"/>
              <a:t>补充业务允许暂停。</a:t>
            </a:r>
          </a:p>
          <a:p>
            <a:r>
              <a:rPr lang="zh-CN" altLang="zh-CN" dirty="0"/>
              <a:t>在任意一卡正在彩信业务或</a:t>
            </a:r>
            <a:r>
              <a:rPr lang="en-US" altLang="zh-CN" dirty="0"/>
              <a:t>IMS</a:t>
            </a:r>
            <a:r>
              <a:rPr lang="zh-CN" altLang="zh-CN" dirty="0"/>
              <a:t>补充业务期间，另一张卡的号码被叫时，终端应能够显示主叫方信息，并能够指示主叫方所拨打的本机号码对应的用户卡，同时原有彩信或</a:t>
            </a:r>
            <a:r>
              <a:rPr lang="en-US" altLang="zh-CN" dirty="0"/>
              <a:t>IMS</a:t>
            </a:r>
            <a:r>
              <a:rPr lang="zh-CN" altLang="zh-CN" dirty="0"/>
              <a:t>补充业务允许暂停。</a:t>
            </a:r>
          </a:p>
          <a:p>
            <a:r>
              <a:rPr lang="zh-CN" altLang="zh-CN" dirty="0"/>
              <a:t>双卡状态下，在一卡的数据业务处于激活状态期间，用户应可以选择另一张卡</a:t>
            </a:r>
            <a:r>
              <a:rPr lang="zh-CN" altLang="zh-CN" dirty="0" smtClean="0"/>
              <a:t>发送</a:t>
            </a:r>
            <a:r>
              <a:rPr lang="zh-CN" altLang="en-US" dirty="0" smtClean="0"/>
              <a:t>或接收</a:t>
            </a:r>
            <a:r>
              <a:rPr lang="zh-CN" altLang="zh-CN" dirty="0" smtClean="0"/>
              <a:t>彩</a:t>
            </a:r>
            <a:r>
              <a:rPr lang="zh-CN" altLang="zh-CN" dirty="0"/>
              <a:t>信或</a:t>
            </a:r>
            <a:r>
              <a:rPr lang="en-US" altLang="zh-CN" dirty="0"/>
              <a:t>IMS</a:t>
            </a:r>
            <a:r>
              <a:rPr lang="zh-CN" altLang="zh-CN" dirty="0"/>
              <a:t>补充业务，且应能够成功发送，同时原数据业务允许暂停，等彩信或</a:t>
            </a:r>
            <a:r>
              <a:rPr lang="en-US" altLang="zh-CN" dirty="0"/>
              <a:t>IMS</a:t>
            </a:r>
            <a:r>
              <a:rPr lang="zh-CN" altLang="zh-CN" dirty="0"/>
              <a:t>补充业务结束后，原数据业务恢复。</a:t>
            </a:r>
          </a:p>
          <a:p>
            <a:endParaRPr lang="en-US" altLang="zh-CN" dirty="0" smtClean="0"/>
          </a:p>
        </p:txBody>
      </p:sp>
    </p:spTree>
    <p:extLst>
      <p:ext uri="{BB962C8B-B14F-4D97-AF65-F5344CB8AC3E}">
        <p14:creationId xmlns:p14="http://schemas.microsoft.com/office/powerpoint/2010/main" val="2817387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8 </a:t>
            </a:r>
            <a:r>
              <a:rPr lang="zh-CN" altLang="en-US" dirty="0" smtClean="0">
                <a:solidFill>
                  <a:schemeClr val="accent5">
                    <a:lumMod val="75000"/>
                  </a:schemeClr>
                </a:solidFill>
              </a:rPr>
              <a:t>多模双卡要求</a:t>
            </a:r>
            <a:endParaRPr lang="zh-CN" altLang="en-US" dirty="0">
              <a:solidFill>
                <a:schemeClr val="accent5">
                  <a:lumMod val="75000"/>
                </a:schemeClr>
              </a:solidFill>
            </a:endParaRPr>
          </a:p>
        </p:txBody>
      </p:sp>
      <p:sp>
        <p:nvSpPr>
          <p:cNvPr id="3" name="内容占位符 2"/>
          <p:cNvSpPr>
            <a:spLocks noGrp="1"/>
          </p:cNvSpPr>
          <p:nvPr>
            <p:ph idx="1"/>
          </p:nvPr>
        </p:nvSpPr>
        <p:spPr>
          <a:xfrm>
            <a:off x="138023" y="954156"/>
            <a:ext cx="11215777" cy="5777947"/>
          </a:xfrm>
        </p:spPr>
        <p:txBody>
          <a:bodyPr>
            <a:normAutofit/>
          </a:bodyPr>
          <a:lstStyle/>
          <a:p>
            <a:pPr>
              <a:buFont typeface="Wingdings" panose="05000000000000000000" pitchFamily="2" charset="2"/>
              <a:buChar char="Ø"/>
            </a:pPr>
            <a:r>
              <a:rPr lang="zh-CN" altLang="en-US" dirty="0" smtClean="0"/>
              <a:t>业务</a:t>
            </a:r>
            <a:r>
              <a:rPr lang="zh-CN" altLang="en-US" dirty="0" smtClean="0"/>
              <a:t>并发（紧急呼叫业务）</a:t>
            </a:r>
            <a:endParaRPr lang="en-US" altLang="zh-CN" dirty="0" smtClean="0"/>
          </a:p>
          <a:p>
            <a:r>
              <a:rPr lang="zh-CN" altLang="zh-CN" dirty="0"/>
              <a:t>双卡终端同时插主卡和副卡状态下，终端应支持采用主卡或副卡任一张发起紧急呼叫</a:t>
            </a:r>
            <a:r>
              <a:rPr lang="zh-CN" altLang="zh-CN" dirty="0" smtClean="0"/>
              <a:t>。</a:t>
            </a:r>
            <a:endParaRPr lang="zh-CN" altLang="zh-CN" dirty="0"/>
          </a:p>
          <a:p>
            <a:r>
              <a:rPr lang="zh-CN" altLang="zh-CN" dirty="0"/>
              <a:t>双卡终端只插一张卡</a:t>
            </a:r>
            <a:r>
              <a:rPr lang="zh-CN" altLang="zh-CN" dirty="0" smtClean="0"/>
              <a:t>时</a:t>
            </a:r>
            <a:r>
              <a:rPr lang="zh-CN" altLang="en-US" dirty="0" smtClean="0"/>
              <a:t>，已注册网络条件下，</a:t>
            </a:r>
            <a:r>
              <a:rPr lang="zh-CN" altLang="zh-CN" dirty="0"/>
              <a:t>终端应以紧急呼叫流程发起</a:t>
            </a:r>
            <a:r>
              <a:rPr lang="zh-CN" altLang="zh-CN" dirty="0" smtClean="0"/>
              <a:t>紧急呼叫</a:t>
            </a:r>
            <a:r>
              <a:rPr lang="zh-CN" altLang="en-US" dirty="0" smtClean="0"/>
              <a:t>；否则，</a:t>
            </a:r>
            <a:r>
              <a:rPr lang="zh-CN" altLang="zh-CN" dirty="0"/>
              <a:t>终端以普通业务流程发起呼叫，应支持采用主卡或副卡任一张发起紧急呼叫</a:t>
            </a:r>
            <a:r>
              <a:rPr lang="zh-CN" altLang="zh-CN" dirty="0" smtClean="0"/>
              <a:t>。</a:t>
            </a:r>
            <a:endParaRPr lang="en-US" altLang="zh-CN" dirty="0" smtClean="0"/>
          </a:p>
          <a:p>
            <a:r>
              <a:rPr lang="zh-CN" altLang="zh-CN" dirty="0" smtClean="0"/>
              <a:t>双卡</a:t>
            </a:r>
            <a:r>
              <a:rPr lang="zh-CN" altLang="zh-CN" dirty="0"/>
              <a:t>终端未插卡时，终端应支持发起无卡</a:t>
            </a:r>
            <a:r>
              <a:rPr lang="zh-CN" altLang="zh-CN" dirty="0" smtClean="0"/>
              <a:t>紧急呼叫</a:t>
            </a:r>
            <a:r>
              <a:rPr lang="zh-CN" altLang="en-US" dirty="0" smtClean="0"/>
              <a:t>。</a:t>
            </a:r>
            <a:endParaRPr lang="zh-CN" altLang="zh-CN" dirty="0"/>
          </a:p>
          <a:p>
            <a:endParaRPr lang="en-US" altLang="zh-CN" dirty="0" smtClean="0"/>
          </a:p>
        </p:txBody>
      </p:sp>
    </p:spTree>
    <p:extLst>
      <p:ext uri="{BB962C8B-B14F-4D97-AF65-F5344CB8AC3E}">
        <p14:creationId xmlns:p14="http://schemas.microsoft.com/office/powerpoint/2010/main" val="310711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谢谢</a:t>
            </a:r>
            <a:endParaRPr lang="zh-CN" altLang="en-US" dirty="0"/>
          </a:p>
        </p:txBody>
      </p:sp>
    </p:spTree>
    <p:extLst>
      <p:ext uri="{BB962C8B-B14F-4D97-AF65-F5344CB8AC3E}">
        <p14:creationId xmlns:p14="http://schemas.microsoft.com/office/powerpoint/2010/main" val="579383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smtClean="0">
                <a:solidFill>
                  <a:schemeClr val="accent5">
                    <a:lumMod val="75000"/>
                  </a:schemeClr>
                </a:solidFill>
              </a:rPr>
              <a:t>1 </a:t>
            </a:r>
            <a:r>
              <a:rPr lang="zh-CN" altLang="en-US" dirty="0" smtClean="0">
                <a:solidFill>
                  <a:schemeClr val="accent5">
                    <a:lumMod val="75000"/>
                  </a:schemeClr>
                </a:solidFill>
              </a:rPr>
              <a:t>多模式取舍</a:t>
            </a:r>
            <a:endParaRPr lang="en-US" altLang="zh-CN" dirty="0" smtClean="0">
              <a:solidFill>
                <a:schemeClr val="accent5">
                  <a:lumMod val="75000"/>
                </a:schemeClr>
              </a:solidFill>
            </a:endParaRPr>
          </a:p>
        </p:txBody>
      </p:sp>
      <p:sp>
        <p:nvSpPr>
          <p:cNvPr id="3" name="内容占位符 2"/>
          <p:cNvSpPr>
            <a:spLocks noGrp="1"/>
          </p:cNvSpPr>
          <p:nvPr>
            <p:ph idx="1"/>
          </p:nvPr>
        </p:nvSpPr>
        <p:spPr>
          <a:xfrm>
            <a:off x="152400" y="929047"/>
            <a:ext cx="10515600" cy="5777947"/>
          </a:xfrm>
        </p:spPr>
        <p:txBody>
          <a:bodyPr>
            <a:normAutofit fontScale="92500"/>
          </a:bodyPr>
          <a:lstStyle/>
          <a:p>
            <a:pPr>
              <a:buFont typeface="Wingdings" panose="05000000000000000000" pitchFamily="2" charset="2"/>
              <a:buChar char="Ø"/>
            </a:pPr>
            <a:r>
              <a:rPr lang="en-US" altLang="zh-CN" dirty="0" smtClean="0">
                <a:solidFill>
                  <a:schemeClr val="accent5">
                    <a:lumMod val="75000"/>
                  </a:schemeClr>
                </a:solidFill>
              </a:rPr>
              <a:t>5G</a:t>
            </a:r>
            <a:r>
              <a:rPr lang="zh-CN" altLang="en-US" dirty="0" smtClean="0">
                <a:solidFill>
                  <a:schemeClr val="accent5">
                    <a:lumMod val="75000"/>
                  </a:schemeClr>
                </a:solidFill>
              </a:rPr>
              <a:t>多模式单卡</a:t>
            </a:r>
            <a:r>
              <a:rPr lang="en-US" altLang="zh-CN" dirty="0" smtClean="0">
                <a:solidFill>
                  <a:schemeClr val="accent5">
                    <a:lumMod val="75000"/>
                  </a:schemeClr>
                </a:solidFill>
              </a:rPr>
              <a:t>/</a:t>
            </a:r>
            <a:r>
              <a:rPr lang="zh-CN" altLang="en-US" dirty="0" smtClean="0">
                <a:solidFill>
                  <a:schemeClr val="accent5">
                    <a:lumMod val="75000"/>
                  </a:schemeClr>
                </a:solidFill>
              </a:rPr>
              <a:t>双卡终端</a:t>
            </a:r>
            <a:endParaRPr lang="en-US" altLang="zh-CN" dirty="0" smtClean="0">
              <a:solidFill>
                <a:schemeClr val="accent5">
                  <a:lumMod val="75000"/>
                </a:schemeClr>
              </a:solidFill>
            </a:endParaRPr>
          </a:p>
          <a:p>
            <a:pPr marL="0" indent="0">
              <a:buNone/>
            </a:pPr>
            <a:r>
              <a:rPr lang="zh-CN" altLang="en-US" sz="2000" dirty="0" smtClean="0"/>
              <a:t>定义：</a:t>
            </a:r>
            <a:r>
              <a:rPr lang="zh-CN" altLang="zh-CN" sz="2000" dirty="0" smtClean="0"/>
              <a:t>支持</a:t>
            </a:r>
            <a:r>
              <a:rPr lang="en-US" altLang="zh-CN" sz="2000" dirty="0"/>
              <a:t>EN-DC/NR SA/LTE/WCDMA/GSM(GPRS)</a:t>
            </a:r>
            <a:r>
              <a:rPr lang="zh-CN" altLang="zh-CN" sz="2000" dirty="0"/>
              <a:t>模式的单卡终端设备</a:t>
            </a:r>
            <a:endParaRPr lang="en-US" altLang="zh-CN" sz="2000" dirty="0" smtClean="0">
              <a:solidFill>
                <a:schemeClr val="accent5">
                  <a:lumMod val="75000"/>
                </a:schemeClr>
              </a:solidFill>
            </a:endParaRPr>
          </a:p>
          <a:p>
            <a:pPr>
              <a:buFont typeface="Wingdings" panose="05000000000000000000" pitchFamily="2" charset="2"/>
              <a:buChar char="ü"/>
            </a:pPr>
            <a:r>
              <a:rPr lang="zh-CN" altLang="en-US" sz="2000" dirty="0" smtClean="0">
                <a:solidFill>
                  <a:schemeClr val="accent5">
                    <a:lumMod val="75000"/>
                  </a:schemeClr>
                </a:solidFill>
              </a:rPr>
              <a:t>范围</a:t>
            </a:r>
            <a:r>
              <a:rPr lang="zh-CN" altLang="en-US" sz="2000" dirty="0">
                <a:solidFill>
                  <a:schemeClr val="accent5">
                    <a:lumMod val="75000"/>
                  </a:schemeClr>
                </a:solidFill>
              </a:rPr>
              <a:t>限定在</a:t>
            </a:r>
            <a:r>
              <a:rPr lang="en-US" altLang="zh-CN" sz="2000" dirty="0">
                <a:solidFill>
                  <a:schemeClr val="accent5">
                    <a:lumMod val="75000"/>
                  </a:schemeClr>
                </a:solidFill>
              </a:rPr>
              <a:t>5G/4G </a:t>
            </a:r>
            <a:r>
              <a:rPr lang="zh-CN" altLang="en-US" sz="2000" dirty="0">
                <a:solidFill>
                  <a:schemeClr val="accent5">
                    <a:lumMod val="75000"/>
                  </a:schemeClr>
                </a:solidFill>
              </a:rPr>
              <a:t>的互</a:t>
            </a:r>
            <a:r>
              <a:rPr lang="zh-CN" altLang="en-US" sz="2000" dirty="0" smtClean="0">
                <a:solidFill>
                  <a:schemeClr val="accent5">
                    <a:lumMod val="75000"/>
                  </a:schemeClr>
                </a:solidFill>
              </a:rPr>
              <a:t>操作</a:t>
            </a:r>
            <a:endParaRPr lang="en-US" altLang="zh-CN" sz="2000" dirty="0" smtClean="0">
              <a:solidFill>
                <a:schemeClr val="accent5">
                  <a:lumMod val="75000"/>
                </a:schemeClr>
              </a:solidFill>
            </a:endParaRPr>
          </a:p>
          <a:p>
            <a:pPr marL="0" indent="0">
              <a:buNone/>
            </a:pPr>
            <a:r>
              <a:rPr lang="en-US" altLang="zh-CN" sz="2000" dirty="0">
                <a:solidFill>
                  <a:schemeClr val="accent5">
                    <a:lumMod val="75000"/>
                  </a:schemeClr>
                </a:solidFill>
              </a:rPr>
              <a:t> </a:t>
            </a:r>
            <a:r>
              <a:rPr lang="en-US" altLang="zh-CN" sz="2000" dirty="0" smtClean="0">
                <a:solidFill>
                  <a:schemeClr val="accent5">
                    <a:lumMod val="75000"/>
                  </a:schemeClr>
                </a:solidFill>
              </a:rPr>
              <a:t>           </a:t>
            </a:r>
            <a:r>
              <a:rPr lang="zh-CN" altLang="en-US" sz="2000" dirty="0" smtClean="0">
                <a:solidFill>
                  <a:schemeClr val="accent5">
                    <a:lumMod val="75000"/>
                  </a:schemeClr>
                </a:solidFill>
              </a:rPr>
              <a:t>高通提出，被采纳</a:t>
            </a:r>
            <a:endParaRPr lang="en-US" altLang="zh-CN" sz="2000" dirty="0" smtClean="0">
              <a:solidFill>
                <a:schemeClr val="accent5">
                  <a:lumMod val="75000"/>
                </a:schemeClr>
              </a:solidFill>
            </a:endParaRPr>
          </a:p>
          <a:p>
            <a:pPr>
              <a:buFont typeface="Wingdings" panose="05000000000000000000" pitchFamily="2" charset="2"/>
              <a:buChar char="ü"/>
            </a:pPr>
            <a:r>
              <a:rPr lang="zh-CN" altLang="en-US" sz="2000" dirty="0">
                <a:solidFill>
                  <a:schemeClr val="accent5">
                    <a:lumMod val="75000"/>
                  </a:schemeClr>
                </a:solidFill>
              </a:rPr>
              <a:t>建议增加</a:t>
            </a:r>
            <a:r>
              <a:rPr lang="en-US" altLang="zh-CN" sz="2000" dirty="0">
                <a:solidFill>
                  <a:schemeClr val="accent5">
                    <a:lumMod val="75000"/>
                  </a:schemeClr>
                </a:solidFill>
              </a:rPr>
              <a:t>5G</a:t>
            </a:r>
            <a:r>
              <a:rPr lang="zh-CN" altLang="en-US" sz="2000" dirty="0">
                <a:solidFill>
                  <a:schemeClr val="accent5">
                    <a:lumMod val="75000"/>
                  </a:schemeClr>
                </a:solidFill>
              </a:rPr>
              <a:t>无法进行紧急呼叫时，可在</a:t>
            </a:r>
            <a:r>
              <a:rPr lang="en-US" altLang="zh-CN" sz="2000" dirty="0">
                <a:solidFill>
                  <a:schemeClr val="accent5">
                    <a:lumMod val="75000"/>
                  </a:schemeClr>
                </a:solidFill>
              </a:rPr>
              <a:t>3G</a:t>
            </a:r>
            <a:r>
              <a:rPr lang="zh-CN" altLang="en-US" sz="2000" dirty="0">
                <a:solidFill>
                  <a:schemeClr val="accent5">
                    <a:lumMod val="75000"/>
                  </a:schemeClr>
                </a:solidFill>
              </a:rPr>
              <a:t>进行</a:t>
            </a:r>
            <a:r>
              <a:rPr lang="zh-CN" altLang="en-US" sz="2000" dirty="0" smtClean="0">
                <a:solidFill>
                  <a:schemeClr val="accent5">
                    <a:lumMod val="75000"/>
                  </a:schemeClr>
                </a:solidFill>
              </a:rPr>
              <a:t>紧急呼叫</a:t>
            </a:r>
            <a:endParaRPr lang="en-US" altLang="zh-CN" sz="2000" dirty="0" smtClean="0">
              <a:solidFill>
                <a:schemeClr val="accent5">
                  <a:lumMod val="75000"/>
                </a:schemeClr>
              </a:solidFill>
            </a:endParaRPr>
          </a:p>
          <a:p>
            <a:pPr marL="0" indent="0">
              <a:buNone/>
            </a:pPr>
            <a:r>
              <a:rPr lang="en-US" altLang="zh-CN" sz="2000" dirty="0">
                <a:solidFill>
                  <a:schemeClr val="accent5">
                    <a:lumMod val="75000"/>
                  </a:schemeClr>
                </a:solidFill>
              </a:rPr>
              <a:t> </a:t>
            </a:r>
            <a:r>
              <a:rPr lang="en-US" altLang="zh-CN" sz="2000" dirty="0" smtClean="0">
                <a:solidFill>
                  <a:schemeClr val="accent5">
                    <a:lumMod val="75000"/>
                  </a:schemeClr>
                </a:solidFill>
              </a:rPr>
              <a:t>           </a:t>
            </a:r>
            <a:r>
              <a:rPr lang="zh-CN" altLang="en-US" sz="2000" dirty="0" smtClean="0">
                <a:solidFill>
                  <a:schemeClr val="accent5">
                    <a:lumMod val="75000"/>
                  </a:schemeClr>
                </a:solidFill>
              </a:rPr>
              <a:t>苹果提出，被采纳</a:t>
            </a:r>
            <a:endParaRPr lang="en-US" altLang="zh-CN" sz="2000" dirty="0" smtClean="0">
              <a:solidFill>
                <a:schemeClr val="accent5">
                  <a:lumMod val="75000"/>
                </a:schemeClr>
              </a:solidFill>
            </a:endParaRPr>
          </a:p>
          <a:p>
            <a:pPr marL="0" indent="0">
              <a:buNone/>
            </a:pPr>
            <a:endParaRPr lang="en-US" altLang="zh-CN" sz="2000" dirty="0" smtClean="0">
              <a:solidFill>
                <a:schemeClr val="accent5">
                  <a:lumMod val="75000"/>
                </a:schemeClr>
              </a:solidFill>
            </a:endParaRPr>
          </a:p>
          <a:p>
            <a:pPr marL="0" indent="0">
              <a:buNone/>
            </a:pPr>
            <a:r>
              <a:rPr lang="zh-CN" altLang="en-US" sz="2000" dirty="0" smtClean="0">
                <a:solidFill>
                  <a:schemeClr val="accent5">
                    <a:lumMod val="75000"/>
                  </a:schemeClr>
                </a:solidFill>
              </a:rPr>
              <a:t>问题</a:t>
            </a:r>
            <a:r>
              <a:rPr lang="en-US" altLang="zh-CN" sz="2000" dirty="0" smtClean="0">
                <a:solidFill>
                  <a:schemeClr val="accent5">
                    <a:lumMod val="75000"/>
                  </a:schemeClr>
                </a:solidFill>
              </a:rPr>
              <a:t>1.1</a:t>
            </a:r>
            <a:r>
              <a:rPr lang="zh-CN" altLang="en-US" sz="2000" dirty="0" smtClean="0">
                <a:solidFill>
                  <a:schemeClr val="accent5">
                    <a:lumMod val="75000"/>
                  </a:schemeClr>
                </a:solidFill>
              </a:rPr>
              <a:t>：定义</a:t>
            </a:r>
            <a:r>
              <a:rPr lang="zh-CN" altLang="en-US" sz="2100" dirty="0">
                <a:solidFill>
                  <a:schemeClr val="accent5">
                    <a:lumMod val="75000"/>
                  </a:schemeClr>
                </a:solidFill>
              </a:rPr>
              <a:t>支持</a:t>
            </a:r>
            <a:r>
              <a:rPr lang="en-US" altLang="zh-CN" sz="2100" dirty="0">
                <a:solidFill>
                  <a:schemeClr val="accent5">
                    <a:lumMod val="75000"/>
                  </a:schemeClr>
                </a:solidFill>
              </a:rPr>
              <a:t>EN-DC/NR SA/LTE/WCDMA/GSM(GPRS)</a:t>
            </a:r>
            <a:r>
              <a:rPr lang="zh-CN" altLang="en-US" sz="2100" dirty="0">
                <a:solidFill>
                  <a:schemeClr val="accent5">
                    <a:lumMod val="75000"/>
                  </a:schemeClr>
                </a:solidFill>
              </a:rPr>
              <a:t>多模式</a:t>
            </a:r>
            <a:r>
              <a:rPr lang="zh-CN" altLang="en-US" sz="2100" dirty="0" smtClean="0">
                <a:solidFill>
                  <a:schemeClr val="accent5">
                    <a:lumMod val="75000"/>
                  </a:schemeClr>
                </a:solidFill>
              </a:rPr>
              <a:t>，为何范围又限定在</a:t>
            </a:r>
            <a:r>
              <a:rPr lang="en-US" altLang="zh-CN" sz="2100" dirty="0" smtClean="0">
                <a:solidFill>
                  <a:schemeClr val="accent5">
                    <a:lumMod val="75000"/>
                  </a:schemeClr>
                </a:solidFill>
              </a:rPr>
              <a:t>5G/4G? </a:t>
            </a:r>
          </a:p>
          <a:p>
            <a:pPr marL="0" indent="0">
              <a:lnSpc>
                <a:spcPts val="2280"/>
              </a:lnSpc>
              <a:buNone/>
            </a:pPr>
            <a:r>
              <a:rPr lang="zh-CN" altLang="en-US" sz="2100" dirty="0" smtClean="0">
                <a:solidFill>
                  <a:schemeClr val="accent5">
                    <a:lumMod val="75000"/>
                  </a:schemeClr>
                </a:solidFill>
              </a:rPr>
              <a:t>问题</a:t>
            </a:r>
            <a:r>
              <a:rPr lang="en-US" altLang="zh-CN" sz="2100" dirty="0" smtClean="0">
                <a:solidFill>
                  <a:schemeClr val="accent5">
                    <a:lumMod val="75000"/>
                  </a:schemeClr>
                </a:solidFill>
              </a:rPr>
              <a:t>1.2</a:t>
            </a:r>
            <a:r>
              <a:rPr lang="zh-CN" altLang="en-US" sz="2100" dirty="0" smtClean="0">
                <a:solidFill>
                  <a:schemeClr val="accent5">
                    <a:lumMod val="75000"/>
                  </a:schemeClr>
                </a:solidFill>
              </a:rPr>
              <a:t>： 文稿表述中常见“</a:t>
            </a:r>
            <a:r>
              <a:rPr lang="en-US" altLang="zh-CN" sz="2100" dirty="0" smtClean="0">
                <a:solidFill>
                  <a:schemeClr val="accent5">
                    <a:lumMod val="75000"/>
                  </a:schemeClr>
                </a:solidFill>
              </a:rPr>
              <a:t>EN-DC/NR SA</a:t>
            </a:r>
            <a:r>
              <a:rPr lang="zh-CN" altLang="en-US" sz="2100" dirty="0" smtClean="0">
                <a:solidFill>
                  <a:schemeClr val="accent5">
                    <a:lumMod val="75000"/>
                  </a:schemeClr>
                </a:solidFill>
              </a:rPr>
              <a:t>模式”，这里的</a:t>
            </a:r>
            <a:r>
              <a:rPr lang="en-US" altLang="zh-CN" sz="2100" dirty="0" smtClean="0">
                <a:solidFill>
                  <a:schemeClr val="accent5">
                    <a:lumMod val="75000"/>
                  </a:schemeClr>
                </a:solidFill>
              </a:rPr>
              <a:t>EN-DC</a:t>
            </a:r>
            <a:r>
              <a:rPr lang="zh-CN" altLang="en-US" sz="2100" dirty="0" smtClean="0">
                <a:solidFill>
                  <a:schemeClr val="accent5">
                    <a:lumMod val="75000"/>
                  </a:schemeClr>
                </a:solidFill>
              </a:rPr>
              <a:t>与</a:t>
            </a:r>
            <a:r>
              <a:rPr lang="en-US" altLang="zh-CN" sz="2100" dirty="0" smtClean="0">
                <a:solidFill>
                  <a:schemeClr val="accent5">
                    <a:lumMod val="75000"/>
                  </a:schemeClr>
                </a:solidFill>
              </a:rPr>
              <a:t>NR SA</a:t>
            </a:r>
            <a:r>
              <a:rPr lang="zh-CN" altLang="en-US" sz="2100" dirty="0" smtClean="0">
                <a:solidFill>
                  <a:schemeClr val="accent5">
                    <a:lumMod val="75000"/>
                  </a:schemeClr>
                </a:solidFill>
              </a:rPr>
              <a:t>应该属于两个独立的不同模式吧？ 那</a:t>
            </a:r>
            <a:r>
              <a:rPr lang="en-US" altLang="zh-CN" sz="2100" dirty="0" smtClean="0">
                <a:solidFill>
                  <a:schemeClr val="accent5">
                    <a:lumMod val="75000"/>
                  </a:schemeClr>
                </a:solidFill>
              </a:rPr>
              <a:t>EN-DC</a:t>
            </a:r>
            <a:r>
              <a:rPr lang="zh-CN" altLang="en-US" sz="2100" dirty="0" smtClean="0">
                <a:solidFill>
                  <a:schemeClr val="accent5">
                    <a:lumMod val="75000"/>
                  </a:schemeClr>
                </a:solidFill>
              </a:rPr>
              <a:t>与</a:t>
            </a:r>
            <a:r>
              <a:rPr lang="en-US" altLang="zh-CN" sz="2100" dirty="0" smtClean="0">
                <a:solidFill>
                  <a:schemeClr val="accent5">
                    <a:lumMod val="75000"/>
                  </a:schemeClr>
                </a:solidFill>
              </a:rPr>
              <a:t>LTE</a:t>
            </a:r>
            <a:r>
              <a:rPr lang="zh-CN" altLang="en-US" sz="2100" dirty="0" smtClean="0">
                <a:solidFill>
                  <a:schemeClr val="accent5">
                    <a:lumMod val="75000"/>
                  </a:schemeClr>
                </a:solidFill>
              </a:rPr>
              <a:t>模式如何进一步区分？后续的</a:t>
            </a:r>
            <a:r>
              <a:rPr lang="en-US" altLang="zh-CN" sz="2100" dirty="0" smtClean="0">
                <a:solidFill>
                  <a:schemeClr val="accent5">
                    <a:lumMod val="75000"/>
                  </a:schemeClr>
                </a:solidFill>
              </a:rPr>
              <a:t>MR-DC</a:t>
            </a:r>
            <a:r>
              <a:rPr lang="zh-CN" altLang="en-US" sz="2100" dirty="0" smtClean="0">
                <a:solidFill>
                  <a:schemeClr val="accent5">
                    <a:lumMod val="75000"/>
                  </a:schemeClr>
                </a:solidFill>
              </a:rPr>
              <a:t>是否也称为多模式中的其中之一？</a:t>
            </a:r>
            <a:endParaRPr lang="en-US" altLang="zh-CN" sz="2100" dirty="0">
              <a:solidFill>
                <a:schemeClr val="accent5">
                  <a:lumMod val="75000"/>
                </a:schemeClr>
              </a:solidFill>
            </a:endParaRPr>
          </a:p>
          <a:p>
            <a:pPr marL="0" indent="0">
              <a:lnSpc>
                <a:spcPts val="2280"/>
              </a:lnSpc>
              <a:buNone/>
            </a:pPr>
            <a:r>
              <a:rPr lang="zh-CN" altLang="en-US" sz="2100" dirty="0">
                <a:solidFill>
                  <a:schemeClr val="accent5">
                    <a:lumMod val="75000"/>
                  </a:schemeClr>
                </a:solidFill>
              </a:rPr>
              <a:t>问题</a:t>
            </a:r>
            <a:r>
              <a:rPr lang="en-US" altLang="zh-CN" sz="2100" dirty="0">
                <a:solidFill>
                  <a:schemeClr val="accent5">
                    <a:lumMod val="75000"/>
                  </a:schemeClr>
                </a:solidFill>
              </a:rPr>
              <a:t>1.3</a:t>
            </a:r>
            <a:r>
              <a:rPr lang="zh-CN" altLang="en-US" sz="2100" dirty="0">
                <a:solidFill>
                  <a:schemeClr val="accent5">
                    <a:lumMod val="75000"/>
                  </a:schemeClr>
                </a:solidFill>
              </a:rPr>
              <a:t>：既然多模式范围限定在</a:t>
            </a:r>
            <a:r>
              <a:rPr lang="en-US" altLang="zh-CN" sz="2100" dirty="0">
                <a:solidFill>
                  <a:schemeClr val="accent5">
                    <a:lumMod val="75000"/>
                  </a:schemeClr>
                </a:solidFill>
              </a:rPr>
              <a:t>5G/4G</a:t>
            </a:r>
            <a:r>
              <a:rPr lang="zh-CN" altLang="en-US" sz="2100" dirty="0">
                <a:solidFill>
                  <a:schemeClr val="accent5">
                    <a:lumMod val="75000"/>
                  </a:schemeClr>
                </a:solidFill>
              </a:rPr>
              <a:t>，那么在无卡</a:t>
            </a:r>
            <a:r>
              <a:rPr lang="en-US" altLang="zh-CN" sz="2100" dirty="0">
                <a:solidFill>
                  <a:schemeClr val="accent5">
                    <a:lumMod val="75000"/>
                  </a:schemeClr>
                </a:solidFill>
              </a:rPr>
              <a:t>/</a:t>
            </a:r>
            <a:r>
              <a:rPr lang="zh-CN" altLang="en-US" sz="2100" dirty="0">
                <a:solidFill>
                  <a:schemeClr val="accent5">
                    <a:lumMod val="75000"/>
                  </a:schemeClr>
                </a:solidFill>
              </a:rPr>
              <a:t>无覆盖等场景下发起紧急呼叫时，若</a:t>
            </a:r>
            <a:r>
              <a:rPr lang="en-US" altLang="zh-CN" sz="2100" dirty="0">
                <a:solidFill>
                  <a:schemeClr val="accent5">
                    <a:lumMod val="75000"/>
                  </a:schemeClr>
                </a:solidFill>
              </a:rPr>
              <a:t>5G</a:t>
            </a:r>
            <a:r>
              <a:rPr lang="zh-CN" altLang="en-US" sz="2100" dirty="0">
                <a:solidFill>
                  <a:schemeClr val="accent5">
                    <a:lumMod val="75000"/>
                  </a:schemeClr>
                </a:solidFill>
              </a:rPr>
              <a:t>无法进行紧急呼叫，包括哪些原因？ </a:t>
            </a:r>
            <a:r>
              <a:rPr lang="en-US" altLang="zh-CN" sz="2100" dirty="0" smtClean="0">
                <a:solidFill>
                  <a:schemeClr val="accent5">
                    <a:lumMod val="75000"/>
                  </a:schemeClr>
                </a:solidFill>
              </a:rPr>
              <a:t>    </a:t>
            </a:r>
            <a:r>
              <a:rPr lang="en-US" altLang="zh-CN" sz="2100" dirty="0">
                <a:solidFill>
                  <a:schemeClr val="accent5">
                    <a:lumMod val="75000"/>
                  </a:schemeClr>
                </a:solidFill>
              </a:rPr>
              <a:t>UE</a:t>
            </a:r>
            <a:r>
              <a:rPr lang="zh-CN" altLang="en-US" sz="2100" dirty="0">
                <a:solidFill>
                  <a:schemeClr val="accent5">
                    <a:lumMod val="75000"/>
                  </a:schemeClr>
                </a:solidFill>
              </a:rPr>
              <a:t>能力不支持、网络不支持</a:t>
            </a:r>
            <a:r>
              <a:rPr lang="zh-CN" altLang="en-US" sz="2100" dirty="0" smtClean="0">
                <a:solidFill>
                  <a:schemeClr val="accent5">
                    <a:lumMod val="75000"/>
                  </a:schemeClr>
                </a:solidFill>
              </a:rPr>
              <a:t>；</a:t>
            </a:r>
            <a:endParaRPr lang="en-US" altLang="zh-CN" sz="2100" dirty="0">
              <a:solidFill>
                <a:schemeClr val="accent5">
                  <a:lumMod val="75000"/>
                </a:schemeClr>
              </a:solidFill>
            </a:endParaRPr>
          </a:p>
          <a:p>
            <a:pPr marL="0" indent="0">
              <a:lnSpc>
                <a:spcPts val="2280"/>
              </a:lnSpc>
              <a:buNone/>
            </a:pPr>
            <a:r>
              <a:rPr lang="zh-CN" altLang="en-US" sz="2100" dirty="0">
                <a:solidFill>
                  <a:schemeClr val="accent5">
                    <a:lumMod val="75000"/>
                  </a:schemeClr>
                </a:solidFill>
              </a:rPr>
              <a:t>问题</a:t>
            </a:r>
            <a:r>
              <a:rPr lang="en-US" altLang="zh-CN" sz="2100" dirty="0">
                <a:solidFill>
                  <a:schemeClr val="accent5">
                    <a:lumMod val="75000"/>
                  </a:schemeClr>
                </a:solidFill>
              </a:rPr>
              <a:t>1.4</a:t>
            </a:r>
            <a:r>
              <a:rPr lang="zh-CN" altLang="en-US" sz="2100" dirty="0">
                <a:solidFill>
                  <a:schemeClr val="accent5">
                    <a:lumMod val="75000"/>
                  </a:schemeClr>
                </a:solidFill>
              </a:rPr>
              <a:t>：若</a:t>
            </a:r>
            <a:r>
              <a:rPr lang="en-US" altLang="zh-CN" sz="2100" dirty="0">
                <a:solidFill>
                  <a:schemeClr val="accent5">
                    <a:lumMod val="75000"/>
                  </a:schemeClr>
                </a:solidFill>
              </a:rPr>
              <a:t>5G</a:t>
            </a:r>
            <a:r>
              <a:rPr lang="zh-CN" altLang="en-US" sz="2100" dirty="0">
                <a:solidFill>
                  <a:schemeClr val="accent5">
                    <a:lumMod val="75000"/>
                  </a:schemeClr>
                </a:solidFill>
              </a:rPr>
              <a:t>无法进行紧急呼叫，可在</a:t>
            </a:r>
            <a:r>
              <a:rPr lang="en-US" altLang="zh-CN" sz="2100" dirty="0">
                <a:solidFill>
                  <a:schemeClr val="accent5">
                    <a:lumMod val="75000"/>
                  </a:schemeClr>
                </a:solidFill>
              </a:rPr>
              <a:t>3G</a:t>
            </a:r>
            <a:r>
              <a:rPr lang="zh-CN" altLang="en-US" sz="2100" dirty="0">
                <a:solidFill>
                  <a:schemeClr val="accent5">
                    <a:lumMod val="75000"/>
                  </a:schemeClr>
                </a:solidFill>
              </a:rPr>
              <a:t>进行紧急呼叫，具体怎么执行</a:t>
            </a:r>
            <a:r>
              <a:rPr lang="zh-CN" altLang="en-US" sz="2100" dirty="0" smtClean="0">
                <a:solidFill>
                  <a:schemeClr val="accent5">
                    <a:lumMod val="75000"/>
                  </a:schemeClr>
                </a:solidFill>
              </a:rPr>
              <a:t>？需要</a:t>
            </a:r>
            <a:r>
              <a:rPr lang="en-US" altLang="zh-CN" sz="2100" dirty="0">
                <a:solidFill>
                  <a:schemeClr val="accent5">
                    <a:lumMod val="75000"/>
                  </a:schemeClr>
                </a:solidFill>
              </a:rPr>
              <a:t>UE</a:t>
            </a:r>
            <a:r>
              <a:rPr lang="zh-CN" altLang="en-US" sz="2100" dirty="0">
                <a:solidFill>
                  <a:schemeClr val="accent5">
                    <a:lumMod val="75000"/>
                  </a:schemeClr>
                </a:solidFill>
              </a:rPr>
              <a:t>自动执行模式回落，</a:t>
            </a:r>
            <a:r>
              <a:rPr lang="en-US" altLang="zh-CN" sz="2100" dirty="0">
                <a:solidFill>
                  <a:schemeClr val="accent5">
                    <a:lumMod val="75000"/>
                  </a:schemeClr>
                </a:solidFill>
              </a:rPr>
              <a:t>disable NR</a:t>
            </a:r>
            <a:r>
              <a:rPr lang="zh-CN" altLang="en-US" sz="2100" dirty="0">
                <a:solidFill>
                  <a:schemeClr val="accent5">
                    <a:lumMod val="75000"/>
                  </a:schemeClr>
                </a:solidFill>
              </a:rPr>
              <a:t>？ 呼叫后的返回？</a:t>
            </a:r>
            <a:endParaRPr lang="en-US" altLang="zh-CN" sz="2100" dirty="0">
              <a:solidFill>
                <a:schemeClr val="accent5">
                  <a:lumMod val="75000"/>
                </a:schemeClr>
              </a:solidFill>
            </a:endParaRPr>
          </a:p>
          <a:p>
            <a:pPr marL="0" indent="0">
              <a:buNone/>
            </a:pPr>
            <a:r>
              <a:rPr lang="en-US" altLang="zh-CN" sz="2000" dirty="0"/>
              <a:t> </a:t>
            </a:r>
            <a:r>
              <a:rPr lang="en-US" altLang="zh-CN" sz="2000" dirty="0" smtClean="0"/>
              <a:t>       </a:t>
            </a:r>
          </a:p>
        </p:txBody>
      </p:sp>
    </p:spTree>
    <p:extLst>
      <p:ext uri="{BB962C8B-B14F-4D97-AF65-F5344CB8AC3E}">
        <p14:creationId xmlns:p14="http://schemas.microsoft.com/office/powerpoint/2010/main" val="345401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21285"/>
            <a:ext cx="10515600" cy="1325563"/>
          </a:xfrm>
        </p:spPr>
        <p:txBody>
          <a:bodyPr/>
          <a:lstStyle/>
          <a:p>
            <a:r>
              <a:rPr lang="en-US" altLang="zh-CN" dirty="0">
                <a:solidFill>
                  <a:schemeClr val="accent5">
                    <a:lumMod val="75000"/>
                  </a:schemeClr>
                </a:solidFill>
              </a:rPr>
              <a:t>2 LTE only</a:t>
            </a:r>
            <a:r>
              <a:rPr lang="zh-CN" altLang="en-US" dirty="0">
                <a:solidFill>
                  <a:schemeClr val="accent5">
                    <a:lumMod val="75000"/>
                  </a:schemeClr>
                </a:solidFill>
              </a:rPr>
              <a:t>模式要求</a:t>
            </a:r>
            <a:endParaRPr lang="en-US" altLang="zh-CN" dirty="0">
              <a:solidFill>
                <a:schemeClr val="accent5">
                  <a:lumMod val="75000"/>
                </a:schemeClr>
              </a:solidFill>
            </a:endParaRPr>
          </a:p>
        </p:txBody>
      </p:sp>
      <p:sp>
        <p:nvSpPr>
          <p:cNvPr id="11" name="内容占位符 2"/>
          <p:cNvSpPr>
            <a:spLocks noGrp="1"/>
          </p:cNvSpPr>
          <p:nvPr>
            <p:ph idx="1"/>
          </p:nvPr>
        </p:nvSpPr>
        <p:spPr>
          <a:xfrm>
            <a:off x="259080" y="1219200"/>
            <a:ext cx="10515600" cy="4998720"/>
          </a:xfrm>
        </p:spPr>
        <p:txBody>
          <a:bodyPr>
            <a:normAutofit lnSpcReduction="10000"/>
          </a:bodyPr>
          <a:lstStyle/>
          <a:p>
            <a:pPr marL="342900" indent="-342900">
              <a:buFont typeface="Wingdings" panose="05000000000000000000" pitchFamily="2" charset="2"/>
              <a:buChar char="Ø"/>
            </a:pPr>
            <a:r>
              <a:rPr lang="zh-CN" altLang="en-US" dirty="0" smtClean="0">
                <a:solidFill>
                  <a:schemeClr val="accent5">
                    <a:lumMod val="75000"/>
                  </a:schemeClr>
                </a:solidFill>
              </a:rPr>
              <a:t>终端物理层能力要求提升 ？？？</a:t>
            </a:r>
            <a:endParaRPr lang="en-US" altLang="zh-CN" dirty="0" smtClean="0">
              <a:solidFill>
                <a:schemeClr val="accent5">
                  <a:lumMod val="75000"/>
                </a:schemeClr>
              </a:solidFill>
            </a:endParaRPr>
          </a:p>
          <a:p>
            <a:pPr marL="342900" indent="-342900">
              <a:buFont typeface="Wingdings" panose="05000000000000000000" pitchFamily="2" charset="2"/>
              <a:buChar char="ü"/>
            </a:pPr>
            <a:r>
              <a:rPr lang="zh-CN" altLang="en-US" sz="2000" dirty="0" smtClean="0">
                <a:solidFill>
                  <a:schemeClr val="accent5">
                    <a:lumMod val="75000"/>
                  </a:schemeClr>
                </a:solidFill>
              </a:rPr>
              <a:t>多天线接收</a:t>
            </a:r>
            <a:endParaRPr lang="en-US" altLang="zh-CN" sz="2000" dirty="0" smtClean="0">
              <a:solidFill>
                <a:schemeClr val="accent5">
                  <a:lumMod val="75000"/>
                </a:schemeClr>
              </a:solidFill>
            </a:endParaRPr>
          </a:p>
          <a:p>
            <a:r>
              <a:rPr lang="en-US" altLang="zh-CN" sz="2000" dirty="0" smtClean="0">
                <a:solidFill>
                  <a:schemeClr val="accent5">
                    <a:lumMod val="75000"/>
                  </a:schemeClr>
                </a:solidFill>
              </a:rPr>
              <a:t>           </a:t>
            </a:r>
            <a:r>
              <a:rPr lang="zh-CN" altLang="en-US" sz="2000" dirty="0" smtClean="0">
                <a:solidFill>
                  <a:schemeClr val="accent5">
                    <a:lumMod val="75000"/>
                  </a:schemeClr>
                </a:solidFill>
              </a:rPr>
              <a:t>要求支持：</a:t>
            </a:r>
            <a:r>
              <a:rPr lang="en-US" altLang="zh-CN" sz="2000" dirty="0" smtClean="0">
                <a:solidFill>
                  <a:schemeClr val="accent5">
                    <a:lumMod val="75000"/>
                  </a:schemeClr>
                </a:solidFill>
              </a:rPr>
              <a:t> LTE</a:t>
            </a:r>
            <a:r>
              <a:rPr lang="zh-CN" altLang="en-US" sz="2000" dirty="0" smtClean="0">
                <a:solidFill>
                  <a:schemeClr val="accent5">
                    <a:lumMod val="75000"/>
                  </a:schemeClr>
                </a:solidFill>
              </a:rPr>
              <a:t>下行四流接收 	必选（</a:t>
            </a:r>
            <a:r>
              <a:rPr lang="en-US" altLang="zh-CN" sz="2000" dirty="0" smtClean="0">
                <a:solidFill>
                  <a:schemeClr val="accent5">
                    <a:lumMod val="75000"/>
                  </a:schemeClr>
                </a:solidFill>
              </a:rPr>
              <a:t>B41</a:t>
            </a:r>
            <a:r>
              <a:rPr lang="zh-CN" altLang="en-US" sz="2000" dirty="0" smtClean="0">
                <a:solidFill>
                  <a:schemeClr val="accent5">
                    <a:lumMod val="75000"/>
                  </a:schemeClr>
                </a:solidFill>
              </a:rPr>
              <a:t>）	必选支持</a:t>
            </a:r>
            <a:r>
              <a:rPr lang="en-US" altLang="zh-CN" sz="2000" dirty="0" smtClean="0">
                <a:solidFill>
                  <a:schemeClr val="accent5">
                    <a:lumMod val="75000"/>
                  </a:schemeClr>
                </a:solidFill>
              </a:rPr>
              <a:t>B41</a:t>
            </a:r>
            <a:r>
              <a:rPr lang="zh-CN" altLang="en-US" sz="2000" dirty="0" smtClean="0">
                <a:solidFill>
                  <a:schemeClr val="accent5">
                    <a:lumMod val="75000"/>
                  </a:schemeClr>
                </a:solidFill>
              </a:rPr>
              <a:t>下行</a:t>
            </a:r>
            <a:r>
              <a:rPr lang="en-US" altLang="zh-CN" sz="2000" dirty="0" smtClean="0">
                <a:solidFill>
                  <a:schemeClr val="accent5">
                    <a:lumMod val="75000"/>
                  </a:schemeClr>
                </a:solidFill>
              </a:rPr>
              <a:t>4</a:t>
            </a:r>
            <a:r>
              <a:rPr lang="zh-CN" altLang="en-US" sz="2000" dirty="0" smtClean="0">
                <a:solidFill>
                  <a:schemeClr val="accent5">
                    <a:lumMod val="75000"/>
                  </a:schemeClr>
                </a:solidFill>
              </a:rPr>
              <a:t>流接收</a:t>
            </a:r>
            <a:endParaRPr lang="en-US" altLang="zh-CN" sz="2000" dirty="0" smtClean="0">
              <a:solidFill>
                <a:schemeClr val="accent5">
                  <a:lumMod val="75000"/>
                </a:schemeClr>
              </a:solidFill>
            </a:endParaRPr>
          </a:p>
          <a:p>
            <a:r>
              <a:rPr lang="en-US" altLang="zh-CN" sz="2000" dirty="0" smtClean="0">
                <a:solidFill>
                  <a:schemeClr val="accent5">
                    <a:lumMod val="75000"/>
                  </a:schemeClr>
                </a:solidFill>
              </a:rPr>
              <a:t>           TM8/TM9 </a:t>
            </a:r>
            <a:r>
              <a:rPr lang="zh-CN" altLang="en-US" sz="2000" dirty="0" smtClean="0">
                <a:solidFill>
                  <a:schemeClr val="accent5">
                    <a:lumMod val="75000"/>
                  </a:schemeClr>
                </a:solidFill>
              </a:rPr>
              <a:t>必选</a:t>
            </a:r>
            <a:endParaRPr lang="en-US" altLang="zh-CN" sz="2000" dirty="0" smtClean="0">
              <a:solidFill>
                <a:schemeClr val="accent5">
                  <a:lumMod val="75000"/>
                </a:schemeClr>
              </a:solidFill>
            </a:endParaRPr>
          </a:p>
          <a:p>
            <a:r>
              <a:rPr lang="en-US" altLang="zh-CN" sz="2000" dirty="0">
                <a:solidFill>
                  <a:schemeClr val="accent5">
                    <a:lumMod val="75000"/>
                  </a:schemeClr>
                </a:solidFill>
              </a:rPr>
              <a:t> </a:t>
            </a:r>
            <a:r>
              <a:rPr lang="en-US" altLang="zh-CN" sz="2000" dirty="0" smtClean="0">
                <a:solidFill>
                  <a:schemeClr val="accent5">
                    <a:lumMod val="75000"/>
                  </a:schemeClr>
                </a:solidFill>
              </a:rPr>
              <a:t>          </a:t>
            </a:r>
            <a:r>
              <a:rPr lang="zh-CN" altLang="en-US" sz="2000" dirty="0" smtClean="0">
                <a:solidFill>
                  <a:schemeClr val="accent5">
                    <a:lumMod val="75000"/>
                  </a:schemeClr>
                </a:solidFill>
              </a:rPr>
              <a:t>载波聚合</a:t>
            </a:r>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pPr marL="0" indent="0">
              <a:buNone/>
            </a:pPr>
            <a:r>
              <a:rPr lang="en-US" altLang="zh-CN" sz="2000" dirty="0" smtClean="0"/>
              <a:t>        </a:t>
            </a:r>
          </a:p>
        </p:txBody>
      </p:sp>
      <p:pic>
        <p:nvPicPr>
          <p:cNvPr id="14" name="图片 13"/>
          <p:cNvPicPr>
            <a:picLocks noChangeAspect="1"/>
          </p:cNvPicPr>
          <p:nvPr/>
        </p:nvPicPr>
        <p:blipFill>
          <a:blip r:embed="rId2"/>
          <a:stretch>
            <a:fillRect/>
          </a:stretch>
        </p:blipFill>
        <p:spPr>
          <a:xfrm>
            <a:off x="3956565" y="2556592"/>
            <a:ext cx="8235435" cy="4301408"/>
          </a:xfrm>
          <a:prstGeom prst="rect">
            <a:avLst/>
          </a:prstGeom>
        </p:spPr>
      </p:pic>
    </p:spTree>
    <p:extLst>
      <p:ext uri="{BB962C8B-B14F-4D97-AF65-F5344CB8AC3E}">
        <p14:creationId xmlns:p14="http://schemas.microsoft.com/office/powerpoint/2010/main" val="2918940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188" y="121285"/>
            <a:ext cx="10515600" cy="1325563"/>
          </a:xfrm>
        </p:spPr>
        <p:txBody>
          <a:bodyPr/>
          <a:lstStyle/>
          <a:p>
            <a:r>
              <a:rPr lang="en-US" altLang="zh-CN" dirty="0">
                <a:solidFill>
                  <a:schemeClr val="accent5">
                    <a:lumMod val="75000"/>
                  </a:schemeClr>
                </a:solidFill>
              </a:rPr>
              <a:t>2 LTE only</a:t>
            </a:r>
            <a:r>
              <a:rPr lang="zh-CN" altLang="en-US" dirty="0">
                <a:solidFill>
                  <a:schemeClr val="accent5">
                    <a:lumMod val="75000"/>
                  </a:schemeClr>
                </a:solidFill>
              </a:rPr>
              <a:t>模式要求</a:t>
            </a:r>
            <a:endParaRPr lang="en-US" altLang="zh-CN" dirty="0">
              <a:solidFill>
                <a:schemeClr val="accent5">
                  <a:lumMod val="75000"/>
                </a:schemeClr>
              </a:solidFill>
            </a:endParaRPr>
          </a:p>
        </p:txBody>
      </p:sp>
      <p:sp>
        <p:nvSpPr>
          <p:cNvPr id="11" name="内容占位符 2"/>
          <p:cNvSpPr>
            <a:spLocks noGrp="1"/>
          </p:cNvSpPr>
          <p:nvPr>
            <p:ph idx="1"/>
          </p:nvPr>
        </p:nvSpPr>
        <p:spPr>
          <a:xfrm>
            <a:off x="259080" y="1219200"/>
            <a:ext cx="10515600" cy="4998720"/>
          </a:xfrm>
        </p:spPr>
        <p:txBody>
          <a:bodyPr>
            <a:normAutofit lnSpcReduction="10000"/>
          </a:bodyPr>
          <a:lstStyle/>
          <a:p>
            <a:pPr marL="342900" indent="-342900">
              <a:buFont typeface="Wingdings" panose="05000000000000000000" pitchFamily="2" charset="2"/>
              <a:buChar char="Ø"/>
            </a:pPr>
            <a:r>
              <a:rPr lang="zh-CN" altLang="en-US" dirty="0" smtClean="0">
                <a:solidFill>
                  <a:schemeClr val="accent5">
                    <a:lumMod val="75000"/>
                  </a:schemeClr>
                </a:solidFill>
              </a:rPr>
              <a:t>终端物理层能力要求提升 ？？？</a:t>
            </a:r>
            <a:endParaRPr lang="en-US" altLang="zh-CN" dirty="0" smtClean="0">
              <a:solidFill>
                <a:schemeClr val="accent5">
                  <a:lumMod val="75000"/>
                </a:schemeClr>
              </a:solidFill>
            </a:endParaRPr>
          </a:p>
          <a:p>
            <a:pPr marL="342900" indent="-342900">
              <a:buFont typeface="Wingdings" panose="05000000000000000000" pitchFamily="2" charset="2"/>
              <a:buChar char="ü"/>
            </a:pPr>
            <a:r>
              <a:rPr lang="zh-CN" altLang="en-US" sz="2000" dirty="0" smtClean="0">
                <a:solidFill>
                  <a:schemeClr val="accent5">
                    <a:lumMod val="75000"/>
                  </a:schemeClr>
                </a:solidFill>
              </a:rPr>
              <a:t>多天线接收</a:t>
            </a:r>
            <a:endParaRPr lang="en-US" altLang="zh-CN" sz="2000" dirty="0" smtClean="0">
              <a:solidFill>
                <a:schemeClr val="accent5">
                  <a:lumMod val="75000"/>
                </a:schemeClr>
              </a:solidFill>
            </a:endParaRPr>
          </a:p>
          <a:p>
            <a:r>
              <a:rPr lang="en-US" altLang="zh-CN" sz="2000" dirty="0" smtClean="0">
                <a:solidFill>
                  <a:schemeClr val="accent5">
                    <a:lumMod val="75000"/>
                  </a:schemeClr>
                </a:solidFill>
              </a:rPr>
              <a:t>           </a:t>
            </a:r>
            <a:r>
              <a:rPr lang="zh-CN" altLang="en-US" sz="2000" dirty="0" smtClean="0">
                <a:solidFill>
                  <a:schemeClr val="accent5">
                    <a:lumMod val="75000"/>
                  </a:schemeClr>
                </a:solidFill>
              </a:rPr>
              <a:t>要求支持：</a:t>
            </a:r>
            <a:r>
              <a:rPr lang="en-US" altLang="zh-CN" sz="2000" dirty="0" smtClean="0">
                <a:solidFill>
                  <a:schemeClr val="accent5">
                    <a:lumMod val="75000"/>
                  </a:schemeClr>
                </a:solidFill>
              </a:rPr>
              <a:t> LTE</a:t>
            </a:r>
            <a:r>
              <a:rPr lang="zh-CN" altLang="en-US" sz="2000" dirty="0" smtClean="0">
                <a:solidFill>
                  <a:schemeClr val="accent5">
                    <a:lumMod val="75000"/>
                  </a:schemeClr>
                </a:solidFill>
              </a:rPr>
              <a:t>下行四流接收 	必选（</a:t>
            </a:r>
            <a:r>
              <a:rPr lang="en-US" altLang="zh-CN" sz="2000" dirty="0" smtClean="0">
                <a:solidFill>
                  <a:schemeClr val="accent5">
                    <a:lumMod val="75000"/>
                  </a:schemeClr>
                </a:solidFill>
              </a:rPr>
              <a:t>B41</a:t>
            </a:r>
            <a:r>
              <a:rPr lang="zh-CN" altLang="en-US" sz="2000" dirty="0" smtClean="0">
                <a:solidFill>
                  <a:schemeClr val="accent5">
                    <a:lumMod val="75000"/>
                  </a:schemeClr>
                </a:solidFill>
              </a:rPr>
              <a:t>）	必选支持</a:t>
            </a:r>
            <a:r>
              <a:rPr lang="en-US" altLang="zh-CN" sz="2000" dirty="0" smtClean="0">
                <a:solidFill>
                  <a:schemeClr val="accent5">
                    <a:lumMod val="75000"/>
                  </a:schemeClr>
                </a:solidFill>
              </a:rPr>
              <a:t>B41</a:t>
            </a:r>
            <a:r>
              <a:rPr lang="zh-CN" altLang="en-US" sz="2000" dirty="0" smtClean="0">
                <a:solidFill>
                  <a:schemeClr val="accent5">
                    <a:lumMod val="75000"/>
                  </a:schemeClr>
                </a:solidFill>
              </a:rPr>
              <a:t>下行</a:t>
            </a:r>
            <a:r>
              <a:rPr lang="en-US" altLang="zh-CN" sz="2000" dirty="0" smtClean="0">
                <a:solidFill>
                  <a:schemeClr val="accent5">
                    <a:lumMod val="75000"/>
                  </a:schemeClr>
                </a:solidFill>
              </a:rPr>
              <a:t>4</a:t>
            </a:r>
            <a:r>
              <a:rPr lang="zh-CN" altLang="en-US" sz="2000" dirty="0" smtClean="0">
                <a:solidFill>
                  <a:schemeClr val="accent5">
                    <a:lumMod val="75000"/>
                  </a:schemeClr>
                </a:solidFill>
              </a:rPr>
              <a:t>流接收</a:t>
            </a:r>
            <a:endParaRPr lang="en-US" altLang="zh-CN" sz="2000" dirty="0" smtClean="0">
              <a:solidFill>
                <a:schemeClr val="accent5">
                  <a:lumMod val="75000"/>
                </a:schemeClr>
              </a:solidFill>
            </a:endParaRPr>
          </a:p>
          <a:p>
            <a:r>
              <a:rPr lang="en-US" altLang="zh-CN" sz="2000" dirty="0" smtClean="0">
                <a:solidFill>
                  <a:schemeClr val="accent5">
                    <a:lumMod val="75000"/>
                  </a:schemeClr>
                </a:solidFill>
              </a:rPr>
              <a:t>           TM8/TM9 </a:t>
            </a:r>
            <a:r>
              <a:rPr lang="zh-CN" altLang="en-US" sz="2000" dirty="0" smtClean="0">
                <a:solidFill>
                  <a:schemeClr val="accent5">
                    <a:lumMod val="75000"/>
                  </a:schemeClr>
                </a:solidFill>
              </a:rPr>
              <a:t>必选</a:t>
            </a:r>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r>
              <a:rPr lang="zh-CN" altLang="en-US" sz="2000" dirty="0" smtClean="0">
                <a:solidFill>
                  <a:schemeClr val="accent5">
                    <a:lumMod val="75000"/>
                  </a:schemeClr>
                </a:solidFill>
              </a:rPr>
              <a:t>意见稿：</a:t>
            </a:r>
            <a:endParaRPr lang="en-US" altLang="zh-CN" sz="2000" dirty="0" smtClean="0">
              <a:solidFill>
                <a:schemeClr val="accent5">
                  <a:lumMod val="75000"/>
                </a:schemeClr>
              </a:solidFill>
            </a:endParaRPr>
          </a:p>
          <a:p>
            <a:r>
              <a:rPr lang="en-US" altLang="zh-CN" sz="2000" dirty="0" smtClean="0"/>
              <a:t>    </a:t>
            </a:r>
            <a:r>
              <a:rPr lang="zh-CN" altLang="zh-CN" sz="2000" dirty="0" smtClean="0"/>
              <a:t>建议</a:t>
            </a:r>
            <a:r>
              <a:rPr lang="en-US" altLang="zh-CN" sz="2000" dirty="0"/>
              <a:t>5g</a:t>
            </a:r>
            <a:r>
              <a:rPr lang="zh-CN" altLang="zh-CN" sz="2000" dirty="0"/>
              <a:t>多模单卡</a:t>
            </a:r>
            <a:r>
              <a:rPr lang="en-US" altLang="zh-CN" sz="2000" dirty="0" err="1"/>
              <a:t>lte</a:t>
            </a:r>
            <a:r>
              <a:rPr lang="zh-CN" altLang="zh-CN" sz="2000" dirty="0"/>
              <a:t>模式不提比</a:t>
            </a:r>
            <a:r>
              <a:rPr lang="en-US" altLang="zh-CN" sz="2000" dirty="0" err="1"/>
              <a:t>lte</a:t>
            </a:r>
            <a:r>
              <a:rPr lang="zh-CN" altLang="zh-CN" sz="2000" dirty="0"/>
              <a:t>单模更</a:t>
            </a:r>
            <a:r>
              <a:rPr lang="zh-CN" altLang="zh-CN" sz="2000" dirty="0" smtClean="0"/>
              <a:t>高要求</a:t>
            </a:r>
            <a:r>
              <a:rPr lang="zh-CN" altLang="en-US" sz="2000" dirty="0" smtClean="0"/>
              <a:t>，状态 </a:t>
            </a:r>
            <a:r>
              <a:rPr lang="zh-CN" altLang="en-US" sz="2000" dirty="0" smtClean="0">
                <a:solidFill>
                  <a:srgbClr val="C00000"/>
                </a:solidFill>
              </a:rPr>
              <a:t>待讨论</a:t>
            </a:r>
            <a:endParaRPr lang="en-US" altLang="zh-CN" sz="2000" dirty="0">
              <a:solidFill>
                <a:srgbClr val="C00000"/>
              </a:solidFill>
            </a:endParaRPr>
          </a:p>
          <a:p>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smtClean="0">
              <a:solidFill>
                <a:schemeClr val="accent5">
                  <a:lumMod val="75000"/>
                </a:schemeClr>
              </a:solidFill>
            </a:endParaRPr>
          </a:p>
          <a:p>
            <a:endParaRPr lang="en-US" altLang="zh-CN" sz="2000" dirty="0">
              <a:solidFill>
                <a:schemeClr val="accent5">
                  <a:lumMod val="75000"/>
                </a:schemeClr>
              </a:solidFill>
            </a:endParaRPr>
          </a:p>
          <a:p>
            <a:pPr marL="0" indent="0">
              <a:buNone/>
            </a:pPr>
            <a:r>
              <a:rPr lang="en-US" altLang="zh-CN" sz="2000" dirty="0" smtClean="0"/>
              <a:t>        </a:t>
            </a:r>
          </a:p>
        </p:txBody>
      </p:sp>
      <p:pic>
        <p:nvPicPr>
          <p:cNvPr id="12" name="图片 11"/>
          <p:cNvPicPr>
            <a:picLocks noChangeAspect="1"/>
          </p:cNvPicPr>
          <p:nvPr/>
        </p:nvPicPr>
        <p:blipFill>
          <a:blip r:embed="rId2"/>
          <a:stretch>
            <a:fillRect/>
          </a:stretch>
        </p:blipFill>
        <p:spPr>
          <a:xfrm>
            <a:off x="259080" y="4020573"/>
            <a:ext cx="10303530" cy="2197347"/>
          </a:xfrm>
          <a:prstGeom prst="rect">
            <a:avLst/>
          </a:prstGeom>
        </p:spPr>
      </p:pic>
    </p:spTree>
    <p:extLst>
      <p:ext uri="{BB962C8B-B14F-4D97-AF65-F5344CB8AC3E}">
        <p14:creationId xmlns:p14="http://schemas.microsoft.com/office/powerpoint/2010/main" val="2951279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3 </a:t>
            </a:r>
            <a:r>
              <a:rPr lang="zh-CN" altLang="en-US" dirty="0" smtClean="0">
                <a:solidFill>
                  <a:schemeClr val="accent5">
                    <a:lumMod val="75000"/>
                  </a:schemeClr>
                </a:solidFill>
              </a:rPr>
              <a:t>模式</a:t>
            </a:r>
            <a:r>
              <a:rPr lang="zh-CN" altLang="en-US" dirty="0">
                <a:solidFill>
                  <a:schemeClr val="accent5">
                    <a:lumMod val="75000"/>
                  </a:schemeClr>
                </a:solidFill>
              </a:rPr>
              <a:t>选择</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zh-CN" dirty="0"/>
              <a:t>开机</a:t>
            </a:r>
            <a:r>
              <a:rPr lang="en-US" altLang="zh-CN" dirty="0"/>
              <a:t>/</a:t>
            </a:r>
            <a:r>
              <a:rPr lang="en-US" altLang="zh-CN" dirty="0" err="1" smtClean="0"/>
              <a:t>恢复覆盖时的模式选择</a:t>
            </a:r>
            <a:endParaRPr lang="en-US" altLang="zh-CN" dirty="0" smtClean="0"/>
          </a:p>
          <a:p>
            <a:r>
              <a:rPr lang="en-US" altLang="zh-CN" dirty="0"/>
              <a:t>5G</a:t>
            </a:r>
            <a:r>
              <a:rPr lang="zh-CN" altLang="zh-CN" dirty="0"/>
              <a:t>多模单卡终端开机后应根据终端和</a:t>
            </a:r>
            <a:r>
              <a:rPr lang="en-US" altLang="zh-CN" dirty="0"/>
              <a:t>USIM </a:t>
            </a:r>
            <a:r>
              <a:rPr lang="zh-CN" altLang="zh-CN" dirty="0"/>
              <a:t>卡中存储的相关信息正确自动选择</a:t>
            </a:r>
            <a:r>
              <a:rPr lang="en-US" altLang="zh-CN" dirty="0"/>
              <a:t>NR/LTE</a:t>
            </a:r>
            <a:r>
              <a:rPr lang="zh-CN" altLang="zh-CN" dirty="0"/>
              <a:t>网络，首选</a:t>
            </a:r>
            <a:r>
              <a:rPr lang="en-US" altLang="zh-CN" dirty="0"/>
              <a:t>5G SA</a:t>
            </a:r>
            <a:r>
              <a:rPr lang="zh-CN" altLang="zh-CN" dirty="0" smtClean="0"/>
              <a:t>网络</a:t>
            </a:r>
            <a:endParaRPr lang="en-US" altLang="zh-CN" dirty="0" smtClean="0"/>
          </a:p>
          <a:p>
            <a:pPr>
              <a:buFont typeface="Wingdings" panose="05000000000000000000" pitchFamily="2" charset="2"/>
              <a:buChar char="Ø"/>
            </a:pPr>
            <a:r>
              <a:rPr lang="zh-CN" altLang="en-US" dirty="0"/>
              <a:t>待机</a:t>
            </a:r>
            <a:r>
              <a:rPr lang="en-US" altLang="zh-CN" dirty="0" err="1" smtClean="0"/>
              <a:t>时的模式选择</a:t>
            </a:r>
            <a:endParaRPr lang="en-US" altLang="zh-CN" dirty="0" smtClean="0"/>
          </a:p>
          <a:p>
            <a:r>
              <a:rPr lang="en-US" altLang="zh-CN" dirty="0" smtClean="0"/>
              <a:t>5G</a:t>
            </a:r>
            <a:r>
              <a:rPr lang="zh-CN" altLang="zh-CN" dirty="0"/>
              <a:t>多模单卡终端在待机状态下，完全依据</a:t>
            </a:r>
            <a:r>
              <a:rPr lang="en-US" altLang="zh-CN" dirty="0"/>
              <a:t>3GPP</a:t>
            </a:r>
            <a:r>
              <a:rPr lang="zh-CN" altLang="zh-CN" dirty="0"/>
              <a:t>标准规定的小区重选准则完成模式的</a:t>
            </a:r>
            <a:r>
              <a:rPr lang="zh-CN" altLang="zh-CN" dirty="0" smtClean="0"/>
              <a:t>转换</a:t>
            </a:r>
            <a:endParaRPr lang="en-US" altLang="zh-CN" dirty="0" smtClean="0"/>
          </a:p>
          <a:p>
            <a:endParaRPr lang="en-US" altLang="zh-CN" dirty="0"/>
          </a:p>
          <a:p>
            <a:endParaRPr lang="en-US" altLang="zh-CN" dirty="0" smtClean="0"/>
          </a:p>
          <a:p>
            <a:r>
              <a:rPr lang="zh-CN" altLang="en-US" dirty="0" smtClean="0"/>
              <a:t>问题</a:t>
            </a:r>
            <a:r>
              <a:rPr lang="en-US" altLang="zh-CN" dirty="0" smtClean="0"/>
              <a:t>3.1  </a:t>
            </a:r>
            <a:r>
              <a:rPr lang="zh-CN" altLang="en-US" dirty="0" smtClean="0"/>
              <a:t>开机模式</a:t>
            </a:r>
            <a:r>
              <a:rPr lang="en-US" altLang="zh-CN" dirty="0"/>
              <a:t>/</a:t>
            </a:r>
            <a:r>
              <a:rPr lang="en-US" altLang="zh-CN" dirty="0" err="1"/>
              <a:t>恢复覆盖时的模式选择</a:t>
            </a:r>
            <a:r>
              <a:rPr lang="en-US" altLang="zh-CN" dirty="0"/>
              <a:t> </a:t>
            </a:r>
            <a:r>
              <a:rPr lang="zh-CN" altLang="en-US" dirty="0" smtClean="0"/>
              <a:t>，对</a:t>
            </a:r>
            <a:r>
              <a:rPr lang="en-US" altLang="zh-CN" dirty="0" smtClean="0"/>
              <a:t>3G/2G </a:t>
            </a:r>
            <a:r>
              <a:rPr lang="zh-CN" altLang="en-US" dirty="0" smtClean="0"/>
              <a:t>没有要求？</a:t>
            </a:r>
            <a:endParaRPr lang="en-US" altLang="zh-CN" dirty="0"/>
          </a:p>
        </p:txBody>
      </p:sp>
    </p:spTree>
    <p:extLst>
      <p:ext uri="{BB962C8B-B14F-4D97-AF65-F5344CB8AC3E}">
        <p14:creationId xmlns:p14="http://schemas.microsoft.com/office/powerpoint/2010/main" val="326881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4 NR SA</a:t>
            </a:r>
            <a:r>
              <a:rPr lang="zh-CN" altLang="en-US" dirty="0">
                <a:solidFill>
                  <a:schemeClr val="accent5">
                    <a:lumMod val="75000"/>
                  </a:schemeClr>
                </a:solidFill>
              </a:rPr>
              <a:t>模式下</a:t>
            </a:r>
            <a:r>
              <a:rPr lang="en-US" altLang="zh-CN" dirty="0">
                <a:solidFill>
                  <a:schemeClr val="accent5">
                    <a:lumMod val="75000"/>
                  </a:schemeClr>
                </a:solidFill>
              </a:rPr>
              <a:t>NR-LTE</a:t>
            </a:r>
            <a:r>
              <a:rPr lang="zh-CN" altLang="en-US" dirty="0">
                <a:solidFill>
                  <a:schemeClr val="accent5">
                    <a:lumMod val="75000"/>
                  </a:schemeClr>
                </a:solidFill>
              </a:rPr>
              <a:t>互操作</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zh-CN" dirty="0"/>
              <a:t>小区</a:t>
            </a:r>
            <a:r>
              <a:rPr lang="zh-CN" altLang="zh-CN" dirty="0" smtClean="0"/>
              <a:t>测量</a:t>
            </a:r>
            <a:endParaRPr lang="en-US" altLang="zh-CN" dirty="0" smtClean="0"/>
          </a:p>
          <a:p>
            <a:pPr marL="0" indent="0">
              <a:buNone/>
            </a:pPr>
            <a:endParaRPr lang="en-US" altLang="zh-CN" dirty="0" smtClean="0"/>
          </a:p>
          <a:p>
            <a:pPr>
              <a:buFont typeface="Wingdings" panose="05000000000000000000" pitchFamily="2" charset="2"/>
              <a:buChar char="Ø"/>
            </a:pPr>
            <a:r>
              <a:rPr lang="zh-CN" altLang="zh-CN" dirty="0" smtClean="0"/>
              <a:t>重选</a:t>
            </a:r>
            <a:endParaRPr lang="en-US" altLang="zh-CN" dirty="0" smtClean="0"/>
          </a:p>
          <a:p>
            <a:pPr marL="0" indent="0">
              <a:buNone/>
            </a:pPr>
            <a:endParaRPr lang="en-US" altLang="zh-CN" dirty="0" smtClean="0"/>
          </a:p>
          <a:p>
            <a:pPr>
              <a:buFont typeface="Wingdings" panose="05000000000000000000" pitchFamily="2" charset="2"/>
              <a:buChar char="Ø"/>
            </a:pPr>
            <a:r>
              <a:rPr lang="zh-CN" altLang="zh-CN" dirty="0" smtClean="0"/>
              <a:t>重定向</a:t>
            </a:r>
            <a:endParaRPr lang="en-US" altLang="zh-CN" dirty="0" smtClean="0"/>
          </a:p>
          <a:p>
            <a:pPr marL="0" indent="0">
              <a:buNone/>
            </a:pPr>
            <a:endParaRPr lang="en-US" altLang="zh-CN" dirty="0" smtClean="0"/>
          </a:p>
          <a:p>
            <a:pPr>
              <a:buFont typeface="Wingdings" panose="05000000000000000000" pitchFamily="2" charset="2"/>
              <a:buChar char="Ø"/>
            </a:pPr>
            <a:r>
              <a:rPr lang="zh-CN" altLang="zh-CN" dirty="0" smtClean="0"/>
              <a:t>切换</a:t>
            </a:r>
            <a:endParaRPr lang="en-US" altLang="zh-CN" dirty="0" smtClean="0"/>
          </a:p>
          <a:p>
            <a:pPr marL="0" indent="0">
              <a:buNone/>
            </a:pPr>
            <a:endParaRPr lang="en-US" altLang="zh-CN" dirty="0"/>
          </a:p>
          <a:p>
            <a:pPr marL="0" indent="0">
              <a:buNone/>
            </a:pPr>
            <a:r>
              <a:rPr lang="zh-CN" altLang="en-US" dirty="0" smtClean="0"/>
              <a:t>参照协议规定</a:t>
            </a:r>
            <a:endParaRPr lang="zh-CN" altLang="zh-CN" dirty="0"/>
          </a:p>
        </p:txBody>
      </p:sp>
    </p:spTree>
    <p:extLst>
      <p:ext uri="{BB962C8B-B14F-4D97-AF65-F5344CB8AC3E}">
        <p14:creationId xmlns:p14="http://schemas.microsoft.com/office/powerpoint/2010/main" val="399299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5 NR SA</a:t>
            </a:r>
            <a:r>
              <a:rPr lang="zh-CN" altLang="en-US" dirty="0">
                <a:solidFill>
                  <a:schemeClr val="accent5">
                    <a:lumMod val="75000"/>
                  </a:schemeClr>
                </a:solidFill>
              </a:rPr>
              <a:t>与</a:t>
            </a:r>
            <a:r>
              <a:rPr lang="en-US" altLang="zh-CN" dirty="0">
                <a:solidFill>
                  <a:schemeClr val="accent5">
                    <a:lumMod val="75000"/>
                  </a:schemeClr>
                </a:solidFill>
              </a:rPr>
              <a:t>EN-DC</a:t>
            </a:r>
            <a:r>
              <a:rPr lang="zh-CN" altLang="en-US" dirty="0">
                <a:solidFill>
                  <a:schemeClr val="accent5">
                    <a:lumMod val="75000"/>
                  </a:schemeClr>
                </a:solidFill>
              </a:rPr>
              <a:t>互操作</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lstStyle/>
          <a:p>
            <a:pPr>
              <a:buFont typeface="Wingdings" panose="05000000000000000000" pitchFamily="2" charset="2"/>
              <a:buChar char="Ø"/>
            </a:pPr>
            <a:r>
              <a:rPr lang="zh-CN" altLang="zh-CN" dirty="0" smtClean="0"/>
              <a:t>终端</a:t>
            </a:r>
            <a:r>
              <a:rPr lang="zh-CN" altLang="zh-CN" dirty="0"/>
              <a:t>需支持从</a:t>
            </a:r>
            <a:r>
              <a:rPr lang="en-US" altLang="zh-CN" dirty="0"/>
              <a:t>SA</a:t>
            </a:r>
            <a:r>
              <a:rPr lang="zh-CN" altLang="zh-CN" dirty="0"/>
              <a:t>小区切换至</a:t>
            </a:r>
            <a:r>
              <a:rPr lang="en-US" altLang="zh-CN" dirty="0"/>
              <a:t>LTE</a:t>
            </a:r>
            <a:r>
              <a:rPr lang="zh-CN" altLang="zh-CN" dirty="0"/>
              <a:t>小区，切换成功后，终端可根据网络的指令立即添加辅连接。</a:t>
            </a:r>
          </a:p>
          <a:p>
            <a:pPr>
              <a:buFont typeface="Wingdings" panose="05000000000000000000" pitchFamily="2" charset="2"/>
              <a:buChar char="Ø"/>
            </a:pPr>
            <a:r>
              <a:rPr lang="zh-CN" altLang="zh-CN" dirty="0" smtClean="0"/>
              <a:t>终端</a:t>
            </a:r>
            <a:r>
              <a:rPr lang="zh-CN" altLang="zh-CN" dirty="0"/>
              <a:t>支持从</a:t>
            </a:r>
            <a:r>
              <a:rPr lang="en-US" altLang="zh-CN" dirty="0"/>
              <a:t>EN-DC</a:t>
            </a:r>
            <a:r>
              <a:rPr lang="zh-CN" altLang="zh-CN" dirty="0"/>
              <a:t>切换至</a:t>
            </a:r>
            <a:r>
              <a:rPr lang="en-US" altLang="zh-CN" dirty="0"/>
              <a:t>SA</a:t>
            </a:r>
            <a:r>
              <a:rPr lang="zh-CN" altLang="zh-CN" dirty="0"/>
              <a:t>小区，当终端收到网络发送的切换指令</a:t>
            </a:r>
            <a:r>
              <a:rPr lang="zh-CN" altLang="zh-CN" dirty="0" smtClean="0"/>
              <a:t>，</a:t>
            </a:r>
            <a:r>
              <a:rPr lang="zh-CN" altLang="zh-CN" dirty="0"/>
              <a:t>切换指令中包含</a:t>
            </a:r>
            <a:r>
              <a:rPr lang="en-US" altLang="zh-CN" dirty="0"/>
              <a:t>SA</a:t>
            </a:r>
            <a:r>
              <a:rPr lang="zh-CN" altLang="zh-CN" dirty="0"/>
              <a:t>的无线配置信息，终端释放</a:t>
            </a:r>
            <a:r>
              <a:rPr lang="en-US" altLang="zh-CN" dirty="0"/>
              <a:t>SCG</a:t>
            </a:r>
            <a:r>
              <a:rPr lang="zh-CN" altLang="zh-CN" dirty="0"/>
              <a:t>配置并按照新的配置接入</a:t>
            </a:r>
            <a:r>
              <a:rPr lang="en-US" altLang="zh-CN" dirty="0"/>
              <a:t>SA</a:t>
            </a:r>
            <a:r>
              <a:rPr lang="zh-CN" altLang="zh-CN" dirty="0"/>
              <a:t>小区，终端工作在</a:t>
            </a:r>
            <a:r>
              <a:rPr lang="en-US" altLang="zh-CN" dirty="0"/>
              <a:t>NR SA</a:t>
            </a:r>
            <a:r>
              <a:rPr lang="zh-CN" altLang="zh-CN" dirty="0"/>
              <a:t>模式。</a:t>
            </a:r>
          </a:p>
          <a:p>
            <a:endParaRPr lang="en-US" altLang="zh-CN" dirty="0"/>
          </a:p>
          <a:p>
            <a:endParaRPr lang="en-US" altLang="zh-CN" dirty="0" smtClean="0"/>
          </a:p>
          <a:p>
            <a:r>
              <a:rPr lang="zh-CN" altLang="en-US" dirty="0" smtClean="0"/>
              <a:t>问题</a:t>
            </a:r>
            <a:r>
              <a:rPr lang="en-US" altLang="zh-CN" dirty="0"/>
              <a:t>5</a:t>
            </a:r>
            <a:r>
              <a:rPr lang="en-US" altLang="zh-CN" dirty="0" smtClean="0"/>
              <a:t>.1</a:t>
            </a:r>
            <a:r>
              <a:rPr lang="zh-CN" altLang="zh-CN" dirty="0" smtClean="0"/>
              <a:t>：</a:t>
            </a:r>
            <a:r>
              <a:rPr lang="zh-CN" altLang="zh-CN" dirty="0"/>
              <a:t>这里是否需要提及</a:t>
            </a:r>
            <a:r>
              <a:rPr lang="en-US" altLang="zh-CN" dirty="0"/>
              <a:t>LTE</a:t>
            </a:r>
            <a:r>
              <a:rPr lang="zh-CN" altLang="zh-CN" dirty="0"/>
              <a:t>模式</a:t>
            </a:r>
            <a:r>
              <a:rPr lang="zh-CN" altLang="zh-CN" dirty="0" smtClean="0"/>
              <a:t>下核心</a:t>
            </a:r>
            <a:r>
              <a:rPr lang="zh-CN" altLang="zh-CN" dirty="0"/>
              <a:t>网</a:t>
            </a:r>
            <a:r>
              <a:rPr lang="en-US" altLang="zh-CN" dirty="0"/>
              <a:t>5GC</a:t>
            </a:r>
            <a:r>
              <a:rPr lang="zh-CN" altLang="zh-CN" dirty="0"/>
              <a:t>，</a:t>
            </a:r>
            <a:r>
              <a:rPr lang="en-US" altLang="zh-CN" dirty="0" smtClean="0"/>
              <a:t>EPC</a:t>
            </a:r>
            <a:r>
              <a:rPr lang="zh-CN" altLang="en-US" dirty="0" smtClean="0"/>
              <a:t>的区别</a:t>
            </a:r>
            <a:r>
              <a:rPr lang="zh-CN" altLang="zh-CN" dirty="0" smtClean="0"/>
              <a:t>？</a:t>
            </a:r>
            <a:endParaRPr lang="en-US" altLang="zh-CN" dirty="0" smtClean="0"/>
          </a:p>
          <a:p>
            <a:r>
              <a:rPr lang="zh-CN" altLang="en-US" dirty="0"/>
              <a:t>问题</a:t>
            </a:r>
            <a:r>
              <a:rPr lang="en-US" altLang="zh-CN" dirty="0" smtClean="0"/>
              <a:t>5.2</a:t>
            </a:r>
            <a:r>
              <a:rPr lang="zh-CN" altLang="zh-CN" dirty="0" smtClean="0"/>
              <a:t>：</a:t>
            </a:r>
            <a:r>
              <a:rPr lang="zh-CN" altLang="zh-CN" dirty="0"/>
              <a:t>终端支持从</a:t>
            </a:r>
            <a:r>
              <a:rPr lang="en-US" altLang="zh-CN" dirty="0"/>
              <a:t>EN-DC</a:t>
            </a:r>
            <a:r>
              <a:rPr lang="zh-CN" altLang="zh-CN" dirty="0"/>
              <a:t>切换至</a:t>
            </a:r>
            <a:r>
              <a:rPr lang="en-US" altLang="zh-CN" dirty="0"/>
              <a:t>SA</a:t>
            </a:r>
            <a:r>
              <a:rPr lang="zh-CN" altLang="zh-CN" dirty="0" smtClean="0"/>
              <a:t>小区</a:t>
            </a:r>
            <a:r>
              <a:rPr lang="zh-CN" altLang="en-US" dirty="0" smtClean="0"/>
              <a:t>时，除了表述“释放</a:t>
            </a:r>
            <a:r>
              <a:rPr lang="en-US" altLang="zh-CN" dirty="0" smtClean="0"/>
              <a:t>SCG</a:t>
            </a:r>
            <a:r>
              <a:rPr lang="zh-CN" altLang="en-US" dirty="0" smtClean="0"/>
              <a:t>配置”，是否还需要提 </a:t>
            </a:r>
            <a:r>
              <a:rPr lang="en-US" altLang="zh-CN" dirty="0" smtClean="0"/>
              <a:t>RB</a:t>
            </a:r>
            <a:r>
              <a:rPr lang="zh-CN" altLang="en-US" dirty="0" smtClean="0"/>
              <a:t>配置的处理？</a:t>
            </a:r>
            <a:endParaRPr lang="zh-CN" altLang="zh-CN" dirty="0"/>
          </a:p>
          <a:p>
            <a:pPr marL="0" indent="0">
              <a:buNone/>
            </a:pPr>
            <a:endParaRPr lang="en-US" altLang="zh-CN" dirty="0"/>
          </a:p>
        </p:txBody>
      </p:sp>
    </p:spTree>
    <p:extLst>
      <p:ext uri="{BB962C8B-B14F-4D97-AF65-F5344CB8AC3E}">
        <p14:creationId xmlns:p14="http://schemas.microsoft.com/office/powerpoint/2010/main" val="320527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5435" y="100082"/>
            <a:ext cx="10515600" cy="1026353"/>
          </a:xfrm>
        </p:spPr>
        <p:txBody>
          <a:bodyPr>
            <a:normAutofit/>
          </a:bodyPr>
          <a:lstStyle/>
          <a:p>
            <a:r>
              <a:rPr lang="en-US" altLang="zh-CN" dirty="0">
                <a:solidFill>
                  <a:schemeClr val="accent5">
                    <a:lumMod val="75000"/>
                  </a:schemeClr>
                </a:solidFill>
              </a:rPr>
              <a:t>6 NR SA</a:t>
            </a:r>
            <a:r>
              <a:rPr lang="zh-CN" altLang="en-US" dirty="0">
                <a:solidFill>
                  <a:schemeClr val="accent5">
                    <a:lumMod val="75000"/>
                  </a:schemeClr>
                </a:solidFill>
              </a:rPr>
              <a:t>模式业务要求及业务并发</a:t>
            </a:r>
            <a:endParaRPr lang="en-US" altLang="zh-CN" dirty="0">
              <a:solidFill>
                <a:schemeClr val="accent5">
                  <a:lumMod val="75000"/>
                </a:schemeClr>
              </a:solidFill>
            </a:endParaRPr>
          </a:p>
        </p:txBody>
      </p:sp>
      <p:sp>
        <p:nvSpPr>
          <p:cNvPr id="3" name="内容占位符 2"/>
          <p:cNvSpPr>
            <a:spLocks noGrp="1"/>
          </p:cNvSpPr>
          <p:nvPr>
            <p:ph idx="1"/>
          </p:nvPr>
        </p:nvSpPr>
        <p:spPr>
          <a:xfrm>
            <a:off x="838200" y="954156"/>
            <a:ext cx="10515600" cy="5777947"/>
          </a:xfrm>
        </p:spPr>
        <p:txBody>
          <a:bodyPr>
            <a:normAutofit/>
          </a:bodyPr>
          <a:lstStyle/>
          <a:p>
            <a:pPr>
              <a:buFont typeface="Wingdings" panose="05000000000000000000" pitchFamily="2" charset="2"/>
              <a:buChar char="Ø"/>
            </a:pPr>
            <a:r>
              <a:rPr lang="zh-CN" altLang="zh-CN" dirty="0"/>
              <a:t>语音业务</a:t>
            </a:r>
            <a:r>
              <a:rPr lang="zh-CN" altLang="zh-CN" dirty="0" smtClean="0"/>
              <a:t>要求</a:t>
            </a:r>
            <a:endParaRPr lang="en-US" altLang="zh-CN" dirty="0" smtClean="0"/>
          </a:p>
          <a:p>
            <a:r>
              <a:rPr lang="zh-CN" altLang="zh-CN" dirty="0"/>
              <a:t>如果在注册过程中网络回复的</a:t>
            </a:r>
            <a:r>
              <a:rPr lang="en-US" altLang="zh-CN" dirty="0"/>
              <a:t>registration accepted</a:t>
            </a:r>
            <a:r>
              <a:rPr lang="zh-CN" altLang="zh-CN" dirty="0"/>
              <a:t>消息中指示支持</a:t>
            </a:r>
            <a:r>
              <a:rPr lang="en-US" altLang="zh-CN" dirty="0"/>
              <a:t>IMS voice over PS</a:t>
            </a:r>
            <a:r>
              <a:rPr lang="zh-CN" altLang="zh-CN" dirty="0"/>
              <a:t>，终端驻留在</a:t>
            </a:r>
            <a:r>
              <a:rPr lang="en-US" altLang="zh-CN" dirty="0"/>
              <a:t>5G</a:t>
            </a:r>
            <a:r>
              <a:rPr lang="zh-CN" altLang="zh-CN" dirty="0"/>
              <a:t>网络，并建立</a:t>
            </a:r>
            <a:r>
              <a:rPr lang="en-US" altLang="zh-CN" dirty="0"/>
              <a:t>IMS PDU</a:t>
            </a:r>
            <a:r>
              <a:rPr lang="zh-CN" altLang="zh-CN" dirty="0"/>
              <a:t>会话，终端设置</a:t>
            </a:r>
            <a:r>
              <a:rPr lang="en-US" altLang="zh-CN" dirty="0"/>
              <a:t>IMS PDU</a:t>
            </a:r>
            <a:r>
              <a:rPr lang="zh-CN" altLang="zh-CN" dirty="0"/>
              <a:t>为</a:t>
            </a:r>
            <a:r>
              <a:rPr lang="en-US" altLang="zh-CN" dirty="0"/>
              <a:t>SSC mode1</a:t>
            </a:r>
            <a:r>
              <a:rPr lang="zh-CN" altLang="zh-CN" dirty="0"/>
              <a:t>。终端通过</a:t>
            </a:r>
            <a:r>
              <a:rPr lang="en-US" altLang="zh-CN" dirty="0"/>
              <a:t>5G IMS PDU</a:t>
            </a:r>
            <a:r>
              <a:rPr lang="zh-CN" altLang="zh-CN" dirty="0"/>
              <a:t>会话进行</a:t>
            </a:r>
            <a:r>
              <a:rPr lang="en-US" altLang="zh-CN" dirty="0"/>
              <a:t>IMS</a:t>
            </a:r>
            <a:r>
              <a:rPr lang="zh-CN" altLang="zh-CN" dirty="0"/>
              <a:t>注册，发送和接收</a:t>
            </a:r>
            <a:r>
              <a:rPr lang="en-US" altLang="zh-CN" dirty="0"/>
              <a:t>IMS</a:t>
            </a:r>
            <a:r>
              <a:rPr lang="zh-CN" altLang="zh-CN" dirty="0"/>
              <a:t>信令消息</a:t>
            </a:r>
            <a:r>
              <a:rPr lang="zh-CN" altLang="zh-CN" dirty="0" smtClean="0"/>
              <a:t>。</a:t>
            </a:r>
            <a:endParaRPr lang="en-US" altLang="zh-CN" dirty="0" smtClean="0"/>
          </a:p>
          <a:p>
            <a:r>
              <a:rPr lang="zh-CN" altLang="zh-CN" dirty="0"/>
              <a:t>终端支持通话建立过程中的</a:t>
            </a:r>
            <a:r>
              <a:rPr lang="en-US" altLang="zh-CN" dirty="0"/>
              <a:t>EPS fallback</a:t>
            </a:r>
            <a:r>
              <a:rPr lang="zh-CN" altLang="zh-CN" dirty="0"/>
              <a:t>功能：终端支持</a:t>
            </a:r>
            <a:r>
              <a:rPr lang="en-US" altLang="zh-CN" dirty="0"/>
              <a:t>IMS</a:t>
            </a:r>
            <a:r>
              <a:rPr lang="zh-CN" altLang="zh-CN" dirty="0"/>
              <a:t>信令承载于</a:t>
            </a:r>
            <a:r>
              <a:rPr lang="en-US" altLang="zh-CN" dirty="0"/>
              <a:t>5QI=1</a:t>
            </a:r>
            <a:r>
              <a:rPr lang="zh-CN" altLang="zh-CN" dirty="0"/>
              <a:t>的</a:t>
            </a:r>
            <a:r>
              <a:rPr lang="en-US" altLang="zh-CN" dirty="0"/>
              <a:t>5G </a:t>
            </a:r>
            <a:r>
              <a:rPr lang="en-US" altLang="zh-CN" dirty="0" err="1"/>
              <a:t>Qos</a:t>
            </a:r>
            <a:r>
              <a:rPr lang="en-US" altLang="zh-CN" dirty="0"/>
              <a:t> flow</a:t>
            </a:r>
            <a:r>
              <a:rPr lang="zh-CN" altLang="zh-CN" dirty="0"/>
              <a:t>上。</a:t>
            </a:r>
          </a:p>
          <a:p>
            <a:r>
              <a:rPr lang="en-US" altLang="zh-CN" dirty="0"/>
              <a:t>NR RAN</a:t>
            </a:r>
            <a:r>
              <a:rPr lang="zh-CN" altLang="zh-CN" dirty="0"/>
              <a:t>在建立语音</a:t>
            </a:r>
            <a:r>
              <a:rPr lang="en-US" altLang="zh-CN" dirty="0" err="1"/>
              <a:t>QoS</a:t>
            </a:r>
            <a:r>
              <a:rPr lang="en-US" altLang="zh-CN" dirty="0"/>
              <a:t> flow</a:t>
            </a:r>
            <a:r>
              <a:rPr lang="zh-CN" altLang="zh-CN" dirty="0"/>
              <a:t>时触发切换或重定向至</a:t>
            </a:r>
            <a:r>
              <a:rPr lang="en-US" altLang="zh-CN" dirty="0"/>
              <a:t>LTE</a:t>
            </a:r>
            <a:r>
              <a:rPr lang="zh-CN" altLang="zh-CN" dirty="0"/>
              <a:t>网络，终端支持</a:t>
            </a:r>
            <a:r>
              <a:rPr lang="en-US" altLang="zh-CN" dirty="0"/>
              <a:t>NR</a:t>
            </a:r>
            <a:r>
              <a:rPr lang="zh-CN" altLang="zh-CN" dirty="0"/>
              <a:t>到</a:t>
            </a:r>
            <a:r>
              <a:rPr lang="en-US" altLang="zh-CN" dirty="0"/>
              <a:t>LTE</a:t>
            </a:r>
            <a:r>
              <a:rPr lang="zh-CN" altLang="zh-CN" dirty="0"/>
              <a:t>的切换和重定向。终端切换、重定向至</a:t>
            </a:r>
            <a:r>
              <a:rPr lang="en-US" altLang="zh-CN" dirty="0"/>
              <a:t>LTE</a:t>
            </a:r>
            <a:r>
              <a:rPr lang="zh-CN" altLang="zh-CN" dirty="0"/>
              <a:t>网络后通过</a:t>
            </a:r>
            <a:r>
              <a:rPr lang="en-US" altLang="zh-CN" dirty="0" err="1"/>
              <a:t>VoLTE</a:t>
            </a:r>
            <a:r>
              <a:rPr lang="zh-CN" altLang="zh-CN" dirty="0"/>
              <a:t>进行语音业务。</a:t>
            </a:r>
          </a:p>
          <a:p>
            <a:endParaRPr lang="en-US" altLang="zh-CN" dirty="0" smtClean="0"/>
          </a:p>
        </p:txBody>
      </p:sp>
    </p:spTree>
    <p:extLst>
      <p:ext uri="{BB962C8B-B14F-4D97-AF65-F5344CB8AC3E}">
        <p14:creationId xmlns:p14="http://schemas.microsoft.com/office/powerpoint/2010/main" val="12062503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4656</TotalTime>
  <Words>2537</Words>
  <Application>Microsoft Office PowerPoint</Application>
  <PresentationFormat>宽屏</PresentationFormat>
  <Paragraphs>188</Paragraphs>
  <Slides>26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宋体</vt:lpstr>
      <vt:lpstr>Arial</vt:lpstr>
      <vt:lpstr>Calibri</vt:lpstr>
      <vt:lpstr>Calibri Light</vt:lpstr>
      <vt:lpstr>Wingdings</vt:lpstr>
      <vt:lpstr>Office 主题</vt:lpstr>
      <vt:lpstr>5G 多模终端技术要求汇总 及疑问</vt:lpstr>
      <vt:lpstr>技术要求</vt:lpstr>
      <vt:lpstr>1 多模式取舍</vt:lpstr>
      <vt:lpstr>2 LTE only模式要求</vt:lpstr>
      <vt:lpstr>2 LTE only模式要求</vt:lpstr>
      <vt:lpstr>3 模式选择</vt:lpstr>
      <vt:lpstr>4 NR SA模式下NR-LTE互操作</vt:lpstr>
      <vt:lpstr>5 NR SA与EN-DC互操作</vt:lpstr>
      <vt:lpstr>6 NR SA模式业务要求及业务并发</vt:lpstr>
      <vt:lpstr>6 NR SA模式业务要求及业务并发</vt:lpstr>
      <vt:lpstr>6 NR SA模式业务要求及业务并发</vt:lpstr>
      <vt:lpstr>6 NR SA模式业务要求及业务并发</vt:lpstr>
      <vt:lpstr>6 NR SA模式业务要求及业务并发</vt:lpstr>
      <vt:lpstr>7 EN-DC模式业务要求及业务并发</vt:lpstr>
      <vt:lpstr>7 EN-DC模式业务要求及业务并发</vt:lpstr>
      <vt:lpstr>7 EN-DC模式业务要求及业务并发</vt:lpstr>
      <vt:lpstr>7 EN-DC模式业务要求及业务并发</vt:lpstr>
      <vt:lpstr>8 多模双卡要求</vt:lpstr>
      <vt:lpstr>8 多模双卡要求</vt:lpstr>
      <vt:lpstr>8 多模双卡要求</vt:lpstr>
      <vt:lpstr>8 多模双卡要求</vt:lpstr>
      <vt:lpstr>8 多模双卡要求</vt:lpstr>
      <vt:lpstr>8 多模双卡要求</vt:lpstr>
      <vt:lpstr>8 多模双卡要求</vt:lpstr>
      <vt:lpstr>8 多模双卡要求</vt:lpstr>
      <vt:lpstr>谢谢</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NR-RRC</dc:title>
  <dc:creator>Feng Haitao（冯海涛）</dc:creator>
  <cp:lastModifiedBy>Feng Haitao（冯海涛）</cp:lastModifiedBy>
  <cp:revision>82</cp:revision>
  <dcterms:created xsi:type="dcterms:W3CDTF">2018-11-09T13:06:14Z</dcterms:created>
  <dcterms:modified xsi:type="dcterms:W3CDTF">2020-04-15T03:33:04Z</dcterms:modified>
</cp:coreProperties>
</file>