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6"/>
  </p:notesMasterIdLst>
  <p:sldIdLst>
    <p:sldId id="256" r:id="rId4"/>
    <p:sldId id="260" r:id="rId5"/>
    <p:sldId id="261" r:id="rId6"/>
    <p:sldId id="262" r:id="rId7"/>
    <p:sldId id="266" r:id="rId8"/>
    <p:sldId id="263" r:id="rId9"/>
    <p:sldId id="265" r:id="rId10"/>
    <p:sldId id="267" r:id="rId11"/>
    <p:sldId id="268" r:id="rId12"/>
    <p:sldId id="269" r:id="rId13"/>
    <p:sldId id="270" r:id="rId14"/>
    <p:sldId id="258" r:id="rId1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FF6600"/>
    <a:srgbClr val="FDEADA"/>
    <a:srgbClr val="FFFFFF"/>
    <a:srgbClr val="33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990" y="-24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6D22DA-D886-4065-BB8C-20903E1C9CDC}" type="datetimeFigureOut">
              <a:rPr lang="zh-CN" altLang="en-US" smtClean="0"/>
              <a:pPr/>
              <a:t>2014/7/18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55D00-A0E6-44E8-ABDD-4E505E23E6C4}" type="slidenum">
              <a:rPr lang="zh-CN" altLang="en-US" smtClean="0"/>
              <a:pPr/>
              <a:t>‹#›</a:t>
            </a:fld>
            <a:endParaRPr lang="zh-CN" altLang="en-US"/>
          </a:p>
        </p:txBody>
      </p:sp>
    </p:spTree>
    <p:extLst>
      <p:ext uri="{BB962C8B-B14F-4D97-AF65-F5344CB8AC3E}">
        <p14:creationId xmlns:p14="http://schemas.microsoft.com/office/powerpoint/2010/main" xmlns="" val="962484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集成线</a:t>
            </a:r>
            <a:endParaRPr lang="en-US" altLang="zh-CN" dirty="0" smtClean="0"/>
          </a:p>
          <a:p>
            <a:r>
              <a:rPr lang="zh-CN" altLang="en-US" dirty="0" smtClean="0"/>
              <a:t>平台线</a:t>
            </a:r>
            <a:endParaRPr lang="en-US" altLang="zh-CN" dirty="0" smtClean="0"/>
          </a:p>
          <a:p>
            <a:r>
              <a:rPr lang="zh-CN" altLang="en-US" dirty="0" smtClean="0"/>
              <a:t>产品线</a:t>
            </a:r>
            <a:endParaRPr lang="zh-CN" altLang="en-US" dirty="0"/>
          </a:p>
        </p:txBody>
      </p:sp>
      <p:sp>
        <p:nvSpPr>
          <p:cNvPr id="4" name="灯片编号占位符 3"/>
          <p:cNvSpPr>
            <a:spLocks noGrp="1"/>
          </p:cNvSpPr>
          <p:nvPr>
            <p:ph type="sldNum" sz="quarter" idx="10"/>
          </p:nvPr>
        </p:nvSpPr>
        <p:spPr/>
        <p:txBody>
          <a:bodyPr/>
          <a:lstStyle/>
          <a:p>
            <a:fld id="{78D3CB2C-D16C-4C7C-AC44-211C0975F32F}" type="slidenum">
              <a:rPr lang="en-US" altLang="zh-CN" smtClean="0"/>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p:nvPr>
        </p:nvSpPr>
        <p:spPr>
          <a:xfrm>
            <a:off x="381000" y="685800"/>
            <a:ext cx="6096000" cy="3429000"/>
          </a:xfrm>
          <a:prstGeom prst="rect">
            <a:avLst/>
          </a:prstGeom>
          <a:noFill/>
          <a:ln w="9525" cmpd="sng">
            <a:solidFill>
              <a:srgbClr val="000000"/>
            </a:solidFill>
            <a:prstDash val="solid"/>
            <a:miter/>
          </a:ln>
        </p:spPr>
      </p:sp>
      <p:sp>
        <p:nvSpPr>
          <p:cNvPr id="40" name="文本框"/>
          <p:cNvSpPr>
            <a:spLocks noGrp="1"/>
          </p:cNvSpPr>
          <p:nvPr>
            <p:ph type="body" idx="1"/>
          </p:nvPr>
        </p:nvSpPr>
        <p:spPr>
          <a:xfrm>
            <a:off x="685800" y="4343400"/>
            <a:ext cx="5486400" cy="4114800"/>
          </a:xfrm>
          <a:prstGeom prst="rect">
            <a:avLst/>
          </a:prstGeom>
          <a:noFill/>
          <a:ln w="9525"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41" name="矩形"/>
          <p:cNvSpPr>
            <a:spLocks/>
          </p:cNvSpPr>
          <p:nvPr/>
        </p:nvSpPr>
        <p:spPr>
          <a:xfrm>
            <a:off x="0" y="0"/>
            <a:ext cx="0" cy="0"/>
          </a:xfrm>
          <a:prstGeom prst="rect">
            <a:avLst/>
          </a:prstGeom>
          <a:noFill/>
          <a:ln w="9525" cmpd="sng">
            <a:noFill/>
            <a:prstDash val="solid"/>
            <a:miter/>
          </a:ln>
        </p:spPr>
        <p:txBody>
          <a:bodyPr vert="horz" wrap="square" lIns="91440" tIns="45720" rIns="91440" bIns="45720" anchor="t" anchorCtr="0">
            <a:prstTxWarp prst="textNoShape">
              <a:avLst/>
            </a:prstTxWarp>
          </a:bodyPr>
          <a:lstStyle/>
          <a:p>
            <a:pPr marL="0" indent="0" algn="l" fontAlgn="base">
              <a:lnSpc>
                <a:spcPct val="100000"/>
              </a:lnSpc>
              <a:spcBef>
                <a:spcPts val="0"/>
              </a:spcBef>
              <a:spcAft>
                <a:spcPts val="0"/>
              </a:spcAft>
              <a:buNone/>
            </a:pPr>
            <a:r>
              <a:rPr lang="zh-CN" altLang="en-US" sz="1800">
                <a:solidFill>
                  <a:srgbClr val="000000"/>
                </a:solidFill>
                <a:latin typeface="Calibri" charset="0"/>
                <a:ea typeface="宋体" charset="0"/>
                <a:cs typeface="Calibri" charset="0"/>
              </a:rPr>
              <a:t>3</a:t>
            </a:r>
          </a:p>
        </p:txBody>
      </p:sp>
      <p:sp>
        <p:nvSpPr>
          <p:cNvPr id="42" name="矩形"/>
          <p:cNvSpPr>
            <a:spLocks/>
          </p:cNvSpPr>
          <p:nvPr/>
        </p:nvSpPr>
        <p:spPr>
          <a:xfrm>
            <a:off x="3884613" y="8685213"/>
            <a:ext cx="2971800" cy="457200"/>
          </a:xfrm>
          <a:prstGeom prst="rect">
            <a:avLst/>
          </a:prstGeom>
          <a:noFill/>
          <a:ln w="9525"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zh-CN" altLang="en-US" sz="1200">
                <a:solidFill>
                  <a:schemeClr val="tx1"/>
                </a:solidFill>
                <a:latin typeface="Calibri" charset="0"/>
                <a:ea typeface="宋体" charset="0"/>
                <a:cs typeface="Calibri" charset="0"/>
              </a:rPr>
              <a:t>1</a:t>
            </a:r>
          </a:p>
        </p:txBody>
      </p:sp>
      <p:sp>
        <p:nvSpPr>
          <p:cNvPr id="43" name="矩形"/>
          <p:cNvSpPr>
            <a:spLocks/>
          </p:cNvSpPr>
          <p:nvPr/>
        </p:nvSpPr>
        <p:spPr>
          <a:xfrm>
            <a:off x="3884613" y="8685213"/>
            <a:ext cx="2971800" cy="457200"/>
          </a:xfrm>
          <a:prstGeom prst="rect">
            <a:avLst/>
          </a:prstGeom>
          <a:noFill/>
          <a:ln w="9525"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zh-CN" altLang="en-US" sz="1200">
                <a:solidFill>
                  <a:schemeClr val="tx1"/>
                </a:solidFill>
                <a:latin typeface="Calibri" charset="0"/>
                <a:ea typeface="宋体" charset="0"/>
                <a:cs typeface="Calibri" charset="0"/>
              </a:rPr>
              <a:t>1</a:t>
            </a:r>
          </a:p>
        </p:txBody>
      </p:sp>
      <p:sp>
        <p:nvSpPr>
          <p:cNvPr id="44" name="矩形"/>
          <p:cNvSpPr>
            <a:spLocks/>
          </p:cNvSpPr>
          <p:nvPr/>
        </p:nvSpPr>
        <p:spPr>
          <a:xfrm>
            <a:off x="3884613" y="8685213"/>
            <a:ext cx="2971800" cy="457200"/>
          </a:xfrm>
          <a:prstGeom prst="rect">
            <a:avLst/>
          </a:prstGeom>
          <a:noFill/>
          <a:ln w="9525"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zh-CN" altLang="en-US" sz="1200">
                <a:solidFill>
                  <a:schemeClr val="tx1"/>
                </a:solidFill>
                <a:latin typeface="Calibri" charset="0"/>
                <a:ea typeface="宋体" charset="0"/>
                <a:cs typeface="Calibri" charset="0"/>
              </a:rPr>
              <a:t>1</a:t>
            </a:r>
          </a:p>
        </p:txBody>
      </p:sp>
      <p:sp>
        <p:nvSpPr>
          <p:cNvPr id="16" name="文本框"/>
          <p:cNvSpPr>
            <a:spLocks noGrp="1"/>
          </p:cNvSpPr>
          <p:nvPr>
            <p:ph type="sldNum" idx="5"/>
          </p:nvPr>
        </p:nvSpPr>
        <p:spPr>
          <a:xfrm>
            <a:off x="3884613" y="8685213"/>
            <a:ext cx="2971800" cy="457200"/>
          </a:xfrm>
          <a:prstGeom prst="rect">
            <a:avLst/>
          </a:prstGeom>
          <a:noFill/>
          <a:ln cmpd="sng">
            <a:noFill/>
            <a:prstDash val="solid"/>
            <a:miter/>
          </a:ln>
        </p:spPr>
        <p:txBody>
          <a:bodyPr vert="horz" wrap="square" lIns="91440" tIns="45720" rIns="91440" bIns="45720" anchor="t" anchorCtr="0">
            <a:prstTxWarp prst="textNoShape">
              <a:avLst/>
            </a:prstTxWarp>
          </a:bodyPr>
          <a:lstStyle/>
          <a:p>
            <a:pPr algn="r"/>
            <a:fld id="{CAD2D6BD-DE1B-4B5F-8B41-2702339687B9}" type="slidenum">
              <a:rPr lang="zh-CN" altLang="en-US" sz="1200">
                <a:solidFill>
                  <a:schemeClr val="tx1"/>
                </a:solidFill>
                <a:latin typeface="Calibri" charset="0"/>
                <a:ea typeface="宋体" charset="0"/>
                <a:cs typeface="Calibri" charset="0"/>
              </a:rPr>
              <a:pPr algn="r"/>
              <a:t>3</a:t>
            </a:fld>
            <a:endParaRPr lang="zh-CN" altLang="en-US" sz="1200">
              <a:latin typeface="Calibri" charset="0"/>
              <a:ea typeface="宋体" charset="0"/>
              <a:cs typeface="Calibri" charset="0"/>
            </a:endParaRPr>
          </a:p>
        </p:txBody>
      </p:sp>
      <p:sp>
        <p:nvSpPr>
          <p:cNvPr id="17" name="文本框"/>
          <p:cNvSpPr>
            <a:spLocks noGrp="1"/>
          </p:cNvSpPr>
          <p:nvPr>
            <p:ph type="sldNum" idx="5"/>
          </p:nvPr>
        </p:nvSpPr>
        <p:spPr>
          <a:xfrm>
            <a:off x="3884613" y="8685213"/>
            <a:ext cx="2971800" cy="457200"/>
          </a:xfrm>
          <a:prstGeom prst="rect">
            <a:avLst/>
          </a:prstGeom>
          <a:noFill/>
          <a:ln cmpd="sng">
            <a:noFill/>
            <a:prstDash val="solid"/>
            <a:miter/>
          </a:ln>
        </p:spPr>
        <p:txBody>
          <a:bodyPr vert="horz" wrap="square" lIns="91440" tIns="45720" rIns="91440" bIns="45720" anchor="t" anchorCtr="0">
            <a:prstTxWarp prst="textNoShape">
              <a:avLst/>
            </a:prstTxWarp>
          </a:bodyPr>
          <a:lstStyle/>
          <a:p>
            <a:pPr algn="r"/>
            <a:fld id="{CAD2D6BD-DE1B-4B5F-8B41-2702339687B9}" type="slidenum">
              <a:rPr lang="zh-CN" altLang="en-US" sz="1200">
                <a:solidFill>
                  <a:schemeClr val="tx1"/>
                </a:solidFill>
                <a:latin typeface="Calibri" charset="0"/>
                <a:ea typeface="宋体" charset="0"/>
                <a:cs typeface="Calibri" charset="0"/>
              </a:rPr>
              <a:pPr algn="r"/>
              <a:t>3</a:t>
            </a:fld>
            <a:endParaRPr lang="zh-CN" altLang="en-US" sz="1200">
              <a:latin typeface="Calibri" charset="0"/>
              <a:ea typeface="宋体" charset="0"/>
              <a:cs typeface="Calibri" charset="0"/>
            </a:endParaRPr>
          </a:p>
        </p:txBody>
      </p:sp>
      <p:sp>
        <p:nvSpPr>
          <p:cNvPr id="18" name="文本框"/>
          <p:cNvSpPr>
            <a:spLocks noGrp="1"/>
          </p:cNvSpPr>
          <p:nvPr>
            <p:ph type="sldNum" idx="5"/>
          </p:nvPr>
        </p:nvSpPr>
        <p:spPr>
          <a:xfrm>
            <a:off x="3884613" y="8685213"/>
            <a:ext cx="2971800" cy="457200"/>
          </a:xfrm>
          <a:prstGeom prst="rect">
            <a:avLst/>
          </a:prstGeom>
          <a:noFill/>
          <a:ln cmpd="sng">
            <a:noFill/>
            <a:prstDash val="solid"/>
            <a:miter/>
          </a:ln>
        </p:spPr>
        <p:txBody>
          <a:bodyPr vert="horz" wrap="square" lIns="91440" tIns="45720" rIns="91440" bIns="45720" anchor="t" anchorCtr="0">
            <a:prstTxWarp prst="textNoShape">
              <a:avLst/>
            </a:prstTxWarp>
          </a:bodyPr>
          <a:lstStyle/>
          <a:p>
            <a:pPr algn="r"/>
            <a:fld id="{CAD2D6BD-DE1B-4B5F-8B41-2702339687B9}" type="slidenum">
              <a:rPr lang="zh-CN" altLang="en-US" sz="1200">
                <a:solidFill>
                  <a:schemeClr val="tx1"/>
                </a:solidFill>
                <a:latin typeface="Calibri" charset="0"/>
                <a:ea typeface="宋体" charset="0"/>
                <a:cs typeface="Calibri" charset="0"/>
              </a:rPr>
              <a:pPr algn="r"/>
              <a:t>3</a:t>
            </a:fld>
            <a:endParaRPr lang="zh-CN" altLang="en-US" sz="1200">
              <a:latin typeface="Calibri" charset="0"/>
              <a:ea typeface="宋体" charset="0"/>
              <a:cs typeface="Calibri" charset="0"/>
            </a:endParaRPr>
          </a:p>
        </p:txBody>
      </p:sp>
      <p:sp>
        <p:nvSpPr>
          <p:cNvPr id="19" name="文本框"/>
          <p:cNvSpPr>
            <a:spLocks noGrp="1"/>
          </p:cNvSpPr>
          <p:nvPr>
            <p:ph type="sldNum" idx="5"/>
          </p:nvPr>
        </p:nvSpPr>
        <p:spPr>
          <a:xfrm>
            <a:off x="3884613" y="8685213"/>
            <a:ext cx="2971800" cy="457200"/>
          </a:xfrm>
          <a:prstGeom prst="rect">
            <a:avLst/>
          </a:prstGeom>
          <a:noFill/>
          <a:ln cmpd="sng">
            <a:noFill/>
            <a:prstDash val="solid"/>
            <a:miter/>
          </a:ln>
        </p:spPr>
        <p:txBody>
          <a:bodyPr vert="horz" wrap="square" lIns="91440" tIns="45720" rIns="91440" bIns="45720" anchor="t" anchorCtr="0">
            <a:prstTxWarp prst="textNoShape">
              <a:avLst/>
            </a:prstTxWarp>
          </a:bodyPr>
          <a:lstStyle/>
          <a:p>
            <a:pPr algn="r"/>
            <a:fld id="{CAD2D6BD-DE1B-4B5F-8B41-2702339687B9}" type="slidenum">
              <a:rPr lang="zh-CN" altLang="en-US" sz="1200">
                <a:solidFill>
                  <a:schemeClr val="tx1"/>
                </a:solidFill>
                <a:latin typeface="Calibri" charset="0"/>
                <a:ea typeface="宋体" charset="0"/>
                <a:cs typeface="Calibri" charset="0"/>
              </a:rPr>
              <a:pPr algn="r"/>
              <a:t>3</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xmlns="" val="150378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p:nvPr>
        </p:nvSpPr>
        <p:spPr>
          <a:xfrm>
            <a:off x="381000" y="685800"/>
            <a:ext cx="6096000" cy="3429000"/>
          </a:xfrm>
          <a:prstGeom prst="rect">
            <a:avLst/>
          </a:prstGeom>
          <a:noFill/>
          <a:ln w="9525" cmpd="sng">
            <a:solidFill>
              <a:srgbClr val="000000"/>
            </a:solidFill>
            <a:prstDash val="solid"/>
            <a:miter/>
          </a:ln>
        </p:spPr>
      </p:sp>
      <p:sp>
        <p:nvSpPr>
          <p:cNvPr id="40" name="文本框"/>
          <p:cNvSpPr>
            <a:spLocks noGrp="1"/>
          </p:cNvSpPr>
          <p:nvPr>
            <p:ph type="body" idx="1"/>
          </p:nvPr>
        </p:nvSpPr>
        <p:spPr>
          <a:xfrm>
            <a:off x="685800" y="4343400"/>
            <a:ext cx="5486400" cy="4114800"/>
          </a:xfrm>
          <a:prstGeom prst="rect">
            <a:avLst/>
          </a:prstGeom>
          <a:noFill/>
          <a:ln w="9525"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41" name="矩形"/>
          <p:cNvSpPr>
            <a:spLocks/>
          </p:cNvSpPr>
          <p:nvPr/>
        </p:nvSpPr>
        <p:spPr>
          <a:xfrm>
            <a:off x="0" y="0"/>
            <a:ext cx="0" cy="0"/>
          </a:xfrm>
          <a:prstGeom prst="rect">
            <a:avLst/>
          </a:prstGeom>
          <a:noFill/>
          <a:ln w="9525" cmpd="sng">
            <a:noFill/>
            <a:prstDash val="solid"/>
            <a:miter/>
          </a:ln>
        </p:spPr>
        <p:txBody>
          <a:bodyPr vert="horz" wrap="square" lIns="91440" tIns="45720" rIns="91440" bIns="45720" anchor="t" anchorCtr="0">
            <a:prstTxWarp prst="textNoShape">
              <a:avLst/>
            </a:prstTxWarp>
          </a:bodyPr>
          <a:lstStyle/>
          <a:p>
            <a:pPr marL="0" indent="0" algn="l" fontAlgn="base">
              <a:lnSpc>
                <a:spcPct val="100000"/>
              </a:lnSpc>
              <a:spcBef>
                <a:spcPts val="0"/>
              </a:spcBef>
              <a:spcAft>
                <a:spcPts val="0"/>
              </a:spcAft>
              <a:buNone/>
            </a:pPr>
            <a:r>
              <a:rPr lang="zh-CN" altLang="en-US" sz="1800">
                <a:solidFill>
                  <a:srgbClr val="000000"/>
                </a:solidFill>
                <a:latin typeface="Calibri" charset="0"/>
                <a:ea typeface="宋体" charset="0"/>
                <a:cs typeface="Calibri" charset="0"/>
              </a:rPr>
              <a:t>3</a:t>
            </a:r>
          </a:p>
        </p:txBody>
      </p:sp>
      <p:sp>
        <p:nvSpPr>
          <p:cNvPr id="42" name="矩形"/>
          <p:cNvSpPr>
            <a:spLocks/>
          </p:cNvSpPr>
          <p:nvPr/>
        </p:nvSpPr>
        <p:spPr>
          <a:xfrm>
            <a:off x="3884613" y="8685213"/>
            <a:ext cx="2971800" cy="457200"/>
          </a:xfrm>
          <a:prstGeom prst="rect">
            <a:avLst/>
          </a:prstGeom>
          <a:noFill/>
          <a:ln w="9525"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zh-CN" altLang="en-US" sz="1200">
                <a:solidFill>
                  <a:schemeClr val="tx1"/>
                </a:solidFill>
                <a:latin typeface="Calibri" charset="0"/>
                <a:ea typeface="宋体" charset="0"/>
                <a:cs typeface="Calibri" charset="0"/>
              </a:rPr>
              <a:t>1</a:t>
            </a:r>
          </a:p>
        </p:txBody>
      </p:sp>
      <p:sp>
        <p:nvSpPr>
          <p:cNvPr id="43" name="矩形"/>
          <p:cNvSpPr>
            <a:spLocks/>
          </p:cNvSpPr>
          <p:nvPr/>
        </p:nvSpPr>
        <p:spPr>
          <a:xfrm>
            <a:off x="3884613" y="8685213"/>
            <a:ext cx="2971800" cy="457200"/>
          </a:xfrm>
          <a:prstGeom prst="rect">
            <a:avLst/>
          </a:prstGeom>
          <a:noFill/>
          <a:ln w="9525"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zh-CN" altLang="en-US" sz="1200">
                <a:solidFill>
                  <a:schemeClr val="tx1"/>
                </a:solidFill>
                <a:latin typeface="Calibri" charset="0"/>
                <a:ea typeface="宋体" charset="0"/>
                <a:cs typeface="Calibri" charset="0"/>
              </a:rPr>
              <a:t>1</a:t>
            </a:r>
          </a:p>
        </p:txBody>
      </p:sp>
      <p:sp>
        <p:nvSpPr>
          <p:cNvPr id="44" name="矩形"/>
          <p:cNvSpPr>
            <a:spLocks/>
          </p:cNvSpPr>
          <p:nvPr/>
        </p:nvSpPr>
        <p:spPr>
          <a:xfrm>
            <a:off x="3884613" y="8685213"/>
            <a:ext cx="2971800" cy="457200"/>
          </a:xfrm>
          <a:prstGeom prst="rect">
            <a:avLst/>
          </a:prstGeom>
          <a:noFill/>
          <a:ln w="9525"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zh-CN" altLang="en-US" sz="1200">
                <a:solidFill>
                  <a:schemeClr val="tx1"/>
                </a:solidFill>
                <a:latin typeface="Calibri" charset="0"/>
                <a:ea typeface="宋体" charset="0"/>
                <a:cs typeface="Calibri" charset="0"/>
              </a:rPr>
              <a:t>1</a:t>
            </a:r>
          </a:p>
        </p:txBody>
      </p:sp>
      <p:sp>
        <p:nvSpPr>
          <p:cNvPr id="16" name="文本框"/>
          <p:cNvSpPr>
            <a:spLocks noGrp="1"/>
          </p:cNvSpPr>
          <p:nvPr>
            <p:ph type="sldNum" idx="5"/>
          </p:nvPr>
        </p:nvSpPr>
        <p:spPr>
          <a:xfrm>
            <a:off x="3884613" y="8685213"/>
            <a:ext cx="2971800" cy="457200"/>
          </a:xfrm>
          <a:prstGeom prst="rect">
            <a:avLst/>
          </a:prstGeom>
          <a:noFill/>
          <a:ln cmpd="sng">
            <a:noFill/>
            <a:prstDash val="solid"/>
            <a:miter/>
          </a:ln>
        </p:spPr>
        <p:txBody>
          <a:bodyPr vert="horz" wrap="square" lIns="91440" tIns="45720" rIns="91440" bIns="45720" anchor="t" anchorCtr="0">
            <a:prstTxWarp prst="textNoShape">
              <a:avLst/>
            </a:prstTxWarp>
          </a:bodyPr>
          <a:lstStyle/>
          <a:p>
            <a:pPr algn="r"/>
            <a:fld id="{CAD2D6BD-DE1B-4B5F-8B41-2702339687B9}" type="slidenum">
              <a:rPr lang="zh-CN" altLang="en-US" sz="1200">
                <a:solidFill>
                  <a:schemeClr val="tx1"/>
                </a:solidFill>
                <a:latin typeface="Calibri" charset="0"/>
                <a:ea typeface="宋体" charset="0"/>
                <a:cs typeface="Calibri" charset="0"/>
              </a:rPr>
              <a:pPr algn="r"/>
              <a:t>4</a:t>
            </a:fld>
            <a:endParaRPr lang="zh-CN" altLang="en-US" sz="1200">
              <a:latin typeface="Calibri" charset="0"/>
              <a:ea typeface="宋体" charset="0"/>
              <a:cs typeface="Calibri" charset="0"/>
            </a:endParaRPr>
          </a:p>
        </p:txBody>
      </p:sp>
      <p:sp>
        <p:nvSpPr>
          <p:cNvPr id="17" name="文本框"/>
          <p:cNvSpPr>
            <a:spLocks noGrp="1"/>
          </p:cNvSpPr>
          <p:nvPr>
            <p:ph type="sldNum" idx="5"/>
          </p:nvPr>
        </p:nvSpPr>
        <p:spPr>
          <a:xfrm>
            <a:off x="3884613" y="8685213"/>
            <a:ext cx="2971800" cy="457200"/>
          </a:xfrm>
          <a:prstGeom prst="rect">
            <a:avLst/>
          </a:prstGeom>
          <a:noFill/>
          <a:ln cmpd="sng">
            <a:noFill/>
            <a:prstDash val="solid"/>
            <a:miter/>
          </a:ln>
        </p:spPr>
        <p:txBody>
          <a:bodyPr vert="horz" wrap="square" lIns="91440" tIns="45720" rIns="91440" bIns="45720" anchor="t" anchorCtr="0">
            <a:prstTxWarp prst="textNoShape">
              <a:avLst/>
            </a:prstTxWarp>
          </a:bodyPr>
          <a:lstStyle/>
          <a:p>
            <a:pPr algn="r"/>
            <a:fld id="{CAD2D6BD-DE1B-4B5F-8B41-2702339687B9}" type="slidenum">
              <a:rPr lang="zh-CN" altLang="en-US" sz="1200">
                <a:solidFill>
                  <a:schemeClr val="tx1"/>
                </a:solidFill>
                <a:latin typeface="Calibri" charset="0"/>
                <a:ea typeface="宋体" charset="0"/>
                <a:cs typeface="Calibri" charset="0"/>
              </a:rPr>
              <a:pPr algn="r"/>
              <a:t>4</a:t>
            </a:fld>
            <a:endParaRPr lang="zh-CN" altLang="en-US" sz="1200">
              <a:latin typeface="Calibri" charset="0"/>
              <a:ea typeface="宋体" charset="0"/>
              <a:cs typeface="Calibri" charset="0"/>
            </a:endParaRPr>
          </a:p>
        </p:txBody>
      </p:sp>
      <p:sp>
        <p:nvSpPr>
          <p:cNvPr id="18" name="文本框"/>
          <p:cNvSpPr>
            <a:spLocks noGrp="1"/>
          </p:cNvSpPr>
          <p:nvPr>
            <p:ph type="sldNum" idx="5"/>
          </p:nvPr>
        </p:nvSpPr>
        <p:spPr>
          <a:xfrm>
            <a:off x="3884613" y="8685213"/>
            <a:ext cx="2971800" cy="457200"/>
          </a:xfrm>
          <a:prstGeom prst="rect">
            <a:avLst/>
          </a:prstGeom>
          <a:noFill/>
          <a:ln cmpd="sng">
            <a:noFill/>
            <a:prstDash val="solid"/>
            <a:miter/>
          </a:ln>
        </p:spPr>
        <p:txBody>
          <a:bodyPr vert="horz" wrap="square" lIns="91440" tIns="45720" rIns="91440" bIns="45720" anchor="t" anchorCtr="0">
            <a:prstTxWarp prst="textNoShape">
              <a:avLst/>
            </a:prstTxWarp>
          </a:bodyPr>
          <a:lstStyle/>
          <a:p>
            <a:pPr algn="r"/>
            <a:fld id="{CAD2D6BD-DE1B-4B5F-8B41-2702339687B9}" type="slidenum">
              <a:rPr lang="zh-CN" altLang="en-US" sz="1200">
                <a:solidFill>
                  <a:schemeClr val="tx1"/>
                </a:solidFill>
                <a:latin typeface="Calibri" charset="0"/>
                <a:ea typeface="宋体" charset="0"/>
                <a:cs typeface="Calibri" charset="0"/>
              </a:rPr>
              <a:pPr algn="r"/>
              <a:t>4</a:t>
            </a:fld>
            <a:endParaRPr lang="zh-CN" altLang="en-US" sz="1200">
              <a:latin typeface="Calibri" charset="0"/>
              <a:ea typeface="宋体" charset="0"/>
              <a:cs typeface="Calibri" charset="0"/>
            </a:endParaRPr>
          </a:p>
        </p:txBody>
      </p:sp>
      <p:sp>
        <p:nvSpPr>
          <p:cNvPr id="19" name="文本框"/>
          <p:cNvSpPr>
            <a:spLocks noGrp="1"/>
          </p:cNvSpPr>
          <p:nvPr>
            <p:ph type="sldNum" idx="5"/>
          </p:nvPr>
        </p:nvSpPr>
        <p:spPr>
          <a:xfrm>
            <a:off x="3884613" y="8685213"/>
            <a:ext cx="2971800" cy="457200"/>
          </a:xfrm>
          <a:prstGeom prst="rect">
            <a:avLst/>
          </a:prstGeom>
          <a:noFill/>
          <a:ln cmpd="sng">
            <a:noFill/>
            <a:prstDash val="solid"/>
            <a:miter/>
          </a:ln>
        </p:spPr>
        <p:txBody>
          <a:bodyPr vert="horz" wrap="square" lIns="91440" tIns="45720" rIns="91440" bIns="45720" anchor="t" anchorCtr="0">
            <a:prstTxWarp prst="textNoShape">
              <a:avLst/>
            </a:prstTxWarp>
          </a:bodyPr>
          <a:lstStyle/>
          <a:p>
            <a:pPr algn="r"/>
            <a:fld id="{CAD2D6BD-DE1B-4B5F-8B41-2702339687B9}" type="slidenum">
              <a:rPr lang="zh-CN" altLang="en-US" sz="1200">
                <a:solidFill>
                  <a:schemeClr val="tx1"/>
                </a:solidFill>
                <a:latin typeface="Calibri" charset="0"/>
                <a:ea typeface="宋体" charset="0"/>
                <a:cs typeface="Calibri" charset="0"/>
              </a:rPr>
              <a:pPr algn="r"/>
              <a:t>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xmlns="" val="150378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255D00-A0E6-44E8-ABDD-4E505E23E6C4}" type="slidenum">
              <a:rPr lang="zh-CN" altLang="en-US" smtClean="0"/>
              <a:pPr/>
              <a:t>6</a:t>
            </a:fld>
            <a:endParaRPr lang="zh-CN" altLang="en-US"/>
          </a:p>
        </p:txBody>
      </p:sp>
    </p:spTree>
    <p:extLst>
      <p:ext uri="{BB962C8B-B14F-4D97-AF65-F5344CB8AC3E}">
        <p14:creationId xmlns:p14="http://schemas.microsoft.com/office/powerpoint/2010/main" xmlns="" val="245139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2014/7/18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2014/7/18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2014/7/18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3AD5154-93CD-4B2B-8D0B-D756E49829F8}" type="datetimeFigureOut">
              <a:rPr lang="zh-CN" altLang="en-US" smtClean="0"/>
              <a:pPr/>
              <a:t>2014/7/18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AD5154-93CD-4B2B-8D0B-D756E49829F8}" type="datetimeFigureOut">
              <a:rPr lang="zh-CN" altLang="en-US" smtClean="0"/>
              <a:pPr/>
              <a:t>2014/7/18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3AD5154-93CD-4B2B-8D0B-D756E49829F8}" type="datetimeFigureOut">
              <a:rPr lang="zh-CN" altLang="en-US" smtClean="0"/>
              <a:pPr/>
              <a:t>2014/7/18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3AD5154-93CD-4B2B-8D0B-D756E49829F8}" type="datetimeFigureOut">
              <a:rPr lang="zh-CN" altLang="en-US" smtClean="0"/>
              <a:pPr/>
              <a:t>2014/7/18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3AD5154-93CD-4B2B-8D0B-D756E49829F8}" type="datetimeFigureOut">
              <a:rPr lang="zh-CN" altLang="en-US" smtClean="0"/>
              <a:pPr/>
              <a:t>2014/7/18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AD5154-93CD-4B2B-8D0B-D756E49829F8}" type="datetimeFigureOut">
              <a:rPr lang="zh-CN" altLang="en-US" smtClean="0"/>
              <a:pPr/>
              <a:t>2014/7/18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AD5154-93CD-4B2B-8D0B-D756E49829F8}" type="datetimeFigureOut">
              <a:rPr lang="zh-CN" altLang="en-US" smtClean="0"/>
              <a:pPr/>
              <a:t>2014/7/18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3AD5154-93CD-4B2B-8D0B-D756E49829F8}" type="datetimeFigureOut">
              <a:rPr lang="zh-CN" altLang="en-US" smtClean="0"/>
              <a:pPr/>
              <a:t>2014/7/18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2014/7/18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3AD5154-93CD-4B2B-8D0B-D756E49829F8}" type="datetimeFigureOut">
              <a:rPr lang="zh-CN" altLang="en-US" smtClean="0"/>
              <a:pPr/>
              <a:t>2014/7/18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AD5154-93CD-4B2B-8D0B-D756E49829F8}" type="datetimeFigureOut">
              <a:rPr lang="zh-CN" altLang="en-US" smtClean="0"/>
              <a:pPr/>
              <a:t>2014/7/18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AD5154-93CD-4B2B-8D0B-D756E49829F8}" type="datetimeFigureOut">
              <a:rPr lang="zh-CN" altLang="en-US" smtClean="0"/>
              <a:pPr/>
              <a:t>2014/7/18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8228A-40C6-4BF8-BCA8-1280A10A6467}"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2014/7/18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2014/7/18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2014/7/18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2014/7/18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2014/7/18</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2014/7/18</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2014/7/18</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2014/7/18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2014/7/18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2014/7/18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2014/7/18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p>
            <a:fld id="{7C35DAC6-66BF-47B3-A86F-1A36B73EC1AC}" type="datetimeFigureOut">
              <a:rPr lang="zh-CN" altLang="en-US" smtClean="0"/>
              <a:pPr/>
              <a:t>2014/7/18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p>
            <a:fld id="{50D9EF77-C934-4574-8DA3-CBF35C77E55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2014/7/18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2014/7/18</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2014/7/18</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2014/7/18</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2014/7/18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2014/7/18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lijing\Desktop\亚信稿子\新LOGOppt-张勇\亚信ppt 封面.jpg"/>
          <p:cNvPicPr>
            <a:picLocks noChangeAspect="1" noChangeArrowheads="1"/>
          </p:cNvPicPr>
          <p:nvPr userDrawn="1"/>
        </p:nvPicPr>
        <p:blipFill>
          <a:blip r:embed="rId13" cstate="print"/>
          <a:srcRect/>
          <a:stretch>
            <a:fillRect/>
          </a:stretch>
        </p:blipFill>
        <p:spPr bwMode="auto">
          <a:xfrm>
            <a:off x="0" y="0"/>
            <a:ext cx="9144000" cy="51435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E3AD5154-93CD-4B2B-8D0B-D756E49829F8}" type="datetimeFigureOut">
              <a:rPr lang="zh-CN" altLang="en-US" smtClean="0"/>
              <a:pPr/>
              <a:t>2014/7/18</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1F8228A-40C6-4BF8-BCA8-1280A10A6467}" type="slidenum">
              <a:rPr lang="zh-CN" altLang="en-US" smtClean="0"/>
              <a:pPr/>
              <a:t>‹#›</a:t>
            </a:fld>
            <a:endParaRPr lang="zh-CN" altLang="en-US"/>
          </a:p>
        </p:txBody>
      </p:sp>
      <p:pic>
        <p:nvPicPr>
          <p:cNvPr id="2050" name="Picture 2" descr="C:\Users\lijing\Desktop\亚信稿子\新LOGOppt-张勇\亚信ppt.jpg"/>
          <p:cNvPicPr>
            <a:picLocks noChangeAspect="1" noChangeArrowheads="1"/>
          </p:cNvPicPr>
          <p:nvPr userDrawn="1"/>
        </p:nvPicPr>
        <p:blipFill>
          <a:blip r:embed="rId13" cstate="print"/>
          <a:srcRect/>
          <a:stretch>
            <a:fillRect/>
          </a:stretch>
        </p:blipFill>
        <p:spPr bwMode="auto">
          <a:xfrm>
            <a:off x="0" y="0"/>
            <a:ext cx="9144000" cy="514350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C:\Users\lijing\Desktop\亚信稿子\新LOGOppt-张勇\亚信ppt 封底.jpg"/>
          <p:cNvPicPr>
            <a:picLocks noChangeAspect="1" noChangeArrowheads="1"/>
          </p:cNvPicPr>
          <p:nvPr userDrawn="1"/>
        </p:nvPicPr>
        <p:blipFill>
          <a:blip r:embed="rId13" cstate="print"/>
          <a:srcRect/>
          <a:stretch>
            <a:fillRect/>
          </a:stretch>
        </p:blipFill>
        <p:spPr bwMode="auto">
          <a:xfrm>
            <a:off x="-4" y="-1"/>
            <a:ext cx="9144004" cy="5143501"/>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5784" y="2143122"/>
            <a:ext cx="5429272" cy="769441"/>
          </a:xfrm>
          <a:prstGeom prst="rect">
            <a:avLst/>
          </a:prstGeom>
        </p:spPr>
        <p:txBody>
          <a:bodyPr wrap="square">
            <a:spAutoFit/>
          </a:bodyPr>
          <a:lstStyle/>
          <a:p>
            <a:pPr algn="ctr"/>
            <a:r>
              <a:rPr lang="zh-CN" altLang="en-US" sz="4400" b="1" dirty="0">
                <a:latin typeface="微软雅黑" pitchFamily="34" charset="-122"/>
                <a:ea typeface="微软雅黑" pitchFamily="34" charset="-122"/>
              </a:rPr>
              <a:t>智能差旅云</a:t>
            </a:r>
            <a:r>
              <a:rPr lang="zh-CN" altLang="en-US" sz="4400" b="1" dirty="0" smtClean="0">
                <a:latin typeface="微软雅黑" pitchFamily="34" charset="-122"/>
                <a:ea typeface="微软雅黑" pitchFamily="34" charset="-122"/>
              </a:rPr>
              <a:t>平台</a:t>
            </a:r>
            <a:endParaRPr lang="zh-CN" altLang="en-US" sz="44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85720" y="2857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dirty="0" smtClean="0">
                <a:latin typeface="微软雅黑" pitchFamily="34" charset="-122"/>
                <a:ea typeface="微软雅黑" pitchFamily="34" charset="-122"/>
                <a:cs typeface="Arial" charset="0"/>
              </a:rPr>
              <a:t>    深圳航空机票政府采购平台系统架构</a:t>
            </a:r>
          </a:p>
        </p:txBody>
      </p:sp>
      <p:pic>
        <p:nvPicPr>
          <p:cNvPr id="6" name="图片 4"/>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57290" y="1076719"/>
            <a:ext cx="6715172" cy="39239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76559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2"/>
          <p:cNvSpPr txBox="1">
            <a:spLocks noChangeArrowheads="1"/>
          </p:cNvSpPr>
          <p:nvPr/>
        </p:nvSpPr>
        <p:spPr>
          <a:xfrm>
            <a:off x="797024" y="102870"/>
            <a:ext cx="7199914" cy="44577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微软雅黑" pitchFamily="34" charset="-122"/>
              <a:cs typeface="+mj-cs"/>
            </a:endParaRPr>
          </a:p>
        </p:txBody>
      </p:sp>
      <p:sp>
        <p:nvSpPr>
          <p:cNvPr id="5" name="标题 1"/>
          <p:cNvSpPr txBox="1">
            <a:spLocks/>
          </p:cNvSpPr>
          <p:nvPr/>
        </p:nvSpPr>
        <p:spPr>
          <a:xfrm>
            <a:off x="428596" y="714362"/>
            <a:ext cx="8229600" cy="5715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dirty="0" smtClean="0">
                <a:latin typeface="微软雅黑" pitchFamily="34" charset="-122"/>
                <a:ea typeface="微软雅黑" pitchFamily="34" charset="-122"/>
                <a:cs typeface="Arial" charset="0"/>
              </a:rPr>
              <a:t>硬件配置及网络架构</a:t>
            </a:r>
          </a:p>
        </p:txBody>
      </p:sp>
      <p:pic>
        <p:nvPicPr>
          <p:cNvPr id="6" name="图片 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28794" y="1154934"/>
            <a:ext cx="5067027" cy="3774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76559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a:spLocks noChangeArrowheads="1"/>
          </p:cNvSpPr>
          <p:nvPr/>
        </p:nvSpPr>
        <p:spPr bwMode="auto">
          <a:xfrm>
            <a:off x="1000100" y="1500180"/>
            <a:ext cx="6537325" cy="3095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spcBef>
                <a:spcPts val="2000"/>
              </a:spcBef>
              <a:buClr>
                <a:schemeClr val="accent1"/>
              </a:buClr>
              <a:buSzPct val="90000"/>
              <a:buFont typeface="Wingdings" pitchFamily="2" charset="2"/>
              <a:buChar char="S"/>
              <a:defRPr kumimoji="1" sz="2200">
                <a:solidFill>
                  <a:srgbClr val="595959"/>
                </a:solidFill>
                <a:latin typeface="Calisto MT" pitchFamily="18" charset="0"/>
                <a:ea typeface="宋体" charset="-122"/>
              </a:defRPr>
            </a:lvl1pPr>
            <a:lvl2pPr marL="742950" indent="-285750"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2pPr>
            <a:lvl3pPr marL="1143000" indent="-228600" eaLnBrk="0" hangingPunct="0">
              <a:spcBef>
                <a:spcPts val="600"/>
              </a:spcBef>
              <a:buClr>
                <a:schemeClr val="accent1"/>
              </a:buClr>
              <a:buSzPct val="90000"/>
              <a:buFont typeface="Wingdings" pitchFamily="2" charset="2"/>
              <a:buChar char="S"/>
              <a:defRPr kumimoji="1" sz="2400">
                <a:solidFill>
                  <a:srgbClr val="595959"/>
                </a:solidFill>
                <a:latin typeface="Calisto MT" pitchFamily="18" charset="0"/>
                <a:ea typeface="宋体" charset="-122"/>
              </a:defRPr>
            </a:lvl3pPr>
            <a:lvl4pPr marL="1600200" indent="-228600"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4pPr>
            <a:lvl5pPr marL="2057400" indent="-228600"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5pPr>
            <a:lvl6pPr marL="25146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6pPr>
            <a:lvl7pPr marL="29718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7pPr>
            <a:lvl8pPr marL="34290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8pPr>
            <a:lvl9pPr marL="38862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9pPr>
          </a:lstStyle>
          <a:p>
            <a:pPr eaLnBrk="1" hangingPunct="1">
              <a:lnSpc>
                <a:spcPct val="150000"/>
              </a:lnSpc>
              <a:spcBef>
                <a:spcPct val="0"/>
              </a:spcBef>
              <a:buClrTx/>
              <a:buSzTx/>
              <a:buFont typeface="Wingdings" pitchFamily="2" charset="2"/>
              <a:buChar char="u"/>
            </a:pPr>
            <a:r>
              <a:rPr kumimoji="0" lang="zh-CN" altLang="en-US" sz="1600" dirty="0" smtClean="0">
                <a:solidFill>
                  <a:schemeClr val="tx1"/>
                </a:solidFill>
                <a:latin typeface="微软雅黑" pitchFamily="34" charset="-122"/>
                <a:ea typeface="微软雅黑" pitchFamily="34" charset="-122"/>
              </a:rPr>
              <a:t>概述</a:t>
            </a:r>
            <a:endParaRPr kumimoji="0" lang="en-US" altLang="zh-CN" sz="1600" dirty="0">
              <a:solidFill>
                <a:schemeClr val="tx1"/>
              </a:solidFill>
              <a:latin typeface="微软雅黑" pitchFamily="34" charset="-122"/>
              <a:ea typeface="微软雅黑" pitchFamily="34" charset="-122"/>
            </a:endParaRPr>
          </a:p>
          <a:p>
            <a:pPr eaLnBrk="1" hangingPunct="1">
              <a:lnSpc>
                <a:spcPct val="150000"/>
              </a:lnSpc>
              <a:spcBef>
                <a:spcPct val="0"/>
              </a:spcBef>
              <a:buClrTx/>
              <a:buSzTx/>
              <a:buFont typeface="Wingdings" pitchFamily="2" charset="2"/>
              <a:buChar char="u"/>
            </a:pPr>
            <a:r>
              <a:rPr kumimoji="0" lang="zh-CN" altLang="en-US" sz="1600" dirty="0" smtClean="0">
                <a:solidFill>
                  <a:schemeClr val="tx1"/>
                </a:solidFill>
                <a:latin typeface="微软雅黑" pitchFamily="34" charset="-122"/>
                <a:ea typeface="微软雅黑" pitchFamily="34" charset="-122"/>
              </a:rPr>
              <a:t>平台</a:t>
            </a:r>
            <a:r>
              <a:rPr kumimoji="0" lang="zh-CN" altLang="en-US" sz="1600" dirty="0">
                <a:solidFill>
                  <a:schemeClr val="tx1"/>
                </a:solidFill>
                <a:latin typeface="微软雅黑" pitchFamily="34" charset="-122"/>
                <a:ea typeface="微软雅黑" pitchFamily="34" charset="-122"/>
              </a:rPr>
              <a:t>总体目标</a:t>
            </a:r>
            <a:endParaRPr kumimoji="0" lang="en-US" altLang="zh-CN" sz="1600" dirty="0">
              <a:solidFill>
                <a:schemeClr val="tx1"/>
              </a:solidFill>
              <a:latin typeface="微软雅黑" pitchFamily="34" charset="-122"/>
              <a:ea typeface="微软雅黑" pitchFamily="34" charset="-122"/>
            </a:endParaRPr>
          </a:p>
          <a:p>
            <a:pPr eaLnBrk="1" hangingPunct="1">
              <a:lnSpc>
                <a:spcPct val="150000"/>
              </a:lnSpc>
              <a:spcBef>
                <a:spcPct val="0"/>
              </a:spcBef>
              <a:buClrTx/>
              <a:buSzTx/>
              <a:buFont typeface="Wingdings" pitchFamily="2" charset="2"/>
              <a:buChar char="u"/>
            </a:pPr>
            <a:r>
              <a:rPr kumimoji="0" lang="zh-CN" altLang="en-US" sz="1600" dirty="0">
                <a:solidFill>
                  <a:schemeClr val="tx1"/>
                </a:solidFill>
                <a:latin typeface="微软雅黑" pitchFamily="34" charset="-122"/>
                <a:ea typeface="微软雅黑" pitchFamily="34" charset="-122"/>
              </a:rPr>
              <a:t>平台优势</a:t>
            </a:r>
            <a:endParaRPr kumimoji="0" lang="en-US" altLang="zh-CN" sz="1600" dirty="0">
              <a:solidFill>
                <a:schemeClr val="tx1"/>
              </a:solidFill>
              <a:latin typeface="微软雅黑" pitchFamily="34" charset="-122"/>
              <a:ea typeface="微软雅黑" pitchFamily="34" charset="-122"/>
            </a:endParaRPr>
          </a:p>
          <a:p>
            <a:pPr eaLnBrk="1" hangingPunct="1">
              <a:lnSpc>
                <a:spcPct val="150000"/>
              </a:lnSpc>
              <a:spcBef>
                <a:spcPct val="0"/>
              </a:spcBef>
              <a:buClrTx/>
              <a:buSzTx/>
              <a:buFont typeface="Wingdings" pitchFamily="2" charset="2"/>
              <a:buChar char="u"/>
            </a:pPr>
            <a:r>
              <a:rPr kumimoji="0" lang="zh-CN" altLang="en-US" sz="1600" dirty="0">
                <a:solidFill>
                  <a:schemeClr val="tx1"/>
                </a:solidFill>
                <a:latin typeface="微软雅黑" pitchFamily="34" charset="-122"/>
                <a:ea typeface="微软雅黑" pitchFamily="34" charset="-122"/>
              </a:rPr>
              <a:t>便捷的移动端应用</a:t>
            </a:r>
            <a:endParaRPr kumimoji="0" lang="en-US" altLang="zh-CN" sz="1600" dirty="0">
              <a:solidFill>
                <a:schemeClr val="tx1"/>
              </a:solidFill>
              <a:latin typeface="微软雅黑" pitchFamily="34" charset="-122"/>
              <a:ea typeface="微软雅黑" pitchFamily="34" charset="-122"/>
            </a:endParaRPr>
          </a:p>
          <a:p>
            <a:pPr eaLnBrk="1" hangingPunct="1">
              <a:lnSpc>
                <a:spcPct val="150000"/>
              </a:lnSpc>
              <a:spcBef>
                <a:spcPct val="0"/>
              </a:spcBef>
              <a:buClrTx/>
              <a:buSzTx/>
              <a:buFont typeface="Wingdings" pitchFamily="2" charset="2"/>
              <a:buChar char="u"/>
            </a:pPr>
            <a:r>
              <a:rPr kumimoji="0" lang="zh-CN" altLang="en-US" sz="1600" dirty="0">
                <a:solidFill>
                  <a:schemeClr val="tx1"/>
                </a:solidFill>
                <a:latin typeface="微软雅黑" pitchFamily="34" charset="-122"/>
                <a:ea typeface="微软雅黑" pitchFamily="34" charset="-122"/>
              </a:rPr>
              <a:t>平台基础功能模块</a:t>
            </a:r>
            <a:endParaRPr kumimoji="0" lang="en-US" altLang="zh-CN" sz="1600" dirty="0">
              <a:solidFill>
                <a:schemeClr val="tx1"/>
              </a:solidFill>
              <a:latin typeface="微软雅黑" pitchFamily="34" charset="-122"/>
              <a:ea typeface="微软雅黑" pitchFamily="34" charset="-122"/>
            </a:endParaRPr>
          </a:p>
          <a:p>
            <a:pPr eaLnBrk="1" hangingPunct="1">
              <a:lnSpc>
                <a:spcPct val="150000"/>
              </a:lnSpc>
              <a:spcBef>
                <a:spcPct val="0"/>
              </a:spcBef>
              <a:buClrTx/>
              <a:buSzTx/>
              <a:buFont typeface="Wingdings" pitchFamily="2" charset="2"/>
              <a:buChar char="u"/>
            </a:pPr>
            <a:r>
              <a:rPr kumimoji="0" lang="zh-CN" altLang="en-US" sz="1600" dirty="0">
                <a:solidFill>
                  <a:schemeClr val="tx1"/>
                </a:solidFill>
                <a:latin typeface="微软雅黑" pitchFamily="34" charset="-122"/>
                <a:ea typeface="微软雅黑" pitchFamily="34" charset="-122"/>
              </a:rPr>
              <a:t>定制化功能模块</a:t>
            </a:r>
            <a:endParaRPr kumimoji="0" lang="en-US" altLang="zh-CN" sz="1600" dirty="0">
              <a:solidFill>
                <a:schemeClr val="tx1"/>
              </a:solidFill>
              <a:latin typeface="微软雅黑" pitchFamily="34" charset="-122"/>
              <a:ea typeface="微软雅黑" pitchFamily="34" charset="-122"/>
            </a:endParaRPr>
          </a:p>
          <a:p>
            <a:pPr eaLnBrk="1" hangingPunct="1">
              <a:lnSpc>
                <a:spcPct val="150000"/>
              </a:lnSpc>
              <a:spcBef>
                <a:spcPct val="0"/>
              </a:spcBef>
              <a:buClrTx/>
              <a:buSzTx/>
              <a:buFont typeface="Wingdings" pitchFamily="2" charset="2"/>
              <a:buChar char="u"/>
            </a:pPr>
            <a:r>
              <a:rPr kumimoji="0" lang="zh-CN" altLang="en-US" sz="1600" dirty="0">
                <a:solidFill>
                  <a:schemeClr val="tx1"/>
                </a:solidFill>
                <a:latin typeface="微软雅黑" pitchFamily="34" charset="-122"/>
                <a:ea typeface="微软雅黑" pitchFamily="34" charset="-122"/>
              </a:rPr>
              <a:t>深圳航空机票政府采购平台案例介绍</a:t>
            </a:r>
            <a:endParaRPr kumimoji="0" lang="en-US" altLang="zh-CN" sz="1600" dirty="0">
              <a:solidFill>
                <a:schemeClr val="tx1"/>
              </a:solidFill>
              <a:latin typeface="微软雅黑" pitchFamily="34" charset="-122"/>
              <a:ea typeface="微软雅黑" pitchFamily="34" charset="-122"/>
            </a:endParaRPr>
          </a:p>
          <a:p>
            <a:pPr eaLnBrk="1" hangingPunct="1">
              <a:lnSpc>
                <a:spcPct val="200000"/>
              </a:lnSpc>
              <a:spcBef>
                <a:spcPct val="0"/>
              </a:spcBef>
              <a:buClrTx/>
              <a:buSzTx/>
              <a:buFont typeface="Wingdings" pitchFamily="2" charset="2"/>
              <a:buChar char="u"/>
            </a:pPr>
            <a:endParaRPr kumimoji="0" lang="en-US" altLang="zh-CN" sz="16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7992167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txBox="1">
            <a:spLocks noChangeArrowheads="1"/>
          </p:cNvSpPr>
          <p:nvPr/>
        </p:nvSpPr>
        <p:spPr>
          <a:xfrm>
            <a:off x="797024" y="397461"/>
            <a:ext cx="6439272" cy="44577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zh-CN" altLang="zh-CN" sz="1000" b="1" i="0" u="none" strike="noStrike" kern="0" cap="none" spc="0" normalizeH="0" baseline="0" noProof="0" dirty="0">
              <a:ln>
                <a:noFill/>
              </a:ln>
              <a:solidFill>
                <a:schemeClr val="tx2"/>
              </a:solidFill>
              <a:effectLst>
                <a:outerShdw blurRad="38100" dist="38100" dir="2700000" algn="tl">
                  <a:srgbClr val="C0C0C0"/>
                </a:outerShdw>
              </a:effectLst>
              <a:uLnTx/>
              <a:uFillTx/>
              <a:latin typeface="微软雅黑" pitchFamily="34" charset="-122"/>
              <a:ea typeface="微软雅黑" pitchFamily="34" charset="-122"/>
              <a:cs typeface="+mj-cs"/>
            </a:endParaRPr>
          </a:p>
        </p:txBody>
      </p:sp>
      <p:sp>
        <p:nvSpPr>
          <p:cNvPr id="53" name="标题 1"/>
          <p:cNvSpPr txBox="1">
            <a:spLocks/>
          </p:cNvSpPr>
          <p:nvPr/>
        </p:nvSpPr>
        <p:spPr>
          <a:xfrm>
            <a:off x="285720" y="6429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dirty="0" smtClean="0">
                <a:latin typeface="微软雅黑" pitchFamily="34" charset="-122"/>
                <a:ea typeface="微软雅黑" pitchFamily="34" charset="-122"/>
              </a:rPr>
              <a:t>概述</a:t>
            </a:r>
          </a:p>
        </p:txBody>
      </p:sp>
      <p:sp>
        <p:nvSpPr>
          <p:cNvPr id="55" name="内容占位符 2"/>
          <p:cNvSpPr txBox="1">
            <a:spLocks/>
          </p:cNvSpPr>
          <p:nvPr/>
        </p:nvSpPr>
        <p:spPr>
          <a:xfrm>
            <a:off x="642910" y="1571618"/>
            <a:ext cx="7934325" cy="27130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57200" algn="just">
              <a:lnSpc>
                <a:spcPct val="150000"/>
              </a:lnSpc>
              <a:buFont typeface="Wingdings" pitchFamily="2" charset="2"/>
              <a:buNone/>
            </a:pPr>
            <a:r>
              <a:rPr lang="zh-CN" altLang="en-US" sz="1600" dirty="0" smtClean="0">
                <a:latin typeface="微软雅黑" pitchFamily="34" charset="-122"/>
                <a:ea typeface="微软雅黑" pitchFamily="34" charset="-122"/>
              </a:rPr>
              <a:t>来自全球商务旅行协会</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简称“</a:t>
            </a:r>
            <a:r>
              <a:rPr lang="en-US" altLang="zh-CN" sz="1600" dirty="0" smtClean="0">
                <a:latin typeface="微软雅黑" pitchFamily="34" charset="-122"/>
                <a:ea typeface="微软雅黑" pitchFamily="34" charset="-122"/>
              </a:rPr>
              <a:t>GBTA”)</a:t>
            </a:r>
            <a:r>
              <a:rPr lang="zh-CN" altLang="en-US" sz="1600" dirty="0" smtClean="0">
                <a:latin typeface="微软雅黑" pitchFamily="34" charset="-122"/>
                <a:ea typeface="微软雅黑" pitchFamily="34" charset="-122"/>
              </a:rPr>
              <a:t>的消息称，</a:t>
            </a:r>
            <a:r>
              <a:rPr lang="en-US" altLang="zh-CN" sz="1600" dirty="0" smtClean="0">
                <a:latin typeface="微软雅黑" pitchFamily="34" charset="-122"/>
                <a:ea typeface="微软雅黑" pitchFamily="34" charset="-122"/>
              </a:rPr>
              <a:t>2011</a:t>
            </a:r>
            <a:r>
              <a:rPr lang="zh-CN" altLang="en-US" sz="1600" dirty="0" smtClean="0">
                <a:latin typeface="微软雅黑" pitchFamily="34" charset="-122"/>
                <a:ea typeface="微软雅黑" pitchFamily="34" charset="-122"/>
              </a:rPr>
              <a:t>年，中国人用于商务旅行的开支为</a:t>
            </a:r>
            <a:r>
              <a:rPr lang="en-US" altLang="zh-CN" sz="1600" dirty="0" smtClean="0">
                <a:latin typeface="微软雅黑" pitchFamily="34" charset="-122"/>
                <a:ea typeface="微软雅黑" pitchFamily="34" charset="-122"/>
              </a:rPr>
              <a:t>1820</a:t>
            </a:r>
            <a:r>
              <a:rPr lang="zh-CN" altLang="en-US" sz="1600" dirty="0" smtClean="0">
                <a:latin typeface="微软雅黑" pitchFamily="34" charset="-122"/>
                <a:ea typeface="微软雅黑" pitchFamily="34" charset="-122"/>
              </a:rPr>
              <a:t>亿美元，位居全球第二。预计到</a:t>
            </a:r>
            <a:r>
              <a:rPr lang="en-US" altLang="zh-CN" sz="1600" dirty="0" smtClean="0">
                <a:latin typeface="微软雅黑" pitchFamily="34" charset="-122"/>
                <a:ea typeface="微软雅黑" pitchFamily="34" charset="-122"/>
              </a:rPr>
              <a:t>2015</a:t>
            </a:r>
            <a:r>
              <a:rPr lang="zh-CN" altLang="en-US" sz="1600" dirty="0" smtClean="0">
                <a:latin typeface="微软雅黑" pitchFamily="34" charset="-122"/>
                <a:ea typeface="微软雅黑" pitchFamily="34" charset="-122"/>
              </a:rPr>
              <a:t>年，中国则有望超过美国，成为商务旅行消费的最大市场。亚信</a:t>
            </a:r>
            <a:r>
              <a:rPr lang="zh-CN" altLang="zh-CN" sz="1600" dirty="0" smtClean="0">
                <a:latin typeface="微软雅黑" pitchFamily="34" charset="-122"/>
                <a:ea typeface="微软雅黑" pitchFamily="34" charset="-122"/>
              </a:rPr>
              <a:t>智能差旅云平台结合利用当前最新技术来提供一些附加值高的增值服务，为客户提供高度个性化的差旅报告和差旅政策咨询等一系列基于技术平台和数据分析的服务，让客户的差旅更智能，帮客户节省差旅费用。</a:t>
            </a:r>
          </a:p>
        </p:txBody>
      </p:sp>
    </p:spTree>
    <p:extLst>
      <p:ext uri="{BB962C8B-B14F-4D97-AF65-F5344CB8AC3E}">
        <p14:creationId xmlns:p14="http://schemas.microsoft.com/office/powerpoint/2010/main" xmlns="" val="3530003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txBox="1">
            <a:spLocks noChangeArrowheads="1"/>
          </p:cNvSpPr>
          <p:nvPr/>
        </p:nvSpPr>
        <p:spPr>
          <a:xfrm>
            <a:off x="797024" y="102870"/>
            <a:ext cx="5791200" cy="44577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微软雅黑" pitchFamily="34" charset="-122"/>
              <a:ea typeface="微软雅黑" pitchFamily="34" charset="-122"/>
              <a:cs typeface="+mj-cs"/>
            </a:endParaRPr>
          </a:p>
        </p:txBody>
      </p:sp>
      <p:sp>
        <p:nvSpPr>
          <p:cNvPr id="59" name="标题 1"/>
          <p:cNvSpPr txBox="1">
            <a:spLocks/>
          </p:cNvSpPr>
          <p:nvPr/>
        </p:nvSpPr>
        <p:spPr>
          <a:xfrm>
            <a:off x="357158" y="100011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dirty="0" smtClean="0">
                <a:latin typeface="微软雅黑" pitchFamily="34" charset="-122"/>
                <a:ea typeface="微软雅黑" pitchFamily="34" charset="-122"/>
              </a:rPr>
              <a:t>平台</a:t>
            </a:r>
            <a:r>
              <a:rPr lang="zh-CN" altLang="zh-CN" sz="2000" dirty="0" smtClean="0">
                <a:latin typeface="微软雅黑" pitchFamily="34" charset="-122"/>
                <a:ea typeface="微软雅黑" pitchFamily="34" charset="-122"/>
              </a:rPr>
              <a:t>总体目标</a:t>
            </a:r>
            <a:endParaRPr lang="zh-CN" altLang="en-US" sz="2000" dirty="0" smtClean="0">
              <a:latin typeface="微软雅黑" pitchFamily="34" charset="-122"/>
              <a:ea typeface="微软雅黑" pitchFamily="34" charset="-122"/>
              <a:cs typeface="Arial" charset="0"/>
            </a:endParaRPr>
          </a:p>
        </p:txBody>
      </p:sp>
      <p:sp>
        <p:nvSpPr>
          <p:cNvPr id="60" name="TextBox 2"/>
          <p:cNvSpPr txBox="1">
            <a:spLocks noChangeArrowheads="1"/>
          </p:cNvSpPr>
          <p:nvPr/>
        </p:nvSpPr>
        <p:spPr bwMode="auto">
          <a:xfrm>
            <a:off x="357158" y="1571618"/>
            <a:ext cx="8229600"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ts val="2000"/>
              </a:spcBef>
              <a:buClr>
                <a:schemeClr val="accent1"/>
              </a:buClr>
              <a:buSzPct val="90000"/>
              <a:buFont typeface="Wingdings" pitchFamily="2" charset="2"/>
              <a:buChar char="S"/>
              <a:defRPr kumimoji="1" sz="2200">
                <a:solidFill>
                  <a:srgbClr val="595959"/>
                </a:solidFill>
                <a:latin typeface="Calisto MT" pitchFamily="18" charset="0"/>
                <a:ea typeface="宋体" charset="-122"/>
              </a:defRPr>
            </a:lvl1pPr>
            <a:lvl2pPr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2pPr>
            <a:lvl3pPr marL="1143000" indent="-228600" eaLnBrk="0" hangingPunct="0">
              <a:spcBef>
                <a:spcPts val="600"/>
              </a:spcBef>
              <a:buClr>
                <a:schemeClr val="accent1"/>
              </a:buClr>
              <a:buSzPct val="90000"/>
              <a:buFont typeface="Wingdings" pitchFamily="2" charset="2"/>
              <a:buChar char="S"/>
              <a:defRPr kumimoji="1" sz="2400">
                <a:solidFill>
                  <a:srgbClr val="595959"/>
                </a:solidFill>
                <a:latin typeface="Calisto MT" pitchFamily="18" charset="0"/>
                <a:ea typeface="宋体" charset="-122"/>
              </a:defRPr>
            </a:lvl3pPr>
            <a:lvl4pPr marL="1600200" indent="-228600"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4pPr>
            <a:lvl5pPr marL="2057400" indent="-228600"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5pPr>
            <a:lvl6pPr marL="25146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6pPr>
            <a:lvl7pPr marL="29718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7pPr>
            <a:lvl8pPr marL="34290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8pPr>
            <a:lvl9pPr marL="38862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9pPr>
          </a:lstStyle>
          <a:p>
            <a:pPr eaLnBrk="1" hangingPunct="1">
              <a:lnSpc>
                <a:spcPct val="150000"/>
              </a:lnSpc>
              <a:spcBef>
                <a:spcPct val="0"/>
              </a:spcBef>
              <a:buClrTx/>
              <a:buSzTx/>
              <a:buFont typeface="Arial" charset="0"/>
              <a:buNone/>
            </a:pPr>
            <a:endParaRPr kumimoji="0" lang="en-US" altLang="zh-CN" sz="1600" b="1" dirty="0">
              <a:solidFill>
                <a:schemeClr val="tx1"/>
              </a:solidFill>
              <a:latin typeface="微软雅黑" pitchFamily="34" charset="-122"/>
              <a:ea typeface="微软雅黑" pitchFamily="34" charset="-122"/>
            </a:endParaRPr>
          </a:p>
          <a:p>
            <a:pPr lvl="1" eaLnBrk="1" hangingPunct="1">
              <a:lnSpc>
                <a:spcPct val="150000"/>
              </a:lnSpc>
              <a:spcBef>
                <a:spcPct val="0"/>
              </a:spcBef>
              <a:buClrTx/>
              <a:buSzTx/>
              <a:buFont typeface="Arial" charset="0"/>
              <a:buNone/>
            </a:pPr>
            <a:r>
              <a:rPr kumimoji="0" lang="zh-CN" altLang="en-US" sz="1600" dirty="0">
                <a:solidFill>
                  <a:schemeClr val="tx1"/>
                </a:solidFill>
                <a:latin typeface="微软雅黑" pitchFamily="34" charset="-122"/>
                <a:ea typeface="微软雅黑" pitchFamily="34" charset="-122"/>
              </a:rPr>
              <a:t>    </a:t>
            </a:r>
            <a:r>
              <a:rPr kumimoji="0" lang="zh-CN" altLang="en-US" sz="1600" dirty="0" smtClean="0">
                <a:solidFill>
                  <a:schemeClr val="tx1"/>
                </a:solidFill>
                <a:latin typeface="微软雅黑" pitchFamily="34" charset="-122"/>
                <a:ea typeface="微软雅黑" pitchFamily="34" charset="-122"/>
              </a:rPr>
              <a:t>智能</a:t>
            </a:r>
            <a:r>
              <a:rPr kumimoji="0" lang="zh-CN" altLang="en-US" sz="1600" dirty="0">
                <a:solidFill>
                  <a:schemeClr val="tx1"/>
                </a:solidFill>
                <a:latin typeface="微软雅黑" pitchFamily="34" charset="-122"/>
                <a:ea typeface="微软雅黑" pitchFamily="34" charset="-122"/>
              </a:rPr>
              <a:t>差旅云平台主要基于云计算</a:t>
            </a:r>
            <a:r>
              <a:rPr kumimoji="0" lang="en-US" altLang="zh-CN" sz="1600" dirty="0">
                <a:solidFill>
                  <a:schemeClr val="tx1"/>
                </a:solidFill>
                <a:latin typeface="微软雅黑" pitchFamily="34" charset="-122"/>
                <a:ea typeface="微软雅黑" pitchFamily="34" charset="-122"/>
              </a:rPr>
              <a:t>SAAS</a:t>
            </a:r>
            <a:r>
              <a:rPr kumimoji="0" lang="zh-CN" altLang="en-US" sz="1600" dirty="0">
                <a:solidFill>
                  <a:schemeClr val="tx1"/>
                </a:solidFill>
                <a:latin typeface="微软雅黑" pitchFamily="34" charset="-122"/>
                <a:ea typeface="微软雅黑" pitchFamily="34" charset="-122"/>
              </a:rPr>
              <a:t>模式，建立起企业智能管理系统、航空公司直销系统和旅行社分销系统，对企业差旅进行智能管控和分析。通过提供机票查询、购买与改期业务办理、差旅费用统计与分析、员工出差审批和部门差旅管理等功能，实现一站式解决方案。从而帮助企业提升效率，降低差旅成本。</a:t>
            </a:r>
          </a:p>
          <a:p>
            <a:pPr lvl="1" eaLnBrk="1" hangingPunct="1">
              <a:lnSpc>
                <a:spcPct val="150000"/>
              </a:lnSpc>
              <a:spcBef>
                <a:spcPct val="0"/>
              </a:spcBef>
              <a:buClrTx/>
              <a:buSzTx/>
              <a:buFont typeface="Arial" charset="0"/>
              <a:buNone/>
            </a:pPr>
            <a:endParaRPr kumimoji="0" lang="zh-CN" altLang="en-US" sz="1600" dirty="0">
              <a:solidFill>
                <a:schemeClr val="tx1"/>
              </a:solidFill>
              <a:latin typeface="微软雅黑" pitchFamily="34" charset="-122"/>
              <a:ea typeface="微软雅黑" pitchFamily="34" charset="-122"/>
            </a:endParaRPr>
          </a:p>
          <a:p>
            <a:pPr eaLnBrk="1" hangingPunct="1">
              <a:spcBef>
                <a:spcPct val="0"/>
              </a:spcBef>
              <a:buClrTx/>
              <a:buSzTx/>
              <a:buFont typeface="Arial" charset="0"/>
              <a:buNone/>
            </a:pPr>
            <a:endParaRPr kumimoji="0" lang="zh-CN" altLang="en-US" sz="16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36137209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96022" y="1700229"/>
            <a:ext cx="3666903" cy="3157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3"/>
          <p:cNvSpPr txBox="1">
            <a:spLocks noChangeArrowheads="1"/>
          </p:cNvSpPr>
          <p:nvPr/>
        </p:nvSpPr>
        <p:spPr bwMode="auto">
          <a:xfrm>
            <a:off x="571472" y="1214428"/>
            <a:ext cx="7554913"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ts val="2000"/>
              </a:spcBef>
              <a:buClr>
                <a:schemeClr val="accent1"/>
              </a:buClr>
              <a:buSzPct val="90000"/>
              <a:buFont typeface="Wingdings" pitchFamily="2" charset="2"/>
              <a:buChar char="S"/>
              <a:defRPr kumimoji="1" sz="2200">
                <a:solidFill>
                  <a:srgbClr val="595959"/>
                </a:solidFill>
                <a:latin typeface="Calisto MT" pitchFamily="18" charset="0"/>
                <a:ea typeface="宋体" charset="-122"/>
              </a:defRPr>
            </a:lvl1pPr>
            <a:lvl2pPr marL="742950" indent="-285750"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2pPr>
            <a:lvl3pPr marL="1143000" indent="-228600" eaLnBrk="0" hangingPunct="0">
              <a:spcBef>
                <a:spcPts val="600"/>
              </a:spcBef>
              <a:buClr>
                <a:schemeClr val="accent1"/>
              </a:buClr>
              <a:buSzPct val="90000"/>
              <a:buFont typeface="Wingdings" pitchFamily="2" charset="2"/>
              <a:buChar char="S"/>
              <a:defRPr kumimoji="1" sz="2400">
                <a:solidFill>
                  <a:srgbClr val="595959"/>
                </a:solidFill>
                <a:latin typeface="Calisto MT" pitchFamily="18" charset="0"/>
                <a:ea typeface="宋体" charset="-122"/>
              </a:defRPr>
            </a:lvl3pPr>
            <a:lvl4pPr marL="1600200" indent="-228600"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4pPr>
            <a:lvl5pPr marL="2057400" indent="-228600"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5pPr>
            <a:lvl6pPr marL="25146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6pPr>
            <a:lvl7pPr marL="29718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7pPr>
            <a:lvl8pPr marL="34290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8pPr>
            <a:lvl9pPr marL="38862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9pPr>
          </a:lstStyle>
          <a:p>
            <a:pPr eaLnBrk="1" hangingPunct="1">
              <a:spcBef>
                <a:spcPct val="0"/>
              </a:spcBef>
              <a:buClrTx/>
              <a:buSzTx/>
              <a:buFont typeface="Arial" charset="0"/>
              <a:buNone/>
            </a:pPr>
            <a:r>
              <a:rPr kumimoji="0" lang="zh-CN" altLang="en-US" sz="1600" dirty="0">
                <a:solidFill>
                  <a:schemeClr val="tx1"/>
                </a:solidFill>
                <a:latin typeface="微软雅黑" pitchFamily="34" charset="-122"/>
                <a:ea typeface="微软雅黑" pitchFamily="34" charset="-122"/>
              </a:rPr>
              <a:t>   </a:t>
            </a:r>
            <a:r>
              <a:rPr kumimoji="0" lang="zh-CN" altLang="en-US" sz="1600" dirty="0" smtClean="0">
                <a:solidFill>
                  <a:schemeClr val="tx1"/>
                </a:solidFill>
                <a:latin typeface="微软雅黑" pitchFamily="34" charset="-122"/>
                <a:ea typeface="微软雅黑" pitchFamily="34" charset="-122"/>
              </a:rPr>
              <a:t> 相</a:t>
            </a:r>
            <a:r>
              <a:rPr kumimoji="0" lang="zh-CN" altLang="en-US" sz="1600" dirty="0">
                <a:solidFill>
                  <a:schemeClr val="tx1"/>
                </a:solidFill>
                <a:latin typeface="微软雅黑" pitchFamily="34" charset="-122"/>
                <a:ea typeface="微软雅黑" pitchFamily="34" charset="-122"/>
              </a:rPr>
              <a:t>较于传统差旅管理流程，使用亚信智能差旅云平台可提升约</a:t>
            </a:r>
            <a:r>
              <a:rPr kumimoji="0" lang="en-US" altLang="zh-CN" sz="1600" dirty="0">
                <a:solidFill>
                  <a:schemeClr val="tx1"/>
                </a:solidFill>
                <a:latin typeface="微软雅黑" pitchFamily="34" charset="-122"/>
                <a:ea typeface="微软雅黑" pitchFamily="34" charset="-122"/>
              </a:rPr>
              <a:t>60%</a:t>
            </a:r>
            <a:r>
              <a:rPr kumimoji="0" lang="zh-CN" altLang="en-US" sz="1600" dirty="0">
                <a:solidFill>
                  <a:schemeClr val="tx1"/>
                </a:solidFill>
                <a:latin typeface="微软雅黑" pitchFamily="34" charset="-122"/>
                <a:ea typeface="微软雅黑" pitchFamily="34" charset="-122"/>
              </a:rPr>
              <a:t>管理效率，并节约</a:t>
            </a:r>
            <a:r>
              <a:rPr kumimoji="0" lang="en-US" altLang="zh-CN" sz="1600" dirty="0">
                <a:solidFill>
                  <a:schemeClr val="tx1"/>
                </a:solidFill>
                <a:latin typeface="微软雅黑" pitchFamily="34" charset="-122"/>
                <a:ea typeface="微软雅黑" pitchFamily="34" charset="-122"/>
              </a:rPr>
              <a:t>20%-50%</a:t>
            </a:r>
            <a:r>
              <a:rPr kumimoji="0" lang="zh-CN" altLang="en-US" sz="1600" dirty="0">
                <a:solidFill>
                  <a:schemeClr val="tx1"/>
                </a:solidFill>
                <a:latin typeface="微软雅黑" pitchFamily="34" charset="-122"/>
                <a:ea typeface="微软雅黑" pitchFamily="34" charset="-122"/>
              </a:rPr>
              <a:t>的总体差旅成本，适应不同类型企业或</a:t>
            </a:r>
            <a:r>
              <a:rPr kumimoji="0" lang="zh-CN" altLang="en-US" sz="1600" dirty="0" smtClean="0">
                <a:solidFill>
                  <a:schemeClr val="tx1"/>
                </a:solidFill>
                <a:latin typeface="微软雅黑" pitchFamily="34" charset="-122"/>
                <a:ea typeface="微软雅黑" pitchFamily="34" charset="-122"/>
              </a:rPr>
              <a:t>机构</a:t>
            </a:r>
            <a:r>
              <a:rPr kumimoji="0" lang="zh-CN" altLang="en-US" sz="1600" dirty="0">
                <a:solidFill>
                  <a:schemeClr val="tx1"/>
                </a:solidFill>
                <a:latin typeface="微软雅黑" pitchFamily="34" charset="-122"/>
                <a:ea typeface="微软雅黑" pitchFamily="34" charset="-122"/>
              </a:rPr>
              <a:t>。</a:t>
            </a:r>
          </a:p>
        </p:txBody>
      </p:sp>
      <p:pic>
        <p:nvPicPr>
          <p:cNvPr id="8" name="图片 6"/>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6889" y="1800241"/>
            <a:ext cx="3550200" cy="3057525"/>
          </a:xfrm>
          <a:prstGeom prst="rect">
            <a:avLst/>
          </a:prstGeom>
          <a:noFill/>
          <a:ln>
            <a:noFill/>
          </a:ln>
        </p:spPr>
      </p:pic>
      <p:sp>
        <p:nvSpPr>
          <p:cNvPr id="9" name="矩形 8"/>
          <p:cNvSpPr/>
          <p:nvPr/>
        </p:nvSpPr>
        <p:spPr>
          <a:xfrm>
            <a:off x="3786182" y="785800"/>
            <a:ext cx="1210588" cy="400110"/>
          </a:xfrm>
          <a:prstGeom prst="rect">
            <a:avLst/>
          </a:prstGeom>
        </p:spPr>
        <p:txBody>
          <a:bodyPr wrap="none">
            <a:spAutoFit/>
          </a:bodyPr>
          <a:lstStyle/>
          <a:p>
            <a:pPr>
              <a:defRPr/>
            </a:pPr>
            <a:r>
              <a:rPr lang="zh-CN" altLang="en-US" sz="2000" kern="0" dirty="0">
                <a:latin typeface="微软雅黑" pitchFamily="34" charset="-122"/>
                <a:ea typeface="微软雅黑" pitchFamily="34" charset="-122"/>
                <a:cs typeface="Arial" charset="0"/>
              </a:rPr>
              <a:t>平台优势</a:t>
            </a:r>
          </a:p>
        </p:txBody>
      </p:sp>
    </p:spTree>
    <p:extLst>
      <p:ext uri="{BB962C8B-B14F-4D97-AF65-F5344CB8AC3E}">
        <p14:creationId xmlns:p14="http://schemas.microsoft.com/office/powerpoint/2010/main" xmlns="" val="3448379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2"/>
          <p:cNvSpPr txBox="1">
            <a:spLocks noChangeArrowheads="1"/>
          </p:cNvSpPr>
          <p:nvPr/>
        </p:nvSpPr>
        <p:spPr>
          <a:xfrm>
            <a:off x="797024" y="102870"/>
            <a:ext cx="7515317" cy="44577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zh-CN" altLang="zh-CN" sz="1000" b="1" i="0" u="none" strike="noStrike" kern="0" cap="none" spc="0" normalizeH="0" baseline="0" noProof="0" dirty="0">
              <a:ln>
                <a:noFill/>
              </a:ln>
              <a:solidFill>
                <a:schemeClr val="tx2"/>
              </a:solidFill>
              <a:effectLst>
                <a:outerShdw blurRad="38100" dist="38100" dir="2700000" algn="tl">
                  <a:srgbClr val="C0C0C0"/>
                </a:outerShdw>
              </a:effectLst>
              <a:uLnTx/>
              <a:uFillTx/>
              <a:latin typeface="微软雅黑" pitchFamily="34" charset="-122"/>
              <a:ea typeface="微软雅黑" pitchFamily="34" charset="-122"/>
              <a:cs typeface="+mj-cs"/>
            </a:endParaRPr>
          </a:p>
        </p:txBody>
      </p:sp>
      <p:sp>
        <p:nvSpPr>
          <p:cNvPr id="67" name="TextBox 66"/>
          <p:cNvSpPr txBox="1">
            <a:spLocks noChangeArrowheads="1"/>
          </p:cNvSpPr>
          <p:nvPr/>
        </p:nvSpPr>
        <p:spPr bwMode="auto">
          <a:xfrm>
            <a:off x="517549" y="1169249"/>
            <a:ext cx="755491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ts val="2000"/>
              </a:spcBef>
              <a:buClr>
                <a:schemeClr val="accent1"/>
              </a:buClr>
              <a:buSzPct val="90000"/>
              <a:buFont typeface="Wingdings" pitchFamily="2" charset="2"/>
              <a:buChar char="S"/>
              <a:defRPr kumimoji="1" sz="2200">
                <a:solidFill>
                  <a:srgbClr val="595959"/>
                </a:solidFill>
                <a:latin typeface="Calisto MT" pitchFamily="18" charset="0"/>
                <a:ea typeface="宋体" charset="-122"/>
              </a:defRPr>
            </a:lvl1pPr>
            <a:lvl2pPr marL="742950" indent="-285750"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2pPr>
            <a:lvl3pPr marL="1143000" indent="-228600" eaLnBrk="0" hangingPunct="0">
              <a:spcBef>
                <a:spcPts val="600"/>
              </a:spcBef>
              <a:buClr>
                <a:schemeClr val="accent1"/>
              </a:buClr>
              <a:buSzPct val="90000"/>
              <a:buFont typeface="Wingdings" pitchFamily="2" charset="2"/>
              <a:buChar char="S"/>
              <a:defRPr kumimoji="1" sz="2400">
                <a:solidFill>
                  <a:srgbClr val="595959"/>
                </a:solidFill>
                <a:latin typeface="Calisto MT" pitchFamily="18" charset="0"/>
                <a:ea typeface="宋体" charset="-122"/>
              </a:defRPr>
            </a:lvl3pPr>
            <a:lvl4pPr marL="1600200" indent="-228600"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4pPr>
            <a:lvl5pPr marL="2057400" indent="-228600" eaLnBrk="0" hangingPunct="0">
              <a:spcBef>
                <a:spcPts val="600"/>
              </a:spcBef>
              <a:buClr>
                <a:schemeClr val="accent1"/>
              </a:buClr>
              <a:buSzPct val="90000"/>
              <a:buFont typeface="Wingdings" pitchFamily="2" charset="2"/>
              <a:buChar char="S"/>
              <a:defRPr kumimoji="1" sz="2000">
                <a:solidFill>
                  <a:srgbClr val="595959"/>
                </a:solidFill>
                <a:latin typeface="Calisto MT" pitchFamily="18" charset="0"/>
                <a:ea typeface="宋体" charset="-122"/>
              </a:defRPr>
            </a:lvl5pPr>
            <a:lvl6pPr marL="25146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6pPr>
            <a:lvl7pPr marL="29718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7pPr>
            <a:lvl8pPr marL="34290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8pPr>
            <a:lvl9pPr marL="3886200" indent="-228600" defTabSz="457200" eaLnBrk="0" fontAlgn="base" hangingPunct="0">
              <a:spcBef>
                <a:spcPts val="600"/>
              </a:spcBef>
              <a:spcAft>
                <a:spcPct val="0"/>
              </a:spcAft>
              <a:buClr>
                <a:schemeClr val="accent1"/>
              </a:buClr>
              <a:buSzPct val="90000"/>
              <a:buFont typeface="Wingdings" pitchFamily="2" charset="2"/>
              <a:buChar char="S"/>
              <a:defRPr kumimoji="1" sz="2000">
                <a:solidFill>
                  <a:srgbClr val="595959"/>
                </a:solidFill>
                <a:latin typeface="Calisto MT" pitchFamily="18" charset="0"/>
                <a:ea typeface="宋体" charset="-122"/>
              </a:defRPr>
            </a:lvl9pPr>
          </a:lstStyle>
          <a:p>
            <a:pPr eaLnBrk="1" hangingPunct="1">
              <a:spcBef>
                <a:spcPct val="0"/>
              </a:spcBef>
              <a:buClrTx/>
              <a:buSzTx/>
              <a:buFont typeface="Arial" charset="0"/>
              <a:buNone/>
            </a:pPr>
            <a:r>
              <a:rPr kumimoji="0" lang="zh-CN" altLang="en-US" sz="1600" dirty="0">
                <a:solidFill>
                  <a:schemeClr val="tx1"/>
                </a:solidFill>
                <a:latin typeface="微软雅黑" pitchFamily="34" charset="-122"/>
                <a:ea typeface="微软雅黑" pitchFamily="34" charset="-122"/>
              </a:rPr>
              <a:t>        企业或政府员工只需下载并安装手机客户端即可简单操作，完成之前复杂的差旅申报及预订流程。管理者通过手机客户端完成审批等工作，并随时可通过报表监控企业差旅运行情况 </a:t>
            </a:r>
          </a:p>
        </p:txBody>
      </p:sp>
      <p:pic>
        <p:nvPicPr>
          <p:cNvPr id="68" name="图片 67"/>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0" y="2050593"/>
            <a:ext cx="3477104" cy="2993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 name="图片 68"/>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0034" y="2041536"/>
            <a:ext cx="3486555" cy="3002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 name="矩形 69"/>
          <p:cNvSpPr/>
          <p:nvPr/>
        </p:nvSpPr>
        <p:spPr>
          <a:xfrm>
            <a:off x="3049870" y="742880"/>
            <a:ext cx="2236510" cy="400110"/>
          </a:xfrm>
          <a:prstGeom prst="rect">
            <a:avLst/>
          </a:prstGeom>
        </p:spPr>
        <p:txBody>
          <a:bodyPr wrap="none">
            <a:spAutoFit/>
          </a:bodyPr>
          <a:lstStyle/>
          <a:p>
            <a:pPr>
              <a:defRPr/>
            </a:pPr>
            <a:r>
              <a:rPr lang="zh-CN" altLang="en-US" sz="2000" dirty="0">
                <a:latin typeface="微软雅黑" pitchFamily="34" charset="-122"/>
                <a:ea typeface="微软雅黑" pitchFamily="34" charset="-122"/>
              </a:rPr>
              <a:t>便捷的移动端应用</a:t>
            </a:r>
            <a:endParaRPr lang="zh-CN" altLang="en-US" sz="2000" kern="0" dirty="0">
              <a:latin typeface="微软雅黑" pitchFamily="34" charset="-122"/>
              <a:ea typeface="微软雅黑" pitchFamily="34" charset="-122"/>
              <a:cs typeface="Arial" charset="0"/>
            </a:endParaRPr>
          </a:p>
        </p:txBody>
      </p:sp>
    </p:spTree>
    <p:extLst>
      <p:ext uri="{BB962C8B-B14F-4D97-AF65-F5344CB8AC3E}">
        <p14:creationId xmlns:p14="http://schemas.microsoft.com/office/powerpoint/2010/main" xmlns="" val="1219099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2"/>
          <p:cNvSpPr txBox="1">
            <a:spLocks noChangeArrowheads="1"/>
          </p:cNvSpPr>
          <p:nvPr/>
        </p:nvSpPr>
        <p:spPr>
          <a:xfrm>
            <a:off x="797024" y="102870"/>
            <a:ext cx="7199914" cy="44577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微软雅黑" pitchFamily="34" charset="-122"/>
              <a:cs typeface="+mj-cs"/>
            </a:endParaRPr>
          </a:p>
        </p:txBody>
      </p:sp>
      <p:sp>
        <p:nvSpPr>
          <p:cNvPr id="27" name="标题 1"/>
          <p:cNvSpPr txBox="1">
            <a:spLocks/>
          </p:cNvSpPr>
          <p:nvPr/>
        </p:nvSpPr>
        <p:spPr>
          <a:xfrm>
            <a:off x="414366" y="57148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dirty="0" smtClean="0">
                <a:latin typeface="微软雅黑" pitchFamily="34" charset="-122"/>
                <a:ea typeface="微软雅黑" pitchFamily="34" charset="-122"/>
                <a:cs typeface="Arial" charset="0"/>
              </a:rPr>
              <a:t>平台基础功能模块</a:t>
            </a:r>
          </a:p>
        </p:txBody>
      </p:sp>
      <p:graphicFrame>
        <p:nvGraphicFramePr>
          <p:cNvPr id="30" name="内容占位符 5"/>
          <p:cNvGraphicFramePr>
            <a:graphicFrameLocks/>
          </p:cNvGraphicFramePr>
          <p:nvPr>
            <p:extLst>
              <p:ext uri="{D42A27DB-BD31-4B8C-83A1-F6EECF244321}">
                <p14:modId xmlns:p14="http://schemas.microsoft.com/office/powerpoint/2010/main" xmlns="" val="3517623515"/>
              </p:ext>
            </p:extLst>
          </p:nvPr>
        </p:nvGraphicFramePr>
        <p:xfrm>
          <a:off x="1214414" y="1428742"/>
          <a:ext cx="6929486" cy="3199323"/>
        </p:xfrm>
        <a:graphic>
          <a:graphicData uri="http://schemas.openxmlformats.org/drawingml/2006/table">
            <a:tbl>
              <a:tblPr firstRow="1" bandRow="1">
                <a:tableStyleId>{5C22544A-7EE6-4342-B048-85BDC9FD1C3A}</a:tableStyleId>
              </a:tblPr>
              <a:tblGrid>
                <a:gridCol w="1740130"/>
                <a:gridCol w="5189356"/>
              </a:tblGrid>
              <a:tr h="262932">
                <a:tc>
                  <a:txBody>
                    <a:bodyPr/>
                    <a:lstStyle/>
                    <a:p>
                      <a:pPr algn="ctr"/>
                      <a:r>
                        <a:rPr lang="zh-CN" altLang="en-US" sz="1200" dirty="0" smtClean="0">
                          <a:latin typeface="微软雅黑" pitchFamily="34" charset="-122"/>
                          <a:ea typeface="微软雅黑" pitchFamily="34" charset="-122"/>
                        </a:rPr>
                        <a:t>功能模块</a:t>
                      </a:r>
                      <a:endParaRPr lang="zh-CN" altLang="en-US" sz="1200" dirty="0">
                        <a:latin typeface="微软雅黑" pitchFamily="34" charset="-122"/>
                        <a:ea typeface="微软雅黑" pitchFamily="34" charset="-122"/>
                      </a:endParaRPr>
                    </a:p>
                  </a:txBody>
                  <a:tcPr marL="91429" marR="91429" marT="45732" marB="45732" anchor="ctr"/>
                </a:tc>
                <a:tc>
                  <a:txBody>
                    <a:bodyPr/>
                    <a:lstStyle/>
                    <a:p>
                      <a:pPr algn="ctr"/>
                      <a:r>
                        <a:rPr lang="zh-CN" altLang="en-US" sz="1200" dirty="0" smtClean="0">
                          <a:latin typeface="微软雅黑" pitchFamily="34" charset="-122"/>
                          <a:ea typeface="微软雅黑" pitchFamily="34" charset="-122"/>
                        </a:rPr>
                        <a:t>功能描述</a:t>
                      </a:r>
                      <a:endParaRPr lang="zh-CN" altLang="en-US" sz="1200" dirty="0">
                        <a:latin typeface="微软雅黑" pitchFamily="34" charset="-122"/>
                        <a:ea typeface="微软雅黑" pitchFamily="34" charset="-122"/>
                      </a:endParaRPr>
                    </a:p>
                  </a:txBody>
                  <a:tcPr marL="91429" marR="91429" marT="45732" marB="45732" anchor="ctr"/>
                </a:tc>
              </a:tr>
              <a:tr h="280623">
                <a:tc>
                  <a:txBody>
                    <a:bodyPr/>
                    <a:lstStyle/>
                    <a:p>
                      <a:pPr algn="ctr"/>
                      <a:r>
                        <a:rPr lang="zh-CN" altLang="en-US" sz="1200" b="0" dirty="0" smtClean="0">
                          <a:solidFill>
                            <a:srgbClr val="000000"/>
                          </a:solidFill>
                          <a:latin typeface="微软雅黑" pitchFamily="34" charset="-122"/>
                          <a:ea typeface="微软雅黑" pitchFamily="34" charset="-122"/>
                          <a:sym typeface="黑体" pitchFamily="49" charset="-122"/>
                        </a:rPr>
                        <a:t>航班查询</a:t>
                      </a:r>
                      <a:endParaRPr lang="zh-CN" altLang="en-US" sz="1200" b="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c>
                  <a:txBody>
                    <a:bodyPr/>
                    <a:lstStyle/>
                    <a:p>
                      <a:pPr algn="l"/>
                      <a:r>
                        <a:rPr lang="zh-CN" altLang="en-US" sz="1200" kern="1200" dirty="0" smtClean="0">
                          <a:solidFill>
                            <a:schemeClr val="dk1"/>
                          </a:solidFill>
                          <a:latin typeface="微软雅黑" pitchFamily="34" charset="-122"/>
                          <a:ea typeface="微软雅黑" pitchFamily="34" charset="-122"/>
                          <a:cs typeface="+mn-cs"/>
                        </a:rPr>
                        <a:t>接收查询参数，返回航班信息。</a:t>
                      </a:r>
                      <a:endParaRPr lang="en-US" altLang="zh-CN" sz="1200" kern="1200" dirty="0" smtClean="0">
                        <a:solidFill>
                          <a:schemeClr val="dk1"/>
                        </a:solidFill>
                        <a:latin typeface="微软雅黑" pitchFamily="34" charset="-122"/>
                        <a:ea typeface="微软雅黑" pitchFamily="34" charset="-122"/>
                        <a:cs typeface="+mn-cs"/>
                      </a:endParaRPr>
                    </a:p>
                  </a:txBody>
                  <a:tcPr marL="91429" marR="91429" marT="45732" marB="45732" anchor="ctr">
                    <a:solidFill>
                      <a:schemeClr val="accent1">
                        <a:lumMod val="20000"/>
                        <a:lumOff val="80000"/>
                      </a:schemeClr>
                    </a:solidFill>
                  </a:tcPr>
                </a:tc>
              </a:tr>
              <a:tr h="302289">
                <a:tc>
                  <a:txBody>
                    <a:bodyPr/>
                    <a:lstStyle/>
                    <a:p>
                      <a:pPr algn="ctr"/>
                      <a:r>
                        <a:rPr lang="zh-CN" altLang="en-US" sz="1200" dirty="0" smtClean="0">
                          <a:latin typeface="微软雅黑" pitchFamily="34" charset="-122"/>
                          <a:ea typeface="微软雅黑" pitchFamily="34" charset="-122"/>
                        </a:rPr>
                        <a:t>生成订单</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接收乘机人、预订人信息生成订单，并返回系统订单号。</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r>
              <a:tr h="280623">
                <a:tc>
                  <a:txBody>
                    <a:bodyPr/>
                    <a:lstStyle/>
                    <a:p>
                      <a:pPr algn="ctr"/>
                      <a:r>
                        <a:rPr lang="zh-CN" altLang="en-US" sz="1200" dirty="0" smtClean="0">
                          <a:latin typeface="微软雅黑" pitchFamily="34" charset="-122"/>
                          <a:ea typeface="微软雅黑" pitchFamily="34" charset="-122"/>
                        </a:rPr>
                        <a:t>获取</a:t>
                      </a:r>
                      <a:r>
                        <a:rPr lang="en-US" altLang="zh-CN" sz="1200" dirty="0" smtClean="0">
                          <a:latin typeface="微软雅黑" pitchFamily="34" charset="-122"/>
                          <a:ea typeface="微软雅黑" pitchFamily="34" charset="-122"/>
                        </a:rPr>
                        <a:t>PNR</a:t>
                      </a:r>
                      <a:r>
                        <a:rPr lang="zh-CN" altLang="en-US" sz="1200" dirty="0" smtClean="0">
                          <a:latin typeface="微软雅黑" pitchFamily="34" charset="-122"/>
                          <a:ea typeface="微软雅黑" pitchFamily="34" charset="-122"/>
                        </a:rPr>
                        <a:t>状态</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接收</a:t>
                      </a:r>
                      <a:r>
                        <a:rPr lang="en-US" altLang="zh-CN" sz="1200" dirty="0" smtClean="0">
                          <a:latin typeface="微软雅黑" pitchFamily="34" charset="-122"/>
                          <a:ea typeface="微软雅黑" pitchFamily="34" charset="-122"/>
                        </a:rPr>
                        <a:t>PNR</a:t>
                      </a:r>
                      <a:r>
                        <a:rPr lang="zh-CN" altLang="en-US" sz="1200" dirty="0" smtClean="0">
                          <a:latin typeface="微软雅黑" pitchFamily="34" charset="-122"/>
                          <a:ea typeface="微软雅黑" pitchFamily="34" charset="-122"/>
                        </a:rPr>
                        <a:t>，返回</a:t>
                      </a:r>
                      <a:r>
                        <a:rPr lang="en-US" altLang="zh-CN" sz="1200" dirty="0" smtClean="0">
                          <a:latin typeface="微软雅黑" pitchFamily="34" charset="-122"/>
                          <a:ea typeface="微软雅黑" pitchFamily="34" charset="-122"/>
                        </a:rPr>
                        <a:t>PNR</a:t>
                      </a:r>
                      <a:r>
                        <a:rPr lang="zh-CN" altLang="en-US" sz="1200" dirty="0" smtClean="0">
                          <a:latin typeface="微软雅黑" pitchFamily="34" charset="-122"/>
                          <a:ea typeface="微软雅黑" pitchFamily="34" charset="-122"/>
                        </a:rPr>
                        <a:t>状态。</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r>
              <a:tr h="322786">
                <a:tc>
                  <a:txBody>
                    <a:bodyPr/>
                    <a:lstStyle/>
                    <a:p>
                      <a:pPr algn="ctr"/>
                      <a:r>
                        <a:rPr lang="zh-CN" altLang="en-US" sz="1200" dirty="0" smtClean="0">
                          <a:latin typeface="微软雅黑" pitchFamily="34" charset="-122"/>
                          <a:ea typeface="微软雅黑" pitchFamily="34" charset="-122"/>
                        </a:rPr>
                        <a:t>支付出票</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接收支付信息及订单信息，系统自动出票后返回出票结果。</a:t>
                      </a:r>
                      <a:endParaRPr lang="en-US" altLang="zh-CN" sz="1200" dirty="0" smtClean="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r>
              <a:tr h="280623">
                <a:tc>
                  <a:txBody>
                    <a:bodyPr/>
                    <a:lstStyle/>
                    <a:p>
                      <a:pPr algn="ctr"/>
                      <a:r>
                        <a:rPr lang="zh-CN" altLang="en-US" sz="1200" dirty="0" smtClean="0">
                          <a:latin typeface="微软雅黑" pitchFamily="34" charset="-122"/>
                          <a:ea typeface="微软雅黑" pitchFamily="34" charset="-122"/>
                        </a:rPr>
                        <a:t>取消订单</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接收订单信息，取消订单及</a:t>
                      </a:r>
                      <a:r>
                        <a:rPr lang="en-US" altLang="zh-CN" sz="1200" dirty="0" smtClean="0">
                          <a:latin typeface="微软雅黑" pitchFamily="34" charset="-122"/>
                          <a:ea typeface="微软雅黑" pitchFamily="34" charset="-122"/>
                        </a:rPr>
                        <a:t>PNR</a:t>
                      </a:r>
                      <a:r>
                        <a:rPr lang="zh-CN" altLang="en-US" sz="1200" dirty="0" smtClean="0">
                          <a:latin typeface="微软雅黑" pitchFamily="34" charset="-122"/>
                          <a:ea typeface="微软雅黑" pitchFamily="34" charset="-122"/>
                        </a:rPr>
                        <a:t>后返回处理结果。</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r>
              <a:tr h="280623">
                <a:tc>
                  <a:txBody>
                    <a:bodyPr/>
                    <a:lstStyle/>
                    <a:p>
                      <a:pPr algn="ctr"/>
                      <a:r>
                        <a:rPr lang="zh-CN" altLang="en-US" sz="1200" dirty="0" smtClean="0">
                          <a:latin typeface="微软雅黑" pitchFamily="34" charset="-122"/>
                          <a:ea typeface="微软雅黑" pitchFamily="34" charset="-122"/>
                        </a:rPr>
                        <a:t>获取订单信息</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接收订单号，返回订单详细信息。</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r>
              <a:tr h="335543">
                <a:tc>
                  <a:txBody>
                    <a:bodyPr/>
                    <a:lstStyle/>
                    <a:p>
                      <a:pPr algn="ctr"/>
                      <a:r>
                        <a:rPr lang="zh-CN" altLang="en-US" sz="1200" dirty="0" smtClean="0">
                          <a:latin typeface="微软雅黑" pitchFamily="34" charset="-122"/>
                          <a:ea typeface="微软雅黑" pitchFamily="34" charset="-122"/>
                        </a:rPr>
                        <a:t>退票申请</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通过接口申请退票，系统返回退票手续费及执行退票操作。</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r>
              <a:tr h="280623">
                <a:tc>
                  <a:txBody>
                    <a:bodyPr/>
                    <a:lstStyle/>
                    <a:p>
                      <a:pPr algn="ctr"/>
                      <a:r>
                        <a:rPr lang="zh-CN" altLang="en-US" sz="1200" dirty="0" smtClean="0">
                          <a:latin typeface="微软雅黑" pitchFamily="34" charset="-122"/>
                          <a:ea typeface="微软雅黑" pitchFamily="34" charset="-122"/>
                        </a:rPr>
                        <a:t>退票查询</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通过接口方式查询退票单信息。</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r>
              <a:tr h="280623">
                <a:tc>
                  <a:txBody>
                    <a:bodyPr/>
                    <a:lstStyle/>
                    <a:p>
                      <a:pPr algn="ctr"/>
                      <a:r>
                        <a:rPr lang="zh-CN" altLang="en-US" sz="1200" dirty="0" smtClean="0">
                          <a:latin typeface="微软雅黑" pitchFamily="34" charset="-122"/>
                          <a:ea typeface="微软雅黑" pitchFamily="34" charset="-122"/>
                        </a:rPr>
                        <a:t>升舱改期</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通过接口执行升舱改期操作。</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r>
              <a:tr h="280623">
                <a:tc>
                  <a:txBody>
                    <a:bodyPr/>
                    <a:lstStyle/>
                    <a:p>
                      <a:pPr algn="ctr"/>
                      <a:r>
                        <a:rPr lang="zh-CN" altLang="en-US" sz="1200" dirty="0" smtClean="0">
                          <a:latin typeface="微软雅黑" pitchFamily="34" charset="-122"/>
                          <a:ea typeface="微软雅黑" pitchFamily="34" charset="-122"/>
                        </a:rPr>
                        <a:t>票务数据分析</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通过机票预订、改签、取消等数据分析差旅成本</a:t>
                      </a:r>
                      <a:endParaRPr lang="zh-CN" altLang="en-US" sz="1200" dirty="0">
                        <a:latin typeface="微软雅黑" pitchFamily="34" charset="-122"/>
                        <a:ea typeface="微软雅黑" pitchFamily="34" charset="-122"/>
                      </a:endParaRPr>
                    </a:p>
                  </a:txBody>
                  <a:tcPr marL="91429" marR="91429" marT="45732" marB="45732"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xmlns="" val="1676559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2"/>
          <p:cNvSpPr txBox="1">
            <a:spLocks noChangeArrowheads="1"/>
          </p:cNvSpPr>
          <p:nvPr/>
        </p:nvSpPr>
        <p:spPr>
          <a:xfrm>
            <a:off x="797024" y="102870"/>
            <a:ext cx="7199914" cy="44577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微软雅黑" pitchFamily="34" charset="-122"/>
              <a:cs typeface="+mj-cs"/>
            </a:endParaRPr>
          </a:p>
        </p:txBody>
      </p:sp>
      <p:graphicFrame>
        <p:nvGraphicFramePr>
          <p:cNvPr id="3" name="表格 2"/>
          <p:cNvGraphicFramePr>
            <a:graphicFrameLocks noGrp="1"/>
          </p:cNvGraphicFramePr>
          <p:nvPr>
            <p:extLst>
              <p:ext uri="{D42A27DB-BD31-4B8C-83A1-F6EECF244321}">
                <p14:modId xmlns:p14="http://schemas.microsoft.com/office/powerpoint/2010/main" xmlns="" val="1295761421"/>
              </p:ext>
            </p:extLst>
          </p:nvPr>
        </p:nvGraphicFramePr>
        <p:xfrm>
          <a:off x="857224" y="1643056"/>
          <a:ext cx="7735143" cy="2844339"/>
        </p:xfrm>
        <a:graphic>
          <a:graphicData uri="http://schemas.openxmlformats.org/drawingml/2006/table">
            <a:tbl>
              <a:tblPr firstRow="1" bandRow="1">
                <a:tableStyleId>{5C22544A-7EE6-4342-B048-85BDC9FD1C3A}</a:tableStyleId>
              </a:tblPr>
              <a:tblGrid>
                <a:gridCol w="1710776"/>
                <a:gridCol w="1477306"/>
                <a:gridCol w="4547061"/>
              </a:tblGrid>
              <a:tr h="408322">
                <a:tc>
                  <a:txBody>
                    <a:bodyPr/>
                    <a:lstStyle/>
                    <a:p>
                      <a:pPr algn="ctr"/>
                      <a:r>
                        <a:rPr lang="zh-CN" altLang="en-US" sz="1400" dirty="0" smtClean="0">
                          <a:latin typeface="微软雅黑" pitchFamily="34" charset="-122"/>
                          <a:ea typeface="微软雅黑" pitchFamily="34" charset="-122"/>
                        </a:rPr>
                        <a:t>功能模块</a:t>
                      </a:r>
                      <a:endParaRPr lang="zh-CN" altLang="en-US" sz="1400" dirty="0">
                        <a:latin typeface="微软雅黑" pitchFamily="34" charset="-122"/>
                        <a:ea typeface="微软雅黑" pitchFamily="34" charset="-122"/>
                      </a:endParaRPr>
                    </a:p>
                  </a:txBody>
                  <a:tcPr marL="91448" marR="91448" marT="45734" marB="45734" anchor="ctr"/>
                </a:tc>
                <a:tc>
                  <a:txBody>
                    <a:bodyPr/>
                    <a:lstStyle/>
                    <a:p>
                      <a:pPr algn="ctr"/>
                      <a:r>
                        <a:rPr lang="zh-CN" altLang="en-US" sz="1400" dirty="0" smtClean="0">
                          <a:latin typeface="微软雅黑" pitchFamily="34" charset="-122"/>
                          <a:ea typeface="微软雅黑" pitchFamily="34" charset="-122"/>
                        </a:rPr>
                        <a:t>子模块</a:t>
                      </a:r>
                      <a:endParaRPr lang="zh-CN" altLang="en-US" sz="1400" dirty="0">
                        <a:latin typeface="微软雅黑" pitchFamily="34" charset="-122"/>
                        <a:ea typeface="微软雅黑" pitchFamily="34" charset="-122"/>
                      </a:endParaRPr>
                    </a:p>
                  </a:txBody>
                  <a:tcPr marL="91448" marR="91448" marT="45734" marB="45734" anchor="ctr"/>
                </a:tc>
                <a:tc>
                  <a:txBody>
                    <a:bodyPr/>
                    <a:lstStyle/>
                    <a:p>
                      <a:pPr algn="ctr"/>
                      <a:r>
                        <a:rPr lang="zh-CN" altLang="en-US" sz="1400" dirty="0" smtClean="0">
                          <a:latin typeface="微软雅黑" pitchFamily="34" charset="-122"/>
                          <a:ea typeface="微软雅黑" pitchFamily="34" charset="-122"/>
                        </a:rPr>
                        <a:t>功能描述</a:t>
                      </a:r>
                      <a:endParaRPr lang="zh-CN" altLang="en-US" sz="1400" dirty="0">
                        <a:latin typeface="微软雅黑" pitchFamily="34" charset="-122"/>
                        <a:ea typeface="微软雅黑" pitchFamily="34" charset="-122"/>
                      </a:endParaRPr>
                    </a:p>
                  </a:txBody>
                  <a:tcPr marL="91448" marR="91448" marT="45734" marB="45734" anchor="ctr"/>
                </a:tc>
              </a:tr>
              <a:tr h="280849">
                <a:tc>
                  <a:txBody>
                    <a:bodyPr/>
                    <a:lstStyle/>
                    <a:p>
                      <a:pPr algn="ctr"/>
                      <a:r>
                        <a:rPr lang="zh-CN" altLang="en-US" sz="1200" dirty="0" smtClean="0">
                          <a:latin typeface="微软雅黑" pitchFamily="34" charset="-122"/>
                          <a:ea typeface="微软雅黑" pitchFamily="34" charset="-122"/>
                        </a:rPr>
                        <a:t>业务授理</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c>
                  <a:txBody>
                    <a:bodyPr/>
                    <a:lstStyle/>
                    <a:p>
                      <a:r>
                        <a:rPr lang="zh-CN" altLang="en-US" sz="1200" dirty="0" smtClean="0">
                          <a:latin typeface="微软雅黑" pitchFamily="34" charset="-122"/>
                          <a:ea typeface="微软雅黑" pitchFamily="34" charset="-122"/>
                        </a:rPr>
                        <a:t>退票</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坐席处理退票申请，后续退票流程同现有</a:t>
                      </a:r>
                      <a:r>
                        <a:rPr lang="en-US" altLang="zh-CN" sz="1200" dirty="0" smtClean="0">
                          <a:latin typeface="微软雅黑" pitchFamily="34" charset="-122"/>
                          <a:ea typeface="微软雅黑" pitchFamily="34" charset="-122"/>
                        </a:rPr>
                        <a:t>SME</a:t>
                      </a:r>
                      <a:r>
                        <a:rPr lang="zh-CN" altLang="en-US" sz="1200" dirty="0" smtClean="0">
                          <a:latin typeface="微软雅黑" pitchFamily="34" charset="-122"/>
                          <a:ea typeface="微软雅黑" pitchFamily="34" charset="-122"/>
                        </a:rPr>
                        <a:t>流程</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r>
              <a:tr h="280849">
                <a:tc rowSpan="5">
                  <a:txBody>
                    <a:bodyPr/>
                    <a:lstStyle/>
                    <a:p>
                      <a:pPr algn="ctr"/>
                      <a:r>
                        <a:rPr lang="zh-CN" altLang="en-US" sz="1200" dirty="0" smtClean="0">
                          <a:latin typeface="微软雅黑" pitchFamily="34" charset="-122"/>
                          <a:ea typeface="微软雅黑" pitchFamily="34" charset="-122"/>
                        </a:rPr>
                        <a:t>订单管理</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c>
                  <a:txBody>
                    <a:bodyPr/>
                    <a:lstStyle/>
                    <a:p>
                      <a:r>
                        <a:rPr lang="zh-CN" altLang="en-US" sz="1200" dirty="0" smtClean="0">
                          <a:latin typeface="微软雅黑" pitchFamily="34" charset="-122"/>
                          <a:ea typeface="微软雅黑" pitchFamily="34" charset="-122"/>
                        </a:rPr>
                        <a:t>订单查询</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全部订单查询</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r>
              <a:tr h="280849">
                <a:tc vMerge="1">
                  <a:txBody>
                    <a:bodyPr/>
                    <a:lstStyle/>
                    <a:p>
                      <a:pPr algn="ctr"/>
                      <a:endParaRPr lang="zh-CN" altLang="en-US" sz="1400" dirty="0"/>
                    </a:p>
                  </a:txBody>
                  <a:tcPr marT="45726" marB="45726" anchor="ctr">
                    <a:solidFill>
                      <a:schemeClr val="accent1">
                        <a:lumMod val="20000"/>
                        <a:lumOff val="80000"/>
                      </a:schemeClr>
                    </a:solidFill>
                  </a:tcPr>
                </a:tc>
                <a:tc>
                  <a:txBody>
                    <a:bodyPr/>
                    <a:lstStyle/>
                    <a:p>
                      <a:r>
                        <a:rPr lang="zh-CN" altLang="en-US" sz="1200" dirty="0" smtClean="0">
                          <a:latin typeface="微软雅黑" pitchFamily="34" charset="-122"/>
                          <a:ea typeface="微软雅黑" pitchFamily="34" charset="-122"/>
                        </a:rPr>
                        <a:t>待出票订单</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未支付订单、支付成功未出票或出票失败的订单</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r>
              <a:tr h="280849">
                <a:tc vMerge="1">
                  <a:txBody>
                    <a:bodyPr/>
                    <a:lstStyle/>
                    <a:p>
                      <a:pPr algn="ctr"/>
                      <a:endParaRPr lang="zh-CN" altLang="en-US" sz="1400" dirty="0"/>
                    </a:p>
                  </a:txBody>
                  <a:tcPr marT="45726" marB="45726" anchor="ctr">
                    <a:solidFill>
                      <a:schemeClr val="accent1">
                        <a:lumMod val="20000"/>
                        <a:lumOff val="80000"/>
                      </a:schemeClr>
                    </a:solidFill>
                  </a:tcPr>
                </a:tc>
                <a:tc>
                  <a:txBody>
                    <a:bodyPr/>
                    <a:lstStyle/>
                    <a:p>
                      <a:r>
                        <a:rPr lang="zh-CN" altLang="en-US" sz="1200" dirty="0" smtClean="0">
                          <a:latin typeface="微软雅黑" pitchFamily="34" charset="-122"/>
                          <a:ea typeface="微软雅黑" pitchFamily="34" charset="-122"/>
                        </a:rPr>
                        <a:t>已出票订单</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已出票完成的订单</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r>
              <a:tr h="351062">
                <a:tc vMerge="1">
                  <a:txBody>
                    <a:bodyPr/>
                    <a:lstStyle/>
                    <a:p>
                      <a:pPr algn="ctr"/>
                      <a:endParaRPr lang="zh-CN" altLang="en-US" sz="1400" dirty="0"/>
                    </a:p>
                  </a:txBody>
                  <a:tcPr marT="45726" marB="45726" anchor="ctr">
                    <a:solidFill>
                      <a:schemeClr val="accent1">
                        <a:lumMod val="20000"/>
                        <a:lumOff val="80000"/>
                      </a:schemeClr>
                    </a:solidFill>
                  </a:tcPr>
                </a:tc>
                <a:tc>
                  <a:txBody>
                    <a:bodyPr/>
                    <a:lstStyle/>
                    <a:p>
                      <a:r>
                        <a:rPr lang="zh-CN" altLang="en-US" sz="1200" dirty="0" smtClean="0">
                          <a:latin typeface="微软雅黑" pitchFamily="34" charset="-122"/>
                          <a:ea typeface="微软雅黑" pitchFamily="34" charset="-122"/>
                        </a:rPr>
                        <a:t>待退票订单</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退票申请单</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r>
              <a:tr h="280849">
                <a:tc vMerge="1">
                  <a:txBody>
                    <a:bodyPr/>
                    <a:lstStyle/>
                    <a:p>
                      <a:pPr algn="ctr"/>
                      <a:endParaRPr lang="zh-CN" altLang="en-US" sz="1400" dirty="0"/>
                    </a:p>
                  </a:txBody>
                  <a:tcPr marT="45726" marB="45726" anchor="ctr">
                    <a:solidFill>
                      <a:schemeClr val="accent1">
                        <a:lumMod val="20000"/>
                        <a:lumOff val="80000"/>
                      </a:schemeClr>
                    </a:solidFill>
                  </a:tcPr>
                </a:tc>
                <a:tc>
                  <a:txBody>
                    <a:bodyPr/>
                    <a:lstStyle/>
                    <a:p>
                      <a:r>
                        <a:rPr lang="zh-CN" altLang="en-US" sz="1200" dirty="0" smtClean="0">
                          <a:latin typeface="微软雅黑" pitchFamily="34" charset="-122"/>
                          <a:ea typeface="微软雅黑" pitchFamily="34" charset="-122"/>
                        </a:rPr>
                        <a:t>已退票订单</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已退票完成订单</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r>
              <a:tr h="280849">
                <a:tc rowSpan="2">
                  <a:txBody>
                    <a:bodyPr/>
                    <a:lstStyle/>
                    <a:p>
                      <a:pPr algn="ctr"/>
                      <a:r>
                        <a:rPr lang="zh-CN" altLang="en-US" sz="1200" dirty="0" smtClean="0">
                          <a:latin typeface="微软雅黑" pitchFamily="34" charset="-122"/>
                          <a:ea typeface="微软雅黑" pitchFamily="34" charset="-122"/>
                        </a:rPr>
                        <a:t>数据统计</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c>
                  <a:txBody>
                    <a:bodyPr/>
                    <a:lstStyle/>
                    <a:p>
                      <a:r>
                        <a:rPr lang="zh-CN" altLang="en-US" sz="1200" dirty="0" smtClean="0">
                          <a:latin typeface="微软雅黑" pitchFamily="34" charset="-122"/>
                          <a:ea typeface="微软雅黑" pitchFamily="34" charset="-122"/>
                        </a:rPr>
                        <a:t>销售报告</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销售报告</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r>
              <a:tr h="399861">
                <a:tc vMerge="1">
                  <a:txBody>
                    <a:bodyPr/>
                    <a:lstStyle/>
                    <a:p>
                      <a:pPr algn="ctr"/>
                      <a:endParaRPr lang="zh-CN" altLang="en-US" sz="1400" dirty="0"/>
                    </a:p>
                  </a:txBody>
                  <a:tcPr marT="45726" marB="45726" anchor="ctr">
                    <a:solidFill>
                      <a:schemeClr val="accent1">
                        <a:lumMod val="20000"/>
                        <a:lumOff val="80000"/>
                      </a:schemeClr>
                    </a:solidFill>
                  </a:tcPr>
                </a:tc>
                <a:tc>
                  <a:txBody>
                    <a:bodyPr/>
                    <a:lstStyle/>
                    <a:p>
                      <a:r>
                        <a:rPr lang="zh-CN" altLang="en-US" sz="1200" dirty="0" smtClean="0">
                          <a:latin typeface="微软雅黑" pitchFamily="34" charset="-122"/>
                          <a:ea typeface="微软雅黑" pitchFamily="34" charset="-122"/>
                        </a:rPr>
                        <a:t>报表下载</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c>
                  <a:txBody>
                    <a:bodyPr/>
                    <a:lstStyle/>
                    <a:p>
                      <a:pPr algn="l"/>
                      <a:r>
                        <a:rPr lang="zh-CN" altLang="en-US" sz="1200" dirty="0" smtClean="0">
                          <a:latin typeface="微软雅黑" pitchFamily="34" charset="-122"/>
                          <a:ea typeface="微软雅黑" pitchFamily="34" charset="-122"/>
                        </a:rPr>
                        <a:t>报表明细下载</a:t>
                      </a:r>
                      <a:endParaRPr lang="zh-CN" altLang="en-US" sz="1200" dirty="0">
                        <a:latin typeface="微软雅黑" pitchFamily="34" charset="-122"/>
                        <a:ea typeface="微软雅黑" pitchFamily="34" charset="-122"/>
                      </a:endParaRPr>
                    </a:p>
                  </a:txBody>
                  <a:tcPr marL="91448" marR="91448" marT="45734" marB="45734" anchor="ctr">
                    <a:solidFill>
                      <a:schemeClr val="accent1">
                        <a:lumMod val="20000"/>
                        <a:lumOff val="80000"/>
                      </a:schemeClr>
                    </a:solidFill>
                  </a:tcPr>
                </a:tc>
              </a:tr>
            </a:tbl>
          </a:graphicData>
        </a:graphic>
      </p:graphicFrame>
      <p:sp>
        <p:nvSpPr>
          <p:cNvPr id="4" name="标题 1"/>
          <p:cNvSpPr txBox="1">
            <a:spLocks/>
          </p:cNvSpPr>
          <p:nvPr/>
        </p:nvSpPr>
        <p:spPr>
          <a:xfrm>
            <a:off x="357158" y="6429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dirty="0" smtClean="0">
                <a:latin typeface="微软雅黑" pitchFamily="34" charset="-122"/>
                <a:ea typeface="微软雅黑" pitchFamily="34" charset="-122"/>
                <a:cs typeface="Arial" charset="0"/>
              </a:rPr>
              <a:t>定制化功能模块</a:t>
            </a:r>
          </a:p>
        </p:txBody>
      </p:sp>
    </p:spTree>
    <p:extLst>
      <p:ext uri="{BB962C8B-B14F-4D97-AF65-F5344CB8AC3E}">
        <p14:creationId xmlns:p14="http://schemas.microsoft.com/office/powerpoint/2010/main" xmlns="" val="1676559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2"/>
          <p:cNvSpPr txBox="1">
            <a:spLocks noChangeArrowheads="1"/>
          </p:cNvSpPr>
          <p:nvPr/>
        </p:nvSpPr>
        <p:spPr>
          <a:xfrm>
            <a:off x="797024" y="102870"/>
            <a:ext cx="7199914" cy="44577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微软雅黑" pitchFamily="34" charset="-122"/>
              <a:cs typeface="+mj-cs"/>
            </a:endParaRPr>
          </a:p>
        </p:txBody>
      </p:sp>
      <p:sp>
        <p:nvSpPr>
          <p:cNvPr id="3" name="标题 1"/>
          <p:cNvSpPr txBox="1">
            <a:spLocks/>
          </p:cNvSpPr>
          <p:nvPr/>
        </p:nvSpPr>
        <p:spPr>
          <a:xfrm>
            <a:off x="357158" y="92867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dirty="0" smtClean="0">
                <a:latin typeface="微软雅黑" pitchFamily="34" charset="-122"/>
                <a:ea typeface="微软雅黑" pitchFamily="34" charset="-122"/>
                <a:cs typeface="Arial" charset="0"/>
              </a:rPr>
              <a:t>深圳航空机票政府采购平台项目架构</a:t>
            </a:r>
          </a:p>
        </p:txBody>
      </p:sp>
      <p:sp>
        <p:nvSpPr>
          <p:cNvPr id="4" name="TextBox 3"/>
          <p:cNvSpPr txBox="1"/>
          <p:nvPr/>
        </p:nvSpPr>
        <p:spPr>
          <a:xfrm>
            <a:off x="642909" y="1857370"/>
            <a:ext cx="7929619" cy="2308324"/>
          </a:xfrm>
          <a:prstGeom prst="rect">
            <a:avLst/>
          </a:prstGeom>
          <a:noFill/>
          <a:ln>
            <a:solidFill>
              <a:schemeClr val="accent1"/>
            </a:solidFill>
          </a:ln>
        </p:spPr>
        <p:txBody>
          <a:bodyPr wrap="square">
            <a:spAutoFit/>
          </a:bodyPr>
          <a:lstStyle/>
          <a:p>
            <a:pPr indent="457200" algn="just">
              <a:lnSpc>
                <a:spcPct val="200000"/>
              </a:lnSpc>
              <a:buFont typeface="Arial" pitchFamily="34" charset="0"/>
              <a:buNone/>
              <a:defRPr/>
            </a:pPr>
            <a:r>
              <a:rPr lang="zh-CN" altLang="en-US" sz="1600" dirty="0" smtClean="0">
                <a:latin typeface="微软雅黑" pitchFamily="34" charset="-122"/>
                <a:ea typeface="微软雅黑" pitchFamily="34" charset="-122"/>
                <a:cs typeface="Arial" pitchFamily="34" charset="0"/>
              </a:rPr>
              <a:t>深圳航空机票</a:t>
            </a:r>
            <a:r>
              <a:rPr lang="zh-CN" altLang="en-US" sz="1600" dirty="0">
                <a:latin typeface="微软雅黑" pitchFamily="34" charset="-122"/>
                <a:ea typeface="微软雅黑" pitchFamily="34" charset="-122"/>
                <a:cs typeface="Arial" pitchFamily="34" charset="0"/>
              </a:rPr>
              <a:t>政府采购平台项目</a:t>
            </a:r>
            <a:r>
              <a:rPr lang="zh-CN" altLang="zh-CN" sz="1600" dirty="0">
                <a:latin typeface="微软雅黑" pitchFamily="34" charset="-122"/>
                <a:ea typeface="微软雅黑" pitchFamily="34" charset="-122"/>
              </a:rPr>
              <a:t>使用</a:t>
            </a:r>
            <a:r>
              <a:rPr lang="en-US" altLang="zh-CN" sz="1600" dirty="0">
                <a:latin typeface="微软雅黑" pitchFamily="34" charset="-122"/>
                <a:ea typeface="微软雅黑" pitchFamily="34" charset="-122"/>
              </a:rPr>
              <a:t>B/S</a:t>
            </a:r>
            <a:r>
              <a:rPr lang="zh-CN" altLang="zh-CN" sz="1600" dirty="0">
                <a:latin typeface="微软雅黑" pitchFamily="34" charset="-122"/>
                <a:ea typeface="微软雅黑" pitchFamily="34" charset="-122"/>
              </a:rPr>
              <a:t>架构体系进行开发，</a:t>
            </a:r>
            <a:r>
              <a:rPr lang="zh-CN" altLang="en-US" sz="1600" dirty="0">
                <a:latin typeface="微软雅黑" pitchFamily="34" charset="-122"/>
                <a:ea typeface="微软雅黑" pitchFamily="34" charset="-122"/>
              </a:rPr>
              <a:t>系统用户</a:t>
            </a:r>
            <a:r>
              <a:rPr lang="zh-CN" altLang="zh-CN" sz="1600" dirty="0">
                <a:latin typeface="微软雅黑" pitchFamily="34" charset="-122"/>
                <a:ea typeface="微软雅黑" pitchFamily="34" charset="-122"/>
              </a:rPr>
              <a:t>通过浏览器将用户的输入传送到</a:t>
            </a:r>
            <a:r>
              <a:rPr lang="en-US" altLang="zh-CN" sz="1600" dirty="0">
                <a:latin typeface="微软雅黑" pitchFamily="34" charset="-122"/>
                <a:ea typeface="微软雅黑" pitchFamily="34" charset="-122"/>
              </a:rPr>
              <a:t>WEB</a:t>
            </a:r>
            <a:r>
              <a:rPr lang="zh-CN" altLang="zh-CN" sz="1600" dirty="0">
                <a:latin typeface="微软雅黑" pitchFamily="34" charset="-122"/>
                <a:ea typeface="微软雅黑" pitchFamily="34" charset="-122"/>
              </a:rPr>
              <a:t>务器处理，</a:t>
            </a:r>
            <a:r>
              <a:rPr lang="en-US" altLang="zh-CN" sz="1600" dirty="0">
                <a:latin typeface="微软雅黑" pitchFamily="34" charset="-122"/>
                <a:ea typeface="微软雅黑" pitchFamily="34" charset="-122"/>
              </a:rPr>
              <a:t>WEB</a:t>
            </a:r>
            <a:r>
              <a:rPr lang="zh-CN" altLang="en-US" sz="1600" dirty="0">
                <a:latin typeface="微软雅黑" pitchFamily="34" charset="-122"/>
                <a:ea typeface="微软雅黑" pitchFamily="34" charset="-122"/>
              </a:rPr>
              <a:t>服务器通过</a:t>
            </a:r>
            <a:r>
              <a:rPr lang="en-US" altLang="zh-CN" sz="1600" dirty="0">
                <a:latin typeface="微软雅黑" pitchFamily="34" charset="-122"/>
                <a:ea typeface="微软雅黑" pitchFamily="34" charset="-122"/>
              </a:rPr>
              <a:t>Web Service</a:t>
            </a:r>
            <a:r>
              <a:rPr lang="zh-CN" altLang="en-US" sz="1600" dirty="0">
                <a:latin typeface="微软雅黑" pitchFamily="34" charset="-122"/>
                <a:ea typeface="微软雅黑" pitchFamily="34" charset="-122"/>
              </a:rPr>
              <a:t>接口获取航班或其他数据后</a:t>
            </a:r>
            <a:r>
              <a:rPr lang="zh-CN" altLang="zh-CN" sz="1600" dirty="0">
                <a:latin typeface="微软雅黑" pitchFamily="34" charset="-122"/>
                <a:ea typeface="微软雅黑" pitchFamily="34" charset="-122"/>
              </a:rPr>
              <a:t>再把处理结果回传至客户端显示，在</a:t>
            </a:r>
            <a:r>
              <a:rPr lang="en-US" altLang="zh-CN" sz="1600" dirty="0">
                <a:latin typeface="微软雅黑" pitchFamily="34" charset="-122"/>
                <a:ea typeface="微软雅黑" pitchFamily="34" charset="-122"/>
              </a:rPr>
              <a:t>IT</a:t>
            </a:r>
            <a:r>
              <a:rPr lang="zh-CN" altLang="zh-CN" sz="1600" dirty="0">
                <a:latin typeface="微软雅黑" pitchFamily="34" charset="-122"/>
                <a:ea typeface="微软雅黑" pitchFamily="34" charset="-122"/>
              </a:rPr>
              <a:t>高效性、安全性和经济性等方面具有极大的优势</a:t>
            </a:r>
            <a:r>
              <a:rPr lang="zh-CN" altLang="zh-CN" sz="1600" dirty="0" smtClean="0">
                <a:latin typeface="微软雅黑" pitchFamily="34" charset="-122"/>
                <a:ea typeface="微软雅黑" pitchFamily="34" charset="-122"/>
              </a:rPr>
              <a:t>。</a:t>
            </a:r>
            <a:endParaRPr lang="zh-CN" altLang="zh-CN" sz="1600" dirty="0">
              <a:latin typeface="微软雅黑" pitchFamily="34" charset="-122"/>
              <a:ea typeface="微软雅黑" pitchFamily="34" charset="-122"/>
            </a:endParaRPr>
          </a:p>
          <a:p>
            <a:pPr>
              <a:buFont typeface="Arial" pitchFamily="34" charset="0"/>
              <a:buNone/>
              <a:defRPr/>
            </a:pP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xmlns="" val="1676559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657</Words>
  <Application>Microsoft Office PowerPoint</Application>
  <PresentationFormat>全屏显示(16:9)</PresentationFormat>
  <Paragraphs>88</Paragraphs>
  <Slides>12</Slides>
  <Notes>4</Notes>
  <HiddenSlides>0</HiddenSlides>
  <MMClips>0</MMClips>
  <ScaleCrop>false</ScaleCrop>
  <HeadingPairs>
    <vt:vector size="4" baseType="variant">
      <vt:variant>
        <vt:lpstr>主题</vt:lpstr>
      </vt:variant>
      <vt:variant>
        <vt:i4>3</vt:i4>
      </vt:variant>
      <vt:variant>
        <vt:lpstr>幻灯片标题</vt:lpstr>
      </vt:variant>
      <vt:variant>
        <vt:i4>12</vt:i4>
      </vt:variant>
    </vt:vector>
  </HeadingPairs>
  <TitlesOfParts>
    <vt:vector size="15" baseType="lpstr">
      <vt:lpstr>Office 主题</vt:lpstr>
      <vt:lpstr>自定义设计方案</vt:lpstr>
      <vt:lpstr>1_自定义设计方案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lijing</dc:creator>
  <cp:lastModifiedBy>zhouying</cp:lastModifiedBy>
  <cp:revision>46</cp:revision>
  <dcterms:created xsi:type="dcterms:W3CDTF">2014-06-18T07:44:43Z</dcterms:created>
  <dcterms:modified xsi:type="dcterms:W3CDTF">2014-07-18T10:35:38Z</dcterms:modified>
</cp:coreProperties>
</file>