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80" r:id="rId3"/>
    <p:sldMasterId id="2147483650" r:id="rId4"/>
  </p:sldMasterIdLst>
  <p:notesMasterIdLst>
    <p:notesMasterId r:id="rId31"/>
  </p:notesMasterIdLst>
  <p:handoutMasterIdLst>
    <p:handoutMasterId r:id="rId32"/>
  </p:handoutMasterIdLst>
  <p:sldIdLst>
    <p:sldId id="256" r:id="rId5"/>
    <p:sldId id="273" r:id="rId6"/>
    <p:sldId id="272" r:id="rId7"/>
    <p:sldId id="274" r:id="rId8"/>
    <p:sldId id="297" r:id="rId9"/>
    <p:sldId id="292" r:id="rId10"/>
    <p:sldId id="275" r:id="rId11"/>
    <p:sldId id="276" r:id="rId12"/>
    <p:sldId id="277" r:id="rId13"/>
    <p:sldId id="298" r:id="rId14"/>
    <p:sldId id="294" r:id="rId15"/>
    <p:sldId id="309" r:id="rId16"/>
    <p:sldId id="319" r:id="rId17"/>
    <p:sldId id="308" r:id="rId18"/>
    <p:sldId id="310" r:id="rId19"/>
    <p:sldId id="296" r:id="rId20"/>
    <p:sldId id="299" r:id="rId21"/>
    <p:sldId id="311" r:id="rId22"/>
    <p:sldId id="283" r:id="rId23"/>
    <p:sldId id="313" r:id="rId24"/>
    <p:sldId id="314" r:id="rId25"/>
    <p:sldId id="315" r:id="rId26"/>
    <p:sldId id="316" r:id="rId27"/>
    <p:sldId id="284" r:id="rId28"/>
    <p:sldId id="286" r:id="rId29"/>
    <p:sldId id="258" r:id="rId30"/>
  </p:sldIdLst>
  <p:sldSz cx="12195175" cy="6858000"/>
  <p:notesSz cx="6858000" cy="9144000"/>
  <p:defaultTex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A520"/>
    <a:srgbClr val="EB6102"/>
    <a:srgbClr val="EE6800"/>
    <a:srgbClr val="42AB2E"/>
    <a:srgbClr val="33CCCC"/>
    <a:srgbClr val="B4B4B4"/>
    <a:srgbClr val="127EB4"/>
    <a:srgbClr val="CC0066"/>
    <a:srgbClr val="F8964D"/>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1" autoAdjust="0"/>
    <p:restoredTop sz="94424" autoAdjust="0"/>
  </p:normalViewPr>
  <p:slideViewPr>
    <p:cSldViewPr>
      <p:cViewPr varScale="1">
        <p:scale>
          <a:sx n="74" d="100"/>
          <a:sy n="74" d="100"/>
        </p:scale>
        <p:origin x="702" y="72"/>
      </p:cViewPr>
      <p:guideLst>
        <p:guide orient="horz" pos="2160"/>
        <p:guide pos="3841"/>
      </p:guideLst>
    </p:cSldViewPr>
  </p:slideViewPr>
  <p:notesTextViewPr>
    <p:cViewPr>
      <p:scale>
        <a:sx n="100" d="100"/>
        <a:sy n="100" d="100"/>
      </p:scale>
      <p:origin x="0" y="0"/>
    </p:cViewPr>
  </p:notesTextViewPr>
  <p:notesViewPr>
    <p:cSldViewPr>
      <p:cViewPr varScale="1">
        <p:scale>
          <a:sx n="53" d="100"/>
          <a:sy n="53" d="100"/>
        </p:scale>
        <p:origin x="-294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755D07-6915-47FB-9B5D-A3EC13CF9A07}" type="doc">
      <dgm:prSet loTypeId="urn:microsoft.com/office/officeart/2005/8/layout/process2" loCatId="process" qsTypeId="urn:microsoft.com/office/officeart/2005/8/quickstyle/simple3" qsCatId="simple" csTypeId="urn:microsoft.com/office/officeart/2005/8/colors/accent1_2" csCatId="accent1" phldr="1"/>
      <dgm:spPr/>
      <dgm:t>
        <a:bodyPr/>
        <a:lstStyle/>
        <a:p>
          <a:endParaRPr lang="zh-CN" altLang="en-US"/>
        </a:p>
      </dgm:t>
    </dgm:pt>
    <dgm:pt modelId="{6B662F42-6AA7-4B3C-AB5E-1B7251CCAE9E}">
      <dgm:prSet phldrT="[文本]" custT="1"/>
      <dgm:spPr>
        <a:xfrm>
          <a:off x="27745" y="531"/>
          <a:ext cx="1501779" cy="435027"/>
        </a:xfrm>
      </dgm:spPr>
      <dgm:t>
        <a:bodyPr/>
        <a:lstStyle/>
        <a:p>
          <a:r>
            <a:rPr lang="en-US" altLang="zh-CN" sz="1800" b="1" dirty="0" smtClean="0">
              <a:solidFill>
                <a:srgbClr val="F8964D"/>
              </a:solidFill>
              <a:latin typeface="微软雅黑" panose="020B0503020204020204" pitchFamily="34" charset="-122"/>
              <a:ea typeface="微软雅黑" panose="020B0503020204020204" pitchFamily="34" charset="-122"/>
              <a:cs typeface="+mn-cs"/>
            </a:rPr>
            <a:t>1.</a:t>
          </a:r>
          <a:r>
            <a:rPr lang="zh-CN" altLang="en-US" sz="1800" b="1" dirty="0" smtClean="0">
              <a:solidFill>
                <a:srgbClr val="F8964D"/>
              </a:solidFill>
              <a:latin typeface="微软雅黑" panose="020B0503020204020204" pitchFamily="34" charset="-122"/>
              <a:ea typeface="微软雅黑" panose="020B0503020204020204" pitchFamily="34" charset="-122"/>
              <a:cs typeface="+mn-cs"/>
            </a:rPr>
            <a:t>前期接触</a:t>
          </a:r>
          <a:endParaRPr lang="zh-CN" altLang="en-US" sz="1800" b="1" dirty="0">
            <a:solidFill>
              <a:srgbClr val="F8964D"/>
            </a:solidFill>
            <a:latin typeface="微软雅黑" panose="020B0503020204020204" pitchFamily="34" charset="-122"/>
            <a:ea typeface="微软雅黑" panose="020B0503020204020204" pitchFamily="34" charset="-122"/>
            <a:cs typeface="+mn-cs"/>
          </a:endParaRPr>
        </a:p>
      </dgm:t>
    </dgm:pt>
    <dgm:pt modelId="{0056F641-A0E1-4DE2-95F7-F49BE9FC23A5}" type="parTrans" cxnId="{DB610A25-88C5-4424-BE2D-7235606493ED}">
      <dgm:prSet/>
      <dgm:spPr/>
      <dgm:t>
        <a:bodyPr/>
        <a:lstStyle/>
        <a:p>
          <a:endParaRPr lang="zh-CN" altLang="en-US"/>
        </a:p>
      </dgm:t>
    </dgm:pt>
    <dgm:pt modelId="{9E8D88AD-7C86-44F0-8AA8-0854FA1AEAD1}" type="sibTrans" cxnId="{DB610A25-88C5-4424-BE2D-7235606493ED}">
      <dgm:prSet/>
      <dgm:spPr>
        <a:xfrm rot="5400000">
          <a:off x="697067" y="446434"/>
          <a:ext cx="163135" cy="195762"/>
        </a:xfrm>
      </dgm:spPr>
      <dgm:t>
        <a:bodyPr/>
        <a:lstStyle/>
        <a:p>
          <a:endParaRPr lang="zh-CN" altLang="en-US">
            <a:solidFill>
              <a:sysClr val="window" lastClr="FFFFFF"/>
            </a:solidFill>
            <a:latin typeface="Calibri" panose="020F0502020204030204"/>
            <a:ea typeface="宋体" panose="02010600030101010101" pitchFamily="2" charset="-122"/>
            <a:cs typeface="+mn-cs"/>
          </a:endParaRPr>
        </a:p>
      </dgm:t>
    </dgm:pt>
    <dgm:pt modelId="{16E3D450-A1C7-42C4-AF6E-29805C9DFB04}">
      <dgm:prSet phldrT="[文本]" custT="1"/>
      <dgm:spPr>
        <a:xfrm>
          <a:off x="27745" y="653072"/>
          <a:ext cx="1501779" cy="435027"/>
        </a:xfrm>
      </dgm:spPr>
      <dgm:t>
        <a:bodyPr/>
        <a:lstStyle/>
        <a:p>
          <a:r>
            <a:rPr lang="en-US" altLang="zh-CN" sz="1800" b="1" dirty="0" smtClean="0">
              <a:solidFill>
                <a:srgbClr val="F8964D"/>
              </a:solidFill>
              <a:latin typeface="微软雅黑" panose="020B0503020204020204" pitchFamily="34" charset="-122"/>
              <a:ea typeface="微软雅黑" panose="020B0503020204020204" pitchFamily="34" charset="-122"/>
              <a:cs typeface="+mn-cs"/>
            </a:rPr>
            <a:t>2.</a:t>
          </a:r>
          <a:r>
            <a:rPr lang="zh-CN" altLang="en-US" sz="1800" b="1" dirty="0" smtClean="0">
              <a:solidFill>
                <a:srgbClr val="F8964D"/>
              </a:solidFill>
              <a:latin typeface="微软雅黑" panose="020B0503020204020204" pitchFamily="34" charset="-122"/>
              <a:ea typeface="微软雅黑" panose="020B0503020204020204" pitchFamily="34" charset="-122"/>
              <a:cs typeface="+mn-cs"/>
            </a:rPr>
            <a:t>报名</a:t>
          </a:r>
          <a:endParaRPr lang="zh-CN" altLang="en-US" sz="1800" b="1" dirty="0">
            <a:solidFill>
              <a:srgbClr val="F8964D"/>
            </a:solidFill>
            <a:latin typeface="微软雅黑" panose="020B0503020204020204" pitchFamily="34" charset="-122"/>
            <a:ea typeface="微软雅黑" panose="020B0503020204020204" pitchFamily="34" charset="-122"/>
            <a:cs typeface="+mn-cs"/>
          </a:endParaRPr>
        </a:p>
      </dgm:t>
    </dgm:pt>
    <dgm:pt modelId="{85DB5EC7-D835-43CD-8765-7716629865DD}" type="parTrans" cxnId="{A50EB616-26C8-4774-B706-300408F6DC12}">
      <dgm:prSet/>
      <dgm:spPr/>
      <dgm:t>
        <a:bodyPr/>
        <a:lstStyle/>
        <a:p>
          <a:endParaRPr lang="zh-CN" altLang="en-US"/>
        </a:p>
      </dgm:t>
    </dgm:pt>
    <dgm:pt modelId="{F87ECF48-477F-4786-841B-0A266B5DC3BA}" type="sibTrans" cxnId="{A50EB616-26C8-4774-B706-300408F6DC12}">
      <dgm:prSet/>
      <dgm:spPr>
        <a:xfrm rot="5400000">
          <a:off x="697067" y="1098975"/>
          <a:ext cx="163135" cy="195762"/>
        </a:xfrm>
      </dgm:spPr>
      <dgm:t>
        <a:bodyPr/>
        <a:lstStyle/>
        <a:p>
          <a:endParaRPr lang="zh-CN" altLang="en-US">
            <a:solidFill>
              <a:sysClr val="window" lastClr="FFFFFF"/>
            </a:solidFill>
            <a:latin typeface="Calibri" panose="020F0502020204030204"/>
            <a:ea typeface="宋体" panose="02010600030101010101" pitchFamily="2" charset="-122"/>
            <a:cs typeface="+mn-cs"/>
          </a:endParaRPr>
        </a:p>
      </dgm:t>
    </dgm:pt>
    <dgm:pt modelId="{5C657A54-44D1-4054-A3D4-C42008BD9148}">
      <dgm:prSet phldrT="[文本]" custT="1"/>
      <dgm:spPr>
        <a:xfrm>
          <a:off x="27745" y="1305613"/>
          <a:ext cx="1501779" cy="435027"/>
        </a:xfrm>
      </dgm:spPr>
      <dgm:t>
        <a:bodyPr/>
        <a:lstStyle/>
        <a:p>
          <a:r>
            <a:rPr lang="en-US" altLang="zh-CN" sz="1800" b="1" dirty="0" smtClean="0">
              <a:solidFill>
                <a:srgbClr val="F8964D"/>
              </a:solidFill>
              <a:latin typeface="微软雅黑" panose="020B0503020204020204" pitchFamily="34" charset="-122"/>
              <a:ea typeface="微软雅黑" panose="020B0503020204020204" pitchFamily="34" charset="-122"/>
              <a:cs typeface="+mn-cs"/>
            </a:rPr>
            <a:t>3.</a:t>
          </a:r>
          <a:r>
            <a:rPr lang="zh-CN" altLang="en-US" sz="1800" b="1" dirty="0" smtClean="0">
              <a:solidFill>
                <a:srgbClr val="F8964D"/>
              </a:solidFill>
              <a:latin typeface="微软雅黑" panose="020B0503020204020204" pitchFamily="34" charset="-122"/>
              <a:ea typeface="微软雅黑" panose="020B0503020204020204" pitchFamily="34" charset="-122"/>
              <a:cs typeface="+mn-cs"/>
            </a:rPr>
            <a:t>筛选</a:t>
          </a:r>
          <a:endParaRPr lang="zh-CN" altLang="en-US" sz="1800" b="1" dirty="0">
            <a:solidFill>
              <a:srgbClr val="F8964D"/>
            </a:solidFill>
            <a:latin typeface="微软雅黑" panose="020B0503020204020204" pitchFamily="34" charset="-122"/>
            <a:ea typeface="微软雅黑" panose="020B0503020204020204" pitchFamily="34" charset="-122"/>
            <a:cs typeface="+mn-cs"/>
          </a:endParaRPr>
        </a:p>
      </dgm:t>
    </dgm:pt>
    <dgm:pt modelId="{790F772C-26E0-44F1-9CE7-AFD512AA8BA6}" type="parTrans" cxnId="{083CE516-8214-4B34-AC72-F0494EC1C516}">
      <dgm:prSet/>
      <dgm:spPr/>
      <dgm:t>
        <a:bodyPr/>
        <a:lstStyle/>
        <a:p>
          <a:endParaRPr lang="zh-CN" altLang="en-US"/>
        </a:p>
      </dgm:t>
    </dgm:pt>
    <dgm:pt modelId="{EDB57348-ADBB-4C43-952F-4F915A3DE37F}" type="sibTrans" cxnId="{083CE516-8214-4B34-AC72-F0494EC1C516}">
      <dgm:prSet/>
      <dgm:spPr>
        <a:xfrm rot="5400000">
          <a:off x="697067" y="1751517"/>
          <a:ext cx="163135" cy="195762"/>
        </a:xfrm>
      </dgm:spPr>
      <dgm:t>
        <a:bodyPr/>
        <a:lstStyle/>
        <a:p>
          <a:endParaRPr lang="zh-CN" altLang="en-US">
            <a:solidFill>
              <a:sysClr val="window" lastClr="FFFFFF"/>
            </a:solidFill>
            <a:latin typeface="Calibri" panose="020F0502020204030204"/>
            <a:ea typeface="宋体" panose="02010600030101010101" pitchFamily="2" charset="-122"/>
            <a:cs typeface="+mn-cs"/>
          </a:endParaRPr>
        </a:p>
      </dgm:t>
    </dgm:pt>
    <dgm:pt modelId="{F4AD2C92-FADC-4031-9994-9A5D008F1A34}">
      <dgm:prSet phldrT="[文本]" custT="1"/>
      <dgm:spPr>
        <a:xfrm>
          <a:off x="27745" y="3263237"/>
          <a:ext cx="1501779" cy="435027"/>
        </a:xfrm>
      </dgm:spPr>
      <dgm:t>
        <a:bodyPr/>
        <a:lstStyle/>
        <a:p>
          <a:r>
            <a:rPr lang="en-US" altLang="zh-CN" sz="1800" b="1" dirty="0" smtClean="0">
              <a:solidFill>
                <a:srgbClr val="F8964D"/>
              </a:solidFill>
              <a:latin typeface="微软雅黑" panose="020B0503020204020204" pitchFamily="34" charset="-122"/>
              <a:ea typeface="微软雅黑" panose="020B0503020204020204" pitchFamily="34" charset="-122"/>
              <a:cs typeface="+mn-cs"/>
            </a:rPr>
            <a:t>6.</a:t>
          </a:r>
          <a:r>
            <a:rPr lang="zh-CN" altLang="en-US" sz="1800" b="1" dirty="0" smtClean="0">
              <a:solidFill>
                <a:srgbClr val="F8964D"/>
              </a:solidFill>
              <a:latin typeface="微软雅黑" panose="020B0503020204020204" pitchFamily="34" charset="-122"/>
              <a:ea typeface="微软雅黑" panose="020B0503020204020204" pitchFamily="34" charset="-122"/>
              <a:cs typeface="+mn-cs"/>
            </a:rPr>
            <a:t>通管局备案</a:t>
          </a:r>
          <a:endParaRPr lang="zh-CN" altLang="en-US" sz="1800" b="1" dirty="0">
            <a:solidFill>
              <a:srgbClr val="F8964D"/>
            </a:solidFill>
            <a:latin typeface="微软雅黑" panose="020B0503020204020204" pitchFamily="34" charset="-122"/>
            <a:ea typeface="微软雅黑" panose="020B0503020204020204" pitchFamily="34" charset="-122"/>
            <a:cs typeface="+mn-cs"/>
          </a:endParaRPr>
        </a:p>
      </dgm:t>
    </dgm:pt>
    <dgm:pt modelId="{799A94DD-DD61-4DB7-BE33-BED1D98394E2}" type="parTrans" cxnId="{54EB3AF7-697A-4907-A8C9-42CDAF46453B}">
      <dgm:prSet/>
      <dgm:spPr/>
      <dgm:t>
        <a:bodyPr/>
        <a:lstStyle/>
        <a:p>
          <a:endParaRPr lang="zh-CN" altLang="en-US"/>
        </a:p>
      </dgm:t>
    </dgm:pt>
    <dgm:pt modelId="{7A81632A-39C1-437A-8C6F-BB803C65EFC0}" type="sibTrans" cxnId="{54EB3AF7-697A-4907-A8C9-42CDAF46453B}">
      <dgm:prSet/>
      <dgm:spPr>
        <a:xfrm rot="5400000">
          <a:off x="697067" y="3709141"/>
          <a:ext cx="163135" cy="195762"/>
        </a:xfrm>
      </dgm:spPr>
      <dgm:t>
        <a:bodyPr/>
        <a:lstStyle/>
        <a:p>
          <a:endParaRPr lang="zh-CN" altLang="en-US">
            <a:solidFill>
              <a:sysClr val="window" lastClr="FFFFFF"/>
            </a:solidFill>
            <a:latin typeface="Calibri" panose="020F0502020204030204"/>
            <a:ea typeface="宋体" panose="02010600030101010101" pitchFamily="2" charset="-122"/>
            <a:cs typeface="+mn-cs"/>
          </a:endParaRPr>
        </a:p>
      </dgm:t>
    </dgm:pt>
    <dgm:pt modelId="{FBD0BA99-F6D7-4254-95CC-0FDC16DDB391}">
      <dgm:prSet phldrT="[文本]" custT="1"/>
      <dgm:spPr>
        <a:xfrm>
          <a:off x="27745" y="3915779"/>
          <a:ext cx="1501779" cy="435027"/>
        </a:xfrm>
      </dgm:spPr>
      <dgm:t>
        <a:bodyPr/>
        <a:lstStyle/>
        <a:p>
          <a:r>
            <a:rPr lang="en-US" altLang="zh-CN" sz="1800" b="1" dirty="0" smtClean="0">
              <a:solidFill>
                <a:srgbClr val="F8964D"/>
              </a:solidFill>
              <a:latin typeface="微软雅黑" panose="020B0503020204020204" pitchFamily="34" charset="-122"/>
              <a:ea typeface="微软雅黑" panose="020B0503020204020204" pitchFamily="34" charset="-122"/>
              <a:cs typeface="+mn-cs"/>
            </a:rPr>
            <a:t>7.</a:t>
          </a:r>
          <a:r>
            <a:rPr lang="zh-CN" altLang="en-US" sz="1800" b="1" dirty="0" smtClean="0">
              <a:solidFill>
                <a:srgbClr val="F8964D"/>
              </a:solidFill>
              <a:latin typeface="微软雅黑" panose="020B0503020204020204" pitchFamily="34" charset="-122"/>
              <a:ea typeface="微软雅黑" panose="020B0503020204020204" pitchFamily="34" charset="-122"/>
              <a:cs typeface="+mn-cs"/>
            </a:rPr>
            <a:t>开业</a:t>
          </a:r>
          <a:endParaRPr lang="zh-CN" altLang="en-US" sz="1800" b="1" dirty="0">
            <a:solidFill>
              <a:srgbClr val="F8964D"/>
            </a:solidFill>
            <a:latin typeface="微软雅黑" panose="020B0503020204020204" pitchFamily="34" charset="-122"/>
            <a:ea typeface="微软雅黑" panose="020B0503020204020204" pitchFamily="34" charset="-122"/>
            <a:cs typeface="+mn-cs"/>
          </a:endParaRPr>
        </a:p>
      </dgm:t>
    </dgm:pt>
    <dgm:pt modelId="{89AC3376-1A8B-4C62-AB11-D5DB959F5B71}" type="parTrans" cxnId="{B1BF47A9-A114-4AE1-B996-94F5B79E6A0A}">
      <dgm:prSet/>
      <dgm:spPr/>
      <dgm:t>
        <a:bodyPr/>
        <a:lstStyle/>
        <a:p>
          <a:endParaRPr lang="zh-CN" altLang="en-US"/>
        </a:p>
      </dgm:t>
    </dgm:pt>
    <dgm:pt modelId="{9A2EC139-BE16-48B3-BEDF-D9A6A0995735}" type="sibTrans" cxnId="{B1BF47A9-A114-4AE1-B996-94F5B79E6A0A}">
      <dgm:prSet/>
      <dgm:spPr/>
      <dgm:t>
        <a:bodyPr/>
        <a:lstStyle/>
        <a:p>
          <a:endParaRPr lang="zh-CN" altLang="en-US"/>
        </a:p>
      </dgm:t>
    </dgm:pt>
    <dgm:pt modelId="{8ED3796D-6EC4-473A-BDAB-9C4FDF1AE842}">
      <dgm:prSet phldrT="[文本]" custT="1"/>
      <dgm:spPr>
        <a:xfrm>
          <a:off x="27745" y="2610696"/>
          <a:ext cx="1501779" cy="435027"/>
        </a:xfrm>
      </dgm:spPr>
      <dgm:t>
        <a:bodyPr/>
        <a:lstStyle/>
        <a:p>
          <a:r>
            <a:rPr lang="en-US" altLang="zh-CN" sz="1800" b="1" dirty="0" smtClean="0">
              <a:solidFill>
                <a:srgbClr val="F8964D"/>
              </a:solidFill>
              <a:latin typeface="微软雅黑" panose="020B0503020204020204" pitchFamily="34" charset="-122"/>
              <a:ea typeface="微软雅黑" panose="020B0503020204020204" pitchFamily="34" charset="-122"/>
              <a:cs typeface="+mn-cs"/>
            </a:rPr>
            <a:t>5.</a:t>
          </a:r>
          <a:r>
            <a:rPr lang="zh-CN" altLang="en-US" sz="1800" b="1" dirty="0" smtClean="0">
              <a:solidFill>
                <a:srgbClr val="F8964D"/>
              </a:solidFill>
              <a:latin typeface="微软雅黑" panose="020B0503020204020204" pitchFamily="34" charset="-122"/>
              <a:ea typeface="微软雅黑" panose="020B0503020204020204" pitchFamily="34" charset="-122"/>
              <a:cs typeface="+mn-cs"/>
            </a:rPr>
            <a:t>申请批文</a:t>
          </a:r>
          <a:endParaRPr lang="zh-CN" altLang="en-US" sz="1800" b="1" dirty="0">
            <a:solidFill>
              <a:srgbClr val="F8964D"/>
            </a:solidFill>
            <a:latin typeface="微软雅黑" panose="020B0503020204020204" pitchFamily="34" charset="-122"/>
            <a:ea typeface="微软雅黑" panose="020B0503020204020204" pitchFamily="34" charset="-122"/>
            <a:cs typeface="+mn-cs"/>
          </a:endParaRPr>
        </a:p>
      </dgm:t>
    </dgm:pt>
    <dgm:pt modelId="{203AB0D2-0F73-4086-8027-63D8CED7170A}" type="sibTrans" cxnId="{06D745DA-EC43-46E6-B571-976554A51E9A}">
      <dgm:prSet/>
      <dgm:spPr>
        <a:xfrm rot="5400000">
          <a:off x="697067" y="3056599"/>
          <a:ext cx="163135" cy="195762"/>
        </a:xfrm>
      </dgm:spPr>
      <dgm:t>
        <a:bodyPr/>
        <a:lstStyle/>
        <a:p>
          <a:endParaRPr lang="zh-CN" altLang="en-US">
            <a:solidFill>
              <a:sysClr val="window" lastClr="FFFFFF"/>
            </a:solidFill>
            <a:latin typeface="Calibri" panose="020F0502020204030204"/>
            <a:ea typeface="宋体" panose="02010600030101010101" pitchFamily="2" charset="-122"/>
            <a:cs typeface="+mn-cs"/>
          </a:endParaRPr>
        </a:p>
      </dgm:t>
    </dgm:pt>
    <dgm:pt modelId="{BDA26E30-9EDA-46BC-BFED-D3B35453265D}" type="parTrans" cxnId="{06D745DA-EC43-46E6-B571-976554A51E9A}">
      <dgm:prSet/>
      <dgm:spPr/>
      <dgm:t>
        <a:bodyPr/>
        <a:lstStyle/>
        <a:p>
          <a:endParaRPr lang="zh-CN" altLang="en-US"/>
        </a:p>
      </dgm:t>
    </dgm:pt>
    <dgm:pt modelId="{6CED0E9A-7211-4B67-99CC-3A9EFD457488}">
      <dgm:prSet phldrT="[文本]" custT="1"/>
      <dgm:spPr>
        <a:xfrm>
          <a:off x="27745" y="1958155"/>
          <a:ext cx="1501779" cy="435027"/>
        </a:xfrm>
      </dgm:spPr>
      <dgm:t>
        <a:bodyPr/>
        <a:lstStyle/>
        <a:p>
          <a:r>
            <a:rPr lang="en-US" altLang="zh-CN" sz="1800" b="1" dirty="0" smtClean="0">
              <a:solidFill>
                <a:srgbClr val="F8964D"/>
              </a:solidFill>
              <a:latin typeface="微软雅黑" panose="020B0503020204020204" pitchFamily="34" charset="-122"/>
              <a:ea typeface="微软雅黑" panose="020B0503020204020204" pitchFamily="34" charset="-122"/>
              <a:cs typeface="+mn-cs"/>
            </a:rPr>
            <a:t>4.</a:t>
          </a:r>
          <a:r>
            <a:rPr lang="zh-CN" altLang="en-US" sz="1800" b="1" dirty="0" smtClean="0">
              <a:solidFill>
                <a:srgbClr val="F8964D"/>
              </a:solidFill>
              <a:latin typeface="微软雅黑" panose="020B0503020204020204" pitchFamily="34" charset="-122"/>
              <a:ea typeface="微软雅黑" panose="020B0503020204020204" pitchFamily="34" charset="-122"/>
              <a:cs typeface="+mn-cs"/>
            </a:rPr>
            <a:t>签约</a:t>
          </a:r>
          <a:endParaRPr lang="zh-CN" altLang="en-US" sz="1800" b="1" dirty="0">
            <a:solidFill>
              <a:srgbClr val="F8964D"/>
            </a:solidFill>
            <a:latin typeface="微软雅黑" panose="020B0503020204020204" pitchFamily="34" charset="-122"/>
            <a:ea typeface="微软雅黑" panose="020B0503020204020204" pitchFamily="34" charset="-122"/>
            <a:cs typeface="+mn-cs"/>
          </a:endParaRPr>
        </a:p>
      </dgm:t>
    </dgm:pt>
    <dgm:pt modelId="{9FAE57F6-EBCA-4085-9E3E-0343F69C3505}" type="sibTrans" cxnId="{95F46125-5B64-43E8-9CE7-9DF5A93E780B}">
      <dgm:prSet/>
      <dgm:spPr>
        <a:xfrm rot="5400000">
          <a:off x="697067" y="2404058"/>
          <a:ext cx="163135" cy="195762"/>
        </a:xfrm>
      </dgm:spPr>
      <dgm:t>
        <a:bodyPr/>
        <a:lstStyle/>
        <a:p>
          <a:endParaRPr lang="zh-CN" altLang="en-US">
            <a:solidFill>
              <a:sysClr val="window" lastClr="FFFFFF"/>
            </a:solidFill>
            <a:latin typeface="Calibri" panose="020F0502020204030204"/>
            <a:ea typeface="宋体" panose="02010600030101010101" pitchFamily="2" charset="-122"/>
            <a:cs typeface="+mn-cs"/>
          </a:endParaRPr>
        </a:p>
      </dgm:t>
    </dgm:pt>
    <dgm:pt modelId="{39011CD2-6332-484A-9BF3-EBCF74B356D2}" type="parTrans" cxnId="{95F46125-5B64-43E8-9CE7-9DF5A93E780B}">
      <dgm:prSet/>
      <dgm:spPr/>
      <dgm:t>
        <a:bodyPr/>
        <a:lstStyle/>
        <a:p>
          <a:endParaRPr lang="zh-CN" altLang="en-US"/>
        </a:p>
      </dgm:t>
    </dgm:pt>
    <dgm:pt modelId="{747917FD-870D-40C4-B7E6-2662E985BE1F}" type="pres">
      <dgm:prSet presAssocID="{C8755D07-6915-47FB-9B5D-A3EC13CF9A07}" presName="linearFlow" presStyleCnt="0">
        <dgm:presLayoutVars>
          <dgm:resizeHandles val="exact"/>
        </dgm:presLayoutVars>
      </dgm:prSet>
      <dgm:spPr/>
      <dgm:t>
        <a:bodyPr/>
        <a:lstStyle/>
        <a:p>
          <a:endParaRPr lang="zh-CN" altLang="en-US"/>
        </a:p>
      </dgm:t>
    </dgm:pt>
    <dgm:pt modelId="{99C7325F-6E56-49E6-AA9B-25916B84DC3B}" type="pres">
      <dgm:prSet presAssocID="{6B662F42-6AA7-4B3C-AB5E-1B7251CCAE9E}" presName="node" presStyleLbl="node1" presStyleIdx="0" presStyleCnt="7">
        <dgm:presLayoutVars>
          <dgm:bulletEnabled val="1"/>
        </dgm:presLayoutVars>
      </dgm:prSet>
      <dgm:spPr>
        <a:prstGeom prst="roundRect">
          <a:avLst>
            <a:gd name="adj" fmla="val 10000"/>
          </a:avLst>
        </a:prstGeom>
      </dgm:spPr>
      <dgm:t>
        <a:bodyPr/>
        <a:lstStyle/>
        <a:p>
          <a:endParaRPr lang="zh-CN" altLang="en-US"/>
        </a:p>
      </dgm:t>
    </dgm:pt>
    <dgm:pt modelId="{8CF80EAE-E0BD-4E02-B9B6-84CC102DAB09}" type="pres">
      <dgm:prSet presAssocID="{9E8D88AD-7C86-44F0-8AA8-0854FA1AEAD1}" presName="sibTrans" presStyleLbl="sibTrans2D1" presStyleIdx="0" presStyleCnt="6"/>
      <dgm:spPr>
        <a:prstGeom prst="rightArrow">
          <a:avLst>
            <a:gd name="adj1" fmla="val 60000"/>
            <a:gd name="adj2" fmla="val 50000"/>
          </a:avLst>
        </a:prstGeom>
      </dgm:spPr>
      <dgm:t>
        <a:bodyPr/>
        <a:lstStyle/>
        <a:p>
          <a:endParaRPr lang="zh-CN" altLang="en-US"/>
        </a:p>
      </dgm:t>
    </dgm:pt>
    <dgm:pt modelId="{25B86AE1-4943-458F-8351-33E3CFC092D8}" type="pres">
      <dgm:prSet presAssocID="{9E8D88AD-7C86-44F0-8AA8-0854FA1AEAD1}" presName="connectorText" presStyleLbl="sibTrans2D1" presStyleIdx="0" presStyleCnt="6"/>
      <dgm:spPr/>
      <dgm:t>
        <a:bodyPr/>
        <a:lstStyle/>
        <a:p>
          <a:endParaRPr lang="zh-CN" altLang="en-US"/>
        </a:p>
      </dgm:t>
    </dgm:pt>
    <dgm:pt modelId="{FF2E1A5F-A66E-4756-99F6-3CE89260CE4B}" type="pres">
      <dgm:prSet presAssocID="{16E3D450-A1C7-42C4-AF6E-29805C9DFB04}" presName="node" presStyleLbl="node1" presStyleIdx="1" presStyleCnt="7">
        <dgm:presLayoutVars>
          <dgm:bulletEnabled val="1"/>
        </dgm:presLayoutVars>
      </dgm:prSet>
      <dgm:spPr>
        <a:prstGeom prst="roundRect">
          <a:avLst>
            <a:gd name="adj" fmla="val 10000"/>
          </a:avLst>
        </a:prstGeom>
      </dgm:spPr>
      <dgm:t>
        <a:bodyPr/>
        <a:lstStyle/>
        <a:p>
          <a:endParaRPr lang="zh-CN" altLang="en-US"/>
        </a:p>
      </dgm:t>
    </dgm:pt>
    <dgm:pt modelId="{64EE469C-6428-4C6C-A433-FBFEE8AF1498}" type="pres">
      <dgm:prSet presAssocID="{F87ECF48-477F-4786-841B-0A266B5DC3BA}" presName="sibTrans" presStyleLbl="sibTrans2D1" presStyleIdx="1" presStyleCnt="6"/>
      <dgm:spPr>
        <a:prstGeom prst="rightArrow">
          <a:avLst>
            <a:gd name="adj1" fmla="val 60000"/>
            <a:gd name="adj2" fmla="val 50000"/>
          </a:avLst>
        </a:prstGeom>
      </dgm:spPr>
      <dgm:t>
        <a:bodyPr/>
        <a:lstStyle/>
        <a:p>
          <a:endParaRPr lang="zh-CN" altLang="en-US"/>
        </a:p>
      </dgm:t>
    </dgm:pt>
    <dgm:pt modelId="{16A8740D-B7A9-4771-B987-63DC4F284C67}" type="pres">
      <dgm:prSet presAssocID="{F87ECF48-477F-4786-841B-0A266B5DC3BA}" presName="connectorText" presStyleLbl="sibTrans2D1" presStyleIdx="1" presStyleCnt="6"/>
      <dgm:spPr/>
      <dgm:t>
        <a:bodyPr/>
        <a:lstStyle/>
        <a:p>
          <a:endParaRPr lang="zh-CN" altLang="en-US"/>
        </a:p>
      </dgm:t>
    </dgm:pt>
    <dgm:pt modelId="{0A4B93CE-A148-41A4-9B27-B8E223BFA14E}" type="pres">
      <dgm:prSet presAssocID="{5C657A54-44D1-4054-A3D4-C42008BD9148}" presName="node" presStyleLbl="node1" presStyleIdx="2" presStyleCnt="7">
        <dgm:presLayoutVars>
          <dgm:bulletEnabled val="1"/>
        </dgm:presLayoutVars>
      </dgm:prSet>
      <dgm:spPr>
        <a:prstGeom prst="roundRect">
          <a:avLst>
            <a:gd name="adj" fmla="val 10000"/>
          </a:avLst>
        </a:prstGeom>
      </dgm:spPr>
      <dgm:t>
        <a:bodyPr/>
        <a:lstStyle/>
        <a:p>
          <a:endParaRPr lang="zh-CN" altLang="en-US"/>
        </a:p>
      </dgm:t>
    </dgm:pt>
    <dgm:pt modelId="{756121E1-FB82-4B1D-93FE-D926C9847B56}" type="pres">
      <dgm:prSet presAssocID="{EDB57348-ADBB-4C43-952F-4F915A3DE37F}" presName="sibTrans" presStyleLbl="sibTrans2D1" presStyleIdx="2" presStyleCnt="6"/>
      <dgm:spPr>
        <a:prstGeom prst="rightArrow">
          <a:avLst>
            <a:gd name="adj1" fmla="val 60000"/>
            <a:gd name="adj2" fmla="val 50000"/>
          </a:avLst>
        </a:prstGeom>
      </dgm:spPr>
      <dgm:t>
        <a:bodyPr/>
        <a:lstStyle/>
        <a:p>
          <a:endParaRPr lang="zh-CN" altLang="en-US"/>
        </a:p>
      </dgm:t>
    </dgm:pt>
    <dgm:pt modelId="{A77E165A-21EE-432D-A0C8-BD45823D4641}" type="pres">
      <dgm:prSet presAssocID="{EDB57348-ADBB-4C43-952F-4F915A3DE37F}" presName="connectorText" presStyleLbl="sibTrans2D1" presStyleIdx="2" presStyleCnt="6"/>
      <dgm:spPr/>
      <dgm:t>
        <a:bodyPr/>
        <a:lstStyle/>
        <a:p>
          <a:endParaRPr lang="zh-CN" altLang="en-US"/>
        </a:p>
      </dgm:t>
    </dgm:pt>
    <dgm:pt modelId="{D0CE9E70-1398-4430-A451-E9E753B9050B}" type="pres">
      <dgm:prSet presAssocID="{6CED0E9A-7211-4B67-99CC-3A9EFD457488}" presName="node" presStyleLbl="node1" presStyleIdx="3" presStyleCnt="7">
        <dgm:presLayoutVars>
          <dgm:bulletEnabled val="1"/>
        </dgm:presLayoutVars>
      </dgm:prSet>
      <dgm:spPr>
        <a:prstGeom prst="roundRect">
          <a:avLst>
            <a:gd name="adj" fmla="val 10000"/>
          </a:avLst>
        </a:prstGeom>
      </dgm:spPr>
      <dgm:t>
        <a:bodyPr/>
        <a:lstStyle/>
        <a:p>
          <a:endParaRPr lang="zh-CN" altLang="en-US"/>
        </a:p>
      </dgm:t>
    </dgm:pt>
    <dgm:pt modelId="{1E05B3CE-5D87-4ECC-B594-C8A20819929A}" type="pres">
      <dgm:prSet presAssocID="{9FAE57F6-EBCA-4085-9E3E-0343F69C3505}" presName="sibTrans" presStyleLbl="sibTrans2D1" presStyleIdx="3" presStyleCnt="6"/>
      <dgm:spPr>
        <a:prstGeom prst="rightArrow">
          <a:avLst>
            <a:gd name="adj1" fmla="val 60000"/>
            <a:gd name="adj2" fmla="val 50000"/>
          </a:avLst>
        </a:prstGeom>
      </dgm:spPr>
      <dgm:t>
        <a:bodyPr/>
        <a:lstStyle/>
        <a:p>
          <a:endParaRPr lang="zh-CN" altLang="en-US"/>
        </a:p>
      </dgm:t>
    </dgm:pt>
    <dgm:pt modelId="{FF6DC865-30A9-4C31-8F63-A6B7D22157FD}" type="pres">
      <dgm:prSet presAssocID="{9FAE57F6-EBCA-4085-9E3E-0343F69C3505}" presName="connectorText" presStyleLbl="sibTrans2D1" presStyleIdx="3" presStyleCnt="6"/>
      <dgm:spPr/>
      <dgm:t>
        <a:bodyPr/>
        <a:lstStyle/>
        <a:p>
          <a:endParaRPr lang="zh-CN" altLang="en-US"/>
        </a:p>
      </dgm:t>
    </dgm:pt>
    <dgm:pt modelId="{B79D715D-0554-41D0-8450-50786C420D91}" type="pres">
      <dgm:prSet presAssocID="{8ED3796D-6EC4-473A-BDAB-9C4FDF1AE842}" presName="node" presStyleLbl="node1" presStyleIdx="4" presStyleCnt="7">
        <dgm:presLayoutVars>
          <dgm:bulletEnabled val="1"/>
        </dgm:presLayoutVars>
      </dgm:prSet>
      <dgm:spPr>
        <a:prstGeom prst="roundRect">
          <a:avLst>
            <a:gd name="adj" fmla="val 10000"/>
          </a:avLst>
        </a:prstGeom>
      </dgm:spPr>
      <dgm:t>
        <a:bodyPr/>
        <a:lstStyle/>
        <a:p>
          <a:endParaRPr lang="zh-CN" altLang="en-US"/>
        </a:p>
      </dgm:t>
    </dgm:pt>
    <dgm:pt modelId="{0E4C2FE1-5103-4C43-B69D-C88DC34C29D2}" type="pres">
      <dgm:prSet presAssocID="{203AB0D2-0F73-4086-8027-63D8CED7170A}" presName="sibTrans" presStyleLbl="sibTrans2D1" presStyleIdx="4" presStyleCnt="6"/>
      <dgm:spPr>
        <a:prstGeom prst="rightArrow">
          <a:avLst>
            <a:gd name="adj1" fmla="val 60000"/>
            <a:gd name="adj2" fmla="val 50000"/>
          </a:avLst>
        </a:prstGeom>
      </dgm:spPr>
      <dgm:t>
        <a:bodyPr/>
        <a:lstStyle/>
        <a:p>
          <a:endParaRPr lang="zh-CN" altLang="en-US"/>
        </a:p>
      </dgm:t>
    </dgm:pt>
    <dgm:pt modelId="{FF47B84D-4AAF-4351-ADA6-4618EAECE6B1}" type="pres">
      <dgm:prSet presAssocID="{203AB0D2-0F73-4086-8027-63D8CED7170A}" presName="connectorText" presStyleLbl="sibTrans2D1" presStyleIdx="4" presStyleCnt="6"/>
      <dgm:spPr/>
      <dgm:t>
        <a:bodyPr/>
        <a:lstStyle/>
        <a:p>
          <a:endParaRPr lang="zh-CN" altLang="en-US"/>
        </a:p>
      </dgm:t>
    </dgm:pt>
    <dgm:pt modelId="{4F21FD25-D568-47F1-9183-0EE0DC0964F3}" type="pres">
      <dgm:prSet presAssocID="{F4AD2C92-FADC-4031-9994-9A5D008F1A34}" presName="node" presStyleLbl="node1" presStyleIdx="5" presStyleCnt="7">
        <dgm:presLayoutVars>
          <dgm:bulletEnabled val="1"/>
        </dgm:presLayoutVars>
      </dgm:prSet>
      <dgm:spPr>
        <a:prstGeom prst="roundRect">
          <a:avLst>
            <a:gd name="adj" fmla="val 10000"/>
          </a:avLst>
        </a:prstGeom>
      </dgm:spPr>
      <dgm:t>
        <a:bodyPr/>
        <a:lstStyle/>
        <a:p>
          <a:endParaRPr lang="zh-CN" altLang="en-US"/>
        </a:p>
      </dgm:t>
    </dgm:pt>
    <dgm:pt modelId="{899EDEE3-6F88-4DA4-9665-624487A2E69B}" type="pres">
      <dgm:prSet presAssocID="{7A81632A-39C1-437A-8C6F-BB803C65EFC0}" presName="sibTrans" presStyleLbl="sibTrans2D1" presStyleIdx="5" presStyleCnt="6"/>
      <dgm:spPr>
        <a:prstGeom prst="rightArrow">
          <a:avLst>
            <a:gd name="adj1" fmla="val 60000"/>
            <a:gd name="adj2" fmla="val 50000"/>
          </a:avLst>
        </a:prstGeom>
      </dgm:spPr>
      <dgm:t>
        <a:bodyPr/>
        <a:lstStyle/>
        <a:p>
          <a:endParaRPr lang="zh-CN" altLang="en-US"/>
        </a:p>
      </dgm:t>
    </dgm:pt>
    <dgm:pt modelId="{21F43E32-1BBA-4029-9EAC-D541A9492FCD}" type="pres">
      <dgm:prSet presAssocID="{7A81632A-39C1-437A-8C6F-BB803C65EFC0}" presName="connectorText" presStyleLbl="sibTrans2D1" presStyleIdx="5" presStyleCnt="6"/>
      <dgm:spPr/>
      <dgm:t>
        <a:bodyPr/>
        <a:lstStyle/>
        <a:p>
          <a:endParaRPr lang="zh-CN" altLang="en-US"/>
        </a:p>
      </dgm:t>
    </dgm:pt>
    <dgm:pt modelId="{3CC6892D-FCCC-40A2-851B-9A87F1B3FF92}" type="pres">
      <dgm:prSet presAssocID="{FBD0BA99-F6D7-4254-95CC-0FDC16DDB391}" presName="node" presStyleLbl="node1" presStyleIdx="6" presStyleCnt="7">
        <dgm:presLayoutVars>
          <dgm:bulletEnabled val="1"/>
        </dgm:presLayoutVars>
      </dgm:prSet>
      <dgm:spPr>
        <a:prstGeom prst="roundRect">
          <a:avLst>
            <a:gd name="adj" fmla="val 10000"/>
          </a:avLst>
        </a:prstGeom>
      </dgm:spPr>
      <dgm:t>
        <a:bodyPr/>
        <a:lstStyle/>
        <a:p>
          <a:endParaRPr lang="zh-CN" altLang="en-US"/>
        </a:p>
      </dgm:t>
    </dgm:pt>
  </dgm:ptLst>
  <dgm:cxnLst>
    <dgm:cxn modelId="{BE7516FA-7CF6-4C6E-A0B3-CA3E47F5BEDC}" type="presOf" srcId="{EDB57348-ADBB-4C43-952F-4F915A3DE37F}" destId="{A77E165A-21EE-432D-A0C8-BD45823D4641}" srcOrd="1" destOrd="0" presId="urn:microsoft.com/office/officeart/2005/8/layout/process2"/>
    <dgm:cxn modelId="{567AA6D9-89F7-4FC0-95D2-0D67DBEDC19F}" type="presOf" srcId="{203AB0D2-0F73-4086-8027-63D8CED7170A}" destId="{FF47B84D-4AAF-4351-ADA6-4618EAECE6B1}" srcOrd="1" destOrd="0" presId="urn:microsoft.com/office/officeart/2005/8/layout/process2"/>
    <dgm:cxn modelId="{1A78B506-8597-41F8-B8C7-D87A776DFC77}" type="presOf" srcId="{C8755D07-6915-47FB-9B5D-A3EC13CF9A07}" destId="{747917FD-870D-40C4-B7E6-2662E985BE1F}" srcOrd="0" destOrd="0" presId="urn:microsoft.com/office/officeart/2005/8/layout/process2"/>
    <dgm:cxn modelId="{B1BF47A9-A114-4AE1-B996-94F5B79E6A0A}" srcId="{C8755D07-6915-47FB-9B5D-A3EC13CF9A07}" destId="{FBD0BA99-F6D7-4254-95CC-0FDC16DDB391}" srcOrd="6" destOrd="0" parTransId="{89AC3376-1A8B-4C62-AB11-D5DB959F5B71}" sibTransId="{9A2EC139-BE16-48B3-BEDF-D9A6A0995735}"/>
    <dgm:cxn modelId="{083CE516-8214-4B34-AC72-F0494EC1C516}" srcId="{C8755D07-6915-47FB-9B5D-A3EC13CF9A07}" destId="{5C657A54-44D1-4054-A3D4-C42008BD9148}" srcOrd="2" destOrd="0" parTransId="{790F772C-26E0-44F1-9CE7-AFD512AA8BA6}" sibTransId="{EDB57348-ADBB-4C43-952F-4F915A3DE37F}"/>
    <dgm:cxn modelId="{D9FE5AFD-A6E2-4680-AC1A-236423E89085}" type="presOf" srcId="{F87ECF48-477F-4786-841B-0A266B5DC3BA}" destId="{64EE469C-6428-4C6C-A433-FBFEE8AF1498}" srcOrd="0" destOrd="0" presId="urn:microsoft.com/office/officeart/2005/8/layout/process2"/>
    <dgm:cxn modelId="{CC579570-CFA4-4E39-9BD6-F036A3012F3D}" type="presOf" srcId="{7A81632A-39C1-437A-8C6F-BB803C65EFC0}" destId="{899EDEE3-6F88-4DA4-9665-624487A2E69B}" srcOrd="0" destOrd="0" presId="urn:microsoft.com/office/officeart/2005/8/layout/process2"/>
    <dgm:cxn modelId="{54EB3AF7-697A-4907-A8C9-42CDAF46453B}" srcId="{C8755D07-6915-47FB-9B5D-A3EC13CF9A07}" destId="{F4AD2C92-FADC-4031-9994-9A5D008F1A34}" srcOrd="5" destOrd="0" parTransId="{799A94DD-DD61-4DB7-BE33-BED1D98394E2}" sibTransId="{7A81632A-39C1-437A-8C6F-BB803C65EFC0}"/>
    <dgm:cxn modelId="{0E3A7756-3C66-42F7-B11F-6467E2E683FB}" type="presOf" srcId="{5C657A54-44D1-4054-A3D4-C42008BD9148}" destId="{0A4B93CE-A148-41A4-9B27-B8E223BFA14E}" srcOrd="0" destOrd="0" presId="urn:microsoft.com/office/officeart/2005/8/layout/process2"/>
    <dgm:cxn modelId="{3606D91D-1FE6-4DEA-8FFE-5FA58396A6AE}" type="presOf" srcId="{7A81632A-39C1-437A-8C6F-BB803C65EFC0}" destId="{21F43E32-1BBA-4029-9EAC-D541A9492FCD}" srcOrd="1" destOrd="0" presId="urn:microsoft.com/office/officeart/2005/8/layout/process2"/>
    <dgm:cxn modelId="{374EC578-B2EA-4783-817D-489D589456A3}" type="presOf" srcId="{9E8D88AD-7C86-44F0-8AA8-0854FA1AEAD1}" destId="{8CF80EAE-E0BD-4E02-B9B6-84CC102DAB09}" srcOrd="0" destOrd="0" presId="urn:microsoft.com/office/officeart/2005/8/layout/process2"/>
    <dgm:cxn modelId="{95F46125-5B64-43E8-9CE7-9DF5A93E780B}" srcId="{C8755D07-6915-47FB-9B5D-A3EC13CF9A07}" destId="{6CED0E9A-7211-4B67-99CC-3A9EFD457488}" srcOrd="3" destOrd="0" parTransId="{39011CD2-6332-484A-9BF3-EBCF74B356D2}" sibTransId="{9FAE57F6-EBCA-4085-9E3E-0343F69C3505}"/>
    <dgm:cxn modelId="{A3C11A64-0FF7-42A0-9EBD-4B524C811740}" type="presOf" srcId="{9FAE57F6-EBCA-4085-9E3E-0343F69C3505}" destId="{1E05B3CE-5D87-4ECC-B594-C8A20819929A}" srcOrd="0" destOrd="0" presId="urn:microsoft.com/office/officeart/2005/8/layout/process2"/>
    <dgm:cxn modelId="{EA568AE1-634B-4321-8141-C82431391ED0}" type="presOf" srcId="{6B662F42-6AA7-4B3C-AB5E-1B7251CCAE9E}" destId="{99C7325F-6E56-49E6-AA9B-25916B84DC3B}" srcOrd="0" destOrd="0" presId="urn:microsoft.com/office/officeart/2005/8/layout/process2"/>
    <dgm:cxn modelId="{DB610A25-88C5-4424-BE2D-7235606493ED}" srcId="{C8755D07-6915-47FB-9B5D-A3EC13CF9A07}" destId="{6B662F42-6AA7-4B3C-AB5E-1B7251CCAE9E}" srcOrd="0" destOrd="0" parTransId="{0056F641-A0E1-4DE2-95F7-F49BE9FC23A5}" sibTransId="{9E8D88AD-7C86-44F0-8AA8-0854FA1AEAD1}"/>
    <dgm:cxn modelId="{8D110695-1762-4DF6-9581-DA8199AEA20B}" type="presOf" srcId="{FBD0BA99-F6D7-4254-95CC-0FDC16DDB391}" destId="{3CC6892D-FCCC-40A2-851B-9A87F1B3FF92}" srcOrd="0" destOrd="0" presId="urn:microsoft.com/office/officeart/2005/8/layout/process2"/>
    <dgm:cxn modelId="{D5C3E0C7-56A9-4AB5-9B58-9C3AC08F074C}" type="presOf" srcId="{F87ECF48-477F-4786-841B-0A266B5DC3BA}" destId="{16A8740D-B7A9-4771-B987-63DC4F284C67}" srcOrd="1" destOrd="0" presId="urn:microsoft.com/office/officeart/2005/8/layout/process2"/>
    <dgm:cxn modelId="{273B1153-4E12-45A1-9F54-62695DB846F2}" type="presOf" srcId="{F4AD2C92-FADC-4031-9994-9A5D008F1A34}" destId="{4F21FD25-D568-47F1-9183-0EE0DC0964F3}" srcOrd="0" destOrd="0" presId="urn:microsoft.com/office/officeart/2005/8/layout/process2"/>
    <dgm:cxn modelId="{00FF7C45-C581-44F6-8C07-451353E82ECE}" type="presOf" srcId="{6CED0E9A-7211-4B67-99CC-3A9EFD457488}" destId="{D0CE9E70-1398-4430-A451-E9E753B9050B}" srcOrd="0" destOrd="0" presId="urn:microsoft.com/office/officeart/2005/8/layout/process2"/>
    <dgm:cxn modelId="{06D745DA-EC43-46E6-B571-976554A51E9A}" srcId="{C8755D07-6915-47FB-9B5D-A3EC13CF9A07}" destId="{8ED3796D-6EC4-473A-BDAB-9C4FDF1AE842}" srcOrd="4" destOrd="0" parTransId="{BDA26E30-9EDA-46BC-BFED-D3B35453265D}" sibTransId="{203AB0D2-0F73-4086-8027-63D8CED7170A}"/>
    <dgm:cxn modelId="{E747C2BD-3C0A-4888-9B7E-4D7BEFBE4A81}" type="presOf" srcId="{8ED3796D-6EC4-473A-BDAB-9C4FDF1AE842}" destId="{B79D715D-0554-41D0-8450-50786C420D91}" srcOrd="0" destOrd="0" presId="urn:microsoft.com/office/officeart/2005/8/layout/process2"/>
    <dgm:cxn modelId="{E69D1B48-78F4-44A6-BC79-25BFA11291E1}" type="presOf" srcId="{9FAE57F6-EBCA-4085-9E3E-0343F69C3505}" destId="{FF6DC865-30A9-4C31-8F63-A6B7D22157FD}" srcOrd="1" destOrd="0" presId="urn:microsoft.com/office/officeart/2005/8/layout/process2"/>
    <dgm:cxn modelId="{C0A770E0-2750-4152-AA9D-A217C19B1C59}" type="presOf" srcId="{EDB57348-ADBB-4C43-952F-4F915A3DE37F}" destId="{756121E1-FB82-4B1D-93FE-D926C9847B56}" srcOrd="0" destOrd="0" presId="urn:microsoft.com/office/officeart/2005/8/layout/process2"/>
    <dgm:cxn modelId="{F2D5C15F-CB61-4606-B725-B165465423BD}" type="presOf" srcId="{16E3D450-A1C7-42C4-AF6E-29805C9DFB04}" destId="{FF2E1A5F-A66E-4756-99F6-3CE89260CE4B}" srcOrd="0" destOrd="0" presId="urn:microsoft.com/office/officeart/2005/8/layout/process2"/>
    <dgm:cxn modelId="{A50EB616-26C8-4774-B706-300408F6DC12}" srcId="{C8755D07-6915-47FB-9B5D-A3EC13CF9A07}" destId="{16E3D450-A1C7-42C4-AF6E-29805C9DFB04}" srcOrd="1" destOrd="0" parTransId="{85DB5EC7-D835-43CD-8765-7716629865DD}" sibTransId="{F87ECF48-477F-4786-841B-0A266B5DC3BA}"/>
    <dgm:cxn modelId="{1DD61AB0-5963-47B6-9F51-E2851EC39FF2}" type="presOf" srcId="{9E8D88AD-7C86-44F0-8AA8-0854FA1AEAD1}" destId="{25B86AE1-4943-458F-8351-33E3CFC092D8}" srcOrd="1" destOrd="0" presId="urn:microsoft.com/office/officeart/2005/8/layout/process2"/>
    <dgm:cxn modelId="{2EE3EF93-D4C6-4A87-97DB-C934F479A514}" type="presOf" srcId="{203AB0D2-0F73-4086-8027-63D8CED7170A}" destId="{0E4C2FE1-5103-4C43-B69D-C88DC34C29D2}" srcOrd="0" destOrd="0" presId="urn:microsoft.com/office/officeart/2005/8/layout/process2"/>
    <dgm:cxn modelId="{ABB53B5F-395C-4B8E-956B-B78618E05F48}" type="presParOf" srcId="{747917FD-870D-40C4-B7E6-2662E985BE1F}" destId="{99C7325F-6E56-49E6-AA9B-25916B84DC3B}" srcOrd="0" destOrd="0" presId="urn:microsoft.com/office/officeart/2005/8/layout/process2"/>
    <dgm:cxn modelId="{BF6F716E-BC36-4559-9C8D-F82CE78A534E}" type="presParOf" srcId="{747917FD-870D-40C4-B7E6-2662E985BE1F}" destId="{8CF80EAE-E0BD-4E02-B9B6-84CC102DAB09}" srcOrd="1" destOrd="0" presId="urn:microsoft.com/office/officeart/2005/8/layout/process2"/>
    <dgm:cxn modelId="{6C204431-1BC0-4F61-9B0C-3C3FB31FE798}" type="presParOf" srcId="{8CF80EAE-E0BD-4E02-B9B6-84CC102DAB09}" destId="{25B86AE1-4943-458F-8351-33E3CFC092D8}" srcOrd="0" destOrd="0" presId="urn:microsoft.com/office/officeart/2005/8/layout/process2"/>
    <dgm:cxn modelId="{A0120FA2-04DE-4D17-BEA3-CDE6E962256A}" type="presParOf" srcId="{747917FD-870D-40C4-B7E6-2662E985BE1F}" destId="{FF2E1A5F-A66E-4756-99F6-3CE89260CE4B}" srcOrd="2" destOrd="0" presId="urn:microsoft.com/office/officeart/2005/8/layout/process2"/>
    <dgm:cxn modelId="{81C8987E-D104-4A5F-8432-FB67D81B0D3A}" type="presParOf" srcId="{747917FD-870D-40C4-B7E6-2662E985BE1F}" destId="{64EE469C-6428-4C6C-A433-FBFEE8AF1498}" srcOrd="3" destOrd="0" presId="urn:microsoft.com/office/officeart/2005/8/layout/process2"/>
    <dgm:cxn modelId="{D04DA6C0-FB77-40C3-A52A-A6CBA1438ECA}" type="presParOf" srcId="{64EE469C-6428-4C6C-A433-FBFEE8AF1498}" destId="{16A8740D-B7A9-4771-B987-63DC4F284C67}" srcOrd="0" destOrd="0" presId="urn:microsoft.com/office/officeart/2005/8/layout/process2"/>
    <dgm:cxn modelId="{71F10446-FFAD-4B95-8D5F-EE8C4F41F655}" type="presParOf" srcId="{747917FD-870D-40C4-B7E6-2662E985BE1F}" destId="{0A4B93CE-A148-41A4-9B27-B8E223BFA14E}" srcOrd="4" destOrd="0" presId="urn:microsoft.com/office/officeart/2005/8/layout/process2"/>
    <dgm:cxn modelId="{2E5271A8-9E70-4884-9E26-D18E97B168D0}" type="presParOf" srcId="{747917FD-870D-40C4-B7E6-2662E985BE1F}" destId="{756121E1-FB82-4B1D-93FE-D926C9847B56}" srcOrd="5" destOrd="0" presId="urn:microsoft.com/office/officeart/2005/8/layout/process2"/>
    <dgm:cxn modelId="{DD680132-A968-4B2E-991C-42779DB88A60}" type="presParOf" srcId="{756121E1-FB82-4B1D-93FE-D926C9847B56}" destId="{A77E165A-21EE-432D-A0C8-BD45823D4641}" srcOrd="0" destOrd="0" presId="urn:microsoft.com/office/officeart/2005/8/layout/process2"/>
    <dgm:cxn modelId="{842B4C35-008D-462C-BF03-BAFB6CFD520F}" type="presParOf" srcId="{747917FD-870D-40C4-B7E6-2662E985BE1F}" destId="{D0CE9E70-1398-4430-A451-E9E753B9050B}" srcOrd="6" destOrd="0" presId="urn:microsoft.com/office/officeart/2005/8/layout/process2"/>
    <dgm:cxn modelId="{C4600EE8-EF0D-4B18-AAE9-BDAAF50680A9}" type="presParOf" srcId="{747917FD-870D-40C4-B7E6-2662E985BE1F}" destId="{1E05B3CE-5D87-4ECC-B594-C8A20819929A}" srcOrd="7" destOrd="0" presId="urn:microsoft.com/office/officeart/2005/8/layout/process2"/>
    <dgm:cxn modelId="{26F1BD5B-24ED-4CCB-9868-D553656EFCDE}" type="presParOf" srcId="{1E05B3CE-5D87-4ECC-B594-C8A20819929A}" destId="{FF6DC865-30A9-4C31-8F63-A6B7D22157FD}" srcOrd="0" destOrd="0" presId="urn:microsoft.com/office/officeart/2005/8/layout/process2"/>
    <dgm:cxn modelId="{B337A2E8-4184-443D-8105-620FD1D0AA99}" type="presParOf" srcId="{747917FD-870D-40C4-B7E6-2662E985BE1F}" destId="{B79D715D-0554-41D0-8450-50786C420D91}" srcOrd="8" destOrd="0" presId="urn:microsoft.com/office/officeart/2005/8/layout/process2"/>
    <dgm:cxn modelId="{162734C9-083B-40E2-8991-732C42370A62}" type="presParOf" srcId="{747917FD-870D-40C4-B7E6-2662E985BE1F}" destId="{0E4C2FE1-5103-4C43-B69D-C88DC34C29D2}" srcOrd="9" destOrd="0" presId="urn:microsoft.com/office/officeart/2005/8/layout/process2"/>
    <dgm:cxn modelId="{321A5C75-1614-4383-8163-925DFAC9C537}" type="presParOf" srcId="{0E4C2FE1-5103-4C43-B69D-C88DC34C29D2}" destId="{FF47B84D-4AAF-4351-ADA6-4618EAECE6B1}" srcOrd="0" destOrd="0" presId="urn:microsoft.com/office/officeart/2005/8/layout/process2"/>
    <dgm:cxn modelId="{1D2E8BE3-51B6-44D3-92DE-F5A3D9FBC620}" type="presParOf" srcId="{747917FD-870D-40C4-B7E6-2662E985BE1F}" destId="{4F21FD25-D568-47F1-9183-0EE0DC0964F3}" srcOrd="10" destOrd="0" presId="urn:microsoft.com/office/officeart/2005/8/layout/process2"/>
    <dgm:cxn modelId="{7BBB2443-6B8F-41D5-B4FB-56E8348DF7FC}" type="presParOf" srcId="{747917FD-870D-40C4-B7E6-2662E985BE1F}" destId="{899EDEE3-6F88-4DA4-9665-624487A2E69B}" srcOrd="11" destOrd="0" presId="urn:microsoft.com/office/officeart/2005/8/layout/process2"/>
    <dgm:cxn modelId="{33987EEF-04A1-42FE-AFE9-357C0CAF9329}" type="presParOf" srcId="{899EDEE3-6F88-4DA4-9665-624487A2E69B}" destId="{21F43E32-1BBA-4029-9EAC-D541A9492FCD}" srcOrd="0" destOrd="0" presId="urn:microsoft.com/office/officeart/2005/8/layout/process2"/>
    <dgm:cxn modelId="{2E05A87A-4CF7-418C-B331-1FC5D42C473B}" type="presParOf" srcId="{747917FD-870D-40C4-B7E6-2662E985BE1F}" destId="{3CC6892D-FCCC-40A2-851B-9A87F1B3FF92}"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7325F-6E56-49E6-AA9B-25916B84DC3B}">
      <dsp:nvSpPr>
        <dsp:cNvPr id="0" name=""/>
        <dsp:cNvSpPr/>
      </dsp:nvSpPr>
      <dsp:spPr>
        <a:xfrm>
          <a:off x="19673" y="2478"/>
          <a:ext cx="1517923" cy="40562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8964D"/>
              </a:solidFill>
              <a:latin typeface="微软雅黑" panose="020B0503020204020204" pitchFamily="34" charset="-122"/>
              <a:ea typeface="微软雅黑" panose="020B0503020204020204" pitchFamily="34" charset="-122"/>
              <a:cs typeface="+mn-cs"/>
            </a:rPr>
            <a:t>1.</a:t>
          </a:r>
          <a:r>
            <a:rPr lang="zh-CN" altLang="en-US" sz="1800" b="1" kern="1200" dirty="0" smtClean="0">
              <a:solidFill>
                <a:srgbClr val="F8964D"/>
              </a:solidFill>
              <a:latin typeface="微软雅黑" panose="020B0503020204020204" pitchFamily="34" charset="-122"/>
              <a:ea typeface="微软雅黑" panose="020B0503020204020204" pitchFamily="34" charset="-122"/>
              <a:cs typeface="+mn-cs"/>
            </a:rPr>
            <a:t>前期接触</a:t>
          </a:r>
          <a:endParaRPr lang="zh-CN" altLang="en-US" sz="1800" b="1" kern="1200" dirty="0">
            <a:solidFill>
              <a:srgbClr val="F8964D"/>
            </a:solidFill>
            <a:latin typeface="微软雅黑" panose="020B0503020204020204" pitchFamily="34" charset="-122"/>
            <a:ea typeface="微软雅黑" panose="020B0503020204020204" pitchFamily="34" charset="-122"/>
            <a:cs typeface="+mn-cs"/>
          </a:endParaRPr>
        </a:p>
      </dsp:txBody>
      <dsp:txXfrm>
        <a:off x="31553" y="14358"/>
        <a:ext cx="1494163" cy="381864"/>
      </dsp:txXfrm>
    </dsp:sp>
    <dsp:sp modelId="{8CF80EAE-E0BD-4E02-B9B6-84CC102DAB09}">
      <dsp:nvSpPr>
        <dsp:cNvPr id="0" name=""/>
        <dsp:cNvSpPr/>
      </dsp:nvSpPr>
      <dsp:spPr>
        <a:xfrm rot="5400000">
          <a:off x="702580" y="418243"/>
          <a:ext cx="152109" cy="182531"/>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solidFill>
              <a:sysClr val="window" lastClr="FFFFFF"/>
            </a:solidFill>
            <a:latin typeface="Calibri" panose="020F0502020204030204"/>
            <a:ea typeface="宋体" panose="02010600030101010101" pitchFamily="2" charset="-122"/>
            <a:cs typeface="+mn-cs"/>
          </a:endParaRPr>
        </a:p>
      </dsp:txBody>
      <dsp:txXfrm rot="-5400000">
        <a:off x="723876" y="433454"/>
        <a:ext cx="109519" cy="106476"/>
      </dsp:txXfrm>
    </dsp:sp>
    <dsp:sp modelId="{FF2E1A5F-A66E-4756-99F6-3CE89260CE4B}">
      <dsp:nvSpPr>
        <dsp:cNvPr id="0" name=""/>
        <dsp:cNvSpPr/>
      </dsp:nvSpPr>
      <dsp:spPr>
        <a:xfrm>
          <a:off x="19673" y="610915"/>
          <a:ext cx="1517923" cy="40562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8964D"/>
              </a:solidFill>
              <a:latin typeface="微软雅黑" panose="020B0503020204020204" pitchFamily="34" charset="-122"/>
              <a:ea typeface="微软雅黑" panose="020B0503020204020204" pitchFamily="34" charset="-122"/>
              <a:cs typeface="+mn-cs"/>
            </a:rPr>
            <a:t>2.</a:t>
          </a:r>
          <a:r>
            <a:rPr lang="zh-CN" altLang="en-US" sz="1800" b="1" kern="1200" dirty="0" smtClean="0">
              <a:solidFill>
                <a:srgbClr val="F8964D"/>
              </a:solidFill>
              <a:latin typeface="微软雅黑" panose="020B0503020204020204" pitchFamily="34" charset="-122"/>
              <a:ea typeface="微软雅黑" panose="020B0503020204020204" pitchFamily="34" charset="-122"/>
              <a:cs typeface="+mn-cs"/>
            </a:rPr>
            <a:t>报名</a:t>
          </a:r>
          <a:endParaRPr lang="zh-CN" altLang="en-US" sz="1800" b="1" kern="1200" dirty="0">
            <a:solidFill>
              <a:srgbClr val="F8964D"/>
            </a:solidFill>
            <a:latin typeface="微软雅黑" panose="020B0503020204020204" pitchFamily="34" charset="-122"/>
            <a:ea typeface="微软雅黑" panose="020B0503020204020204" pitchFamily="34" charset="-122"/>
            <a:cs typeface="+mn-cs"/>
          </a:endParaRPr>
        </a:p>
      </dsp:txBody>
      <dsp:txXfrm>
        <a:off x="31553" y="622795"/>
        <a:ext cx="1494163" cy="381864"/>
      </dsp:txXfrm>
    </dsp:sp>
    <dsp:sp modelId="{64EE469C-6428-4C6C-A433-FBFEE8AF1498}">
      <dsp:nvSpPr>
        <dsp:cNvPr id="0" name=""/>
        <dsp:cNvSpPr/>
      </dsp:nvSpPr>
      <dsp:spPr>
        <a:xfrm rot="5400000">
          <a:off x="702580" y="1026680"/>
          <a:ext cx="152109" cy="182531"/>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solidFill>
              <a:sysClr val="window" lastClr="FFFFFF"/>
            </a:solidFill>
            <a:latin typeface="Calibri" panose="020F0502020204030204"/>
            <a:ea typeface="宋体" panose="02010600030101010101" pitchFamily="2" charset="-122"/>
            <a:cs typeface="+mn-cs"/>
          </a:endParaRPr>
        </a:p>
      </dsp:txBody>
      <dsp:txXfrm rot="-5400000">
        <a:off x="723876" y="1041891"/>
        <a:ext cx="109519" cy="106476"/>
      </dsp:txXfrm>
    </dsp:sp>
    <dsp:sp modelId="{0A4B93CE-A148-41A4-9B27-B8E223BFA14E}">
      <dsp:nvSpPr>
        <dsp:cNvPr id="0" name=""/>
        <dsp:cNvSpPr/>
      </dsp:nvSpPr>
      <dsp:spPr>
        <a:xfrm>
          <a:off x="19673" y="1219352"/>
          <a:ext cx="1517923" cy="40562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8964D"/>
              </a:solidFill>
              <a:latin typeface="微软雅黑" panose="020B0503020204020204" pitchFamily="34" charset="-122"/>
              <a:ea typeface="微软雅黑" panose="020B0503020204020204" pitchFamily="34" charset="-122"/>
              <a:cs typeface="+mn-cs"/>
            </a:rPr>
            <a:t>3.</a:t>
          </a:r>
          <a:r>
            <a:rPr lang="zh-CN" altLang="en-US" sz="1800" b="1" kern="1200" dirty="0" smtClean="0">
              <a:solidFill>
                <a:srgbClr val="F8964D"/>
              </a:solidFill>
              <a:latin typeface="微软雅黑" panose="020B0503020204020204" pitchFamily="34" charset="-122"/>
              <a:ea typeface="微软雅黑" panose="020B0503020204020204" pitchFamily="34" charset="-122"/>
              <a:cs typeface="+mn-cs"/>
            </a:rPr>
            <a:t>筛选</a:t>
          </a:r>
          <a:endParaRPr lang="zh-CN" altLang="en-US" sz="1800" b="1" kern="1200" dirty="0">
            <a:solidFill>
              <a:srgbClr val="F8964D"/>
            </a:solidFill>
            <a:latin typeface="微软雅黑" panose="020B0503020204020204" pitchFamily="34" charset="-122"/>
            <a:ea typeface="微软雅黑" panose="020B0503020204020204" pitchFamily="34" charset="-122"/>
            <a:cs typeface="+mn-cs"/>
          </a:endParaRPr>
        </a:p>
      </dsp:txBody>
      <dsp:txXfrm>
        <a:off x="31553" y="1231232"/>
        <a:ext cx="1494163" cy="381864"/>
      </dsp:txXfrm>
    </dsp:sp>
    <dsp:sp modelId="{756121E1-FB82-4B1D-93FE-D926C9847B56}">
      <dsp:nvSpPr>
        <dsp:cNvPr id="0" name=""/>
        <dsp:cNvSpPr/>
      </dsp:nvSpPr>
      <dsp:spPr>
        <a:xfrm rot="5400000">
          <a:off x="702580" y="1635117"/>
          <a:ext cx="152109" cy="182531"/>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solidFill>
              <a:sysClr val="window" lastClr="FFFFFF"/>
            </a:solidFill>
            <a:latin typeface="Calibri" panose="020F0502020204030204"/>
            <a:ea typeface="宋体" panose="02010600030101010101" pitchFamily="2" charset="-122"/>
            <a:cs typeface="+mn-cs"/>
          </a:endParaRPr>
        </a:p>
      </dsp:txBody>
      <dsp:txXfrm rot="-5400000">
        <a:off x="723876" y="1650328"/>
        <a:ext cx="109519" cy="106476"/>
      </dsp:txXfrm>
    </dsp:sp>
    <dsp:sp modelId="{D0CE9E70-1398-4430-A451-E9E753B9050B}">
      <dsp:nvSpPr>
        <dsp:cNvPr id="0" name=""/>
        <dsp:cNvSpPr/>
      </dsp:nvSpPr>
      <dsp:spPr>
        <a:xfrm>
          <a:off x="19673" y="1827789"/>
          <a:ext cx="1517923" cy="40562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8964D"/>
              </a:solidFill>
              <a:latin typeface="微软雅黑" panose="020B0503020204020204" pitchFamily="34" charset="-122"/>
              <a:ea typeface="微软雅黑" panose="020B0503020204020204" pitchFamily="34" charset="-122"/>
              <a:cs typeface="+mn-cs"/>
            </a:rPr>
            <a:t>4.</a:t>
          </a:r>
          <a:r>
            <a:rPr lang="zh-CN" altLang="en-US" sz="1800" b="1" kern="1200" dirty="0" smtClean="0">
              <a:solidFill>
                <a:srgbClr val="F8964D"/>
              </a:solidFill>
              <a:latin typeface="微软雅黑" panose="020B0503020204020204" pitchFamily="34" charset="-122"/>
              <a:ea typeface="微软雅黑" panose="020B0503020204020204" pitchFamily="34" charset="-122"/>
              <a:cs typeface="+mn-cs"/>
            </a:rPr>
            <a:t>签约</a:t>
          </a:r>
          <a:endParaRPr lang="zh-CN" altLang="en-US" sz="1800" b="1" kern="1200" dirty="0">
            <a:solidFill>
              <a:srgbClr val="F8964D"/>
            </a:solidFill>
            <a:latin typeface="微软雅黑" panose="020B0503020204020204" pitchFamily="34" charset="-122"/>
            <a:ea typeface="微软雅黑" panose="020B0503020204020204" pitchFamily="34" charset="-122"/>
            <a:cs typeface="+mn-cs"/>
          </a:endParaRPr>
        </a:p>
      </dsp:txBody>
      <dsp:txXfrm>
        <a:off x="31553" y="1839669"/>
        <a:ext cx="1494163" cy="381864"/>
      </dsp:txXfrm>
    </dsp:sp>
    <dsp:sp modelId="{1E05B3CE-5D87-4ECC-B594-C8A20819929A}">
      <dsp:nvSpPr>
        <dsp:cNvPr id="0" name=""/>
        <dsp:cNvSpPr/>
      </dsp:nvSpPr>
      <dsp:spPr>
        <a:xfrm rot="5400000">
          <a:off x="702580" y="2243554"/>
          <a:ext cx="152109" cy="182531"/>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solidFill>
              <a:sysClr val="window" lastClr="FFFFFF"/>
            </a:solidFill>
            <a:latin typeface="Calibri" panose="020F0502020204030204"/>
            <a:ea typeface="宋体" panose="02010600030101010101" pitchFamily="2" charset="-122"/>
            <a:cs typeface="+mn-cs"/>
          </a:endParaRPr>
        </a:p>
      </dsp:txBody>
      <dsp:txXfrm rot="-5400000">
        <a:off x="723876" y="2258765"/>
        <a:ext cx="109519" cy="106476"/>
      </dsp:txXfrm>
    </dsp:sp>
    <dsp:sp modelId="{B79D715D-0554-41D0-8450-50786C420D91}">
      <dsp:nvSpPr>
        <dsp:cNvPr id="0" name=""/>
        <dsp:cNvSpPr/>
      </dsp:nvSpPr>
      <dsp:spPr>
        <a:xfrm>
          <a:off x="19673" y="2436226"/>
          <a:ext cx="1517923" cy="40562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8964D"/>
              </a:solidFill>
              <a:latin typeface="微软雅黑" panose="020B0503020204020204" pitchFamily="34" charset="-122"/>
              <a:ea typeface="微软雅黑" panose="020B0503020204020204" pitchFamily="34" charset="-122"/>
              <a:cs typeface="+mn-cs"/>
            </a:rPr>
            <a:t>5.</a:t>
          </a:r>
          <a:r>
            <a:rPr lang="zh-CN" altLang="en-US" sz="1800" b="1" kern="1200" dirty="0" smtClean="0">
              <a:solidFill>
                <a:srgbClr val="F8964D"/>
              </a:solidFill>
              <a:latin typeface="微软雅黑" panose="020B0503020204020204" pitchFamily="34" charset="-122"/>
              <a:ea typeface="微软雅黑" panose="020B0503020204020204" pitchFamily="34" charset="-122"/>
              <a:cs typeface="+mn-cs"/>
            </a:rPr>
            <a:t>申请批文</a:t>
          </a:r>
          <a:endParaRPr lang="zh-CN" altLang="en-US" sz="1800" b="1" kern="1200" dirty="0">
            <a:solidFill>
              <a:srgbClr val="F8964D"/>
            </a:solidFill>
            <a:latin typeface="微软雅黑" panose="020B0503020204020204" pitchFamily="34" charset="-122"/>
            <a:ea typeface="微软雅黑" panose="020B0503020204020204" pitchFamily="34" charset="-122"/>
            <a:cs typeface="+mn-cs"/>
          </a:endParaRPr>
        </a:p>
      </dsp:txBody>
      <dsp:txXfrm>
        <a:off x="31553" y="2448106"/>
        <a:ext cx="1494163" cy="381864"/>
      </dsp:txXfrm>
    </dsp:sp>
    <dsp:sp modelId="{0E4C2FE1-5103-4C43-B69D-C88DC34C29D2}">
      <dsp:nvSpPr>
        <dsp:cNvPr id="0" name=""/>
        <dsp:cNvSpPr/>
      </dsp:nvSpPr>
      <dsp:spPr>
        <a:xfrm rot="5400000">
          <a:off x="702580" y="2851992"/>
          <a:ext cx="152109" cy="182531"/>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solidFill>
              <a:sysClr val="window" lastClr="FFFFFF"/>
            </a:solidFill>
            <a:latin typeface="Calibri" panose="020F0502020204030204"/>
            <a:ea typeface="宋体" panose="02010600030101010101" pitchFamily="2" charset="-122"/>
            <a:cs typeface="+mn-cs"/>
          </a:endParaRPr>
        </a:p>
      </dsp:txBody>
      <dsp:txXfrm rot="-5400000">
        <a:off x="723876" y="2867203"/>
        <a:ext cx="109519" cy="106476"/>
      </dsp:txXfrm>
    </dsp:sp>
    <dsp:sp modelId="{4F21FD25-D568-47F1-9183-0EE0DC0964F3}">
      <dsp:nvSpPr>
        <dsp:cNvPr id="0" name=""/>
        <dsp:cNvSpPr/>
      </dsp:nvSpPr>
      <dsp:spPr>
        <a:xfrm>
          <a:off x="19673" y="3044663"/>
          <a:ext cx="1517923" cy="40562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8964D"/>
              </a:solidFill>
              <a:latin typeface="微软雅黑" panose="020B0503020204020204" pitchFamily="34" charset="-122"/>
              <a:ea typeface="微软雅黑" panose="020B0503020204020204" pitchFamily="34" charset="-122"/>
              <a:cs typeface="+mn-cs"/>
            </a:rPr>
            <a:t>6.</a:t>
          </a:r>
          <a:r>
            <a:rPr lang="zh-CN" altLang="en-US" sz="1800" b="1" kern="1200" dirty="0" smtClean="0">
              <a:solidFill>
                <a:srgbClr val="F8964D"/>
              </a:solidFill>
              <a:latin typeface="微软雅黑" panose="020B0503020204020204" pitchFamily="34" charset="-122"/>
              <a:ea typeface="微软雅黑" panose="020B0503020204020204" pitchFamily="34" charset="-122"/>
              <a:cs typeface="+mn-cs"/>
            </a:rPr>
            <a:t>通管局备案</a:t>
          </a:r>
          <a:endParaRPr lang="zh-CN" altLang="en-US" sz="1800" b="1" kern="1200" dirty="0">
            <a:solidFill>
              <a:srgbClr val="F8964D"/>
            </a:solidFill>
            <a:latin typeface="微软雅黑" panose="020B0503020204020204" pitchFamily="34" charset="-122"/>
            <a:ea typeface="微软雅黑" panose="020B0503020204020204" pitchFamily="34" charset="-122"/>
            <a:cs typeface="+mn-cs"/>
          </a:endParaRPr>
        </a:p>
      </dsp:txBody>
      <dsp:txXfrm>
        <a:off x="31553" y="3056543"/>
        <a:ext cx="1494163" cy="381864"/>
      </dsp:txXfrm>
    </dsp:sp>
    <dsp:sp modelId="{899EDEE3-6F88-4DA4-9665-624487A2E69B}">
      <dsp:nvSpPr>
        <dsp:cNvPr id="0" name=""/>
        <dsp:cNvSpPr/>
      </dsp:nvSpPr>
      <dsp:spPr>
        <a:xfrm rot="5400000">
          <a:off x="702580" y="3460429"/>
          <a:ext cx="152109" cy="182531"/>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solidFill>
              <a:sysClr val="window" lastClr="FFFFFF"/>
            </a:solidFill>
            <a:latin typeface="Calibri" panose="020F0502020204030204"/>
            <a:ea typeface="宋体" panose="02010600030101010101" pitchFamily="2" charset="-122"/>
            <a:cs typeface="+mn-cs"/>
          </a:endParaRPr>
        </a:p>
      </dsp:txBody>
      <dsp:txXfrm rot="-5400000">
        <a:off x="723876" y="3475640"/>
        <a:ext cx="109519" cy="106476"/>
      </dsp:txXfrm>
    </dsp:sp>
    <dsp:sp modelId="{3CC6892D-FCCC-40A2-851B-9A87F1B3FF92}">
      <dsp:nvSpPr>
        <dsp:cNvPr id="0" name=""/>
        <dsp:cNvSpPr/>
      </dsp:nvSpPr>
      <dsp:spPr>
        <a:xfrm>
          <a:off x="19673" y="3653100"/>
          <a:ext cx="1517923" cy="40562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8964D"/>
              </a:solidFill>
              <a:latin typeface="微软雅黑" panose="020B0503020204020204" pitchFamily="34" charset="-122"/>
              <a:ea typeface="微软雅黑" panose="020B0503020204020204" pitchFamily="34" charset="-122"/>
              <a:cs typeface="+mn-cs"/>
            </a:rPr>
            <a:t>7.</a:t>
          </a:r>
          <a:r>
            <a:rPr lang="zh-CN" altLang="en-US" sz="1800" b="1" kern="1200" dirty="0" smtClean="0">
              <a:solidFill>
                <a:srgbClr val="F8964D"/>
              </a:solidFill>
              <a:latin typeface="微软雅黑" panose="020B0503020204020204" pitchFamily="34" charset="-122"/>
              <a:ea typeface="微软雅黑" panose="020B0503020204020204" pitchFamily="34" charset="-122"/>
              <a:cs typeface="+mn-cs"/>
            </a:rPr>
            <a:t>开业</a:t>
          </a:r>
          <a:endParaRPr lang="zh-CN" altLang="en-US" sz="1800" b="1" kern="1200" dirty="0">
            <a:solidFill>
              <a:srgbClr val="F8964D"/>
            </a:solidFill>
            <a:latin typeface="微软雅黑" panose="020B0503020204020204" pitchFamily="34" charset="-122"/>
            <a:ea typeface="微软雅黑" panose="020B0503020204020204" pitchFamily="34" charset="-122"/>
            <a:cs typeface="+mn-cs"/>
          </a:endParaRPr>
        </a:p>
      </dsp:txBody>
      <dsp:txXfrm>
        <a:off x="31553" y="3664980"/>
        <a:ext cx="1494163" cy="3818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8409A5-ACEA-4F36-BE62-F2E242529FF8}" type="datetimeFigureOut">
              <a:rPr lang="zh-CN" altLang="en-US" smtClean="0"/>
              <a:pPr/>
              <a:t>2014/7/25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4E84BE-C338-4EB1-AB80-FA87BD5BAA5B}" type="slidenum">
              <a:rPr lang="zh-CN" altLang="en-US" smtClean="0"/>
              <a:pPr/>
              <a:t>‹#›</a:t>
            </a:fld>
            <a:endParaRPr lang="zh-CN" altLang="en-US"/>
          </a:p>
        </p:txBody>
      </p:sp>
    </p:spTree>
    <p:extLst>
      <p:ext uri="{BB962C8B-B14F-4D97-AF65-F5344CB8AC3E}">
        <p14:creationId xmlns:p14="http://schemas.microsoft.com/office/powerpoint/2010/main" val="1124591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FA4BB6-AB77-494B-8E3F-1F2D7C541681}" type="datetimeFigureOut">
              <a:rPr lang="zh-CN" altLang="en-US" smtClean="0"/>
              <a:pPr/>
              <a:t>2014/7/25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147BC6-26D6-4770-BFE4-5BD1BC902DC3}" type="slidenum">
              <a:rPr lang="zh-CN" altLang="en-US" smtClean="0"/>
              <a:pPr/>
              <a:t>‹#›</a:t>
            </a:fld>
            <a:endParaRPr lang="zh-CN" altLang="en-US"/>
          </a:p>
        </p:txBody>
      </p:sp>
    </p:spTree>
    <p:extLst>
      <p:ext uri="{BB962C8B-B14F-4D97-AF65-F5344CB8AC3E}">
        <p14:creationId xmlns:p14="http://schemas.microsoft.com/office/powerpoint/2010/main" val="288431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378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174401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378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4009809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31130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747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122334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7" y="0"/>
            <a:ext cx="12192000" cy="6858000"/>
          </a:xfrm>
          <a:prstGeom prst="rect">
            <a:avLst/>
          </a:prstGeom>
        </p:spPr>
      </p:pic>
      <p:sp>
        <p:nvSpPr>
          <p:cNvPr id="2" name="矩形 1"/>
          <p:cNvSpPr/>
          <p:nvPr userDrawn="1"/>
        </p:nvSpPr>
        <p:spPr>
          <a:xfrm>
            <a:off x="0" y="1905000"/>
            <a:ext cx="12195175"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7175"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717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34252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254092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877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877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81265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3188"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825625"/>
            <a:ext cx="5183187"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271314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877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3788"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3788" y="2505075"/>
            <a:ext cx="518477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129772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166563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38DE73-4192-44C6-9BB4-E0C1D5DB5288}" type="datetimeFigureOut">
              <a:rPr lang="zh-CN" altLang="en-US" smtClean="0"/>
              <a:t>2014/7/25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23609707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jp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图片 2" descr="2014-方案2 拷贝.jpg"/>
          <p:cNvPicPr>
            <a:picLocks noChangeAspect="1"/>
          </p:cNvPicPr>
          <p:nvPr userDrawn="1"/>
        </p:nvPicPr>
        <p:blipFill>
          <a:blip r:embed="rId3" cstate="print"/>
          <a:srcRect/>
          <a:stretch>
            <a:fillRect/>
          </a:stretch>
        </p:blipFill>
        <p:spPr bwMode="auto">
          <a:xfrm>
            <a:off x="1588" y="0"/>
            <a:ext cx="12193587"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marL="0" marR="0" indent="0" algn="ctr" defTabSz="914400" rtl="0" eaLnBrk="0" fontAlgn="base" latinLnBrk="0" hangingPunct="0">
        <a:lnSpc>
          <a:spcPct val="100000"/>
        </a:lnSpc>
        <a:spcBef>
          <a:spcPct val="0"/>
        </a:spcBef>
        <a:spcAft>
          <a:spcPct val="0"/>
        </a:spcAft>
        <a:buClrTx/>
        <a:buSzTx/>
        <a:buFontTx/>
        <a:buNone/>
        <a:tabLst/>
        <a:defRPr sz="60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8" descr="曲线16-9-1 拷贝"/>
          <p:cNvPicPr>
            <a:picLocks noChangeAspect="1" noChangeArrowheads="1"/>
          </p:cNvPicPr>
          <p:nvPr userDrawn="1"/>
        </p:nvPicPr>
        <p:blipFill>
          <a:blip r:embed="rId3" cstate="print"/>
          <a:srcRect/>
          <a:stretch>
            <a:fillRect/>
          </a:stretch>
        </p:blipFill>
        <p:spPr bwMode="auto">
          <a:xfrm>
            <a:off x="3175" y="14288"/>
            <a:ext cx="12192000" cy="6858000"/>
          </a:xfrm>
          <a:prstGeom prst="rect">
            <a:avLst/>
          </a:prstGeom>
          <a:noFill/>
          <a:ln w="9525">
            <a:noFill/>
            <a:miter lim="800000"/>
            <a:headEnd/>
            <a:tailEnd/>
          </a:ln>
        </p:spPr>
      </p:pic>
      <p:sp>
        <p:nvSpPr>
          <p:cNvPr id="3" name="Rectangle 18"/>
          <p:cNvSpPr>
            <a:spLocks noChangeArrowheads="1"/>
          </p:cNvSpPr>
          <p:nvPr userDrawn="1"/>
        </p:nvSpPr>
        <p:spPr bwMode="auto">
          <a:xfrm>
            <a:off x="0" y="0"/>
            <a:ext cx="12195175" cy="5943600"/>
          </a:xfrm>
          <a:prstGeom prst="rect">
            <a:avLst/>
          </a:prstGeom>
          <a:gradFill rotWithShape="1">
            <a:gsLst>
              <a:gs pos="0">
                <a:schemeClr val="accent1"/>
              </a:gs>
              <a:gs pos="100000">
                <a:schemeClr val="bg1"/>
              </a:gs>
            </a:gsLst>
            <a:lin ang="5400000" scaled="1"/>
          </a:gradFill>
          <a:ln w="9525">
            <a:noFill/>
            <a:miter lim="800000"/>
            <a:headEnd/>
            <a:tailEnd/>
          </a:ln>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587" y="0"/>
            <a:ext cx="12192000" cy="6858000"/>
          </a:xfrm>
          <a:prstGeom prst="rect">
            <a:avLst/>
          </a:prstGeom>
        </p:spPr>
      </p:pic>
      <p:sp>
        <p:nvSpPr>
          <p:cNvPr id="2" name="标题占位符 1"/>
          <p:cNvSpPr>
            <a:spLocks noGrp="1"/>
          </p:cNvSpPr>
          <p:nvPr>
            <p:ph type="title"/>
          </p:nvPr>
        </p:nvSpPr>
        <p:spPr>
          <a:xfrm>
            <a:off x="838200" y="609600"/>
            <a:ext cx="10518775"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935163"/>
            <a:ext cx="10518775"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47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8DE73-4192-44C6-9BB4-E0C1D5DB5288}" type="datetimeFigureOut">
              <a:rPr lang="zh-CN" altLang="en-US" smtClean="0"/>
              <a:t>2014/7/25</a:t>
            </a:fld>
            <a:endParaRPr lang="zh-CN" altLang="en-US"/>
          </a:p>
        </p:txBody>
      </p:sp>
      <p:sp>
        <p:nvSpPr>
          <p:cNvPr id="5" name="页脚占位符 4"/>
          <p:cNvSpPr>
            <a:spLocks noGrp="1"/>
          </p:cNvSpPr>
          <p:nvPr>
            <p:ph type="ftr" sz="quarter" idx="3"/>
          </p:nvPr>
        </p:nvSpPr>
        <p:spPr>
          <a:xfrm>
            <a:off x="4040188"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188" y="6356350"/>
            <a:ext cx="27447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39FB3-488F-447A-B1F6-AA87FA8C39F9}" type="slidenum">
              <a:rPr lang="zh-CN" altLang="en-US" smtClean="0"/>
              <a:t>‹#›</a:t>
            </a:fld>
            <a:endParaRPr lang="zh-CN" altLang="en-US"/>
          </a:p>
        </p:txBody>
      </p:sp>
    </p:spTree>
    <p:extLst>
      <p:ext uri="{BB962C8B-B14F-4D97-AF65-F5344CB8AC3E}">
        <p14:creationId xmlns:p14="http://schemas.microsoft.com/office/powerpoint/2010/main" val="10708484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图片 2" descr="2014-方案1-1 拷贝.jpg"/>
          <p:cNvPicPr>
            <a:picLocks noChangeAspect="1"/>
          </p:cNvPicPr>
          <p:nvPr userDrawn="1"/>
        </p:nvPicPr>
        <p:blipFill>
          <a:blip r:embed="rId3" cstate="print"/>
          <a:srcRect/>
          <a:stretch>
            <a:fillRect/>
          </a:stretch>
        </p:blipFill>
        <p:spPr bwMode="auto">
          <a:xfrm>
            <a:off x="1588" y="0"/>
            <a:ext cx="12193587"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microsoft.com/office/2007/relationships/hdphoto" Target="../media/hdphoto2.wdp"/><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47.jpg"/><Relationship Id="rId3" Type="http://schemas.openxmlformats.org/officeDocument/2006/relationships/image" Target="../media/image44.jpeg"/><Relationship Id="rId7" Type="http://schemas.openxmlformats.org/officeDocument/2006/relationships/image" Target="../media/image46.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45.jpeg"/><Relationship Id="rId11" Type="http://schemas.openxmlformats.org/officeDocument/2006/relationships/image" Target="../media/image50.png"/><Relationship Id="rId5" Type="http://schemas.openxmlformats.org/officeDocument/2006/relationships/image" Target="../media/image25.png"/><Relationship Id="rId10" Type="http://schemas.openxmlformats.org/officeDocument/2006/relationships/image" Target="../media/image49.png"/><Relationship Id="rId4" Type="http://schemas.openxmlformats.org/officeDocument/2006/relationships/image" Target="../media/image31.jpeg"/><Relationship Id="rId9" Type="http://schemas.openxmlformats.org/officeDocument/2006/relationships/image" Target="../media/image48.jpeg"/></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jpeg"/><Relationship Id="rId7" Type="http://schemas.openxmlformats.org/officeDocument/2006/relationships/image" Target="../media/image56.png"/><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jpeg"/><Relationship Id="rId7" Type="http://schemas.openxmlformats.org/officeDocument/2006/relationships/image" Target="../media/image62.jpeg"/><Relationship Id="rId2" Type="http://schemas.openxmlformats.org/officeDocument/2006/relationships/image" Target="../media/image58.jpeg"/><Relationship Id="rId1" Type="http://schemas.openxmlformats.org/officeDocument/2006/relationships/slideLayout" Target="../slideLayouts/slideLayout2.xml"/><Relationship Id="rId6" Type="http://schemas.openxmlformats.org/officeDocument/2006/relationships/image" Target="../media/image29.jpeg"/><Relationship Id="rId11" Type="http://schemas.openxmlformats.org/officeDocument/2006/relationships/image" Target="../media/image66.jpg"/><Relationship Id="rId5" Type="http://schemas.openxmlformats.org/officeDocument/2006/relationships/image" Target="../media/image61.png"/><Relationship Id="rId10" Type="http://schemas.openxmlformats.org/officeDocument/2006/relationships/image" Target="../media/image65.png"/><Relationship Id="rId4" Type="http://schemas.openxmlformats.org/officeDocument/2006/relationships/image" Target="../media/image60.jpeg"/><Relationship Id="rId9" Type="http://schemas.openxmlformats.org/officeDocument/2006/relationships/image" Target="../media/image64.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9.jpeg"/><Relationship Id="rId3" Type="http://schemas.openxmlformats.org/officeDocument/2006/relationships/image" Target="../media/image68.jpeg"/><Relationship Id="rId7" Type="http://schemas.openxmlformats.org/officeDocument/2006/relationships/image" Target="../media/image31.jpeg"/><Relationship Id="rId12" Type="http://schemas.openxmlformats.org/officeDocument/2006/relationships/image" Target="../media/image34.png"/><Relationship Id="rId17" Type="http://schemas.openxmlformats.org/officeDocument/2006/relationships/image" Target="../media/image72.jpg"/><Relationship Id="rId2" Type="http://schemas.openxmlformats.org/officeDocument/2006/relationships/image" Target="../media/image67.jpg"/><Relationship Id="rId16" Type="http://schemas.openxmlformats.org/officeDocument/2006/relationships/image" Target="../media/image71.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33.png"/><Relationship Id="rId5" Type="http://schemas.openxmlformats.org/officeDocument/2006/relationships/image" Target="../media/image13.jpg"/><Relationship Id="rId15" Type="http://schemas.openxmlformats.org/officeDocument/2006/relationships/image" Target="../media/image70.jpg"/><Relationship Id="rId10" Type="http://schemas.openxmlformats.org/officeDocument/2006/relationships/image" Target="../media/image32.jpeg"/><Relationship Id="rId4" Type="http://schemas.openxmlformats.org/officeDocument/2006/relationships/image" Target="../media/image9.jpeg"/><Relationship Id="rId9" Type="http://schemas.openxmlformats.org/officeDocument/2006/relationships/image" Target="../media/image47.jpg"/><Relationship Id="rId14" Type="http://schemas.openxmlformats.org/officeDocument/2006/relationships/image" Target="../media/image69.jpg"/></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jpg"/><Relationship Id="rId18" Type="http://schemas.openxmlformats.org/officeDocument/2006/relationships/image" Target="../media/image24.png"/><Relationship Id="rId3" Type="http://schemas.openxmlformats.org/officeDocument/2006/relationships/image" Target="../media/image9.jpeg"/><Relationship Id="rId21" Type="http://schemas.openxmlformats.org/officeDocument/2006/relationships/image" Target="../media/image27.jp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png"/><Relationship Id="rId2" Type="http://schemas.openxmlformats.org/officeDocument/2006/relationships/image" Target="../media/image8.jpeg"/><Relationship Id="rId16" Type="http://schemas.openxmlformats.org/officeDocument/2006/relationships/image" Target="../media/image22.jpe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jpeg"/><Relationship Id="rId9" Type="http://schemas.openxmlformats.org/officeDocument/2006/relationships/image" Target="../media/image15.jpeg"/><Relationship Id="rId1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1"/>
            <a:ext cx="12193588" cy="6858893"/>
          </a:xfrm>
          <a:prstGeom prst="rect">
            <a:avLst/>
          </a:prstGeom>
        </p:spPr>
      </p:pic>
      <p:sp>
        <p:nvSpPr>
          <p:cNvPr id="3" name="Text Box 4"/>
          <p:cNvSpPr txBox="1">
            <a:spLocks noChangeArrowheads="1"/>
          </p:cNvSpPr>
          <p:nvPr/>
        </p:nvSpPr>
        <p:spPr bwMode="auto">
          <a:xfrm>
            <a:off x="-303213" y="2757845"/>
            <a:ext cx="6781800" cy="769441"/>
          </a:xfrm>
          <a:prstGeom prst="rect">
            <a:avLst/>
          </a:prstGeom>
          <a:noFill/>
          <a:ln w="9525">
            <a:noFill/>
            <a:miter lim="800000"/>
            <a:headEnd/>
            <a:tailEnd/>
          </a:ln>
          <a:effectLst/>
        </p:spPr>
        <p:txBody>
          <a:bodyPr wrap="square">
            <a:spAutoFit/>
          </a:bodyPr>
          <a:lstStyle/>
          <a:p>
            <a:pPr algn="ctr">
              <a:spcBef>
                <a:spcPct val="50000"/>
              </a:spcBef>
            </a:pPr>
            <a:r>
              <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rPr>
              <a:t>亚</a:t>
            </a:r>
            <a:r>
              <a:rPr lang="zh-CN" altLang="en-US" sz="4400" dirty="0" smtClean="0">
                <a:solidFill>
                  <a:schemeClr val="tx1">
                    <a:lumMod val="65000"/>
                    <a:lumOff val="35000"/>
                  </a:schemeClr>
                </a:solidFill>
                <a:latin typeface="微软雅黑" panose="020B0503020204020204" pitchFamily="34" charset="-122"/>
                <a:ea typeface="微软雅黑" panose="020B0503020204020204" pitchFamily="34" charset="-122"/>
              </a:rPr>
              <a:t>信产业互联网</a:t>
            </a:r>
            <a:r>
              <a:rPr lang="en-US" altLang="zh-CN" sz="4400" dirty="0" smtClean="0">
                <a:solidFill>
                  <a:schemeClr val="tx1">
                    <a:lumMod val="65000"/>
                    <a:lumOff val="35000"/>
                  </a:schemeClr>
                </a:solidFill>
                <a:latin typeface="微软雅黑" panose="020B0503020204020204" pitchFamily="34" charset="-122"/>
                <a:ea typeface="微软雅黑" panose="020B0503020204020204" pitchFamily="34" charset="-122"/>
              </a:rPr>
              <a:t>MVNE</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17743" y="3560745"/>
            <a:ext cx="3954929" cy="523220"/>
          </a:xfrm>
          <a:prstGeom prst="rect">
            <a:avLst/>
          </a:prstGeom>
        </p:spPr>
        <p:txBody>
          <a:bodyPr wrap="none">
            <a:spAutoFit/>
          </a:bodyPr>
          <a:lstStyle/>
          <a:p>
            <a:pPr>
              <a:spcBef>
                <a:spcPct val="50000"/>
              </a:spcBef>
            </a:pPr>
            <a:r>
              <a:rPr lang="en-US" altLang="zh-CN" dirty="0" smtClean="0">
                <a:solidFill>
                  <a:schemeClr val="bg1">
                    <a:lumMod val="65000"/>
                  </a:schemeClr>
                </a:solidFill>
                <a:latin typeface="+mj-ea"/>
                <a:ea typeface="+mj-ea"/>
              </a:rPr>
              <a:t>EM</a:t>
            </a:r>
            <a:r>
              <a:rPr lang="zh-CN" altLang="en-US" dirty="0" smtClean="0">
                <a:solidFill>
                  <a:schemeClr val="bg1">
                    <a:lumMod val="65000"/>
                  </a:schemeClr>
                </a:solidFill>
                <a:latin typeface="+mj-ea"/>
                <a:ea typeface="+mj-ea"/>
              </a:rPr>
              <a:t>新兴事业部宣传材料</a:t>
            </a:r>
            <a:endParaRPr lang="zh-CN" altLang="en-US" dirty="0">
              <a:solidFill>
                <a:schemeClr val="bg1">
                  <a:lumMod val="65000"/>
                </a:schemeClr>
              </a:solidFill>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p:cNvSpPr>
          <p:nvPr/>
        </p:nvSpPr>
        <p:spPr>
          <a:xfrm>
            <a:off x="3201987" y="76200"/>
            <a:ext cx="5641975" cy="9144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已获得牌照企业市场定位</a:t>
            </a:r>
          </a:p>
        </p:txBody>
      </p:sp>
      <p:pic>
        <p:nvPicPr>
          <p:cNvPr id="3"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5757" y="4849354"/>
            <a:ext cx="2066350" cy="83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Users\liuli\Desktop\1996904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2938" b="46019"/>
          <a:stretch>
            <a:fillRect/>
          </a:stretch>
        </p:blipFill>
        <p:spPr bwMode="auto">
          <a:xfrm>
            <a:off x="1084997" y="1515204"/>
            <a:ext cx="2787058"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p:nvPr/>
        </p:nvSpPr>
        <p:spPr>
          <a:xfrm>
            <a:off x="4116387" y="1728432"/>
            <a:ext cx="6629400" cy="1015663"/>
          </a:xfrm>
          <a:prstGeom prst="rect">
            <a:avLst/>
          </a:prstGeom>
          <a:solidFill>
            <a:schemeClr val="accent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nSpc>
                <a:spcPct val="125000"/>
              </a:lnSpc>
              <a:defRPr/>
            </a:pPr>
            <a:r>
              <a:rPr kumimoji="1" lang="en-US" altLang="en-US" sz="1600" dirty="0" smtClean="0">
                <a:solidFill>
                  <a:schemeClr val="bg1"/>
                </a:solidFill>
                <a:latin typeface="微软雅黑"/>
                <a:ea typeface="微软雅黑"/>
                <a:cs typeface="微软雅黑"/>
              </a:rPr>
              <a:t>阿里世界的数字身份证：</a:t>
            </a:r>
          </a:p>
          <a:p>
            <a:pPr>
              <a:lnSpc>
                <a:spcPct val="125000"/>
              </a:lnSpc>
              <a:defRPr/>
            </a:pPr>
            <a:r>
              <a:rPr kumimoji="1" lang="en-US" altLang="en-US" sz="1600" dirty="0" smtClean="0">
                <a:solidFill>
                  <a:schemeClr val="bg1"/>
                </a:solidFill>
                <a:latin typeface="微软雅黑"/>
                <a:ea typeface="微软雅黑"/>
                <a:cs typeface="微软雅黑"/>
              </a:rPr>
              <a:t>为阿里生态圈引入通信能力</a:t>
            </a:r>
            <a:r>
              <a:rPr kumimoji="1" lang="zh-CN" altLang="en-US" sz="1600" dirty="0" smtClean="0">
                <a:solidFill>
                  <a:schemeClr val="bg1"/>
                </a:solidFill>
                <a:latin typeface="微软雅黑"/>
                <a:ea typeface="微软雅黑"/>
                <a:cs typeface="微软雅黑"/>
              </a:rPr>
              <a:t>和更安全的交易能力</a:t>
            </a:r>
            <a:r>
              <a:rPr kumimoji="1" lang="en-US" altLang="en-US" sz="1600" dirty="0" smtClean="0">
                <a:solidFill>
                  <a:schemeClr val="bg1"/>
                </a:solidFill>
                <a:latin typeface="微软雅黑"/>
                <a:ea typeface="微软雅黑"/>
                <a:cs typeface="微软雅黑"/>
              </a:rPr>
              <a:t>，</a:t>
            </a:r>
            <a:r>
              <a:rPr kumimoji="1" lang="en-US" altLang="en-US" sz="1600" dirty="0" err="1" smtClean="0">
                <a:solidFill>
                  <a:schemeClr val="bg1"/>
                </a:solidFill>
                <a:latin typeface="微软雅黑"/>
                <a:ea typeface="微软雅黑"/>
                <a:cs typeface="微软雅黑"/>
              </a:rPr>
              <a:t>并承载</a:t>
            </a:r>
            <a:r>
              <a:rPr kumimoji="1" lang="zh-CN" altLang="en-US" sz="1600" dirty="0" smtClean="0">
                <a:solidFill>
                  <a:schemeClr val="bg1"/>
                </a:solidFill>
                <a:latin typeface="微软雅黑"/>
                <a:ea typeface="微软雅黑"/>
                <a:cs typeface="微软雅黑"/>
              </a:rPr>
              <a:t>用户“</a:t>
            </a:r>
            <a:r>
              <a:rPr kumimoji="1" lang="en-US" altLang="en-US" sz="1600" dirty="0" smtClean="0">
                <a:solidFill>
                  <a:schemeClr val="bg1"/>
                </a:solidFill>
                <a:latin typeface="微软雅黑"/>
                <a:ea typeface="微软雅黑"/>
                <a:cs typeface="微软雅黑"/>
              </a:rPr>
              <a:t>数字消费</a:t>
            </a:r>
            <a:r>
              <a:rPr kumimoji="1" lang="zh-CN" altLang="en-US" sz="1600" dirty="0">
                <a:solidFill>
                  <a:schemeClr val="bg1"/>
                </a:solidFill>
                <a:latin typeface="微软雅黑"/>
                <a:ea typeface="微软雅黑"/>
                <a:cs typeface="微软雅黑"/>
              </a:rPr>
              <a:t>”</a:t>
            </a:r>
            <a:r>
              <a:rPr kumimoji="1" lang="en-US" altLang="en-US" sz="1600" dirty="0" smtClean="0">
                <a:solidFill>
                  <a:schemeClr val="bg1"/>
                </a:solidFill>
                <a:latin typeface="微软雅黑"/>
                <a:ea typeface="微软雅黑"/>
                <a:cs typeface="微软雅黑"/>
              </a:rPr>
              <a:t>的全过程；</a:t>
            </a:r>
            <a:endParaRPr kumimoji="1" lang="zh-CN" altLang="en-US" sz="1600" dirty="0" smtClean="0">
              <a:solidFill>
                <a:schemeClr val="bg1"/>
              </a:solidFill>
              <a:latin typeface="微软雅黑"/>
              <a:ea typeface="微软雅黑"/>
              <a:cs typeface="微软雅黑"/>
            </a:endParaRPr>
          </a:p>
        </p:txBody>
      </p:sp>
      <p:sp>
        <p:nvSpPr>
          <p:cNvPr id="7" name="文本框 5"/>
          <p:cNvSpPr txBox="1"/>
          <p:nvPr/>
        </p:nvSpPr>
        <p:spPr>
          <a:xfrm>
            <a:off x="4116387" y="3166541"/>
            <a:ext cx="6629400" cy="1015663"/>
          </a:xfrm>
          <a:prstGeom prst="rect">
            <a:avLst/>
          </a:prstGeom>
          <a:solidFill>
            <a:schemeClr val="accent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nSpc>
                <a:spcPct val="125000"/>
              </a:lnSpc>
              <a:defRPr/>
            </a:pPr>
            <a:r>
              <a:rPr kumimoji="1" lang="en-US" altLang="en-US" sz="1600" dirty="0" smtClean="0">
                <a:solidFill>
                  <a:schemeClr val="bg1"/>
                </a:solidFill>
                <a:latin typeface="微软雅黑"/>
                <a:ea typeface="微软雅黑"/>
                <a:cs typeface="微软雅黑"/>
              </a:rPr>
              <a:t>苏宁</a:t>
            </a:r>
            <a:r>
              <a:rPr lang="zh-CN" altLang="en-US" sz="1600" dirty="0">
                <a:solidFill>
                  <a:schemeClr val="bg1"/>
                </a:solidFill>
                <a:latin typeface="微软雅黑"/>
                <a:ea typeface="微软雅黑"/>
                <a:cs typeface="微软雅黑"/>
              </a:rPr>
              <a:t>实体零售业</a:t>
            </a:r>
            <a:r>
              <a:rPr lang="en-US" altLang="zh-CN" sz="1600" dirty="0">
                <a:solidFill>
                  <a:schemeClr val="bg1"/>
                </a:solidFill>
                <a:latin typeface="微软雅黑"/>
                <a:ea typeface="微软雅黑"/>
                <a:cs typeface="微软雅黑"/>
              </a:rPr>
              <a:t>O2O</a:t>
            </a:r>
            <a:r>
              <a:rPr lang="zh-CN" altLang="en-US" sz="1600" dirty="0">
                <a:solidFill>
                  <a:schemeClr val="bg1"/>
                </a:solidFill>
                <a:latin typeface="微软雅黑"/>
                <a:ea typeface="微软雅黑"/>
                <a:cs typeface="微软雅黑"/>
              </a:rPr>
              <a:t>转型</a:t>
            </a:r>
            <a:r>
              <a:rPr kumimoji="1" lang="en-US" altLang="en-US" sz="1600" dirty="0" smtClean="0">
                <a:solidFill>
                  <a:schemeClr val="bg1"/>
                </a:solidFill>
                <a:latin typeface="微软雅黑"/>
                <a:ea typeface="微软雅黑"/>
                <a:cs typeface="微软雅黑"/>
              </a:rPr>
              <a:t>：</a:t>
            </a:r>
          </a:p>
          <a:p>
            <a:pPr>
              <a:lnSpc>
                <a:spcPct val="125000"/>
              </a:lnSpc>
              <a:defRPr/>
            </a:pPr>
            <a:r>
              <a:rPr kumimoji="1" lang="zh-CN" altLang="en-US" sz="1600" dirty="0" smtClean="0">
                <a:solidFill>
                  <a:schemeClr val="bg1"/>
                </a:solidFill>
                <a:latin typeface="微软雅黑"/>
                <a:ea typeface="微软雅黑"/>
                <a:cs typeface="微软雅黑"/>
              </a:rPr>
              <a:t>打通苏宁云商、苏宁生活广场和苏宁置业的线上线下服务体系，并通过号码整合会员体系，实现深度洞察用户与全品类服务。</a:t>
            </a:r>
          </a:p>
        </p:txBody>
      </p:sp>
      <p:sp>
        <p:nvSpPr>
          <p:cNvPr id="8" name="文本框 6"/>
          <p:cNvSpPr txBox="1"/>
          <p:nvPr/>
        </p:nvSpPr>
        <p:spPr>
          <a:xfrm>
            <a:off x="4095750" y="4688618"/>
            <a:ext cx="6655148" cy="1323439"/>
          </a:xfrm>
          <a:prstGeom prst="rect">
            <a:avLst/>
          </a:prstGeom>
          <a:solidFill>
            <a:schemeClr val="accent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nSpc>
                <a:spcPct val="125000"/>
              </a:lnSpc>
              <a:defRPr/>
            </a:pPr>
            <a:r>
              <a:rPr kumimoji="1" lang="zh-CN" altLang="en-US" sz="1600" dirty="0" smtClean="0">
                <a:solidFill>
                  <a:schemeClr val="bg1"/>
                </a:solidFill>
                <a:latin typeface="微软雅黑"/>
                <a:ea typeface="微软雅黑"/>
                <a:cs typeface="微软雅黑"/>
              </a:rPr>
              <a:t>迪信通</a:t>
            </a:r>
            <a:r>
              <a:rPr kumimoji="1" lang="en-US" altLang="zh-CN" sz="1600" dirty="0" smtClean="0">
                <a:solidFill>
                  <a:schemeClr val="bg1"/>
                </a:solidFill>
                <a:latin typeface="微软雅黑"/>
                <a:ea typeface="微软雅黑"/>
                <a:cs typeface="微软雅黑"/>
              </a:rPr>
              <a:t>-CCCT</a:t>
            </a:r>
            <a:r>
              <a:rPr kumimoji="1" lang="zh-CN" altLang="en-US" sz="1600" dirty="0" smtClean="0">
                <a:solidFill>
                  <a:schemeClr val="bg1"/>
                </a:solidFill>
                <a:latin typeface="微软雅黑"/>
                <a:ea typeface="微软雅黑"/>
                <a:cs typeface="微软雅黑"/>
              </a:rPr>
              <a:t>战略落地（</a:t>
            </a:r>
            <a:r>
              <a:rPr kumimoji="1" lang="en-US" altLang="zh-CN" sz="1600" dirty="0" smtClean="0">
                <a:solidFill>
                  <a:schemeClr val="bg1"/>
                </a:solidFill>
                <a:latin typeface="微软雅黑"/>
                <a:ea typeface="微软雅黑"/>
                <a:cs typeface="微软雅黑"/>
              </a:rPr>
              <a:t>Cloud—</a:t>
            </a:r>
            <a:r>
              <a:rPr kumimoji="1" lang="zh-CN" altLang="en-US" sz="1600" dirty="0">
                <a:solidFill>
                  <a:schemeClr val="bg1"/>
                </a:solidFill>
                <a:latin typeface="微软雅黑"/>
                <a:ea typeface="微软雅黑"/>
                <a:cs typeface="微软雅黑"/>
              </a:rPr>
              <a:t>云</a:t>
            </a:r>
            <a:r>
              <a:rPr kumimoji="1" lang="zh-CN" altLang="en-US" sz="1600" dirty="0" smtClean="0">
                <a:solidFill>
                  <a:schemeClr val="bg1"/>
                </a:solidFill>
                <a:latin typeface="微软雅黑"/>
                <a:ea typeface="微软雅黑"/>
                <a:cs typeface="微软雅黑"/>
              </a:rPr>
              <a:t>，</a:t>
            </a:r>
            <a:r>
              <a:rPr kumimoji="1" lang="en-US" altLang="zh-CN" sz="1600" dirty="0" smtClean="0">
                <a:solidFill>
                  <a:schemeClr val="bg1"/>
                </a:solidFill>
                <a:latin typeface="微软雅黑"/>
                <a:ea typeface="微软雅黑"/>
                <a:cs typeface="微软雅黑"/>
              </a:rPr>
              <a:t>Content—</a:t>
            </a:r>
            <a:r>
              <a:rPr kumimoji="1" lang="zh-CN" altLang="en-US" sz="1600" dirty="0" smtClean="0">
                <a:solidFill>
                  <a:schemeClr val="bg1"/>
                </a:solidFill>
                <a:latin typeface="微软雅黑"/>
                <a:ea typeface="微软雅黑"/>
                <a:cs typeface="微软雅黑"/>
              </a:rPr>
              <a:t>内容，</a:t>
            </a:r>
            <a:r>
              <a:rPr kumimoji="1" lang="en-US" altLang="zh-CN" sz="1600" dirty="0" smtClean="0">
                <a:solidFill>
                  <a:schemeClr val="bg1"/>
                </a:solidFill>
                <a:latin typeface="微软雅黑"/>
                <a:ea typeface="微软雅黑"/>
                <a:cs typeface="微软雅黑"/>
              </a:rPr>
              <a:t>Channel—</a:t>
            </a:r>
            <a:r>
              <a:rPr kumimoji="1" lang="zh-CN" altLang="en-US" sz="1600" dirty="0" smtClean="0">
                <a:solidFill>
                  <a:schemeClr val="bg1"/>
                </a:solidFill>
                <a:latin typeface="微软雅黑"/>
                <a:ea typeface="微软雅黑"/>
                <a:cs typeface="微软雅黑"/>
              </a:rPr>
              <a:t>渠道，</a:t>
            </a:r>
            <a:r>
              <a:rPr kumimoji="1" lang="en-US" altLang="zh-CN" sz="1600" dirty="0" smtClean="0">
                <a:solidFill>
                  <a:schemeClr val="bg1"/>
                </a:solidFill>
                <a:latin typeface="微软雅黑"/>
                <a:ea typeface="微软雅黑"/>
                <a:cs typeface="微软雅黑"/>
              </a:rPr>
              <a:t>Terminal—</a:t>
            </a:r>
            <a:r>
              <a:rPr kumimoji="1" lang="zh-CN" altLang="en-US" sz="1600" dirty="0" smtClean="0">
                <a:solidFill>
                  <a:schemeClr val="bg1"/>
                </a:solidFill>
                <a:latin typeface="微软雅黑"/>
                <a:ea typeface="微软雅黑"/>
                <a:cs typeface="微软雅黑"/>
              </a:rPr>
              <a:t>终端）</a:t>
            </a:r>
            <a:r>
              <a:rPr kumimoji="1" lang="en-US" altLang="en-US" sz="1600" dirty="0" smtClean="0">
                <a:solidFill>
                  <a:schemeClr val="bg1"/>
                </a:solidFill>
                <a:latin typeface="微软雅黑"/>
                <a:ea typeface="微软雅黑"/>
                <a:cs typeface="微软雅黑"/>
              </a:rPr>
              <a:t>：</a:t>
            </a:r>
          </a:p>
          <a:p>
            <a:pPr>
              <a:lnSpc>
                <a:spcPct val="125000"/>
              </a:lnSpc>
              <a:defRPr/>
            </a:pPr>
            <a:r>
              <a:rPr kumimoji="1" lang="zh-CN" altLang="en-US" sz="1600" dirty="0" smtClean="0">
                <a:solidFill>
                  <a:schemeClr val="bg1"/>
                </a:solidFill>
                <a:latin typeface="微软雅黑"/>
                <a:ea typeface="微软雅黑"/>
                <a:cs typeface="微软雅黑"/>
              </a:rPr>
              <a:t>打造线上内容汇聚分发平台和丰富的终端选择，整合并充分发挥线下渠</a:t>
            </a:r>
            <a:r>
              <a:rPr kumimoji="1" lang="zh-CN" altLang="en-US" sz="1600" dirty="0">
                <a:solidFill>
                  <a:schemeClr val="bg1"/>
                </a:solidFill>
                <a:latin typeface="微软雅黑"/>
                <a:ea typeface="微软雅黑"/>
                <a:cs typeface="微软雅黑"/>
              </a:rPr>
              <a:t>道（</a:t>
            </a:r>
            <a:r>
              <a:rPr kumimoji="1" lang="en-US" altLang="zh-CN" sz="1600" dirty="0">
                <a:solidFill>
                  <a:schemeClr val="bg1"/>
                </a:solidFill>
                <a:latin typeface="微软雅黑"/>
                <a:ea typeface="微软雅黑"/>
                <a:cs typeface="微软雅黑"/>
              </a:rPr>
              <a:t>5000</a:t>
            </a:r>
            <a:r>
              <a:rPr kumimoji="1" lang="zh-CN" altLang="en-US" sz="1600" dirty="0">
                <a:solidFill>
                  <a:schemeClr val="bg1"/>
                </a:solidFill>
                <a:latin typeface="微软雅黑"/>
                <a:ea typeface="微软雅黑"/>
                <a:cs typeface="微软雅黑"/>
              </a:rPr>
              <a:t>家店</a:t>
            </a:r>
            <a:r>
              <a:rPr kumimoji="1" lang="zh-CN" altLang="en-US" sz="1600" dirty="0" smtClean="0">
                <a:solidFill>
                  <a:schemeClr val="bg1"/>
                </a:solidFill>
                <a:latin typeface="微软雅黑"/>
                <a:ea typeface="微软雅黑"/>
                <a:cs typeface="微软雅黑"/>
              </a:rPr>
              <a:t>）的优势，实现生活化数字内容的入口。</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7397" y="2259858"/>
            <a:ext cx="1136289" cy="570070"/>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0787" y="3463798"/>
            <a:ext cx="1891320" cy="718406"/>
          </a:xfrm>
          <a:prstGeom prst="rect">
            <a:avLst/>
          </a:prstGeom>
        </p:spPr>
      </p:pic>
    </p:spTree>
    <p:extLst>
      <p:ext uri="{BB962C8B-B14F-4D97-AF65-F5344CB8AC3E}">
        <p14:creationId xmlns:p14="http://schemas.microsoft.com/office/powerpoint/2010/main" val="3998009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箭头连接符 15"/>
          <p:cNvCxnSpPr/>
          <p:nvPr/>
        </p:nvCxnSpPr>
        <p:spPr>
          <a:xfrm>
            <a:off x="163551" y="2960553"/>
            <a:ext cx="118872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34881" y="2389496"/>
            <a:ext cx="2743200" cy="1661070"/>
            <a:chOff x="325317" y="2035792"/>
            <a:chExt cx="2743200" cy="1661070"/>
          </a:xfrm>
        </p:grpSpPr>
        <p:grpSp>
          <p:nvGrpSpPr>
            <p:cNvPr id="18" name="组合 17"/>
            <p:cNvGrpSpPr/>
            <p:nvPr/>
          </p:nvGrpSpPr>
          <p:grpSpPr>
            <a:xfrm>
              <a:off x="1182568" y="2035792"/>
              <a:ext cx="1028700" cy="1107996"/>
              <a:chOff x="1182568" y="2035792"/>
              <a:chExt cx="1028700" cy="1107996"/>
            </a:xfrm>
          </p:grpSpPr>
          <p:sp>
            <p:nvSpPr>
              <p:cNvPr id="20" name="椭圆 19"/>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1" name="椭圆 20"/>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95160" y="2035792"/>
                <a:ext cx="748923" cy="1107996"/>
              </a:xfrm>
              <a:prstGeom prst="rect">
                <a:avLst/>
              </a:prstGeom>
            </p:spPr>
            <p:txBody>
              <a:bodyPr wrap="none">
                <a:spAutoFit/>
              </a:bodyPr>
              <a:lstStyle/>
              <a:p>
                <a:pPr algn="ctr"/>
                <a:r>
                  <a:rPr lang="en-US" altLang="zh-CN" sz="6600" b="1" dirty="0">
                    <a:solidFill>
                      <a:schemeClr val="bg1"/>
                    </a:solidFill>
                    <a:latin typeface="Arial Black" panose="020B0A04020102020204" pitchFamily="34" charset="0"/>
                  </a:rPr>
                  <a:t>1</a:t>
                </a:r>
                <a:endParaRPr lang="zh-CN" altLang="en-US" sz="6600" b="1" dirty="0">
                  <a:solidFill>
                    <a:schemeClr val="bg1"/>
                  </a:solidFill>
                  <a:latin typeface="Arial Black" panose="020B0A04020102020204" pitchFamily="34" charset="0"/>
                </a:endParaRPr>
              </a:p>
            </p:txBody>
          </p:sp>
        </p:grpSp>
        <p:sp>
          <p:nvSpPr>
            <p:cNvPr id="19" name="文本框 18"/>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由来与历史</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等腰三角形 22"/>
          <p:cNvSpPr/>
          <p:nvPr/>
        </p:nvSpPr>
        <p:spPr>
          <a:xfrm rot="5400000">
            <a:off x="11607839" y="2793865"/>
            <a:ext cx="609600" cy="333375"/>
          </a:xfrm>
          <a:prstGeom prst="triangle">
            <a:avLst/>
          </a:prstGeom>
          <a:solidFill>
            <a:srgbClr val="B6DCDF"/>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330534" y="2375848"/>
            <a:ext cx="2743200" cy="1674718"/>
            <a:chOff x="325317" y="2022144"/>
            <a:chExt cx="2743200" cy="1674718"/>
          </a:xfrm>
        </p:grpSpPr>
        <p:grpSp>
          <p:nvGrpSpPr>
            <p:cNvPr id="25" name="组合 24"/>
            <p:cNvGrpSpPr/>
            <p:nvPr/>
          </p:nvGrpSpPr>
          <p:grpSpPr>
            <a:xfrm>
              <a:off x="1182568" y="2022144"/>
              <a:ext cx="1028700" cy="1107996"/>
              <a:chOff x="1182568" y="2022144"/>
              <a:chExt cx="1028700" cy="1107996"/>
            </a:xfrm>
          </p:grpSpPr>
          <p:sp>
            <p:nvSpPr>
              <p:cNvPr id="27" name="椭圆 26"/>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8" name="椭圆 27"/>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308808"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2</a:t>
                </a:r>
                <a:endParaRPr lang="zh-CN" altLang="en-US" sz="6600" b="1" dirty="0">
                  <a:solidFill>
                    <a:schemeClr val="bg1"/>
                  </a:solidFill>
                  <a:latin typeface="Arial Black" panose="020B0A04020102020204" pitchFamily="34" charset="0"/>
                </a:endParaRPr>
              </a:p>
            </p:txBody>
          </p:sp>
        </p:grpSp>
        <p:sp>
          <p:nvSpPr>
            <p:cNvPr id="26" name="文本框 25"/>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发展与前景</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6326187" y="2375848"/>
            <a:ext cx="2743200" cy="1674718"/>
            <a:chOff x="325317" y="2022144"/>
            <a:chExt cx="2743200" cy="1674718"/>
          </a:xfrm>
        </p:grpSpPr>
        <p:grpSp>
          <p:nvGrpSpPr>
            <p:cNvPr id="31" name="组合 30"/>
            <p:cNvGrpSpPr/>
            <p:nvPr/>
          </p:nvGrpSpPr>
          <p:grpSpPr>
            <a:xfrm>
              <a:off x="1182568" y="2022144"/>
              <a:ext cx="1028700" cy="1107996"/>
              <a:chOff x="1182568" y="2022144"/>
              <a:chExt cx="1028700" cy="1107996"/>
            </a:xfrm>
          </p:grpSpPr>
          <p:sp>
            <p:nvSpPr>
              <p:cNvPr id="41" name="椭圆 40"/>
              <p:cNvSpPr/>
              <p:nvPr/>
            </p:nvSpPr>
            <p:spPr>
              <a:xfrm>
                <a:off x="1239718" y="2114550"/>
                <a:ext cx="914400" cy="914400"/>
              </a:xfrm>
              <a:prstGeom prst="ellipse">
                <a:avLst/>
              </a:prstGeom>
              <a:solidFill>
                <a:srgbClr val="2BA52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42" name="椭圆 41"/>
              <p:cNvSpPr/>
              <p:nvPr/>
            </p:nvSpPr>
            <p:spPr>
              <a:xfrm>
                <a:off x="1182568" y="2057400"/>
                <a:ext cx="1028700" cy="1028700"/>
              </a:xfrm>
              <a:prstGeom prst="ellipse">
                <a:avLst/>
              </a:prstGeom>
              <a:noFill/>
              <a:ln w="28575">
                <a:solidFill>
                  <a:srgbClr val="2BA52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322456"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3</a:t>
                </a:r>
                <a:endParaRPr lang="zh-CN" altLang="en-US" sz="6600" b="1" dirty="0">
                  <a:solidFill>
                    <a:schemeClr val="bg1"/>
                  </a:solidFill>
                  <a:latin typeface="Arial Black" panose="020B0A04020102020204" pitchFamily="34" charset="0"/>
                </a:endParaRPr>
              </a:p>
            </p:txBody>
          </p:sp>
        </p:grpSp>
        <p:sp>
          <p:nvSpPr>
            <p:cNvPr id="40" name="文本框 39"/>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rgbClr val="2BA520"/>
                  </a:solidFill>
                  <a:latin typeface="微软雅黑" panose="020B0503020204020204" pitchFamily="34" charset="-122"/>
                  <a:ea typeface="微软雅黑" panose="020B0503020204020204" pitchFamily="34" charset="-122"/>
                </a:rPr>
                <a:t>申牌与运营</a:t>
              </a:r>
              <a:endParaRPr lang="zh-CN" altLang="en-US" b="1" dirty="0">
                <a:solidFill>
                  <a:srgbClr val="2BA520"/>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9321839" y="2375848"/>
            <a:ext cx="2743200" cy="1674718"/>
            <a:chOff x="325317" y="2022144"/>
            <a:chExt cx="2743200" cy="1674718"/>
          </a:xfrm>
        </p:grpSpPr>
        <p:grpSp>
          <p:nvGrpSpPr>
            <p:cNvPr id="45" name="组合 44"/>
            <p:cNvGrpSpPr/>
            <p:nvPr/>
          </p:nvGrpSpPr>
          <p:grpSpPr>
            <a:xfrm>
              <a:off x="1182568" y="2022144"/>
              <a:ext cx="1028700" cy="1107996"/>
              <a:chOff x="1182568" y="2022144"/>
              <a:chExt cx="1028700" cy="1107996"/>
            </a:xfrm>
          </p:grpSpPr>
          <p:sp>
            <p:nvSpPr>
              <p:cNvPr id="47" name="椭圆 46"/>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48" name="椭圆 47"/>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281512"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4</a:t>
                </a:r>
                <a:endParaRPr lang="zh-CN" altLang="en-US" sz="6600" b="1" dirty="0">
                  <a:solidFill>
                    <a:schemeClr val="bg1"/>
                  </a:solidFill>
                  <a:latin typeface="Arial Black" panose="020B0A04020102020204" pitchFamily="34" charset="0"/>
                </a:endParaRPr>
              </a:p>
            </p:txBody>
          </p:sp>
        </p:grpSp>
        <p:sp>
          <p:nvSpPr>
            <p:cNvPr id="46" name="文本框 45"/>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亚联</a:t>
              </a:r>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MVNE</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68061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p:cNvSpPr>
          <p:nvPr/>
        </p:nvSpPr>
        <p:spPr>
          <a:xfrm>
            <a:off x="3428999" y="120831"/>
            <a:ext cx="5260975" cy="914400"/>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虚拟运营企业申牌流程</a:t>
            </a:r>
          </a:p>
        </p:txBody>
      </p:sp>
      <p:graphicFrame>
        <p:nvGraphicFramePr>
          <p:cNvPr id="3" name="内容占位符 3"/>
          <p:cNvGraphicFramePr>
            <a:graphicFrameLocks/>
          </p:cNvGraphicFramePr>
          <p:nvPr>
            <p:extLst>
              <p:ext uri="{D42A27DB-BD31-4B8C-83A1-F6EECF244321}">
                <p14:modId xmlns:p14="http://schemas.microsoft.com/office/powerpoint/2010/main" val="4241234403"/>
              </p:ext>
            </p:extLst>
          </p:nvPr>
        </p:nvGraphicFramePr>
        <p:xfrm>
          <a:off x="1846344" y="2742429"/>
          <a:ext cx="1557270" cy="4061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左大括号 3"/>
          <p:cNvSpPr/>
          <p:nvPr/>
        </p:nvSpPr>
        <p:spPr>
          <a:xfrm>
            <a:off x="1690724" y="2778355"/>
            <a:ext cx="115907" cy="1834035"/>
          </a:xfrm>
          <a:prstGeom prst="leftBrace">
            <a:avLst/>
          </a:prstGeom>
          <a:noFill/>
          <a:ln w="6350" cap="flat" cmpd="sng" algn="ctr">
            <a:solidFill>
              <a:srgbClr val="66CCC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559629" y="3516198"/>
            <a:ext cx="1107583" cy="338554"/>
          </a:xfrm>
          <a:prstGeom prst="rect">
            <a:avLst/>
          </a:prstGeom>
          <a:noFill/>
        </p:spPr>
        <p:txBody>
          <a:bodyPr wrap="square" rtlCol="0">
            <a:spAutoFit/>
          </a:bodyPr>
          <a:lstStyle/>
          <a:p>
            <a:pPr algn="ctr" fontAlgn="auto">
              <a:spcBef>
                <a:spcPts val="0"/>
              </a:spcBef>
              <a:spcAft>
                <a:spcPts val="0"/>
              </a:spcAft>
            </a:pPr>
            <a:r>
              <a:rPr lang="zh-CN" altLang="en-US" sz="1600" b="1" dirty="0" smtClean="0">
                <a:solidFill>
                  <a:srgbClr val="33CCCC"/>
                </a:solidFill>
                <a:latin typeface="微软雅黑" panose="020B0503020204020204" pitchFamily="34" charset="-122"/>
                <a:ea typeface="微软雅黑" panose="020B0503020204020204" pitchFamily="34" charset="-122"/>
              </a:rPr>
              <a:t>运营商</a:t>
            </a:r>
            <a:endParaRPr lang="zh-CN" altLang="en-US" sz="1600" b="1" dirty="0">
              <a:solidFill>
                <a:srgbClr val="33CCCC"/>
              </a:solidFill>
              <a:latin typeface="微软雅黑" panose="020B0503020204020204" pitchFamily="34" charset="-122"/>
              <a:ea typeface="微软雅黑" panose="020B0503020204020204" pitchFamily="34" charset="-122"/>
            </a:endParaRPr>
          </a:p>
        </p:txBody>
      </p:sp>
      <p:sp>
        <p:nvSpPr>
          <p:cNvPr id="6" name="左大括号 5"/>
          <p:cNvSpPr/>
          <p:nvPr/>
        </p:nvSpPr>
        <p:spPr>
          <a:xfrm>
            <a:off x="1729359" y="5159092"/>
            <a:ext cx="141668" cy="287255"/>
          </a:xfrm>
          <a:prstGeom prst="leftBrace">
            <a:avLst/>
          </a:prstGeom>
          <a:noFill/>
          <a:ln w="6350" cap="flat" cmpd="sng" algn="ctr">
            <a:solidFill>
              <a:srgbClr val="66CCC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574754" y="5138570"/>
            <a:ext cx="1154605" cy="338554"/>
          </a:xfrm>
          <a:prstGeom prst="rect">
            <a:avLst/>
          </a:prstGeom>
          <a:noFill/>
        </p:spPr>
        <p:txBody>
          <a:bodyPr wrap="square" rtlCol="0">
            <a:spAutoFit/>
          </a:bodyPr>
          <a:lstStyle/>
          <a:p>
            <a:pPr algn="ctr" fontAlgn="auto">
              <a:spcBef>
                <a:spcPts val="0"/>
              </a:spcBef>
              <a:spcAft>
                <a:spcPts val="0"/>
              </a:spcAft>
            </a:pPr>
            <a:r>
              <a:rPr lang="zh-CN" altLang="en-US" sz="1600" b="1" dirty="0" smtClean="0">
                <a:solidFill>
                  <a:srgbClr val="33CCCC"/>
                </a:solidFill>
                <a:latin typeface="微软雅黑" panose="020B0503020204020204" pitchFamily="34" charset="-122"/>
                <a:ea typeface="微软雅黑" panose="020B0503020204020204" pitchFamily="34" charset="-122"/>
              </a:rPr>
              <a:t>工信部</a:t>
            </a:r>
            <a:endParaRPr lang="zh-CN" altLang="en-US" sz="1600" b="1" dirty="0">
              <a:solidFill>
                <a:srgbClr val="33CCCC"/>
              </a:solidFill>
              <a:latin typeface="微软雅黑" panose="020B0503020204020204" pitchFamily="34" charset="-122"/>
              <a:ea typeface="微软雅黑" panose="020B0503020204020204" pitchFamily="34" charset="-122"/>
            </a:endParaRPr>
          </a:p>
        </p:txBody>
      </p:sp>
      <p:sp>
        <p:nvSpPr>
          <p:cNvPr id="8" name="左大括号 7"/>
          <p:cNvSpPr/>
          <p:nvPr/>
        </p:nvSpPr>
        <p:spPr>
          <a:xfrm>
            <a:off x="1690724" y="5906065"/>
            <a:ext cx="141668" cy="608898"/>
          </a:xfrm>
          <a:prstGeom prst="leftBrace">
            <a:avLst/>
          </a:prstGeom>
          <a:noFill/>
          <a:ln w="6350" cap="flat" cmpd="sng" algn="ctr">
            <a:solidFill>
              <a:srgbClr val="66CCC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574754" y="5710917"/>
            <a:ext cx="1154605" cy="584775"/>
          </a:xfrm>
          <a:prstGeom prst="rect">
            <a:avLst/>
          </a:prstGeom>
          <a:noFill/>
        </p:spPr>
        <p:txBody>
          <a:bodyPr wrap="square" rtlCol="0">
            <a:spAutoFit/>
          </a:bodyPr>
          <a:lstStyle/>
          <a:p>
            <a:pPr algn="ctr" fontAlgn="auto">
              <a:spcBef>
                <a:spcPts val="0"/>
              </a:spcBef>
              <a:spcAft>
                <a:spcPts val="0"/>
              </a:spcAft>
            </a:pPr>
            <a:r>
              <a:rPr lang="zh-CN" altLang="en-US" sz="1600" b="1" dirty="0" smtClean="0">
                <a:solidFill>
                  <a:srgbClr val="33CCCC"/>
                </a:solidFill>
                <a:latin typeface="微软雅黑" panose="020B0503020204020204" pitchFamily="34" charset="-122"/>
                <a:ea typeface="微软雅黑" panose="020B0503020204020204" pitchFamily="34" charset="-122"/>
              </a:rPr>
              <a:t>开业地</a:t>
            </a:r>
            <a:endParaRPr lang="en-US" altLang="zh-CN" sz="1600" b="1" dirty="0" smtClean="0">
              <a:solidFill>
                <a:srgbClr val="33CCCC"/>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600" b="1" dirty="0" smtClean="0">
                <a:solidFill>
                  <a:srgbClr val="33CCCC"/>
                </a:solidFill>
                <a:latin typeface="微软雅黑" panose="020B0503020204020204" pitchFamily="34" charset="-122"/>
                <a:ea typeface="微软雅黑" panose="020B0503020204020204" pitchFamily="34" charset="-122"/>
              </a:rPr>
              <a:t>通管局</a:t>
            </a:r>
            <a:endParaRPr lang="zh-CN" altLang="en-US" sz="1600" b="1" dirty="0">
              <a:solidFill>
                <a:srgbClr val="33CCCC"/>
              </a:solidFill>
              <a:latin typeface="微软雅黑" panose="020B0503020204020204" pitchFamily="34" charset="-122"/>
              <a:ea typeface="微软雅黑" panose="020B0503020204020204" pitchFamily="34" charset="-122"/>
            </a:endParaRPr>
          </a:p>
        </p:txBody>
      </p:sp>
      <p:sp>
        <p:nvSpPr>
          <p:cNvPr id="10" name="线形标注 1(带边框和强调线) 9"/>
          <p:cNvSpPr/>
          <p:nvPr/>
        </p:nvSpPr>
        <p:spPr>
          <a:xfrm>
            <a:off x="4733043" y="2713095"/>
            <a:ext cx="2652885" cy="469632"/>
          </a:xfrm>
          <a:prstGeom prst="accentBorderCallout1">
            <a:avLst>
              <a:gd name="adj1" fmla="val 11812"/>
              <a:gd name="adj2" fmla="val -8333"/>
              <a:gd name="adj3" fmla="val 11782"/>
              <a:gd name="adj4" fmla="val -49682"/>
            </a:avLst>
          </a:prstGeom>
          <a:noFill/>
          <a:ln w="12700" cap="flat" cmpd="sng" algn="ctr">
            <a:solidFill>
              <a:srgbClr val="66CCCC"/>
            </a:solidFill>
            <a:prstDash val="solid"/>
            <a:miter lim="800000"/>
            <a:headEnd type="none" w="med" len="med"/>
            <a:tailEnd type="arrow" w="med" len="med"/>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移动转售前期沟通材料</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11" name="线形标注 1(带边框和强调线) 10"/>
          <p:cNvSpPr/>
          <p:nvPr/>
        </p:nvSpPr>
        <p:spPr>
          <a:xfrm>
            <a:off x="5246050" y="3290496"/>
            <a:ext cx="3642576" cy="469632"/>
          </a:xfrm>
          <a:prstGeom prst="accentBorderCallout1">
            <a:avLst>
              <a:gd name="adj1" fmla="val 11812"/>
              <a:gd name="adj2" fmla="val -8333"/>
              <a:gd name="adj3" fmla="val 17594"/>
              <a:gd name="adj4" fmla="val -52052"/>
            </a:avLst>
          </a:prstGeom>
          <a:noFill/>
          <a:ln w="12700" cap="flat" cmpd="sng" algn="ctr">
            <a:solidFill>
              <a:srgbClr val="66CCCC"/>
            </a:solidFill>
            <a:prstDash val="solid"/>
            <a:miter lim="800000"/>
            <a:headEnd type="none" w="med" len="med"/>
            <a:tailEnd type="arrow" w="med" len="med"/>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转售接洽企业基本情况调查表</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移动通信转售业务试点合作意向书</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12" name="线形标注 1(带边框和强调线) 11"/>
          <p:cNvSpPr/>
          <p:nvPr/>
        </p:nvSpPr>
        <p:spPr>
          <a:xfrm>
            <a:off x="6412126" y="3793379"/>
            <a:ext cx="3642576" cy="876255"/>
          </a:xfrm>
          <a:prstGeom prst="accentBorderCallout1">
            <a:avLst>
              <a:gd name="adj1" fmla="val 17927"/>
              <a:gd name="adj2" fmla="val -6216"/>
              <a:gd name="adj3" fmla="val 18378"/>
              <a:gd name="adj4" fmla="val -82834"/>
            </a:avLst>
          </a:prstGeom>
          <a:noFill/>
          <a:ln w="12700" cap="flat" cmpd="sng" algn="ctr">
            <a:solidFill>
              <a:srgbClr val="66CCCC"/>
            </a:solidFill>
            <a:prstDash val="solid"/>
            <a:miter lim="800000"/>
            <a:headEnd type="none" w="med" len="med"/>
            <a:tailEnd type="arrow" w="med" len="med"/>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转售接洽企业基本情况调查表</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移动通信转售业务试点合作意向书</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移动通信转售合作技术沟通材料</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移动通信转售商业计划书</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13" name="线形标注 3(带边框和强调线) 12"/>
          <p:cNvSpPr/>
          <p:nvPr/>
        </p:nvSpPr>
        <p:spPr>
          <a:xfrm>
            <a:off x="9367294" y="4897703"/>
            <a:ext cx="2292893" cy="548643"/>
          </a:xfrm>
          <a:prstGeom prst="accentBorderCallout3">
            <a:avLst>
              <a:gd name="adj1" fmla="val 96815"/>
              <a:gd name="adj2" fmla="val -7063"/>
              <a:gd name="adj3" fmla="val 96815"/>
              <a:gd name="adj4" fmla="val -17514"/>
              <a:gd name="adj5" fmla="val -21305"/>
              <a:gd name="adj6" fmla="val -17514"/>
              <a:gd name="adj7" fmla="val -22777"/>
              <a:gd name="adj8" fmla="val -262655"/>
            </a:avLst>
          </a:prstGeom>
          <a:noFill/>
          <a:ln w="12700" cap="flat" cmpd="sng" algn="ctr">
            <a:solidFill>
              <a:srgbClr val="66CCCC"/>
            </a:solidFill>
            <a:prstDash val="solid"/>
            <a:miter lim="800000"/>
            <a:headEnd type="none" w="med" len="med"/>
            <a:tailEnd type="arrow" w="med" len="med"/>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移动转售业务商业合同</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反馈意见</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p>
        </p:txBody>
      </p:sp>
      <p:sp>
        <p:nvSpPr>
          <p:cNvPr id="14" name="线形标注 1(带边框和强调线) 13"/>
          <p:cNvSpPr/>
          <p:nvPr/>
        </p:nvSpPr>
        <p:spPr>
          <a:xfrm>
            <a:off x="5233171" y="5280287"/>
            <a:ext cx="3562884" cy="469632"/>
          </a:xfrm>
          <a:prstGeom prst="accentBorderCallout1">
            <a:avLst>
              <a:gd name="adj1" fmla="val 11812"/>
              <a:gd name="adj2" fmla="val -8333"/>
              <a:gd name="adj3" fmla="val 14688"/>
              <a:gd name="adj4" fmla="val -51434"/>
            </a:avLst>
          </a:prstGeom>
          <a:noFill/>
          <a:ln w="12700" cap="flat" cmpd="sng" algn="ctr">
            <a:solidFill>
              <a:srgbClr val="66CCCC"/>
            </a:solidFill>
            <a:prstDash val="solid"/>
            <a:miter lim="800000"/>
            <a:headEnd type="none" w="med" len="med"/>
            <a:tailEnd type="arrow" w="med" len="med"/>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移动通信转售业务试点申请材料</a:t>
            </a:r>
            <a:r>
              <a:rPr kumimoji="0" lang="en-US" altLang="zh-CN"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15" name="矩形 14"/>
          <p:cNvSpPr/>
          <p:nvPr/>
        </p:nvSpPr>
        <p:spPr>
          <a:xfrm>
            <a:off x="611186" y="913115"/>
            <a:ext cx="10896600" cy="1477328"/>
          </a:xfrm>
          <a:prstGeom prst="rect">
            <a:avLst/>
          </a:prstGeom>
        </p:spPr>
        <p:txBody>
          <a:bodyPr wrap="square">
            <a:spAutoFit/>
          </a:bodyPr>
          <a:lstStyle/>
          <a:p>
            <a:pPr>
              <a:lnSpc>
                <a:spcPct val="150000"/>
              </a:lnSpc>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成为</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虚拟运营</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商要求企业向</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中国移动、中国联通、中国电信的一家或者多家进行提交商业计划书、洽谈申请材料等，被申请运营商对其进行评审、批复。运营商申请通过后还需要获得工信部的复批，最终拿到移动转售业务牌照，才能开展虚拟运营商业务。</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5751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p:cNvSpPr>
          <p:nvPr/>
        </p:nvSpPr>
        <p:spPr>
          <a:xfrm>
            <a:off x="3428999" y="120831"/>
            <a:ext cx="5260975" cy="914400"/>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虚拟运营企业申牌咨询材料</a:t>
            </a:r>
          </a:p>
        </p:txBody>
      </p:sp>
      <p:sp>
        <p:nvSpPr>
          <p:cNvPr id="3" name="流程图: 多文档 2"/>
          <p:cNvSpPr/>
          <p:nvPr/>
        </p:nvSpPr>
        <p:spPr>
          <a:xfrm>
            <a:off x="1220787" y="1676400"/>
            <a:ext cx="1752600" cy="1371600"/>
          </a:xfrm>
          <a:prstGeom prst="flowChartMultidocument">
            <a:avLst/>
          </a:prstGeom>
          <a:solidFill>
            <a:srgbClr val="B4B4B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428999" y="1629718"/>
            <a:ext cx="6096000" cy="830997"/>
          </a:xfrm>
          <a:prstGeom prst="rect">
            <a:avLst/>
          </a:prstGeom>
        </p:spPr>
        <p:txBody>
          <a:bodyPr>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中国联通移动转售业务</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合作商业计划</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书（北京联想调频科技有限公司）</a:t>
            </a:r>
          </a:p>
        </p:txBody>
      </p:sp>
      <p:sp>
        <p:nvSpPr>
          <p:cNvPr id="6" name="流程图: 多文档 5"/>
          <p:cNvSpPr/>
          <p:nvPr/>
        </p:nvSpPr>
        <p:spPr>
          <a:xfrm>
            <a:off x="1220787" y="4031397"/>
            <a:ext cx="1752600" cy="1371600"/>
          </a:xfrm>
          <a:prstGeom prst="flowChartMultidocument">
            <a:avLst/>
          </a:prstGeom>
          <a:solidFill>
            <a:srgbClr val="33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37843" y="4031397"/>
            <a:ext cx="6096000" cy="830997"/>
          </a:xfrm>
          <a:prstGeom prst="rect">
            <a:avLst/>
          </a:prstGeom>
        </p:spPr>
        <p:txBody>
          <a:bodyPr>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移动通信转售业务试点接洽企业填报材料－联想</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调频</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437843" y="2460715"/>
            <a:ext cx="6096000" cy="461665"/>
          </a:xfrm>
          <a:prstGeom prst="rect">
            <a:avLst/>
          </a:prstGeom>
        </p:spPr>
        <p:txBody>
          <a:bodyPr>
            <a:spAutoFit/>
          </a:bodyPr>
          <a:lstStyle/>
          <a:p>
            <a:r>
              <a:rPr lang="en-US" altLang="zh-CN" sz="2400" dirty="0" smtClean="0">
                <a:solidFill>
                  <a:srgbClr val="33CCCC"/>
                </a:solidFill>
                <a:latin typeface="微软雅黑" panose="020B0503020204020204" pitchFamily="34" charset="-122"/>
                <a:ea typeface="微软雅黑" panose="020B0503020204020204" pitchFamily="34" charset="-122"/>
              </a:rPr>
              <a:t>Word</a:t>
            </a:r>
            <a:r>
              <a:rPr lang="zh-CN" altLang="en-US" sz="2400" dirty="0" smtClean="0">
                <a:solidFill>
                  <a:srgbClr val="33CCCC"/>
                </a:solidFill>
                <a:latin typeface="微软雅黑" panose="020B0503020204020204" pitchFamily="34" charset="-122"/>
                <a:ea typeface="微软雅黑" panose="020B0503020204020204" pitchFamily="34" charset="-122"/>
              </a:rPr>
              <a:t>及</a:t>
            </a:r>
            <a:r>
              <a:rPr lang="en-US" altLang="zh-CN" sz="2400" dirty="0" smtClean="0">
                <a:solidFill>
                  <a:srgbClr val="33CCCC"/>
                </a:solidFill>
                <a:latin typeface="微软雅黑" panose="020B0503020204020204" pitchFamily="34" charset="-122"/>
                <a:ea typeface="微软雅黑" panose="020B0503020204020204" pitchFamily="34" charset="-122"/>
              </a:rPr>
              <a:t>PPT</a:t>
            </a:r>
            <a:r>
              <a:rPr lang="zh-CN" altLang="en-US" sz="2400" dirty="0" smtClean="0">
                <a:solidFill>
                  <a:srgbClr val="33CCCC"/>
                </a:solidFill>
                <a:latin typeface="微软雅黑" panose="020B0503020204020204" pitchFamily="34" charset="-122"/>
                <a:ea typeface="微软雅黑" panose="020B0503020204020204" pitchFamily="34" charset="-122"/>
              </a:rPr>
              <a:t>版</a:t>
            </a:r>
            <a:endParaRPr lang="zh-CN" altLang="en-US" sz="2400" dirty="0">
              <a:solidFill>
                <a:srgbClr val="33CCCC"/>
              </a:solidFill>
              <a:latin typeface="微软雅黑" panose="020B0503020204020204" pitchFamily="34" charset="-122"/>
              <a:ea typeface="微软雅黑" panose="020B0503020204020204" pitchFamily="34" charset="-122"/>
            </a:endParaRPr>
          </a:p>
        </p:txBody>
      </p:sp>
      <p:sp>
        <p:nvSpPr>
          <p:cNvPr id="9" name="矩形 8"/>
          <p:cNvSpPr/>
          <p:nvPr/>
        </p:nvSpPr>
        <p:spPr>
          <a:xfrm>
            <a:off x="3437843" y="4862394"/>
            <a:ext cx="6096000" cy="461665"/>
          </a:xfrm>
          <a:prstGeom prst="rect">
            <a:avLst/>
          </a:prstGeom>
        </p:spPr>
        <p:txBody>
          <a:bodyPr>
            <a:spAutoFit/>
          </a:bodyPr>
          <a:lstStyle/>
          <a:p>
            <a:r>
              <a:rPr lang="en-US" altLang="zh-CN" sz="2400" dirty="0" smtClean="0">
                <a:solidFill>
                  <a:srgbClr val="33CCCC"/>
                </a:solidFill>
                <a:latin typeface="微软雅黑" panose="020B0503020204020204" pitchFamily="34" charset="-122"/>
                <a:ea typeface="微软雅黑" panose="020B0503020204020204" pitchFamily="34" charset="-122"/>
              </a:rPr>
              <a:t>Word</a:t>
            </a:r>
            <a:r>
              <a:rPr lang="zh-CN" altLang="en-US" sz="2400" dirty="0" smtClean="0">
                <a:solidFill>
                  <a:srgbClr val="33CCCC"/>
                </a:solidFill>
                <a:latin typeface="微软雅黑" panose="020B0503020204020204" pitchFamily="34" charset="-122"/>
                <a:ea typeface="微软雅黑" panose="020B0503020204020204" pitchFamily="34" charset="-122"/>
              </a:rPr>
              <a:t>版</a:t>
            </a:r>
            <a:endParaRPr lang="zh-CN" altLang="en-US" sz="2400" dirty="0">
              <a:solidFill>
                <a:srgbClr val="33CC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4181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19"/>
          <p:cNvSpPr txBox="1"/>
          <p:nvPr/>
        </p:nvSpPr>
        <p:spPr>
          <a:xfrm>
            <a:off x="791022" y="971006"/>
            <a:ext cx="10789028" cy="961289"/>
          </a:xfrm>
          <a:prstGeom prst="rect">
            <a:avLst/>
          </a:prstGeom>
        </p:spPr>
        <p:txBody>
          <a:bodyPr wrap="square">
            <a:spAutoFit/>
          </a:bodyPr>
          <a:lstStyle>
            <a:defPPr>
              <a:defRPr lang="zh-CN"/>
            </a:defPPr>
            <a:lvl1pPr>
              <a:lnSpc>
                <a:spcPct val="150000"/>
              </a:lnSpc>
              <a:defRPr sz="200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solidFill>
                  <a:schemeClr val="tx1">
                    <a:lumMod val="65000"/>
                    <a:lumOff val="35000"/>
                  </a:schemeClr>
                </a:solidFill>
              </a:rPr>
              <a:t>基础运营商转售模式的不同，决定了业务</a:t>
            </a:r>
            <a:r>
              <a:rPr lang="zh-CN" altLang="en-US" dirty="0" smtClean="0">
                <a:solidFill>
                  <a:schemeClr val="tx1">
                    <a:lumMod val="65000"/>
                    <a:lumOff val="35000"/>
                  </a:schemeClr>
                </a:solidFill>
              </a:rPr>
              <a:t>发展</a:t>
            </a:r>
            <a:r>
              <a:rPr lang="en-US" altLang="zh-CN" dirty="0" smtClean="0">
                <a:solidFill>
                  <a:schemeClr val="tx1">
                    <a:lumMod val="65000"/>
                    <a:lumOff val="35000"/>
                  </a:schemeClr>
                </a:solidFill>
              </a:rPr>
              <a:t>IT</a:t>
            </a:r>
            <a:r>
              <a:rPr lang="zh-CN" altLang="en-US" dirty="0">
                <a:solidFill>
                  <a:schemeClr val="tx1">
                    <a:lumMod val="65000"/>
                    <a:lumOff val="35000"/>
                  </a:schemeClr>
                </a:solidFill>
              </a:rPr>
              <a:t>建设</a:t>
            </a:r>
            <a:r>
              <a:rPr lang="zh-CN" altLang="en-US" dirty="0" smtClean="0">
                <a:solidFill>
                  <a:schemeClr val="tx1">
                    <a:lumMod val="65000"/>
                    <a:lumOff val="35000"/>
                  </a:schemeClr>
                </a:solidFill>
              </a:rPr>
              <a:t>模式差异。转</a:t>
            </a:r>
            <a:r>
              <a:rPr lang="zh-CN" altLang="en-US" dirty="0">
                <a:solidFill>
                  <a:schemeClr val="tx1">
                    <a:lumMod val="65000"/>
                    <a:lumOff val="35000"/>
                  </a:schemeClr>
                </a:solidFill>
              </a:rPr>
              <a:t>售商需自建全量</a:t>
            </a:r>
            <a:r>
              <a:rPr lang="en-US" altLang="zh-CN" dirty="0">
                <a:solidFill>
                  <a:schemeClr val="tx1">
                    <a:lumMod val="65000"/>
                    <a:lumOff val="35000"/>
                  </a:schemeClr>
                </a:solidFill>
              </a:rPr>
              <a:t>IT</a:t>
            </a:r>
            <a:r>
              <a:rPr lang="zh-CN" altLang="en-US" dirty="0">
                <a:solidFill>
                  <a:schemeClr val="tx1">
                    <a:lumMod val="65000"/>
                    <a:lumOff val="35000"/>
                  </a:schemeClr>
                </a:solidFill>
              </a:rPr>
              <a:t>，能够完全掌控产品和客户，但对转售商自身运营能力提出了较高要求。</a:t>
            </a:r>
            <a:endParaRPr lang="en-US" altLang="zh-CN" dirty="0">
              <a:solidFill>
                <a:schemeClr val="tx1">
                  <a:lumMod val="65000"/>
                  <a:lumOff val="35000"/>
                </a:schemeClr>
              </a:solidFill>
            </a:endParaRPr>
          </a:p>
        </p:txBody>
      </p:sp>
      <p:sp>
        <p:nvSpPr>
          <p:cNvPr id="36" name="标题占位符 1"/>
          <p:cNvSpPr txBox="1">
            <a:spLocks/>
          </p:cNvSpPr>
          <p:nvPr/>
        </p:nvSpPr>
        <p:spPr>
          <a:xfrm>
            <a:off x="2297749" y="117144"/>
            <a:ext cx="7775575" cy="914400"/>
          </a:xfrm>
          <a:prstGeom prst="rect">
            <a:avLst/>
          </a:prstGeom>
        </p:spPr>
        <p:txBody>
          <a:bodyPr vert="horz" lIns="91440" tIns="45720" rIns="91440" bIns="45720" rtlCol="0" anchor="ctr">
            <a:noAutofit/>
          </a:bodyPr>
          <a:lstStyle/>
          <a:p>
            <a:pPr algn="ctr" eaLnBrk="0" hangingPunct="0">
              <a:defRPr/>
            </a:pPr>
            <a:r>
              <a:rPr lang="zh-CN" altLang="en-US" sz="3000" kern="0" dirty="0" smtClean="0">
                <a:solidFill>
                  <a:srgbClr val="F8964D"/>
                </a:solidFill>
                <a:latin typeface="微软雅黑" pitchFamily="34" charset="-122"/>
                <a:ea typeface="微软雅黑" pitchFamily="34" charset="-122"/>
                <a:cs typeface="+mj-cs"/>
              </a:rPr>
              <a:t>三大运营业务转</a:t>
            </a:r>
            <a:r>
              <a:rPr lang="zh-CN" altLang="en-US" sz="3000" kern="0" dirty="0">
                <a:solidFill>
                  <a:srgbClr val="F8964D"/>
                </a:solidFill>
                <a:latin typeface="微软雅黑" pitchFamily="34" charset="-122"/>
                <a:ea typeface="微软雅黑" pitchFamily="34" charset="-122"/>
                <a:cs typeface="+mj-cs"/>
              </a:rPr>
              <a:t>售方式</a:t>
            </a:r>
            <a:r>
              <a:rPr lang="zh-CN" altLang="en-US" sz="3000" kern="0" dirty="0" smtClean="0">
                <a:solidFill>
                  <a:srgbClr val="F8964D"/>
                </a:solidFill>
                <a:latin typeface="微软雅黑" pitchFamily="34" charset="-122"/>
                <a:ea typeface="微软雅黑" pitchFamily="34" charset="-122"/>
                <a:cs typeface="+mj-cs"/>
              </a:rPr>
              <a:t>对比</a:t>
            </a:r>
            <a:endParaRPr lang="zh-CN" altLang="en-US" sz="3000" kern="0" dirty="0">
              <a:solidFill>
                <a:srgbClr val="F8964D"/>
              </a:solidFill>
              <a:latin typeface="微软雅黑" pitchFamily="34" charset="-122"/>
              <a:ea typeface="微软雅黑" pitchFamily="34" charset="-122"/>
              <a:cs typeface="+mj-cs"/>
            </a:endParaRPr>
          </a:p>
        </p:txBody>
      </p:sp>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0497" y="5340234"/>
            <a:ext cx="1149791" cy="1218435"/>
          </a:xfrm>
          <a:prstGeom prst="rect">
            <a:avLst/>
          </a:prstGeom>
        </p:spPr>
      </p:pic>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31" y="5563328"/>
            <a:ext cx="1523178" cy="1044465"/>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4749" y="5667818"/>
            <a:ext cx="1926473" cy="905901"/>
          </a:xfrm>
          <a:prstGeom prst="rect">
            <a:avLst/>
          </a:prstGeom>
        </p:spPr>
      </p:pic>
      <p:sp>
        <p:nvSpPr>
          <p:cNvPr id="40" name="TextBox 66"/>
          <p:cNvSpPr txBox="1"/>
          <p:nvPr/>
        </p:nvSpPr>
        <p:spPr>
          <a:xfrm>
            <a:off x="687387" y="2057399"/>
            <a:ext cx="4038599" cy="2178227"/>
          </a:xfrm>
          <a:prstGeom prst="rect">
            <a:avLst/>
          </a:prstGeom>
          <a:noFill/>
          <a:ln>
            <a:solidFill>
              <a:schemeClr val="bg1">
                <a:lumMod val="75000"/>
              </a:schemeClr>
            </a:solidFill>
          </a:ln>
        </p:spPr>
        <p:txBody>
          <a:bodyPr wrap="square" lIns="18000" rIns="18000" rtlCol="0">
            <a:no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业务模式</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资源池模式</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对转售企业批发语音、流量（</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3G</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）、短信、增值业务（手机音乐、回铃音、手机视频、手机阅读手机邮箱、应用商店、扩展短信）</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系统建设：</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系统对接：总部一点对接。</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业务支撑系统：由转售企业自行建设</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有偿服务：一卡充、</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OCS(</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会话控制</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、增值、代制卡、现场写卡等</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p:txBody>
      </p:sp>
      <p:sp>
        <p:nvSpPr>
          <p:cNvPr id="41" name="TextBox 67"/>
          <p:cNvSpPr txBox="1"/>
          <p:nvPr/>
        </p:nvSpPr>
        <p:spPr>
          <a:xfrm>
            <a:off x="7889823" y="2063732"/>
            <a:ext cx="4114800" cy="2171893"/>
          </a:xfrm>
          <a:prstGeom prst="rect">
            <a:avLst/>
          </a:prstGeom>
          <a:noFill/>
          <a:ln>
            <a:solidFill>
              <a:schemeClr val="bg1">
                <a:lumMod val="75000"/>
              </a:schemeClr>
            </a:solidFill>
          </a:ln>
        </p:spPr>
        <p:txBody>
          <a:bodyPr wrap="square" lIns="18000" rIns="18000" rtlCol="0">
            <a:no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业务模式</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套餐转售模式</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中国电信主要有三种业务模式和转售企业开展合作：</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1</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、现有套餐转售模式；</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2</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、定制套餐转售模式；</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3</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、资源池批发模式</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尚未推出</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系统建设：</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系统对接：总部一点对接。</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业务支撑系统：中国电信提供核心系统租用，周边系统需要自建</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网厅、掌厅等</a:t>
            </a:r>
            <a:r>
              <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p>
          <a:p>
            <a:pPr marL="0" marR="0" lvl="0" indent="0" defTabSz="914400" eaLnBrk="1" fontAlgn="auto" latinLnBrk="0" hangingPunct="1">
              <a:lnSpc>
                <a:spcPct val="125000"/>
              </a:lnSpc>
              <a:spcBef>
                <a:spcPts val="0"/>
              </a:spcBef>
              <a:spcAft>
                <a:spcPts val="0"/>
              </a:spcAft>
              <a:buClrTx/>
              <a:buSzTx/>
              <a:buFontTx/>
              <a:buNone/>
              <a:tabLst/>
              <a:defRPr/>
            </a:pPr>
            <a:r>
              <a:rPr kumimoji="0" lang="zh-CN" altLang="en-US"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（第二批转身企业并不提供租用，只能自建）</a:t>
            </a:r>
            <a:endParaRPr kumimoji="0" lang="en-US" altLang="zh-CN" sz="1200"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p:txBody>
      </p:sp>
      <p:sp>
        <p:nvSpPr>
          <p:cNvPr id="42" name="TextBox 67"/>
          <p:cNvSpPr txBox="1"/>
          <p:nvPr/>
        </p:nvSpPr>
        <p:spPr>
          <a:xfrm>
            <a:off x="4856527" y="2050682"/>
            <a:ext cx="2880896" cy="2184944"/>
          </a:xfrm>
          <a:prstGeom prst="rect">
            <a:avLst/>
          </a:prstGeom>
          <a:noFill/>
          <a:ln>
            <a:solidFill>
              <a:schemeClr val="bg1">
                <a:lumMod val="75000"/>
              </a:schemeClr>
            </a:solidFill>
          </a:ln>
        </p:spPr>
        <p:txBody>
          <a:bodyPr wrap="square" lIns="18000" rIns="18000" rtlCol="0">
            <a:no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1400" b="1" i="0" u="none" strike="noStrike" kern="0" cap="none" spc="0" normalizeH="0" baseline="0">
                <a:ln>
                  <a:noFill/>
                </a:ln>
                <a:solidFill>
                  <a:schemeClr val="tx1">
                    <a:lumMod val="65000"/>
                    <a:lumOff val="35000"/>
                  </a:schemeClr>
                </a:solidFill>
                <a:effectLst/>
                <a:uLnTx/>
                <a:uFillTx/>
                <a:latin typeface="微软雅黑" pitchFamily="34" charset="-122"/>
                <a:ea typeface="微软雅黑" pitchFamily="34" charset="-122"/>
              </a:defRPr>
            </a:lvl1pPr>
          </a:lstStyle>
          <a:p>
            <a:pPr>
              <a:lnSpc>
                <a:spcPct val="125000"/>
              </a:lnSpc>
            </a:pPr>
            <a:r>
              <a:rPr lang="zh-CN" altLang="en-US" sz="1200" b="0" dirty="0"/>
              <a:t>业务模式类似于电信：</a:t>
            </a:r>
            <a:endParaRPr lang="en-US" altLang="zh-CN" sz="1200" b="0" dirty="0"/>
          </a:p>
          <a:p>
            <a:pPr>
              <a:lnSpc>
                <a:spcPct val="125000"/>
              </a:lnSpc>
            </a:pPr>
            <a:r>
              <a:rPr lang="en-US" altLang="zh-CN" sz="1200" b="0" dirty="0"/>
              <a:t>(</a:t>
            </a:r>
            <a:r>
              <a:rPr lang="zh-CN" altLang="en-US" sz="1200" b="0" dirty="0"/>
              <a:t>资源池</a:t>
            </a:r>
            <a:r>
              <a:rPr lang="en-US" altLang="zh-CN" sz="1200" b="0" dirty="0"/>
              <a:t>(WLAN)+</a:t>
            </a:r>
            <a:r>
              <a:rPr lang="zh-CN" altLang="en-US" sz="1200" b="0" dirty="0"/>
              <a:t>套餐模组转售模式</a:t>
            </a:r>
            <a:r>
              <a:rPr lang="en-US" altLang="zh-CN" sz="1200" b="0" dirty="0"/>
              <a:t>(</a:t>
            </a:r>
            <a:r>
              <a:rPr lang="zh-CN" altLang="en-US" sz="1200" b="0" dirty="0"/>
              <a:t>其他业务</a:t>
            </a:r>
            <a:r>
              <a:rPr lang="en-US" altLang="zh-CN" sz="1200" b="0" dirty="0"/>
              <a:t>))</a:t>
            </a:r>
          </a:p>
          <a:p>
            <a:pPr>
              <a:lnSpc>
                <a:spcPct val="125000"/>
              </a:lnSpc>
            </a:pPr>
            <a:r>
              <a:rPr lang="zh-CN" altLang="en-US" sz="1200" b="0" dirty="0"/>
              <a:t>系统建设类似于联通：</a:t>
            </a:r>
            <a:endParaRPr lang="en-US" altLang="zh-CN" sz="1200" b="0" dirty="0"/>
          </a:p>
          <a:p>
            <a:pPr>
              <a:lnSpc>
                <a:spcPct val="125000"/>
              </a:lnSpc>
            </a:pPr>
            <a:r>
              <a:rPr lang="zh-CN" altLang="en-US" sz="1200" b="0" dirty="0"/>
              <a:t>系统对接：总部一点对接转售商自建系统</a:t>
            </a:r>
            <a:r>
              <a:rPr lang="zh-CN" altLang="en-US" sz="1200" b="0" dirty="0" smtClean="0"/>
              <a:t>。</a:t>
            </a:r>
            <a:endParaRPr lang="en-US" altLang="zh-CN" sz="1200" b="0" dirty="0"/>
          </a:p>
        </p:txBody>
      </p:sp>
      <p:grpSp>
        <p:nvGrpSpPr>
          <p:cNvPr id="56" name="组合 55"/>
          <p:cNvGrpSpPr/>
          <p:nvPr/>
        </p:nvGrpSpPr>
        <p:grpSpPr>
          <a:xfrm>
            <a:off x="938959" y="4317501"/>
            <a:ext cx="3505993" cy="2198231"/>
            <a:chOff x="915194" y="3815462"/>
            <a:chExt cx="4021088" cy="2521192"/>
          </a:xfrm>
        </p:grpSpPr>
        <p:sp>
          <p:nvSpPr>
            <p:cNvPr id="43" name="圆角矩形 11"/>
            <p:cNvSpPr/>
            <p:nvPr/>
          </p:nvSpPr>
          <p:spPr>
            <a:xfrm>
              <a:off x="2019163" y="4657430"/>
              <a:ext cx="1206060" cy="481744"/>
            </a:xfrm>
            <a:prstGeom prst="roundRect">
              <a:avLst/>
            </a:prstGeom>
            <a:solidFill>
              <a:srgbClr val="F58220"/>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全业务服务接入</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1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平台</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44" name="圆角矩形 60"/>
            <p:cNvSpPr/>
            <p:nvPr/>
          </p:nvSpPr>
          <p:spPr bwMode="auto">
            <a:xfrm>
              <a:off x="1007350" y="3815462"/>
              <a:ext cx="645704" cy="2160240"/>
            </a:xfrm>
            <a:prstGeom prst="roundRect">
              <a:avLst/>
            </a:prstGeom>
            <a:solidFill>
              <a:schemeClr val="accent1">
                <a:lumMod val="75000"/>
              </a:schemeClr>
            </a:solidFill>
            <a:ln w="9525" algn="ctr">
              <a:solidFill>
                <a:schemeClr val="bg1">
                  <a:lumMod val="75000"/>
                </a:schemeClr>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转售业务</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受理</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系统</a:t>
              </a:r>
            </a:p>
          </p:txBody>
        </p:sp>
        <p:sp>
          <p:nvSpPr>
            <p:cNvPr id="45" name="圆角矩形 11"/>
            <p:cNvSpPr/>
            <p:nvPr/>
          </p:nvSpPr>
          <p:spPr>
            <a:xfrm>
              <a:off x="2019163" y="3901708"/>
              <a:ext cx="1206061" cy="489819"/>
            </a:xfrm>
            <a:prstGeom prst="roundRect">
              <a:avLst/>
            </a:prstGeom>
            <a:solidFill>
              <a:srgbClr val="F58220"/>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转售企业</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1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运营门户</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46" name="圆角矩形 11"/>
            <p:cNvSpPr/>
            <p:nvPr/>
          </p:nvSpPr>
          <p:spPr>
            <a:xfrm>
              <a:off x="3568130" y="4697848"/>
              <a:ext cx="1368152" cy="432048"/>
            </a:xfrm>
            <a:prstGeom prst="roundRect">
              <a:avLst/>
            </a:prstGeom>
            <a:solidFill>
              <a:srgbClr val="F58220"/>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联通省分系统</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47" name="圆角矩形 11"/>
            <p:cNvSpPr/>
            <p:nvPr/>
          </p:nvSpPr>
          <p:spPr>
            <a:xfrm>
              <a:off x="3568130" y="3899423"/>
              <a:ext cx="1368152" cy="504057"/>
            </a:xfrm>
            <a:prstGeom prst="roundRect">
              <a:avLst/>
            </a:prstGeom>
            <a:solidFill>
              <a:srgbClr val="F58220"/>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联通总部系统</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48" name="圆角矩形 11"/>
            <p:cNvSpPr/>
            <p:nvPr/>
          </p:nvSpPr>
          <p:spPr>
            <a:xfrm>
              <a:off x="2015462" y="5399638"/>
              <a:ext cx="1206060" cy="481744"/>
            </a:xfrm>
            <a:prstGeom prst="roundRect">
              <a:avLst/>
            </a:prstGeom>
            <a:solidFill>
              <a:srgbClr val="F58220"/>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集中话单采集</a:t>
              </a:r>
              <a:endParaRPr kumimoji="0" lang="en-US" altLang="zh-CN"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1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预处理系统</a:t>
              </a:r>
            </a:p>
          </p:txBody>
        </p:sp>
        <p:cxnSp>
          <p:nvCxnSpPr>
            <p:cNvPr id="49" name="曲线连接符 48"/>
            <p:cNvCxnSpPr>
              <a:stCxn id="44" idx="3"/>
              <a:endCxn id="43" idx="1"/>
            </p:cNvCxnSpPr>
            <p:nvPr/>
          </p:nvCxnSpPr>
          <p:spPr>
            <a:xfrm>
              <a:off x="1653055" y="4895582"/>
              <a:ext cx="366109" cy="2720"/>
            </a:xfrm>
            <a:prstGeom prst="curvedConnector3">
              <a:avLst>
                <a:gd name="adj1" fmla="val 50000"/>
              </a:avLst>
            </a:prstGeom>
            <a:noFill/>
            <a:ln w="9525" cap="flat" cmpd="sng" algn="ctr">
              <a:solidFill>
                <a:srgbClr val="C00000"/>
              </a:solidFill>
              <a:prstDash val="solid"/>
              <a:headEnd type="arrow"/>
              <a:tailEnd type="arrow"/>
            </a:ln>
            <a:effectLst/>
          </p:spPr>
        </p:cxnSp>
        <p:cxnSp>
          <p:nvCxnSpPr>
            <p:cNvPr id="50" name="曲线连接符 49"/>
            <p:cNvCxnSpPr>
              <a:stCxn id="44" idx="3"/>
              <a:endCxn id="48" idx="1"/>
            </p:cNvCxnSpPr>
            <p:nvPr/>
          </p:nvCxnSpPr>
          <p:spPr>
            <a:xfrm>
              <a:off x="1653054" y="4895582"/>
              <a:ext cx="362408" cy="744928"/>
            </a:xfrm>
            <a:prstGeom prst="curvedConnector3">
              <a:avLst>
                <a:gd name="adj1" fmla="val 50000"/>
              </a:avLst>
            </a:prstGeom>
            <a:noFill/>
            <a:ln w="9525" cap="flat" cmpd="sng" algn="ctr">
              <a:solidFill>
                <a:srgbClr val="C00000"/>
              </a:solidFill>
              <a:prstDash val="solid"/>
              <a:headEnd type="arrow"/>
              <a:tailEnd type="arrow"/>
            </a:ln>
            <a:effectLst/>
          </p:spPr>
        </p:cxnSp>
        <p:cxnSp>
          <p:nvCxnSpPr>
            <p:cNvPr id="51" name="直接箭头连接符 50"/>
            <p:cNvCxnSpPr>
              <a:stCxn id="45" idx="3"/>
              <a:endCxn id="47" idx="1"/>
            </p:cNvCxnSpPr>
            <p:nvPr/>
          </p:nvCxnSpPr>
          <p:spPr>
            <a:xfrm>
              <a:off x="3225224" y="4146618"/>
              <a:ext cx="342906" cy="4834"/>
            </a:xfrm>
            <a:prstGeom prst="straightConnector1">
              <a:avLst/>
            </a:prstGeom>
            <a:noFill/>
            <a:ln w="9525" cap="flat" cmpd="sng" algn="ctr">
              <a:solidFill>
                <a:srgbClr val="C00000"/>
              </a:solidFill>
              <a:prstDash val="solid"/>
              <a:headEnd type="arrow"/>
              <a:tailEnd type="arrow"/>
            </a:ln>
            <a:effectLst/>
          </p:spPr>
        </p:cxnSp>
        <p:cxnSp>
          <p:nvCxnSpPr>
            <p:cNvPr id="52" name="直接箭头连接符 51"/>
            <p:cNvCxnSpPr>
              <a:stCxn id="43" idx="3"/>
              <a:endCxn id="46" idx="1"/>
            </p:cNvCxnSpPr>
            <p:nvPr/>
          </p:nvCxnSpPr>
          <p:spPr>
            <a:xfrm>
              <a:off x="3225223" y="4898302"/>
              <a:ext cx="342907" cy="15570"/>
            </a:xfrm>
            <a:prstGeom prst="straightConnector1">
              <a:avLst/>
            </a:prstGeom>
            <a:noFill/>
            <a:ln w="9525" cap="flat" cmpd="sng" algn="ctr">
              <a:solidFill>
                <a:srgbClr val="C00000"/>
              </a:solidFill>
              <a:prstDash val="solid"/>
              <a:headEnd type="arrow"/>
              <a:tailEnd type="arrow"/>
            </a:ln>
            <a:effectLst/>
          </p:spPr>
        </p:cxnSp>
        <p:cxnSp>
          <p:nvCxnSpPr>
            <p:cNvPr id="53" name="直接箭头连接符 52"/>
            <p:cNvCxnSpPr>
              <a:stCxn id="47" idx="2"/>
              <a:endCxn id="46" idx="0"/>
            </p:cNvCxnSpPr>
            <p:nvPr/>
          </p:nvCxnSpPr>
          <p:spPr>
            <a:xfrm>
              <a:off x="4252206" y="4416861"/>
              <a:ext cx="0" cy="267607"/>
            </a:xfrm>
            <a:prstGeom prst="straightConnector1">
              <a:avLst/>
            </a:prstGeom>
            <a:noFill/>
            <a:ln w="9525" cap="flat" cmpd="sng" algn="ctr">
              <a:solidFill>
                <a:srgbClr val="C00000"/>
              </a:solidFill>
              <a:prstDash val="solid"/>
              <a:headEnd type="arrow"/>
              <a:tailEnd type="arrow"/>
            </a:ln>
            <a:effectLst/>
          </p:spPr>
        </p:cxnSp>
        <p:sp>
          <p:nvSpPr>
            <p:cNvPr id="54" name="TextBox 119"/>
            <p:cNvSpPr txBox="1"/>
            <p:nvPr/>
          </p:nvSpPr>
          <p:spPr>
            <a:xfrm>
              <a:off x="915194" y="6062990"/>
              <a:ext cx="889987" cy="261610"/>
            </a:xfrm>
            <a:prstGeom prst="rect">
              <a:avLst/>
            </a:prstGeom>
            <a:noFill/>
          </p:spPr>
          <p:txBody>
            <a:bodyPr wrap="none" rtlCol="0">
              <a:spAutoFit/>
            </a:bodyPr>
            <a:lstStyle/>
            <a:p>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转售商自建</a:t>
              </a:r>
            </a:p>
          </p:txBody>
        </p:sp>
        <p:sp>
          <p:nvSpPr>
            <p:cNvPr id="55" name="TextBox 120"/>
            <p:cNvSpPr txBox="1"/>
            <p:nvPr/>
          </p:nvSpPr>
          <p:spPr>
            <a:xfrm>
              <a:off x="2212659" y="6075044"/>
              <a:ext cx="1031051" cy="261610"/>
            </a:xfrm>
            <a:prstGeom prst="rect">
              <a:avLst/>
            </a:prstGeom>
            <a:noFill/>
          </p:spPr>
          <p:txBody>
            <a:bodyPr wrap="none" rtlCol="0">
              <a:spAutoFit/>
            </a:bodyPr>
            <a:lstStyle/>
            <a:p>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联通内部系统</a:t>
              </a:r>
            </a:p>
          </p:txBody>
        </p:sp>
      </p:grpSp>
      <p:sp>
        <p:nvSpPr>
          <p:cNvPr id="57" name="圆角矩形 11"/>
          <p:cNvSpPr/>
          <p:nvPr/>
        </p:nvSpPr>
        <p:spPr>
          <a:xfrm>
            <a:off x="7674357" y="4271131"/>
            <a:ext cx="1206061" cy="489819"/>
          </a:xfrm>
          <a:prstGeom prst="roundRect">
            <a:avLst/>
          </a:prstGeom>
          <a:solidFill>
            <a:srgbClr val="66CCFF"/>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转售门户</a:t>
            </a:r>
            <a:endParaRPr kumimoji="0" lang="en-US" altLang="zh-CN"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p:txBody>
      </p:sp>
      <p:sp>
        <p:nvSpPr>
          <p:cNvPr id="58" name="圆角矩形 11"/>
          <p:cNvSpPr/>
          <p:nvPr/>
        </p:nvSpPr>
        <p:spPr>
          <a:xfrm>
            <a:off x="7674357" y="4991211"/>
            <a:ext cx="1206061" cy="489819"/>
          </a:xfrm>
          <a:prstGeom prst="roundRect">
            <a:avLst/>
          </a:prstGeom>
          <a:solidFill>
            <a:srgbClr val="66CCFF"/>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转售商自助平台</a:t>
            </a:r>
          </a:p>
        </p:txBody>
      </p:sp>
      <p:sp>
        <p:nvSpPr>
          <p:cNvPr id="59" name="圆角矩形 11"/>
          <p:cNvSpPr/>
          <p:nvPr/>
        </p:nvSpPr>
        <p:spPr>
          <a:xfrm>
            <a:off x="7674357" y="5711291"/>
            <a:ext cx="1206061" cy="489819"/>
          </a:xfrm>
          <a:prstGeom prst="roundRect">
            <a:avLst/>
          </a:prstGeom>
          <a:solidFill>
            <a:srgbClr val="66CCFF"/>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EOP</a:t>
            </a:r>
            <a:r>
              <a:rPr kumimoji="0" lang="zh-CN" altLang="en-US"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功能提供</a:t>
            </a:r>
          </a:p>
        </p:txBody>
      </p:sp>
      <p:sp>
        <p:nvSpPr>
          <p:cNvPr id="60" name="圆角矩形 11"/>
          <p:cNvSpPr/>
          <p:nvPr/>
        </p:nvSpPr>
        <p:spPr>
          <a:xfrm>
            <a:off x="9258532" y="4991773"/>
            <a:ext cx="1440160" cy="489819"/>
          </a:xfrm>
          <a:prstGeom prst="roundRect">
            <a:avLst/>
          </a:prstGeom>
          <a:solidFill>
            <a:srgbClr val="66CCFF"/>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转售</a:t>
            </a:r>
            <a:r>
              <a:rPr kumimoji="0" lang="en-US" altLang="zh-CN"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BOSS</a:t>
            </a:r>
          </a:p>
        </p:txBody>
      </p:sp>
      <p:sp>
        <p:nvSpPr>
          <p:cNvPr id="61" name="圆角矩形 11"/>
          <p:cNvSpPr/>
          <p:nvPr/>
        </p:nvSpPr>
        <p:spPr>
          <a:xfrm>
            <a:off x="10958710" y="4991773"/>
            <a:ext cx="1036127" cy="489819"/>
          </a:xfrm>
          <a:prstGeom prst="roundRect">
            <a:avLst/>
          </a:prstGeom>
          <a:solidFill>
            <a:srgbClr val="66CCFF"/>
          </a:solidFill>
          <a:ln w="12700" algn="ctr">
            <a:solidFill>
              <a:srgbClr val="000000"/>
            </a:solidFill>
            <a:prstDash val="sysDot"/>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电信其他系统</a:t>
            </a:r>
            <a:endParaRPr kumimoji="0" lang="en-US" altLang="zh-CN" sz="12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p:txBody>
      </p:sp>
      <p:cxnSp>
        <p:nvCxnSpPr>
          <p:cNvPr id="62" name="曲线连接符 61"/>
          <p:cNvCxnSpPr>
            <a:stCxn id="57" idx="3"/>
            <a:endCxn id="60" idx="1"/>
          </p:cNvCxnSpPr>
          <p:nvPr/>
        </p:nvCxnSpPr>
        <p:spPr>
          <a:xfrm>
            <a:off x="8880418" y="4516040"/>
            <a:ext cx="378115" cy="720642"/>
          </a:xfrm>
          <a:prstGeom prst="curvedConnector3">
            <a:avLst>
              <a:gd name="adj1" fmla="val 50000"/>
            </a:avLst>
          </a:prstGeom>
          <a:noFill/>
          <a:ln w="9525" cap="flat" cmpd="sng" algn="ctr">
            <a:solidFill>
              <a:srgbClr val="2D2B74"/>
            </a:solidFill>
            <a:prstDash val="solid"/>
            <a:headEnd type="arrow"/>
            <a:tailEnd type="arrow"/>
          </a:ln>
          <a:effectLst/>
        </p:spPr>
      </p:cxnSp>
      <p:cxnSp>
        <p:nvCxnSpPr>
          <p:cNvPr id="63" name="曲线连接符 62"/>
          <p:cNvCxnSpPr>
            <a:stCxn id="58" idx="3"/>
            <a:endCxn id="60" idx="1"/>
          </p:cNvCxnSpPr>
          <p:nvPr/>
        </p:nvCxnSpPr>
        <p:spPr>
          <a:xfrm>
            <a:off x="8880418" y="5236120"/>
            <a:ext cx="378115" cy="562"/>
          </a:xfrm>
          <a:prstGeom prst="curvedConnector3">
            <a:avLst>
              <a:gd name="adj1" fmla="val 50000"/>
            </a:avLst>
          </a:prstGeom>
          <a:noFill/>
          <a:ln w="9525" cap="flat" cmpd="sng" algn="ctr">
            <a:solidFill>
              <a:srgbClr val="2D2B74"/>
            </a:solidFill>
            <a:prstDash val="solid"/>
            <a:headEnd type="arrow"/>
            <a:tailEnd type="arrow"/>
          </a:ln>
          <a:effectLst/>
        </p:spPr>
      </p:cxnSp>
      <p:cxnSp>
        <p:nvCxnSpPr>
          <p:cNvPr id="64" name="曲线连接符 63"/>
          <p:cNvCxnSpPr>
            <a:stCxn id="59" idx="3"/>
            <a:endCxn id="60" idx="1"/>
          </p:cNvCxnSpPr>
          <p:nvPr/>
        </p:nvCxnSpPr>
        <p:spPr>
          <a:xfrm flipV="1">
            <a:off x="8880418" y="5236682"/>
            <a:ext cx="378115" cy="719518"/>
          </a:xfrm>
          <a:prstGeom prst="curvedConnector3">
            <a:avLst>
              <a:gd name="adj1" fmla="val 50000"/>
            </a:avLst>
          </a:prstGeom>
          <a:noFill/>
          <a:ln w="9525" cap="flat" cmpd="sng" algn="ctr">
            <a:solidFill>
              <a:srgbClr val="2D2B74"/>
            </a:solidFill>
            <a:prstDash val="solid"/>
            <a:headEnd type="arrow"/>
            <a:tailEnd type="arrow"/>
          </a:ln>
          <a:effectLst/>
        </p:spPr>
      </p:cxnSp>
      <p:cxnSp>
        <p:nvCxnSpPr>
          <p:cNvPr id="65" name="直接箭头连接符 64"/>
          <p:cNvCxnSpPr>
            <a:stCxn id="60" idx="3"/>
            <a:endCxn id="61" idx="1"/>
          </p:cNvCxnSpPr>
          <p:nvPr/>
        </p:nvCxnSpPr>
        <p:spPr>
          <a:xfrm>
            <a:off x="10698693" y="5236682"/>
            <a:ext cx="260017" cy="0"/>
          </a:xfrm>
          <a:prstGeom prst="straightConnector1">
            <a:avLst/>
          </a:prstGeom>
          <a:noFill/>
          <a:ln w="9525" cap="flat" cmpd="sng" algn="ctr">
            <a:solidFill>
              <a:srgbClr val="2D2B74"/>
            </a:solidFill>
            <a:prstDash val="solid"/>
            <a:headEnd type="arrow"/>
            <a:tailEnd type="arrow"/>
          </a:ln>
          <a:effectLst/>
        </p:spPr>
      </p:cxnSp>
    </p:spTree>
    <p:extLst>
      <p:ext uri="{BB962C8B-B14F-4D97-AF65-F5344CB8AC3E}">
        <p14:creationId xmlns:p14="http://schemas.microsoft.com/office/powerpoint/2010/main" val="332903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p:cNvSpPr>
          <p:nvPr/>
        </p:nvSpPr>
        <p:spPr>
          <a:xfrm>
            <a:off x="3238158" y="34993"/>
            <a:ext cx="5260975" cy="9144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虚拟运营企业系统建设要求</a:t>
            </a:r>
          </a:p>
        </p:txBody>
      </p:sp>
      <p:grpSp>
        <p:nvGrpSpPr>
          <p:cNvPr id="4" name="组合 3"/>
          <p:cNvGrpSpPr/>
          <p:nvPr/>
        </p:nvGrpSpPr>
        <p:grpSpPr>
          <a:xfrm>
            <a:off x="1373187" y="1221781"/>
            <a:ext cx="9569159" cy="5641463"/>
            <a:chOff x="0" y="1860683"/>
            <a:chExt cx="9569159" cy="5641463"/>
          </a:xfrm>
        </p:grpSpPr>
        <p:sp>
          <p:nvSpPr>
            <p:cNvPr id="5" name="矩形 4"/>
            <p:cNvSpPr/>
            <p:nvPr/>
          </p:nvSpPr>
          <p:spPr>
            <a:xfrm>
              <a:off x="0" y="1871501"/>
              <a:ext cx="8244000" cy="4734500"/>
            </a:xfrm>
            <a:prstGeom prst="rect">
              <a:avLst/>
            </a:prstGeom>
            <a:solidFill>
              <a:srgbClr val="64BEDC">
                <a:lumMod val="20000"/>
                <a:lumOff val="80000"/>
              </a:srgbClr>
            </a:solidFill>
            <a:ln w="25400" cap="flat" cmpd="sng" algn="ctr">
              <a:noFill/>
              <a:prstDash val="solid"/>
            </a:ln>
            <a:effectLst/>
          </p:spPr>
          <p:txBody>
            <a:bodyPr rtlCol="0" anchor="t"/>
            <a:lstStyle/>
            <a:p>
              <a:pPr marL="0" marR="0" lvl="0" indent="0" defTabSz="128428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转售系统</a:t>
              </a:r>
            </a:p>
          </p:txBody>
        </p:sp>
        <p:sp>
          <p:nvSpPr>
            <p:cNvPr id="6" name="矩形 5"/>
            <p:cNvSpPr/>
            <p:nvPr/>
          </p:nvSpPr>
          <p:spPr>
            <a:xfrm>
              <a:off x="125040" y="3088699"/>
              <a:ext cx="3240000" cy="2655213"/>
            </a:xfrm>
            <a:prstGeom prst="rect">
              <a:avLst/>
            </a:prstGeom>
            <a:solidFill>
              <a:srgbClr val="64BEDC">
                <a:lumMod val="75000"/>
              </a:srgbClr>
            </a:solidFill>
            <a:ln w="25400" cap="flat" cmpd="sng" algn="ctr">
              <a:noFill/>
              <a:prstDash val="solid"/>
            </a:ln>
            <a:effectLst/>
          </p:spPr>
          <p:txBody>
            <a:bodyPr rtlCol="0" anchor="t"/>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CRM</a:t>
              </a:r>
              <a:endParaRPr kumimoji="0" lang="zh-CN" altLang="en-US"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矩形 6"/>
            <p:cNvSpPr/>
            <p:nvPr/>
          </p:nvSpPr>
          <p:spPr>
            <a:xfrm>
              <a:off x="6755581" y="4415762"/>
              <a:ext cx="1368737" cy="1318465"/>
            </a:xfrm>
            <a:prstGeom prst="rect">
              <a:avLst/>
            </a:prstGeom>
            <a:solidFill>
              <a:srgbClr val="64BEDC">
                <a:lumMod val="75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业务平台系统</a:t>
              </a:r>
            </a:p>
          </p:txBody>
        </p:sp>
        <p:sp>
          <p:nvSpPr>
            <p:cNvPr id="8" name="矩形 7"/>
            <p:cNvSpPr/>
            <p:nvPr/>
          </p:nvSpPr>
          <p:spPr>
            <a:xfrm>
              <a:off x="125041" y="5818838"/>
              <a:ext cx="7999278" cy="648000"/>
            </a:xfrm>
            <a:prstGeom prst="rect">
              <a:avLst/>
            </a:prstGeom>
            <a:solidFill>
              <a:srgbClr val="64BEDC">
                <a:lumMod val="75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业务接口平台</a:t>
              </a:r>
            </a:p>
          </p:txBody>
        </p:sp>
        <p:grpSp>
          <p:nvGrpSpPr>
            <p:cNvPr id="9" name="组合 8"/>
            <p:cNvGrpSpPr/>
            <p:nvPr/>
          </p:nvGrpSpPr>
          <p:grpSpPr>
            <a:xfrm>
              <a:off x="173004" y="2266047"/>
              <a:ext cx="7966456" cy="721796"/>
              <a:chOff x="1321398" y="2181178"/>
              <a:chExt cx="8068236" cy="1255059"/>
            </a:xfrm>
          </p:grpSpPr>
          <p:sp>
            <p:nvSpPr>
              <p:cNvPr id="35" name="矩形 34"/>
              <p:cNvSpPr/>
              <p:nvPr/>
            </p:nvSpPr>
            <p:spPr>
              <a:xfrm>
                <a:off x="1321398" y="2181178"/>
                <a:ext cx="8068236" cy="1255059"/>
              </a:xfrm>
              <a:prstGeom prst="rect">
                <a:avLst/>
              </a:prstGeom>
              <a:noFill/>
              <a:ln w="25400" cap="flat" cmpd="sng" algn="ctr">
                <a:solidFill>
                  <a:sysClr val="window" lastClr="FFFFFF">
                    <a:lumMod val="85000"/>
                  </a:sysClr>
                </a:solidFill>
                <a:prstDash val="sysDot"/>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a:xfrm>
                <a:off x="1473798" y="2436273"/>
                <a:ext cx="1837764" cy="744869"/>
              </a:xfrm>
              <a:prstGeom prst="rect">
                <a:avLst/>
              </a:prstGeom>
              <a:solidFill>
                <a:srgbClr val="009999"/>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客服</a:t>
                </a:r>
              </a:p>
            </p:txBody>
          </p:sp>
          <p:sp>
            <p:nvSpPr>
              <p:cNvPr id="37" name="矩形 36"/>
              <p:cNvSpPr/>
              <p:nvPr/>
            </p:nvSpPr>
            <p:spPr>
              <a:xfrm>
                <a:off x="3463962" y="2436272"/>
                <a:ext cx="1837764" cy="744869"/>
              </a:xfrm>
              <a:prstGeom prst="rect">
                <a:avLst/>
              </a:prstGeom>
              <a:solidFill>
                <a:srgbClr val="009999"/>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网厅</a:t>
                </a:r>
              </a:p>
            </p:txBody>
          </p:sp>
          <p:sp>
            <p:nvSpPr>
              <p:cNvPr id="38" name="矩形 37"/>
              <p:cNvSpPr/>
              <p:nvPr/>
            </p:nvSpPr>
            <p:spPr>
              <a:xfrm>
                <a:off x="5454126" y="2440802"/>
                <a:ext cx="1837764" cy="744869"/>
              </a:xfrm>
              <a:prstGeom prst="rect">
                <a:avLst/>
              </a:prstGeom>
              <a:solidFill>
                <a:srgbClr val="009999"/>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手机营业厅</a:t>
                </a:r>
              </a:p>
            </p:txBody>
          </p:sp>
          <p:sp>
            <p:nvSpPr>
              <p:cNvPr id="39" name="矩形 38"/>
              <p:cNvSpPr/>
              <p:nvPr/>
            </p:nvSpPr>
            <p:spPr>
              <a:xfrm>
                <a:off x="7444290" y="2436271"/>
                <a:ext cx="1837764" cy="744869"/>
              </a:xfrm>
              <a:prstGeom prst="rect">
                <a:avLst/>
              </a:prstGeom>
              <a:solidFill>
                <a:srgbClr val="009999"/>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APP</a:t>
                </a:r>
                <a:r>
                  <a:rPr kumimoji="0" lang="zh-CN" altLang="en-US"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应用</a:t>
                </a:r>
              </a:p>
            </p:txBody>
          </p:sp>
        </p:grpSp>
        <p:sp>
          <p:nvSpPr>
            <p:cNvPr id="10" name="矩形 9"/>
            <p:cNvSpPr/>
            <p:nvPr/>
          </p:nvSpPr>
          <p:spPr>
            <a:xfrm>
              <a:off x="8427547" y="1860683"/>
              <a:ext cx="1141612" cy="4867891"/>
            </a:xfrm>
            <a:prstGeom prst="rect">
              <a:avLst/>
            </a:prstGeom>
            <a:solidFill>
              <a:sysClr val="window" lastClr="FFFFFF"/>
            </a:solidFill>
            <a:ln w="12700" cap="flat" cmpd="sng" algn="ctr">
              <a:solidFill>
                <a:sysClr val="window" lastClr="FFFFFF">
                  <a:lumMod val="85000"/>
                </a:sysClr>
              </a:solidFill>
              <a:prstDash val="solid"/>
            </a:ln>
            <a:effectLst/>
          </p:spPr>
          <p:txBody>
            <a:bodyPr rtlCol="0" anchor="t"/>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企业系统</a:t>
              </a:r>
            </a:p>
          </p:txBody>
        </p:sp>
        <p:sp>
          <p:nvSpPr>
            <p:cNvPr id="11" name="矩形 10"/>
            <p:cNvSpPr/>
            <p:nvPr/>
          </p:nvSpPr>
          <p:spPr>
            <a:xfrm>
              <a:off x="8525662" y="3164315"/>
              <a:ext cx="953500" cy="681567"/>
            </a:xfrm>
            <a:prstGeom prst="rect">
              <a:avLst/>
            </a:prstGeom>
            <a:solidFill>
              <a:srgbClr val="CC9966"/>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财务</a:t>
              </a:r>
            </a:p>
          </p:txBody>
        </p:sp>
        <p:sp>
          <p:nvSpPr>
            <p:cNvPr id="12" name="矩形 11"/>
            <p:cNvSpPr/>
            <p:nvPr/>
          </p:nvSpPr>
          <p:spPr>
            <a:xfrm>
              <a:off x="8525662" y="3994097"/>
              <a:ext cx="953500" cy="681567"/>
            </a:xfrm>
            <a:prstGeom prst="rect">
              <a:avLst/>
            </a:prstGeom>
            <a:solidFill>
              <a:srgbClr val="CC9966"/>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人力</a:t>
              </a:r>
            </a:p>
          </p:txBody>
        </p:sp>
        <p:sp>
          <p:nvSpPr>
            <p:cNvPr id="13" name="矩形 12"/>
            <p:cNvSpPr/>
            <p:nvPr/>
          </p:nvSpPr>
          <p:spPr>
            <a:xfrm>
              <a:off x="8525662" y="4795765"/>
              <a:ext cx="953500" cy="681567"/>
            </a:xfrm>
            <a:prstGeom prst="rect">
              <a:avLst/>
            </a:prstGeom>
            <a:solidFill>
              <a:srgbClr val="CC9966"/>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物流</a:t>
              </a:r>
            </a:p>
          </p:txBody>
        </p:sp>
        <p:sp>
          <p:nvSpPr>
            <p:cNvPr id="14" name="左右箭头 13"/>
            <p:cNvSpPr/>
            <p:nvPr/>
          </p:nvSpPr>
          <p:spPr>
            <a:xfrm rot="5400000">
              <a:off x="3834225" y="6303172"/>
              <a:ext cx="537790" cy="553667"/>
            </a:xfrm>
            <a:prstGeom prst="leftRightArrow">
              <a:avLst>
                <a:gd name="adj1" fmla="val 50000"/>
                <a:gd name="adj2" fmla="val 37095"/>
              </a:avLst>
            </a:prstGeom>
            <a:solidFill>
              <a:srgbClr val="FF6600"/>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15" name="矩形 14"/>
            <p:cNvSpPr/>
            <p:nvPr/>
          </p:nvSpPr>
          <p:spPr>
            <a:xfrm>
              <a:off x="6756671" y="3085154"/>
              <a:ext cx="1382789" cy="1245997"/>
            </a:xfrm>
            <a:prstGeom prst="rect">
              <a:avLst/>
            </a:prstGeom>
            <a:solidFill>
              <a:srgbClr val="64BEDC">
                <a:lumMod val="75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分析系统</a:t>
              </a:r>
            </a:p>
          </p:txBody>
        </p:sp>
        <p:sp>
          <p:nvSpPr>
            <p:cNvPr id="16" name="矩形 15"/>
            <p:cNvSpPr/>
            <p:nvPr/>
          </p:nvSpPr>
          <p:spPr>
            <a:xfrm>
              <a:off x="278479" y="3526267"/>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客户</a:t>
              </a:r>
              <a:endParaRPr kumimoji="0" lang="en-US" altLang="zh-CN"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管理</a:t>
              </a:r>
            </a:p>
          </p:txBody>
        </p:sp>
        <p:sp>
          <p:nvSpPr>
            <p:cNvPr id="17" name="矩形 16"/>
            <p:cNvSpPr/>
            <p:nvPr/>
          </p:nvSpPr>
          <p:spPr>
            <a:xfrm>
              <a:off x="1318813" y="3526267"/>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产品</a:t>
              </a:r>
              <a:endParaRPr kumimoji="0" lang="en-US" altLang="zh-CN"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管理</a:t>
              </a:r>
            </a:p>
          </p:txBody>
        </p:sp>
        <p:sp>
          <p:nvSpPr>
            <p:cNvPr id="18" name="矩形 17"/>
            <p:cNvSpPr/>
            <p:nvPr/>
          </p:nvSpPr>
          <p:spPr>
            <a:xfrm>
              <a:off x="1318813" y="4283816"/>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销售</a:t>
              </a:r>
              <a:endParaRPr kumimoji="0" lang="en-US" altLang="zh-CN"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管理</a:t>
              </a:r>
            </a:p>
          </p:txBody>
        </p:sp>
        <p:sp>
          <p:nvSpPr>
            <p:cNvPr id="19" name="矩形 18"/>
            <p:cNvSpPr/>
            <p:nvPr/>
          </p:nvSpPr>
          <p:spPr>
            <a:xfrm>
              <a:off x="2359149" y="4283816"/>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业务资源</a:t>
              </a:r>
            </a:p>
          </p:txBody>
        </p:sp>
        <p:sp>
          <p:nvSpPr>
            <p:cNvPr id="20" name="矩形 19"/>
            <p:cNvSpPr/>
            <p:nvPr/>
          </p:nvSpPr>
          <p:spPr>
            <a:xfrm>
              <a:off x="2359149" y="3526267"/>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渠道</a:t>
              </a:r>
              <a:endParaRPr kumimoji="0" lang="en-US" altLang="zh-CN"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管理</a:t>
              </a:r>
            </a:p>
          </p:txBody>
        </p:sp>
        <p:sp>
          <p:nvSpPr>
            <p:cNvPr id="21" name="矩形 20"/>
            <p:cNvSpPr/>
            <p:nvPr/>
          </p:nvSpPr>
          <p:spPr>
            <a:xfrm>
              <a:off x="278479" y="4283816"/>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市场</a:t>
              </a:r>
              <a:endParaRPr kumimoji="0" lang="en-US" altLang="zh-CN"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营销</a:t>
              </a:r>
            </a:p>
          </p:txBody>
        </p:sp>
        <p:sp>
          <p:nvSpPr>
            <p:cNvPr id="22" name="矩形 21"/>
            <p:cNvSpPr/>
            <p:nvPr/>
          </p:nvSpPr>
          <p:spPr>
            <a:xfrm>
              <a:off x="278479" y="5041365"/>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商机</a:t>
              </a:r>
              <a:endParaRPr kumimoji="0" lang="en-US" altLang="zh-CN"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管理</a:t>
              </a:r>
            </a:p>
          </p:txBody>
        </p:sp>
        <p:sp>
          <p:nvSpPr>
            <p:cNvPr id="23" name="矩形 22"/>
            <p:cNvSpPr/>
            <p:nvPr/>
          </p:nvSpPr>
          <p:spPr>
            <a:xfrm>
              <a:off x="1318813" y="5041365"/>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合同</a:t>
              </a:r>
              <a:endParaRPr kumimoji="0" lang="en-US" altLang="zh-CN"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管理</a:t>
              </a:r>
            </a:p>
          </p:txBody>
        </p:sp>
        <p:sp>
          <p:nvSpPr>
            <p:cNvPr id="24" name="矩形 23"/>
            <p:cNvSpPr/>
            <p:nvPr/>
          </p:nvSpPr>
          <p:spPr>
            <a:xfrm>
              <a:off x="2359149" y="5041365"/>
              <a:ext cx="942230" cy="543954"/>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合作</a:t>
              </a:r>
              <a:endParaRPr kumimoji="0" lang="en-US" altLang="zh-CN"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伙伴</a:t>
              </a:r>
            </a:p>
          </p:txBody>
        </p:sp>
        <p:sp>
          <p:nvSpPr>
            <p:cNvPr id="25" name="矩形 24"/>
            <p:cNvSpPr/>
            <p:nvPr/>
          </p:nvSpPr>
          <p:spPr>
            <a:xfrm>
              <a:off x="3444416" y="3088699"/>
              <a:ext cx="3229088" cy="2655213"/>
            </a:xfrm>
            <a:prstGeom prst="rect">
              <a:avLst/>
            </a:prstGeom>
            <a:solidFill>
              <a:srgbClr val="64BEDC">
                <a:lumMod val="75000"/>
              </a:srgbClr>
            </a:solidFill>
            <a:ln w="25400" cap="flat" cmpd="sng" algn="ctr">
              <a:noFill/>
              <a:prstDash val="solid"/>
            </a:ln>
            <a:effectLst/>
          </p:spPr>
          <p:txBody>
            <a:bodyPr rtlCol="0" anchor="t"/>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计费</a:t>
              </a:r>
            </a:p>
          </p:txBody>
        </p:sp>
        <p:sp>
          <p:nvSpPr>
            <p:cNvPr id="26" name="矩形 25"/>
            <p:cNvSpPr/>
            <p:nvPr/>
          </p:nvSpPr>
          <p:spPr>
            <a:xfrm>
              <a:off x="3564778" y="3529803"/>
              <a:ext cx="916457" cy="540418"/>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采集预处理</a:t>
              </a:r>
            </a:p>
          </p:txBody>
        </p:sp>
        <p:sp>
          <p:nvSpPr>
            <p:cNvPr id="27" name="矩形 26"/>
            <p:cNvSpPr/>
            <p:nvPr/>
          </p:nvSpPr>
          <p:spPr>
            <a:xfrm>
              <a:off x="4609326" y="3529803"/>
              <a:ext cx="916457" cy="540418"/>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计费</a:t>
              </a:r>
            </a:p>
          </p:txBody>
        </p:sp>
        <p:sp>
          <p:nvSpPr>
            <p:cNvPr id="28" name="矩形 27"/>
            <p:cNvSpPr/>
            <p:nvPr/>
          </p:nvSpPr>
          <p:spPr>
            <a:xfrm>
              <a:off x="5653874" y="3529803"/>
              <a:ext cx="916457" cy="540418"/>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综合账务</a:t>
              </a:r>
            </a:p>
          </p:txBody>
        </p:sp>
        <p:sp>
          <p:nvSpPr>
            <p:cNvPr id="29" name="矩形 28"/>
            <p:cNvSpPr/>
            <p:nvPr/>
          </p:nvSpPr>
          <p:spPr>
            <a:xfrm>
              <a:off x="3564777" y="4283005"/>
              <a:ext cx="916457" cy="540418"/>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综合结算</a:t>
              </a:r>
            </a:p>
          </p:txBody>
        </p:sp>
        <p:sp>
          <p:nvSpPr>
            <p:cNvPr id="30" name="矩形 29"/>
            <p:cNvSpPr/>
            <p:nvPr/>
          </p:nvSpPr>
          <p:spPr>
            <a:xfrm>
              <a:off x="4609325" y="4283005"/>
              <a:ext cx="916457" cy="540418"/>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信用控制</a:t>
              </a:r>
            </a:p>
          </p:txBody>
        </p:sp>
        <p:sp>
          <p:nvSpPr>
            <p:cNvPr id="31" name="矩形 30"/>
            <p:cNvSpPr/>
            <p:nvPr/>
          </p:nvSpPr>
          <p:spPr>
            <a:xfrm>
              <a:off x="5653874" y="4283005"/>
              <a:ext cx="916457" cy="540418"/>
            </a:xfrm>
            <a:prstGeom prst="rect">
              <a:avLst/>
            </a:prstGeom>
            <a:solidFill>
              <a:srgbClr val="64BEDC">
                <a:lumMod val="40000"/>
                <a:lumOff val="60000"/>
              </a:srgbClr>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产品管理</a:t>
              </a:r>
            </a:p>
          </p:txBody>
        </p:sp>
        <p:sp>
          <p:nvSpPr>
            <p:cNvPr id="32" name="矩形 31"/>
            <p:cNvSpPr/>
            <p:nvPr/>
          </p:nvSpPr>
          <p:spPr>
            <a:xfrm>
              <a:off x="8525662" y="5597433"/>
              <a:ext cx="953500" cy="681567"/>
            </a:xfrm>
            <a:prstGeom prst="rect">
              <a:avLst/>
            </a:prstGeom>
            <a:solidFill>
              <a:srgbClr val="CC9966"/>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左右箭头 32"/>
            <p:cNvSpPr/>
            <p:nvPr/>
          </p:nvSpPr>
          <p:spPr>
            <a:xfrm>
              <a:off x="8013253" y="4110249"/>
              <a:ext cx="648000" cy="484540"/>
            </a:xfrm>
            <a:prstGeom prst="leftRightArrow">
              <a:avLst/>
            </a:prstGeom>
            <a:solidFill>
              <a:srgbClr val="FF6600"/>
            </a:solidFill>
            <a:ln w="25400" cap="flat" cmpd="sng" algn="ctr">
              <a:noFill/>
              <a:prstDash val="solid"/>
            </a:ln>
            <a:effectLst/>
          </p:spPr>
          <p:txBody>
            <a:bodyPr rtlCol="0" anchor="ctr"/>
            <a:lstStyle/>
            <a:p>
              <a:pPr marL="0" marR="0" lvl="0" indent="0" algn="ctr" defTabSz="1284288"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34" name="矩形 33"/>
            <p:cNvSpPr/>
            <p:nvPr/>
          </p:nvSpPr>
          <p:spPr>
            <a:xfrm>
              <a:off x="0" y="6818785"/>
              <a:ext cx="8244000" cy="683361"/>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电信转售业务对接平台</a:t>
              </a:r>
            </a:p>
          </p:txBody>
        </p:sp>
      </p:grpSp>
    </p:spTree>
    <p:extLst>
      <p:ext uri="{BB962C8B-B14F-4D97-AF65-F5344CB8AC3E}">
        <p14:creationId xmlns:p14="http://schemas.microsoft.com/office/powerpoint/2010/main" val="1522010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箭头连接符 15"/>
          <p:cNvCxnSpPr/>
          <p:nvPr/>
        </p:nvCxnSpPr>
        <p:spPr>
          <a:xfrm>
            <a:off x="163551" y="2960553"/>
            <a:ext cx="118872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34881" y="2389496"/>
            <a:ext cx="2743200" cy="1661070"/>
            <a:chOff x="325317" y="2035792"/>
            <a:chExt cx="2743200" cy="1661070"/>
          </a:xfrm>
        </p:grpSpPr>
        <p:grpSp>
          <p:nvGrpSpPr>
            <p:cNvPr id="18" name="组合 17"/>
            <p:cNvGrpSpPr/>
            <p:nvPr/>
          </p:nvGrpSpPr>
          <p:grpSpPr>
            <a:xfrm>
              <a:off x="1182568" y="2035792"/>
              <a:ext cx="1028700" cy="1107996"/>
              <a:chOff x="1182568" y="2035792"/>
              <a:chExt cx="1028700" cy="1107996"/>
            </a:xfrm>
          </p:grpSpPr>
          <p:sp>
            <p:nvSpPr>
              <p:cNvPr id="20" name="椭圆 19"/>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1" name="椭圆 20"/>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95160" y="2035792"/>
                <a:ext cx="748923" cy="1107996"/>
              </a:xfrm>
              <a:prstGeom prst="rect">
                <a:avLst/>
              </a:prstGeom>
            </p:spPr>
            <p:txBody>
              <a:bodyPr wrap="none">
                <a:spAutoFit/>
              </a:bodyPr>
              <a:lstStyle/>
              <a:p>
                <a:pPr algn="ctr"/>
                <a:r>
                  <a:rPr lang="en-US" altLang="zh-CN" sz="6600" b="1" dirty="0">
                    <a:solidFill>
                      <a:schemeClr val="bg1"/>
                    </a:solidFill>
                    <a:latin typeface="Arial Black" panose="020B0A04020102020204" pitchFamily="34" charset="0"/>
                  </a:rPr>
                  <a:t>1</a:t>
                </a:r>
                <a:endParaRPr lang="zh-CN" altLang="en-US" sz="6600" b="1" dirty="0">
                  <a:solidFill>
                    <a:schemeClr val="bg1"/>
                  </a:solidFill>
                  <a:latin typeface="Arial Black" panose="020B0A04020102020204" pitchFamily="34" charset="0"/>
                </a:endParaRPr>
              </a:p>
            </p:txBody>
          </p:sp>
        </p:grpSp>
        <p:sp>
          <p:nvSpPr>
            <p:cNvPr id="19" name="文本框 18"/>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由来与历史</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等腰三角形 22"/>
          <p:cNvSpPr/>
          <p:nvPr/>
        </p:nvSpPr>
        <p:spPr>
          <a:xfrm rot="5400000">
            <a:off x="11607839" y="2793865"/>
            <a:ext cx="609600" cy="333375"/>
          </a:xfrm>
          <a:prstGeom prst="triangle">
            <a:avLst/>
          </a:prstGeom>
          <a:solidFill>
            <a:srgbClr val="B6DCDF"/>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330534" y="2375848"/>
            <a:ext cx="2743200" cy="1674718"/>
            <a:chOff x="325317" y="2022144"/>
            <a:chExt cx="2743200" cy="1674718"/>
          </a:xfrm>
        </p:grpSpPr>
        <p:grpSp>
          <p:nvGrpSpPr>
            <p:cNvPr id="25" name="组合 24"/>
            <p:cNvGrpSpPr/>
            <p:nvPr/>
          </p:nvGrpSpPr>
          <p:grpSpPr>
            <a:xfrm>
              <a:off x="1182568" y="2022144"/>
              <a:ext cx="1028700" cy="1107996"/>
              <a:chOff x="1182568" y="2022144"/>
              <a:chExt cx="1028700" cy="1107996"/>
            </a:xfrm>
          </p:grpSpPr>
          <p:sp>
            <p:nvSpPr>
              <p:cNvPr id="27" name="椭圆 26"/>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8" name="椭圆 27"/>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308808"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2</a:t>
                </a:r>
                <a:endParaRPr lang="zh-CN" altLang="en-US" sz="6600" b="1" dirty="0">
                  <a:solidFill>
                    <a:schemeClr val="bg1"/>
                  </a:solidFill>
                  <a:latin typeface="Arial Black" panose="020B0A04020102020204" pitchFamily="34" charset="0"/>
                </a:endParaRPr>
              </a:p>
            </p:txBody>
          </p:sp>
        </p:grpSp>
        <p:sp>
          <p:nvSpPr>
            <p:cNvPr id="26" name="文本框 25"/>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发展与前景</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6326187" y="2375848"/>
            <a:ext cx="2743200" cy="1674718"/>
            <a:chOff x="325317" y="2022144"/>
            <a:chExt cx="2743200" cy="1674718"/>
          </a:xfrm>
        </p:grpSpPr>
        <p:grpSp>
          <p:nvGrpSpPr>
            <p:cNvPr id="31" name="组合 30"/>
            <p:cNvGrpSpPr/>
            <p:nvPr/>
          </p:nvGrpSpPr>
          <p:grpSpPr>
            <a:xfrm>
              <a:off x="1182568" y="2022144"/>
              <a:ext cx="1028700" cy="1107996"/>
              <a:chOff x="1182568" y="2022144"/>
              <a:chExt cx="1028700" cy="1107996"/>
            </a:xfrm>
          </p:grpSpPr>
          <p:sp>
            <p:nvSpPr>
              <p:cNvPr id="41" name="椭圆 40"/>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42" name="椭圆 41"/>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322456"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3</a:t>
                </a:r>
                <a:endParaRPr lang="zh-CN" altLang="en-US" sz="6600" b="1" dirty="0">
                  <a:solidFill>
                    <a:schemeClr val="bg1"/>
                  </a:solidFill>
                  <a:latin typeface="Arial Black" panose="020B0A04020102020204" pitchFamily="34" charset="0"/>
                </a:endParaRPr>
              </a:p>
            </p:txBody>
          </p:sp>
        </p:grpSp>
        <p:sp>
          <p:nvSpPr>
            <p:cNvPr id="40" name="文本框 39"/>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申牌与运营</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9321839" y="2375848"/>
            <a:ext cx="2743200" cy="1674718"/>
            <a:chOff x="325317" y="2022144"/>
            <a:chExt cx="2743200" cy="1674718"/>
          </a:xfrm>
        </p:grpSpPr>
        <p:grpSp>
          <p:nvGrpSpPr>
            <p:cNvPr id="45" name="组合 44"/>
            <p:cNvGrpSpPr/>
            <p:nvPr/>
          </p:nvGrpSpPr>
          <p:grpSpPr>
            <a:xfrm>
              <a:off x="1182568" y="2022144"/>
              <a:ext cx="1028700" cy="1107996"/>
              <a:chOff x="1182568" y="2022144"/>
              <a:chExt cx="1028700" cy="1107996"/>
            </a:xfrm>
          </p:grpSpPr>
          <p:sp>
            <p:nvSpPr>
              <p:cNvPr id="47" name="椭圆 46"/>
              <p:cNvSpPr/>
              <p:nvPr/>
            </p:nvSpPr>
            <p:spPr>
              <a:xfrm>
                <a:off x="1239718" y="2114550"/>
                <a:ext cx="914400" cy="914400"/>
              </a:xfrm>
              <a:prstGeom prst="ellipse">
                <a:avLst/>
              </a:prstGeom>
              <a:solidFill>
                <a:srgbClr val="2BA52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48" name="椭圆 47"/>
              <p:cNvSpPr/>
              <p:nvPr/>
            </p:nvSpPr>
            <p:spPr>
              <a:xfrm>
                <a:off x="1182568" y="2057400"/>
                <a:ext cx="1028700" cy="1028700"/>
              </a:xfrm>
              <a:prstGeom prst="ellipse">
                <a:avLst/>
              </a:prstGeom>
              <a:noFill/>
              <a:ln w="28575">
                <a:solidFill>
                  <a:srgbClr val="2BA52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281512"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4</a:t>
                </a:r>
                <a:endParaRPr lang="zh-CN" altLang="en-US" sz="6600" b="1" dirty="0">
                  <a:solidFill>
                    <a:schemeClr val="bg1"/>
                  </a:solidFill>
                  <a:latin typeface="Arial Black" panose="020B0A04020102020204" pitchFamily="34" charset="0"/>
                </a:endParaRPr>
              </a:p>
            </p:txBody>
          </p:sp>
        </p:grpSp>
        <p:sp>
          <p:nvSpPr>
            <p:cNvPr id="46" name="文本框 45"/>
            <p:cNvSpPr txBox="1"/>
            <p:nvPr/>
          </p:nvSpPr>
          <p:spPr>
            <a:xfrm>
              <a:off x="325317" y="3173642"/>
              <a:ext cx="2743200" cy="523220"/>
            </a:xfrm>
            <a:prstGeom prst="rect">
              <a:avLst/>
            </a:prstGeom>
            <a:noFill/>
          </p:spPr>
          <p:txBody>
            <a:bodyPr wrap="square" rtlCol="0">
              <a:spAutoFit/>
            </a:bodyPr>
            <a:lstStyle/>
            <a:p>
              <a:pPr algn="ctr"/>
              <a:r>
                <a:rPr lang="zh-CN" altLang="en-US" b="1" dirty="0">
                  <a:solidFill>
                    <a:srgbClr val="2BA520"/>
                  </a:solidFill>
                  <a:latin typeface="微软雅黑" panose="020B0503020204020204" pitchFamily="34" charset="-122"/>
                  <a:ea typeface="微软雅黑" panose="020B0503020204020204" pitchFamily="34" charset="-122"/>
                </a:rPr>
                <a:t>亚联</a:t>
              </a:r>
              <a:r>
                <a:rPr lang="en-US" altLang="zh-CN" b="1" dirty="0" smtClean="0">
                  <a:solidFill>
                    <a:srgbClr val="2BA520"/>
                  </a:solidFill>
                  <a:latin typeface="微软雅黑" panose="020B0503020204020204" pitchFamily="34" charset="-122"/>
                  <a:ea typeface="微软雅黑" panose="020B0503020204020204" pitchFamily="34" charset="-122"/>
                </a:rPr>
                <a:t>MVNE</a:t>
              </a:r>
              <a:endParaRPr lang="zh-CN" altLang="en-US" b="1" dirty="0">
                <a:solidFill>
                  <a:srgbClr val="2BA52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69034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ChangeArrowheads="1"/>
          </p:cNvSpPr>
          <p:nvPr/>
        </p:nvSpPr>
        <p:spPr bwMode="auto">
          <a:xfrm>
            <a:off x="1232960" y="1436605"/>
            <a:ext cx="10591800" cy="553357"/>
          </a:xfrm>
          <a:prstGeom prst="rect">
            <a:avLst/>
          </a:prstGeom>
          <a:noFill/>
          <a:ln w="9525">
            <a:noFill/>
            <a:miter lim="800000"/>
            <a:headEnd/>
            <a:tailEnd/>
          </a:ln>
        </p:spPr>
        <p:txBody>
          <a:bodyPr wrap="square" anchor="ctr">
            <a:spAutoFit/>
          </a:bodyPr>
          <a:lstStyle/>
          <a:p>
            <a:pPr eaLnBrk="0" hangingPunct="0">
              <a:lnSpc>
                <a:spcPct val="140000"/>
              </a:lnSpc>
            </a:pPr>
            <a:r>
              <a:rPr lang="zh-CN" altLang="en-US" sz="2400" b="1" dirty="0" smtClean="0">
                <a:solidFill>
                  <a:srgbClr val="00CC99"/>
                </a:solidFill>
                <a:latin typeface="微软雅黑"/>
                <a:ea typeface="微软雅黑"/>
              </a:rPr>
              <a:t>亚信集团是亚洲最大、全球收入和市值排名第二的电信</a:t>
            </a:r>
            <a:r>
              <a:rPr lang="en-US" altLang="zh-CN" sz="2400" b="1" dirty="0" smtClean="0">
                <a:solidFill>
                  <a:srgbClr val="00CC99"/>
                </a:solidFill>
                <a:latin typeface="微软雅黑"/>
                <a:ea typeface="微软雅黑"/>
              </a:rPr>
              <a:t>BSS/OSS</a:t>
            </a:r>
            <a:r>
              <a:rPr lang="zh-CN" altLang="en-US" sz="2400" b="1" dirty="0" smtClean="0">
                <a:solidFill>
                  <a:srgbClr val="00CC99"/>
                </a:solidFill>
                <a:latin typeface="微软雅黑"/>
                <a:ea typeface="微软雅黑"/>
              </a:rPr>
              <a:t>提供商</a:t>
            </a:r>
          </a:p>
        </p:txBody>
      </p:sp>
      <p:grpSp>
        <p:nvGrpSpPr>
          <p:cNvPr id="13" name="组合 12"/>
          <p:cNvGrpSpPr/>
          <p:nvPr/>
        </p:nvGrpSpPr>
        <p:grpSpPr>
          <a:xfrm>
            <a:off x="1257293" y="2384862"/>
            <a:ext cx="9735184" cy="3923574"/>
            <a:chOff x="1931739" y="2451149"/>
            <a:chExt cx="8382000" cy="3378200"/>
          </a:xfrm>
        </p:grpSpPr>
        <p:sp>
          <p:nvSpPr>
            <p:cNvPr id="3" name="Rectangle 22"/>
            <p:cNvSpPr>
              <a:spLocks noChangeArrowheads="1"/>
            </p:cNvSpPr>
            <p:nvPr>
              <p:custDataLst>
                <p:tags r:id="rId1"/>
              </p:custDataLst>
            </p:nvPr>
          </p:nvSpPr>
          <p:spPr bwMode="gray">
            <a:xfrm>
              <a:off x="6275139" y="2684512"/>
              <a:ext cx="4038600" cy="701675"/>
            </a:xfrm>
            <a:prstGeom prst="rect">
              <a:avLst/>
            </a:prstGeom>
            <a:solidFill>
              <a:schemeClr val="accent1">
                <a:lumMod val="75000"/>
              </a:schemeClr>
            </a:solidFill>
            <a:ln>
              <a:noFill/>
            </a:ln>
            <a:extLst/>
          </p:spPr>
          <p:txBody>
            <a:bodyPr anchor="ctr"/>
            <a:lstStyle/>
            <a:p>
              <a:pPr marL="114300" marR="0" lvl="0" indent="-114300" algn="ctr" defTabSz="914400" eaLnBrk="0" fontAlgn="auto" latinLnBrk="0" hangingPunct="0">
                <a:lnSpc>
                  <a:spcPct val="100000"/>
                </a:lnSpc>
                <a:spcBef>
                  <a:spcPts val="0"/>
                </a:spcBef>
                <a:spcAft>
                  <a:spcPts val="0"/>
                </a:spcAft>
                <a:buClr>
                  <a:srgbClr val="ABA69F"/>
                </a:buClr>
                <a:buSzPct val="80000"/>
                <a:buFontTx/>
                <a:buNone/>
                <a:tabLst/>
                <a:defRPr/>
              </a:pPr>
              <a:r>
                <a:rPr kumimoji="0" lang="zh-CN" altLang="en-US" sz="1800" b="1" i="0" u="none" strike="noStrike" kern="0" cap="none" spc="0" normalizeH="0" baseline="0" noProof="0" dirty="0">
                  <a:ln>
                    <a:noFill/>
                  </a:ln>
                  <a:solidFill>
                    <a:prstClr val="white"/>
                  </a:solidFill>
                  <a:effectLst/>
                  <a:uLnTx/>
                  <a:uFillTx/>
                  <a:latin typeface="Arial"/>
                  <a:ea typeface="微软雅黑" pitchFamily="34" charset="-122"/>
                  <a:cs typeface="Arial" pitchFamily="34" charset="0"/>
                </a:rPr>
                <a:t>亚</a:t>
              </a:r>
              <a:r>
                <a:rPr kumimoji="0" lang="zh-CN" altLang="en-US" sz="1800" b="1" i="0" u="none" strike="noStrike" kern="0" cap="none" spc="0" normalizeH="0" baseline="0" noProof="0" dirty="0" smtClean="0">
                  <a:ln>
                    <a:noFill/>
                  </a:ln>
                  <a:solidFill>
                    <a:prstClr val="white"/>
                  </a:solidFill>
                  <a:effectLst/>
                  <a:uLnTx/>
                  <a:uFillTx/>
                  <a:latin typeface="Arial"/>
                  <a:ea typeface="微软雅黑" pitchFamily="34" charset="-122"/>
                  <a:cs typeface="Arial" pitchFamily="34" charset="0"/>
                </a:rPr>
                <a:t>信将</a:t>
              </a:r>
              <a:r>
                <a:rPr kumimoji="0" lang="zh-CN" altLang="en-US" sz="1800" b="1" i="0" u="none" strike="noStrike" kern="0" cap="none" spc="0" normalizeH="0" baseline="0" noProof="0" dirty="0">
                  <a:ln>
                    <a:noFill/>
                  </a:ln>
                  <a:solidFill>
                    <a:prstClr val="white"/>
                  </a:solidFill>
                  <a:effectLst/>
                  <a:uLnTx/>
                  <a:uFillTx/>
                  <a:latin typeface="Arial"/>
                  <a:ea typeface="微软雅黑" pitchFamily="34" charset="-122"/>
                  <a:cs typeface="Arial" pitchFamily="34" charset="0"/>
                </a:rPr>
                <a:t>作为中国民族</a:t>
              </a:r>
              <a:r>
                <a:rPr kumimoji="0" lang="en-US" altLang="zh-CN" sz="1800" b="1" i="0" u="none" strike="noStrike" kern="0" cap="none" spc="0" normalizeH="0" baseline="0" noProof="0" dirty="0">
                  <a:ln>
                    <a:noFill/>
                  </a:ln>
                  <a:solidFill>
                    <a:prstClr val="white"/>
                  </a:solidFill>
                  <a:effectLst/>
                  <a:uLnTx/>
                  <a:uFillTx/>
                  <a:latin typeface="Arial"/>
                  <a:ea typeface="微软雅黑" pitchFamily="34" charset="-122"/>
                  <a:cs typeface="Arial" pitchFamily="34" charset="0"/>
                </a:rPr>
                <a:t>BSS</a:t>
              </a:r>
              <a:r>
                <a:rPr kumimoji="0" lang="zh-CN" altLang="en-US" sz="1800" b="1" i="0" u="none" strike="noStrike" kern="0" cap="none" spc="0" normalizeH="0" baseline="0" noProof="0" dirty="0">
                  <a:ln>
                    <a:noFill/>
                  </a:ln>
                  <a:solidFill>
                    <a:prstClr val="white"/>
                  </a:solidFill>
                  <a:effectLst/>
                  <a:uLnTx/>
                  <a:uFillTx/>
                  <a:latin typeface="Arial"/>
                  <a:ea typeface="微软雅黑" pitchFamily="34" charset="-122"/>
                  <a:cs typeface="Arial" pitchFamily="34" charset="0"/>
                </a:rPr>
                <a:t>产业</a:t>
              </a:r>
            </a:p>
            <a:p>
              <a:pPr marL="114300" marR="0" lvl="0" indent="-114300" algn="ctr" defTabSz="914400" eaLnBrk="0" fontAlgn="auto" latinLnBrk="0" hangingPunct="0">
                <a:lnSpc>
                  <a:spcPct val="100000"/>
                </a:lnSpc>
                <a:spcBef>
                  <a:spcPts val="0"/>
                </a:spcBef>
                <a:spcAft>
                  <a:spcPts val="0"/>
                </a:spcAft>
                <a:buClr>
                  <a:srgbClr val="ABA69F"/>
                </a:buClr>
                <a:buSzPct val="80000"/>
                <a:buFontTx/>
                <a:buNone/>
                <a:tabLst/>
                <a:defRPr/>
              </a:pPr>
              <a:r>
                <a:rPr kumimoji="0" lang="zh-CN" altLang="en-US" sz="1800" b="1" i="0" u="none" strike="noStrike" kern="0" cap="none" spc="0" normalizeH="0" baseline="0" noProof="0" dirty="0">
                  <a:ln>
                    <a:noFill/>
                  </a:ln>
                  <a:solidFill>
                    <a:prstClr val="white"/>
                  </a:solidFill>
                  <a:effectLst/>
                  <a:uLnTx/>
                  <a:uFillTx/>
                  <a:latin typeface="Arial"/>
                  <a:ea typeface="微软雅黑" pitchFamily="34" charset="-122"/>
                  <a:cs typeface="Arial" pitchFamily="34" charset="0"/>
                </a:rPr>
                <a:t>的龙头参与国际竞争</a:t>
              </a:r>
            </a:p>
          </p:txBody>
        </p:sp>
        <p:sp>
          <p:nvSpPr>
            <p:cNvPr id="4" name="Line 7"/>
            <p:cNvSpPr>
              <a:spLocks noChangeShapeType="1"/>
            </p:cNvSpPr>
            <p:nvPr/>
          </p:nvSpPr>
          <p:spPr bwMode="gray">
            <a:xfrm>
              <a:off x="2084813" y="2872161"/>
              <a:ext cx="3956964" cy="0"/>
            </a:xfrm>
            <a:prstGeom prst="line">
              <a:avLst/>
            </a:prstGeom>
            <a:noFill/>
            <a:ln w="15875" cap="rnd">
              <a:solidFill>
                <a:sysClr val="window" lastClr="FFFFFF">
                  <a:lumMod val="75000"/>
                </a:sysClr>
              </a:solidFill>
              <a:round/>
              <a:headEnd/>
              <a:tailEnd/>
            </a:ln>
          </p:spPr>
          <p:txBody>
            <a:bodyPr wrap="none" anchor="ct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a:ea typeface="微软雅黑" pitchFamily="34" charset="-122"/>
              </a:endParaRPr>
            </a:p>
          </p:txBody>
        </p:sp>
        <p:sp>
          <p:nvSpPr>
            <p:cNvPr id="5" name="Rectangle 8"/>
            <p:cNvSpPr>
              <a:spLocks noChangeArrowheads="1"/>
            </p:cNvSpPr>
            <p:nvPr/>
          </p:nvSpPr>
          <p:spPr bwMode="gray">
            <a:xfrm>
              <a:off x="2108277" y="2584728"/>
              <a:ext cx="3646038" cy="211996"/>
            </a:xfrm>
            <a:prstGeom prst="rect">
              <a:avLst/>
            </a:prstGeom>
            <a:noFill/>
            <a:ln w="12700" cap="rnd" algn="ctr">
              <a:noFill/>
              <a:miter lim="800000"/>
              <a:headEnd/>
              <a:tailEnd/>
            </a:ln>
          </p:spPr>
          <p:txBody>
            <a:bodyPr wrap="square" lIns="72000" tIns="0" rIns="72000" bIns="0" anchor="b" anchorCtr="1">
              <a:spAutoFit/>
            </a:bodyPr>
            <a:lstStyle/>
            <a:p>
              <a:pPr algn="ctr" eaLnBrk="0" hangingPunct="0">
                <a:defRPr/>
              </a:pPr>
              <a:r>
                <a:rPr lang="zh-CN" altLang="en-US" sz="1600" b="1" dirty="0">
                  <a:solidFill>
                    <a:schemeClr val="bg1">
                      <a:lumMod val="50000"/>
                    </a:schemeClr>
                  </a:solidFill>
                  <a:latin typeface="Arial"/>
                  <a:ea typeface="微软雅黑" pitchFamily="34" charset="-122"/>
                  <a:cs typeface="Arial" charset="0"/>
                </a:rPr>
                <a:t>亚</a:t>
              </a:r>
              <a:r>
                <a:rPr lang="zh-CN" altLang="en-US" sz="1600" b="1" dirty="0" smtClean="0">
                  <a:solidFill>
                    <a:schemeClr val="bg1">
                      <a:lumMod val="50000"/>
                    </a:schemeClr>
                  </a:solidFill>
                  <a:latin typeface="Arial"/>
                  <a:ea typeface="微软雅黑" pitchFamily="34" charset="-122"/>
                  <a:cs typeface="Arial" charset="0"/>
                </a:rPr>
                <a:t>信与</a:t>
              </a:r>
              <a:r>
                <a:rPr lang="zh-CN" altLang="en-US" sz="1600" b="1" dirty="0">
                  <a:solidFill>
                    <a:schemeClr val="bg1">
                      <a:lumMod val="50000"/>
                    </a:schemeClr>
                  </a:solidFill>
                  <a:latin typeface="Arial"/>
                  <a:ea typeface="微软雅黑" pitchFamily="34" charset="-122"/>
                  <a:cs typeface="Arial" charset="0"/>
                </a:rPr>
                <a:t>世界一流</a:t>
              </a:r>
              <a:r>
                <a:rPr lang="en-US" altLang="zh-CN" sz="1600" b="1" dirty="0">
                  <a:solidFill>
                    <a:schemeClr val="bg1">
                      <a:lumMod val="50000"/>
                    </a:schemeClr>
                  </a:solidFill>
                  <a:latin typeface="Arial"/>
                  <a:ea typeface="微软雅黑" pitchFamily="34" charset="-122"/>
                  <a:cs typeface="Arial" charset="0"/>
                </a:rPr>
                <a:t>BSS/OSS</a:t>
              </a:r>
              <a:r>
                <a:rPr lang="zh-CN" altLang="en-US" sz="1600" b="1" dirty="0">
                  <a:solidFill>
                    <a:schemeClr val="bg1">
                      <a:lumMod val="50000"/>
                    </a:schemeClr>
                  </a:solidFill>
                  <a:latin typeface="Arial"/>
                  <a:ea typeface="微软雅黑" pitchFamily="34" charset="-122"/>
                  <a:cs typeface="Arial" charset="0"/>
                </a:rPr>
                <a:t>企业的比较</a:t>
              </a:r>
            </a:p>
          </p:txBody>
        </p:sp>
        <p:pic>
          <p:nvPicPr>
            <p:cNvPr id="6" name="Object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1739" y="2802316"/>
              <a:ext cx="3966148" cy="214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11"/>
            <p:cNvSpPr>
              <a:spLocks/>
            </p:cNvSpPr>
            <p:nvPr/>
          </p:nvSpPr>
          <p:spPr bwMode="auto">
            <a:xfrm flipH="1">
              <a:off x="5906556" y="2451149"/>
              <a:ext cx="216024" cy="3024336"/>
            </a:xfrm>
            <a:custGeom>
              <a:avLst/>
              <a:gdLst>
                <a:gd name="T0" fmla="*/ 0 w 1"/>
                <a:gd name="T1" fmla="*/ 2147483647 h 592"/>
                <a:gd name="T2" fmla="*/ 0 w 1"/>
                <a:gd name="T3" fmla="*/ 0 h 592"/>
                <a:gd name="T4" fmla="*/ 0 60000 65536"/>
                <a:gd name="T5" fmla="*/ 0 60000 65536"/>
                <a:gd name="T6" fmla="*/ 0 w 1"/>
                <a:gd name="T7" fmla="*/ 0 h 592"/>
                <a:gd name="T8" fmla="*/ 1 w 1"/>
                <a:gd name="T9" fmla="*/ 592 h 592"/>
              </a:gdLst>
              <a:ahLst/>
              <a:cxnLst>
                <a:cxn ang="T4">
                  <a:pos x="T0" y="T1"/>
                </a:cxn>
                <a:cxn ang="T5">
                  <a:pos x="T2" y="T3"/>
                </a:cxn>
              </a:cxnLst>
              <a:rect l="T6" t="T7" r="T8" b="T9"/>
              <a:pathLst>
                <a:path w="1" h="592">
                  <a:moveTo>
                    <a:pt x="0" y="592"/>
                  </a:moveTo>
                  <a:lnTo>
                    <a:pt x="0" y="0"/>
                  </a:lnTo>
                </a:path>
              </a:pathLst>
            </a:custGeom>
            <a:noFill/>
            <a:ln w="22225" cap="flat" cmpd="sng">
              <a:solidFill>
                <a:schemeClr val="bg1">
                  <a:lumMod val="75000"/>
                </a:schemeClr>
              </a:solidFill>
              <a:prstDash val="sysDot"/>
              <a:round/>
              <a:headEnd type="triangle" w="med" len="lg"/>
              <a:tailEnd type="none" w="med" len="me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25000" noProof="0">
                <a:ln>
                  <a:noFill/>
                </a:ln>
                <a:solidFill>
                  <a:srgbClr val="000000"/>
                </a:solidFill>
                <a:effectLst/>
                <a:uLnTx/>
                <a:uFillTx/>
                <a:latin typeface="Arial"/>
                <a:ea typeface="微软雅黑" pitchFamily="34" charset="-122"/>
                <a:cs typeface="微软雅黑"/>
              </a:endParaRPr>
            </a:p>
          </p:txBody>
        </p:sp>
        <p:sp>
          <p:nvSpPr>
            <p:cNvPr id="9" name="Line 12"/>
            <p:cNvSpPr>
              <a:spLocks noChangeShapeType="1"/>
            </p:cNvSpPr>
            <p:nvPr/>
          </p:nvSpPr>
          <p:spPr bwMode="auto">
            <a:xfrm flipV="1">
              <a:off x="2160339" y="2451149"/>
              <a:ext cx="8153400" cy="0"/>
            </a:xfrm>
            <a:prstGeom prst="line">
              <a:avLst/>
            </a:prstGeom>
            <a:noFill/>
            <a:ln w="22225">
              <a:solidFill>
                <a:srgbClr val="C0504D"/>
              </a:solidFill>
              <a:round/>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25000" noProof="0">
                <a:ln>
                  <a:noFill/>
                </a:ln>
                <a:solidFill>
                  <a:srgbClr val="000000"/>
                </a:solidFill>
                <a:effectLst/>
                <a:uLnTx/>
                <a:uFillTx/>
                <a:latin typeface="Arial"/>
                <a:ea typeface="微软雅黑" pitchFamily="34" charset="-122"/>
                <a:cs typeface="微软雅黑"/>
              </a:endParaRPr>
            </a:p>
          </p:txBody>
        </p:sp>
        <p:sp>
          <p:nvSpPr>
            <p:cNvPr id="10" name="Text Box 13"/>
            <p:cNvSpPr txBox="1">
              <a:spLocks noChangeArrowheads="1"/>
            </p:cNvSpPr>
            <p:nvPr/>
          </p:nvSpPr>
          <p:spPr bwMode="auto">
            <a:xfrm>
              <a:off x="6275139" y="3370312"/>
              <a:ext cx="4038600" cy="1462777"/>
            </a:xfrm>
            <a:prstGeom prst="rect">
              <a:avLst/>
            </a:prstGeom>
            <a:solidFill>
              <a:schemeClr val="bg1">
                <a:lumMod val="75000"/>
              </a:schemeClr>
            </a:solidFill>
            <a:ln w="9525">
              <a:noFill/>
              <a:miter lim="800000"/>
              <a:headEnd/>
              <a:tailEnd/>
            </a:ln>
          </p:spPr>
          <p:txBody>
            <a:bodyPr>
              <a:spAutoFit/>
            </a:bodyPr>
            <a:lstStyle/>
            <a:p>
              <a:pPr>
                <a:lnSpc>
                  <a:spcPct val="160000"/>
                </a:lnSpc>
                <a:spcBef>
                  <a:spcPct val="50000"/>
                </a:spcBef>
                <a:defRPr/>
              </a:pPr>
              <a:r>
                <a:rPr lang="zh-CN" altLang="en-US" sz="1800" dirty="0">
                  <a:solidFill>
                    <a:schemeClr val="tx1">
                      <a:lumMod val="65000"/>
                      <a:lumOff val="35000"/>
                    </a:schemeClr>
                  </a:solidFill>
                  <a:latin typeface="Arial"/>
                  <a:ea typeface="微软雅黑" pitchFamily="34" charset="-122"/>
                  <a:cs typeface="微软雅黑"/>
                </a:rPr>
                <a:t>国际电信</a:t>
              </a:r>
              <a:r>
                <a:rPr lang="en-US" altLang="zh-CN" sz="1800" dirty="0">
                  <a:solidFill>
                    <a:schemeClr val="tx1">
                      <a:lumMod val="65000"/>
                      <a:lumOff val="35000"/>
                    </a:schemeClr>
                  </a:solidFill>
                  <a:latin typeface="Arial"/>
                  <a:ea typeface="微软雅黑" pitchFamily="34" charset="-122"/>
                  <a:cs typeface="微软雅黑"/>
                </a:rPr>
                <a:t>BSS</a:t>
              </a:r>
              <a:r>
                <a:rPr lang="zh-CN" altLang="en-US" sz="1800" dirty="0">
                  <a:solidFill>
                    <a:schemeClr val="tx1">
                      <a:lumMod val="65000"/>
                      <a:lumOff val="35000"/>
                    </a:schemeClr>
                  </a:solidFill>
                  <a:latin typeface="Arial"/>
                  <a:ea typeface="微软雅黑" pitchFamily="34" charset="-122"/>
                  <a:cs typeface="微软雅黑"/>
                </a:rPr>
                <a:t>上市公司市值        第二位</a:t>
              </a:r>
            </a:p>
            <a:p>
              <a:pPr>
                <a:lnSpc>
                  <a:spcPct val="160000"/>
                </a:lnSpc>
                <a:spcBef>
                  <a:spcPct val="50000"/>
                </a:spcBef>
                <a:defRPr/>
              </a:pPr>
              <a:r>
                <a:rPr lang="zh-CN" altLang="en-US" sz="1800" dirty="0">
                  <a:solidFill>
                    <a:schemeClr val="tx1">
                      <a:lumMod val="65000"/>
                      <a:lumOff val="35000"/>
                    </a:schemeClr>
                  </a:solidFill>
                  <a:latin typeface="Arial"/>
                  <a:ea typeface="微软雅黑" pitchFamily="34" charset="-122"/>
                  <a:cs typeface="微软雅黑"/>
                </a:rPr>
                <a:t>国际电信</a:t>
              </a:r>
              <a:r>
                <a:rPr lang="en-US" altLang="zh-CN" sz="1800" dirty="0">
                  <a:solidFill>
                    <a:schemeClr val="tx1">
                      <a:lumMod val="65000"/>
                      <a:lumOff val="35000"/>
                    </a:schemeClr>
                  </a:solidFill>
                  <a:latin typeface="Arial"/>
                  <a:ea typeface="微软雅黑" pitchFamily="34" charset="-122"/>
                  <a:cs typeface="微软雅黑"/>
                </a:rPr>
                <a:t>BSS</a:t>
              </a:r>
              <a:r>
                <a:rPr lang="zh-CN" altLang="en-US" sz="1800" dirty="0">
                  <a:solidFill>
                    <a:schemeClr val="tx1">
                      <a:lumMod val="65000"/>
                      <a:lumOff val="35000"/>
                    </a:schemeClr>
                  </a:solidFill>
                  <a:latin typeface="Arial"/>
                  <a:ea typeface="微软雅黑" pitchFamily="34" charset="-122"/>
                  <a:cs typeface="微软雅黑"/>
                </a:rPr>
                <a:t>上市公司年收入     第二位</a:t>
              </a:r>
            </a:p>
            <a:p>
              <a:pPr>
                <a:lnSpc>
                  <a:spcPct val="160000"/>
                </a:lnSpc>
                <a:spcBef>
                  <a:spcPct val="50000"/>
                </a:spcBef>
                <a:defRPr/>
              </a:pPr>
              <a:r>
                <a:rPr lang="en-US" altLang="zh-CN" sz="1800" dirty="0">
                  <a:solidFill>
                    <a:schemeClr val="tx1">
                      <a:lumMod val="65000"/>
                      <a:lumOff val="35000"/>
                    </a:schemeClr>
                  </a:solidFill>
                  <a:latin typeface="Arial"/>
                  <a:ea typeface="微软雅黑" pitchFamily="34" charset="-122"/>
                  <a:cs typeface="微软雅黑"/>
                </a:rPr>
                <a:t>2009</a:t>
              </a:r>
              <a:r>
                <a:rPr lang="zh-CN" altLang="en-US" sz="1800" dirty="0">
                  <a:solidFill>
                    <a:schemeClr val="tx1">
                      <a:lumMod val="65000"/>
                      <a:lumOff val="35000"/>
                    </a:schemeClr>
                  </a:solidFill>
                  <a:latin typeface="Arial"/>
                  <a:ea typeface="微软雅黑" pitchFamily="34" charset="-122"/>
                  <a:cs typeface="微软雅黑"/>
                </a:rPr>
                <a:t>中国软件企业收入百强       前十名</a:t>
              </a:r>
            </a:p>
          </p:txBody>
        </p:sp>
        <p:sp>
          <p:nvSpPr>
            <p:cNvPr id="11" name="Text Box 10"/>
            <p:cNvSpPr txBox="1">
              <a:spLocks noChangeArrowheads="1"/>
            </p:cNvSpPr>
            <p:nvPr/>
          </p:nvSpPr>
          <p:spPr bwMode="auto">
            <a:xfrm>
              <a:off x="1931739" y="5118149"/>
              <a:ext cx="8305800" cy="711200"/>
            </a:xfrm>
            <a:prstGeom prst="rect">
              <a:avLst/>
            </a:prstGeom>
            <a:solidFill>
              <a:srgbClr val="33CCCC"/>
            </a:solidFill>
            <a:ln w="9525">
              <a:solidFill>
                <a:schemeClr val="bg1">
                  <a:lumMod val="85000"/>
                </a:schemeClr>
              </a:solidFill>
              <a:miter lim="800000"/>
              <a:headEnd/>
              <a:tailEnd/>
            </a:ln>
            <a:effectLst/>
            <a:extLst/>
          </p:spPr>
          <p:txBody>
            <a:bodyPr>
              <a:spAutoFit/>
            </a:bodyPr>
            <a:lstStyle>
              <a:lvl1pPr>
                <a:defRPr>
                  <a:solidFill>
                    <a:schemeClr val="tx1"/>
                  </a:solidFill>
                  <a:latin typeface="Arial" charset="0"/>
                  <a:ea typeface="宋体" charset="-122"/>
                </a:defRPr>
              </a:lvl1pPr>
              <a:lvl2pPr marL="179388">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marL="179388" marR="0" lvl="1"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未来发展愿景    </a:t>
              </a:r>
            </a:p>
            <a:p>
              <a:pPr marL="179388" marR="0" lvl="1"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世界前</a:t>
              </a: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10</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的</a:t>
              </a: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IT</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服务供应商</a:t>
              </a:r>
            </a:p>
          </p:txBody>
        </p:sp>
      </p:grpSp>
      <p:sp>
        <p:nvSpPr>
          <p:cNvPr id="12" name="标题占位符 1"/>
          <p:cNvSpPr txBox="1">
            <a:spLocks/>
          </p:cNvSpPr>
          <p:nvPr/>
        </p:nvSpPr>
        <p:spPr>
          <a:xfrm>
            <a:off x="2262611" y="127305"/>
            <a:ext cx="8004175" cy="9144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亚信是全球第二大电信</a:t>
            </a:r>
            <a:r>
              <a:rPr kumimoji="0" lang="en-US" altLang="zh-CN"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BSS/OSS</a:t>
            </a: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企业</a:t>
            </a:r>
          </a:p>
        </p:txBody>
      </p:sp>
    </p:spTree>
    <p:extLst>
      <p:ext uri="{BB962C8B-B14F-4D97-AF65-F5344CB8AC3E}">
        <p14:creationId xmlns:p14="http://schemas.microsoft.com/office/powerpoint/2010/main" val="3867924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
          <p:cNvPicPr>
            <a:picLocks noChangeAspect="1" noChangeArrowheads="1"/>
          </p:cNvPicPr>
          <p:nvPr/>
        </p:nvPicPr>
        <p:blipFill>
          <a:blip r:embed="rId2" cstate="print"/>
          <a:stretch>
            <a:fillRect/>
          </a:stretch>
        </p:blipFill>
        <p:spPr bwMode="auto">
          <a:xfrm>
            <a:off x="8154194" y="4529554"/>
            <a:ext cx="2667354" cy="717797"/>
          </a:xfrm>
          <a:prstGeom prst="rect">
            <a:avLst/>
          </a:prstGeom>
          <a:noFill/>
          <a:ln>
            <a:noFill/>
          </a:ln>
        </p:spPr>
      </p:pic>
      <p:pic>
        <p:nvPicPr>
          <p:cNvPr id="3" name="Picture 9" descr="logo1"/>
          <p:cNvPicPr>
            <a:picLocks noChangeAspect="1" noChangeArrowheads="1"/>
          </p:cNvPicPr>
          <p:nvPr/>
        </p:nvPicPr>
        <p:blipFill>
          <a:blip r:embed="rId3" cstate="print"/>
          <a:stretch>
            <a:fillRect/>
          </a:stretch>
        </p:blipFill>
        <p:spPr bwMode="auto">
          <a:xfrm>
            <a:off x="4749438" y="4547010"/>
            <a:ext cx="1894267" cy="765422"/>
          </a:xfrm>
          <a:prstGeom prst="rect">
            <a:avLst/>
          </a:prstGeom>
          <a:noFill/>
          <a:ln>
            <a:noFill/>
          </a:ln>
        </p:spPr>
      </p:pic>
      <p:pic>
        <p:nvPicPr>
          <p:cNvPr id="4" name="Picture 10" descr="logo3"/>
          <p:cNvPicPr>
            <a:picLocks noChangeAspect="1" noChangeArrowheads="1"/>
          </p:cNvPicPr>
          <p:nvPr/>
        </p:nvPicPr>
        <p:blipFill>
          <a:blip r:embed="rId4" cstate="print"/>
          <a:stretch>
            <a:fillRect/>
          </a:stretch>
        </p:blipFill>
        <p:spPr bwMode="auto">
          <a:xfrm>
            <a:off x="684996" y="4489865"/>
            <a:ext cx="2248628" cy="774987"/>
          </a:xfrm>
          <a:prstGeom prst="rect">
            <a:avLst/>
          </a:prstGeom>
          <a:noFill/>
          <a:ln>
            <a:noFill/>
          </a:ln>
        </p:spPr>
      </p:pic>
      <p:sp>
        <p:nvSpPr>
          <p:cNvPr id="5" name="Rectangle 13"/>
          <p:cNvSpPr>
            <a:spLocks noChangeArrowheads="1"/>
          </p:cNvSpPr>
          <p:nvPr/>
        </p:nvSpPr>
        <p:spPr bwMode="blackGray">
          <a:xfrm>
            <a:off x="8358106" y="5312432"/>
            <a:ext cx="3127000" cy="954107"/>
          </a:xfrm>
          <a:prstGeom prst="rect">
            <a:avLst/>
          </a:prstGeom>
          <a:noFill/>
          <a:ln w="9525">
            <a:noFill/>
            <a:miter lim="800000"/>
            <a:headEnd/>
            <a:tailEnd/>
          </a:ln>
        </p:spPr>
        <p:txBody>
          <a:bodyPr>
            <a:spAutoFit/>
          </a:bodyPr>
          <a:lstStyle/>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19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个省的融合计费系统</a:t>
            </a:r>
            <a:endPar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20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个省的</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 </a:t>
            </a:r>
            <a:r>
              <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CRM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系统</a:t>
            </a:r>
            <a:endPar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20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个省的</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 </a:t>
            </a:r>
            <a:r>
              <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PRM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系统</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 </a:t>
            </a:r>
            <a:endPar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总部结算系统</a:t>
            </a:r>
            <a:endPar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p:txBody>
      </p:sp>
      <p:sp>
        <p:nvSpPr>
          <p:cNvPr id="6" name="Rectangle 15"/>
          <p:cNvSpPr>
            <a:spLocks noChangeArrowheads="1"/>
          </p:cNvSpPr>
          <p:nvPr/>
        </p:nvSpPr>
        <p:spPr bwMode="blackGray">
          <a:xfrm>
            <a:off x="4613511" y="5379658"/>
            <a:ext cx="3407706" cy="954107"/>
          </a:xfrm>
          <a:prstGeom prst="rect">
            <a:avLst/>
          </a:prstGeom>
          <a:noFill/>
          <a:ln w="9525">
            <a:noFill/>
            <a:miter lim="800000"/>
            <a:headEnd/>
            <a:tailEnd/>
          </a:ln>
        </p:spPr>
        <p:txBody>
          <a:bodyPr>
            <a:spAutoFit/>
          </a:bodyPr>
          <a:lstStyle/>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15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个省的计费和</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CRM</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系统</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 </a:t>
            </a:r>
            <a:endPar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7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个省的</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 </a:t>
            </a:r>
            <a:r>
              <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OCS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系统</a:t>
            </a:r>
            <a:endPar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12</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个省的商业智能系统</a:t>
            </a:r>
            <a:endPar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替换国际厂商</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Comverse (Kenan) </a:t>
            </a:r>
            <a:endPar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p:txBody>
      </p:sp>
      <p:sp>
        <p:nvSpPr>
          <p:cNvPr id="7" name="Rectangle 18"/>
          <p:cNvSpPr>
            <a:spLocks noChangeArrowheads="1"/>
          </p:cNvSpPr>
          <p:nvPr/>
        </p:nvSpPr>
        <p:spPr bwMode="blackGray">
          <a:xfrm>
            <a:off x="647766" y="5247351"/>
            <a:ext cx="3764783" cy="1384995"/>
          </a:xfrm>
          <a:prstGeom prst="rect">
            <a:avLst/>
          </a:prstGeom>
          <a:noFill/>
          <a:ln w="9525">
            <a:noFill/>
            <a:miter lim="800000"/>
            <a:headEnd/>
            <a:tailEnd/>
          </a:ln>
        </p:spPr>
        <p:txBody>
          <a:bodyPr wrap="square">
            <a:spAutoFit/>
          </a:bodyPr>
          <a:lstStyle/>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18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个省的计费和</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CRM</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系统</a:t>
            </a:r>
            <a:endPar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18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个省的经营分析系统</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 </a:t>
            </a:r>
          </a:p>
          <a:p>
            <a:pPr marL="184150" indent="-184150">
              <a:buClr>
                <a:srgbClr val="FF9933"/>
              </a:buClr>
              <a:buFont typeface="Wingdings" pitchFamily="2" charset="2"/>
              <a:buChar char="n"/>
            </a:pP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总部结算系统</a:t>
            </a:r>
            <a:endPar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Wi-Fi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认证系统</a:t>
            </a:r>
            <a:endPar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IP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承载网</a:t>
            </a:r>
            <a:endPar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a:p>
            <a:pPr marL="184150" indent="-184150">
              <a:buClr>
                <a:srgbClr val="FF9933"/>
              </a:buClr>
              <a:buFont typeface="Wingdings" pitchFamily="2" charset="2"/>
              <a:buChar char="n"/>
            </a:pP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替换 </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Amdocs , Siebel, CSG </a:t>
            </a:r>
            <a:r>
              <a:rPr kumimoji="1"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等国际厂商</a:t>
            </a:r>
            <a:r>
              <a:rPr kumimoji="1"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  </a:t>
            </a:r>
            <a:endParaRPr kumimoji="1"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endParaRPr>
          </a:p>
        </p:txBody>
      </p:sp>
      <p:pic>
        <p:nvPicPr>
          <p:cNvPr id="8" name="Picture 32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62794" y="1236631"/>
            <a:ext cx="4968165" cy="295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27"/>
          <p:cNvSpPr txBox="1"/>
          <p:nvPr/>
        </p:nvSpPr>
        <p:spPr>
          <a:xfrm>
            <a:off x="2515394" y="4191000"/>
            <a:ext cx="2987421" cy="338554"/>
          </a:xfrm>
          <a:prstGeom prst="rect">
            <a:avLst/>
          </a:prstGeom>
          <a:noFill/>
        </p:spPr>
        <p:txBody>
          <a:bodyPr wrap="none" rtlCol="0">
            <a:spAutoFit/>
          </a:bodyPr>
          <a:lstStyle/>
          <a:p>
            <a:r>
              <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Billing market share in China</a:t>
            </a:r>
            <a:endParaRPr lang="en-GB"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 name="Picture 2" descr="16"/>
          <p:cNvPicPr>
            <a:picLocks noChangeAspect="1" noChangeArrowheads="1"/>
          </p:cNvPicPr>
          <p:nvPr/>
        </p:nvPicPr>
        <p:blipFill>
          <a:blip r:embed="rId6" cstate="email">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a:ext>
            </a:extLst>
          </a:blip>
          <a:stretch>
            <a:fillRect/>
          </a:stretch>
        </p:blipFill>
        <p:spPr bwMode="auto">
          <a:xfrm>
            <a:off x="7255415" y="850491"/>
            <a:ext cx="4343400" cy="3726648"/>
          </a:xfrm>
          <a:prstGeom prst="rect">
            <a:avLst/>
          </a:prstGeom>
          <a:noFill/>
          <a:ln>
            <a:noFill/>
          </a:ln>
        </p:spPr>
      </p:pic>
      <p:sp>
        <p:nvSpPr>
          <p:cNvPr id="11" name="标题占位符 1"/>
          <p:cNvSpPr txBox="1">
            <a:spLocks/>
          </p:cNvSpPr>
          <p:nvPr/>
        </p:nvSpPr>
        <p:spPr>
          <a:xfrm>
            <a:off x="2353773" y="152400"/>
            <a:ext cx="7927182" cy="914400"/>
          </a:xfrm>
          <a:prstGeom prst="rect">
            <a:avLst/>
          </a:prstGeom>
        </p:spPr>
        <p:txBody>
          <a:bodyPr vert="horz" lIns="91440" tIns="45720" rIns="91440" bIns="45720" rtlCol="0" anchor="ctr">
            <a:normAutofit/>
          </a:bodyPr>
          <a:lstStyle/>
          <a:p>
            <a:pPr algn="ctr" eaLnBrk="0" hangingPunct="0">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亚信国内市场份额第一</a:t>
            </a:r>
            <a:endParaRPr lang="zh-CN" altLang="en-US" sz="3200" kern="0" dirty="0">
              <a:solidFill>
                <a:srgbClr val="F8964D"/>
              </a:solidFill>
              <a:latin typeface="微软雅黑" pitchFamily="34" charset="-122"/>
              <a:ea typeface="微软雅黑" pitchFamily="34" charset="-122"/>
            </a:endParaRPr>
          </a:p>
        </p:txBody>
      </p:sp>
    </p:spTree>
    <p:extLst>
      <p:ext uri="{BB962C8B-B14F-4D97-AF65-F5344CB8AC3E}">
        <p14:creationId xmlns:p14="http://schemas.microsoft.com/office/powerpoint/2010/main" val="3302501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p:cNvSpPr>
          <p:nvPr/>
        </p:nvSpPr>
        <p:spPr>
          <a:xfrm>
            <a:off x="3666080" y="121937"/>
            <a:ext cx="5260975" cy="914400"/>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亚信四大核心系统</a:t>
            </a:r>
            <a:r>
              <a:rPr lang="zh-CN" altLang="en-US" sz="3200" kern="0" dirty="0" smtClean="0">
                <a:solidFill>
                  <a:srgbClr val="F8964D"/>
                </a:solidFill>
                <a:latin typeface="微软雅黑" pitchFamily="34" charset="-122"/>
                <a:ea typeface="微软雅黑" pitchFamily="34" charset="-122"/>
                <a:cs typeface="+mj-cs"/>
              </a:rPr>
              <a:t>与优势</a:t>
            </a:r>
            <a:endPar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endParaRPr>
          </a:p>
        </p:txBody>
      </p:sp>
      <p:pic>
        <p:nvPicPr>
          <p:cNvPr id="17" name="图片 16"/>
          <p:cNvPicPr>
            <a:picLocks noChangeAspect="1"/>
          </p:cNvPicPr>
          <p:nvPr/>
        </p:nvPicPr>
        <p:blipFill>
          <a:blip r:embed="rId2"/>
          <a:stretch>
            <a:fillRect/>
          </a:stretch>
        </p:blipFill>
        <p:spPr>
          <a:xfrm>
            <a:off x="1200833" y="2803059"/>
            <a:ext cx="5645925" cy="3261590"/>
          </a:xfrm>
          <a:prstGeom prst="rect">
            <a:avLst/>
          </a:prstGeom>
        </p:spPr>
      </p:pic>
      <p:grpSp>
        <p:nvGrpSpPr>
          <p:cNvPr id="44" name="组合 43"/>
          <p:cNvGrpSpPr/>
          <p:nvPr/>
        </p:nvGrpSpPr>
        <p:grpSpPr>
          <a:xfrm>
            <a:off x="7316787" y="2133600"/>
            <a:ext cx="4118844" cy="4318352"/>
            <a:chOff x="3577693" y="787047"/>
            <a:chExt cx="5039789" cy="5283905"/>
          </a:xfrm>
        </p:grpSpPr>
        <p:grpSp>
          <p:nvGrpSpPr>
            <p:cNvPr id="18" name="组合 17"/>
            <p:cNvGrpSpPr/>
            <p:nvPr/>
          </p:nvGrpSpPr>
          <p:grpSpPr>
            <a:xfrm>
              <a:off x="5014033" y="2491635"/>
              <a:ext cx="2166605" cy="1874201"/>
              <a:chOff x="1595369" y="1704588"/>
              <a:chExt cx="2166605" cy="1874201"/>
            </a:xfrm>
          </p:grpSpPr>
          <p:sp>
            <p:nvSpPr>
              <p:cNvPr id="42" name="六边形 41"/>
              <p:cNvSpPr/>
              <p:nvPr/>
            </p:nvSpPr>
            <p:spPr>
              <a:xfrm>
                <a:off x="1595369" y="1704588"/>
                <a:ext cx="2166605" cy="1874201"/>
              </a:xfrm>
              <a:prstGeom prst="hexagon">
                <a:avLst>
                  <a:gd name="adj" fmla="val 28570"/>
                  <a:gd name="vf" fmla="val 115470"/>
                </a:avLst>
              </a:prstGeom>
              <a:solidFill>
                <a:srgbClr val="F8964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3" name="六边形 4"/>
              <p:cNvSpPr/>
              <p:nvPr/>
            </p:nvSpPr>
            <p:spPr>
              <a:xfrm>
                <a:off x="1954406" y="2015169"/>
                <a:ext cx="1448531" cy="1253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亚信优势</a:t>
                </a:r>
                <a:endParaRPr lang="zh-CN" altLang="en-US" sz="2000" kern="1200" dirty="0">
                  <a:latin typeface="微软雅黑" panose="020B0503020204020204" pitchFamily="34" charset="-122"/>
                  <a:ea typeface="微软雅黑" panose="020B0503020204020204" pitchFamily="34" charset="-122"/>
                </a:endParaRPr>
              </a:p>
            </p:txBody>
          </p:sp>
        </p:grpSp>
        <p:sp>
          <p:nvSpPr>
            <p:cNvPr id="19" name="六边形 18"/>
            <p:cNvSpPr/>
            <p:nvPr/>
          </p:nvSpPr>
          <p:spPr>
            <a:xfrm>
              <a:off x="6370745" y="1594956"/>
              <a:ext cx="817453" cy="704344"/>
            </a:xfrm>
            <a:prstGeom prst="hexagon">
              <a:avLst>
                <a:gd name="adj" fmla="val 28900"/>
                <a:gd name="vf" fmla="val 11547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0" name="组合 19"/>
            <p:cNvGrpSpPr/>
            <p:nvPr/>
          </p:nvGrpSpPr>
          <p:grpSpPr>
            <a:xfrm>
              <a:off x="5213609" y="787047"/>
              <a:ext cx="1775517" cy="1536031"/>
              <a:chOff x="1794945" y="0"/>
              <a:chExt cx="1775517" cy="1536031"/>
            </a:xfrm>
          </p:grpSpPr>
          <p:sp>
            <p:nvSpPr>
              <p:cNvPr id="40" name="六边形 39"/>
              <p:cNvSpPr/>
              <p:nvPr/>
            </p:nvSpPr>
            <p:spPr>
              <a:xfrm>
                <a:off x="1794945" y="0"/>
                <a:ext cx="1775517" cy="1536031"/>
              </a:xfrm>
              <a:prstGeom prst="hexagon">
                <a:avLst>
                  <a:gd name="adj" fmla="val 28570"/>
                  <a:gd name="vf" fmla="val 115470"/>
                </a:avLst>
              </a:prstGeom>
              <a:solidFill>
                <a:srgbClr val="00CC99"/>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41" name="六边形 7"/>
              <p:cNvSpPr/>
              <p:nvPr/>
            </p:nvSpPr>
            <p:spPr>
              <a:xfrm>
                <a:off x="2089186" y="254553"/>
                <a:ext cx="1187035" cy="10269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案例</a:t>
                </a:r>
                <a:endParaRPr lang="en-US" altLang="zh-CN" sz="2000" kern="1200" dirty="0" smtClean="0">
                  <a:latin typeface="微软雅黑" panose="020B0503020204020204" pitchFamily="34" charset="-122"/>
                  <a:ea typeface="微软雅黑" panose="020B0503020204020204" pitchFamily="34" charset="-122"/>
                </a:endParaRPr>
              </a:p>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优势</a:t>
                </a:r>
                <a:endParaRPr lang="zh-CN" altLang="en-US" sz="2000" kern="1200" dirty="0">
                  <a:latin typeface="微软雅黑" panose="020B0503020204020204" pitchFamily="34" charset="-122"/>
                  <a:ea typeface="微软雅黑" panose="020B0503020204020204" pitchFamily="34" charset="-122"/>
                </a:endParaRPr>
              </a:p>
            </p:txBody>
          </p:sp>
        </p:grpSp>
        <p:sp>
          <p:nvSpPr>
            <p:cNvPr id="21" name="六边形 20"/>
            <p:cNvSpPr/>
            <p:nvPr/>
          </p:nvSpPr>
          <p:spPr>
            <a:xfrm>
              <a:off x="7324777" y="2911705"/>
              <a:ext cx="817453" cy="704344"/>
            </a:xfrm>
            <a:prstGeom prst="hexagon">
              <a:avLst>
                <a:gd name="adj" fmla="val 28900"/>
                <a:gd name="vf" fmla="val 11547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2" name="组合 21"/>
            <p:cNvGrpSpPr/>
            <p:nvPr/>
          </p:nvGrpSpPr>
          <p:grpSpPr>
            <a:xfrm>
              <a:off x="6841965" y="1731809"/>
              <a:ext cx="1775517" cy="1536031"/>
              <a:chOff x="3423301" y="944762"/>
              <a:chExt cx="1775517" cy="1536031"/>
            </a:xfrm>
          </p:grpSpPr>
          <p:sp>
            <p:nvSpPr>
              <p:cNvPr id="38" name="六边形 37"/>
              <p:cNvSpPr/>
              <p:nvPr/>
            </p:nvSpPr>
            <p:spPr>
              <a:xfrm>
                <a:off x="3423301" y="944762"/>
                <a:ext cx="1775517" cy="1536031"/>
              </a:xfrm>
              <a:prstGeom prst="hexagon">
                <a:avLst>
                  <a:gd name="adj" fmla="val 28570"/>
                  <a:gd name="vf" fmla="val 115470"/>
                </a:avLst>
              </a:prstGeom>
            </p:spPr>
            <p:style>
              <a:lnRef idx="2">
                <a:schemeClr val="lt1">
                  <a:hueOff val="0"/>
                  <a:satOff val="0"/>
                  <a:lumOff val="0"/>
                  <a:alphaOff val="0"/>
                </a:schemeClr>
              </a:lnRef>
              <a:fillRef idx="1">
                <a:schemeClr val="accent2">
                  <a:hueOff val="-2880000"/>
                  <a:satOff val="-10001"/>
                  <a:lumOff val="12000"/>
                  <a:alphaOff val="0"/>
                </a:schemeClr>
              </a:fillRef>
              <a:effectRef idx="0">
                <a:schemeClr val="accent2">
                  <a:hueOff val="-2880000"/>
                  <a:satOff val="-10001"/>
                  <a:lumOff val="12000"/>
                  <a:alphaOff val="0"/>
                </a:schemeClr>
              </a:effectRef>
              <a:fontRef idx="minor">
                <a:schemeClr val="lt1"/>
              </a:fontRef>
            </p:style>
          </p:sp>
          <p:sp>
            <p:nvSpPr>
              <p:cNvPr id="39" name="六边形 10"/>
              <p:cNvSpPr/>
              <p:nvPr/>
            </p:nvSpPr>
            <p:spPr>
              <a:xfrm>
                <a:off x="3717542" y="1199315"/>
                <a:ext cx="1187035" cy="10269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APP</a:t>
                </a:r>
              </a:p>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优势</a:t>
                </a:r>
                <a:endParaRPr lang="zh-CN" altLang="en-US" sz="2000" kern="1200" dirty="0">
                  <a:latin typeface="微软雅黑" panose="020B0503020204020204" pitchFamily="34" charset="-122"/>
                  <a:ea typeface="微软雅黑" panose="020B0503020204020204" pitchFamily="34" charset="-122"/>
                </a:endParaRPr>
              </a:p>
            </p:txBody>
          </p:sp>
        </p:grpSp>
        <p:sp>
          <p:nvSpPr>
            <p:cNvPr id="23" name="六边形 22"/>
            <p:cNvSpPr/>
            <p:nvPr/>
          </p:nvSpPr>
          <p:spPr>
            <a:xfrm>
              <a:off x="6662044" y="4398068"/>
              <a:ext cx="817453" cy="704344"/>
            </a:xfrm>
            <a:prstGeom prst="hexagon">
              <a:avLst>
                <a:gd name="adj" fmla="val 28900"/>
                <a:gd name="vf" fmla="val 11547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4" name="组合 23"/>
            <p:cNvGrpSpPr/>
            <p:nvPr/>
          </p:nvGrpSpPr>
          <p:grpSpPr>
            <a:xfrm>
              <a:off x="6841965" y="3589102"/>
              <a:ext cx="1775517" cy="1536031"/>
              <a:chOff x="3423301" y="2802055"/>
              <a:chExt cx="1775517" cy="1536031"/>
            </a:xfrm>
          </p:grpSpPr>
          <p:sp>
            <p:nvSpPr>
              <p:cNvPr id="36" name="六边形 35"/>
              <p:cNvSpPr/>
              <p:nvPr/>
            </p:nvSpPr>
            <p:spPr>
              <a:xfrm>
                <a:off x="3423301" y="2802055"/>
                <a:ext cx="1775517" cy="1536031"/>
              </a:xfrm>
              <a:prstGeom prst="hexagon">
                <a:avLst>
                  <a:gd name="adj" fmla="val 28570"/>
                  <a:gd name="vf" fmla="val 115470"/>
                </a:avLst>
              </a:prstGeom>
            </p:spPr>
            <p:style>
              <a:lnRef idx="2">
                <a:schemeClr val="lt1">
                  <a:hueOff val="0"/>
                  <a:satOff val="0"/>
                  <a:lumOff val="0"/>
                  <a:alphaOff val="0"/>
                </a:schemeClr>
              </a:lnRef>
              <a:fillRef idx="1">
                <a:schemeClr val="accent2">
                  <a:hueOff val="-5760000"/>
                  <a:satOff val="-20001"/>
                  <a:lumOff val="24000"/>
                  <a:alphaOff val="0"/>
                </a:schemeClr>
              </a:fillRef>
              <a:effectRef idx="0">
                <a:schemeClr val="accent2">
                  <a:hueOff val="-5760000"/>
                  <a:satOff val="-20001"/>
                  <a:lumOff val="24000"/>
                  <a:alphaOff val="0"/>
                </a:schemeClr>
              </a:effectRef>
              <a:fontRef idx="minor">
                <a:schemeClr val="lt1"/>
              </a:fontRef>
            </p:style>
          </p:sp>
          <p:sp>
            <p:nvSpPr>
              <p:cNvPr id="37" name="六边形 13"/>
              <p:cNvSpPr/>
              <p:nvPr/>
            </p:nvSpPr>
            <p:spPr>
              <a:xfrm>
                <a:off x="3717542" y="3056608"/>
                <a:ext cx="1187035" cy="10269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技术</a:t>
                </a:r>
                <a:endParaRPr lang="en-US" altLang="zh-CN" sz="2000" kern="1200" dirty="0" smtClean="0">
                  <a:latin typeface="微软雅黑" panose="020B0503020204020204" pitchFamily="34" charset="-122"/>
                  <a:ea typeface="微软雅黑" panose="020B0503020204020204" pitchFamily="34" charset="-122"/>
                </a:endParaRPr>
              </a:p>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优势</a:t>
                </a:r>
                <a:endParaRPr lang="zh-CN" altLang="en-US" sz="2000" kern="1200" dirty="0">
                  <a:latin typeface="微软雅黑" panose="020B0503020204020204" pitchFamily="34" charset="-122"/>
                  <a:ea typeface="微软雅黑" panose="020B0503020204020204" pitchFamily="34" charset="-122"/>
                </a:endParaRPr>
              </a:p>
            </p:txBody>
          </p:sp>
        </p:grpSp>
        <p:sp>
          <p:nvSpPr>
            <p:cNvPr id="25" name="六边形 24"/>
            <p:cNvSpPr/>
            <p:nvPr/>
          </p:nvSpPr>
          <p:spPr>
            <a:xfrm>
              <a:off x="5018065" y="4552358"/>
              <a:ext cx="817453" cy="704344"/>
            </a:xfrm>
            <a:prstGeom prst="hexagon">
              <a:avLst>
                <a:gd name="adj" fmla="val 28900"/>
                <a:gd name="vf" fmla="val 11547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6" name="组合 25"/>
            <p:cNvGrpSpPr/>
            <p:nvPr/>
          </p:nvGrpSpPr>
          <p:grpSpPr>
            <a:xfrm>
              <a:off x="5213609" y="4534921"/>
              <a:ext cx="1775517" cy="1536031"/>
              <a:chOff x="1794945" y="3747874"/>
              <a:chExt cx="1775517" cy="1536031"/>
            </a:xfrm>
          </p:grpSpPr>
          <p:sp>
            <p:nvSpPr>
              <p:cNvPr id="34" name="六边形 33"/>
              <p:cNvSpPr/>
              <p:nvPr/>
            </p:nvSpPr>
            <p:spPr>
              <a:xfrm>
                <a:off x="1794945" y="3747874"/>
                <a:ext cx="1775517" cy="1536031"/>
              </a:xfrm>
              <a:prstGeom prst="hexagon">
                <a:avLst>
                  <a:gd name="adj" fmla="val 28570"/>
                  <a:gd name="vf" fmla="val 115470"/>
                </a:avLst>
              </a:prstGeom>
            </p:spPr>
            <p:style>
              <a:lnRef idx="2">
                <a:schemeClr val="lt1">
                  <a:hueOff val="0"/>
                  <a:satOff val="0"/>
                  <a:lumOff val="0"/>
                  <a:alphaOff val="0"/>
                </a:schemeClr>
              </a:lnRef>
              <a:fillRef idx="1">
                <a:schemeClr val="accent2">
                  <a:hueOff val="-8640000"/>
                  <a:satOff val="-30002"/>
                  <a:lumOff val="36001"/>
                  <a:alphaOff val="0"/>
                </a:schemeClr>
              </a:fillRef>
              <a:effectRef idx="0">
                <a:schemeClr val="accent2">
                  <a:hueOff val="-8640000"/>
                  <a:satOff val="-30002"/>
                  <a:lumOff val="36001"/>
                  <a:alphaOff val="0"/>
                </a:schemeClr>
              </a:effectRef>
              <a:fontRef idx="minor">
                <a:schemeClr val="lt1"/>
              </a:fontRef>
            </p:style>
          </p:sp>
          <p:sp>
            <p:nvSpPr>
              <p:cNvPr id="35" name="六边形 16"/>
              <p:cNvSpPr/>
              <p:nvPr/>
            </p:nvSpPr>
            <p:spPr>
              <a:xfrm>
                <a:off x="2089186" y="4002427"/>
                <a:ext cx="1187035" cy="10269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开发平台</a:t>
                </a:r>
                <a:endParaRPr lang="en-US" altLang="zh-CN" sz="2000" kern="1200" dirty="0" smtClean="0">
                  <a:latin typeface="微软雅黑" panose="020B0503020204020204" pitchFamily="34" charset="-122"/>
                  <a:ea typeface="微软雅黑" panose="020B0503020204020204" pitchFamily="34" charset="-122"/>
                </a:endParaRPr>
              </a:p>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优势</a:t>
                </a:r>
                <a:endParaRPr lang="zh-CN" altLang="en-US" sz="2000" kern="1200" dirty="0">
                  <a:latin typeface="微软雅黑" panose="020B0503020204020204" pitchFamily="34" charset="-122"/>
                  <a:ea typeface="微软雅黑" panose="020B0503020204020204" pitchFamily="34" charset="-122"/>
                </a:endParaRPr>
              </a:p>
            </p:txBody>
          </p:sp>
        </p:grpSp>
        <p:sp>
          <p:nvSpPr>
            <p:cNvPr id="27" name="六边形 26"/>
            <p:cNvSpPr/>
            <p:nvPr/>
          </p:nvSpPr>
          <p:spPr>
            <a:xfrm>
              <a:off x="4048410" y="3236137"/>
              <a:ext cx="817453" cy="704344"/>
            </a:xfrm>
            <a:prstGeom prst="hexagon">
              <a:avLst>
                <a:gd name="adj" fmla="val 28900"/>
                <a:gd name="vf" fmla="val 11547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8" name="组合 27"/>
            <p:cNvGrpSpPr/>
            <p:nvPr/>
          </p:nvGrpSpPr>
          <p:grpSpPr>
            <a:xfrm>
              <a:off x="3577693" y="3590159"/>
              <a:ext cx="1775517" cy="1536031"/>
              <a:chOff x="159029" y="2803112"/>
              <a:chExt cx="1775517" cy="1536031"/>
            </a:xfrm>
          </p:grpSpPr>
          <p:sp>
            <p:nvSpPr>
              <p:cNvPr id="32" name="六边形 31"/>
              <p:cNvSpPr/>
              <p:nvPr/>
            </p:nvSpPr>
            <p:spPr>
              <a:xfrm>
                <a:off x="159029" y="2803112"/>
                <a:ext cx="1775517" cy="1536031"/>
              </a:xfrm>
              <a:prstGeom prst="hexagon">
                <a:avLst>
                  <a:gd name="adj" fmla="val 28570"/>
                  <a:gd name="vf" fmla="val 115470"/>
                </a:avLst>
              </a:prstGeom>
              <a:solidFill>
                <a:schemeClr val="bg1">
                  <a:lumMod val="75000"/>
                </a:schemeClr>
              </a:solidFill>
            </p:spPr>
            <p:style>
              <a:lnRef idx="2">
                <a:schemeClr val="lt1">
                  <a:hueOff val="0"/>
                  <a:satOff val="0"/>
                  <a:lumOff val="0"/>
                  <a:alphaOff val="0"/>
                </a:schemeClr>
              </a:lnRef>
              <a:fillRef idx="1">
                <a:scrgbClr r="0" g="0" b="0"/>
              </a:fillRef>
              <a:effectRef idx="0">
                <a:schemeClr val="accent2">
                  <a:hueOff val="-11520000"/>
                  <a:satOff val="-40002"/>
                  <a:lumOff val="48001"/>
                  <a:alphaOff val="0"/>
                </a:schemeClr>
              </a:effectRef>
              <a:fontRef idx="minor">
                <a:schemeClr val="lt1"/>
              </a:fontRef>
            </p:style>
          </p:sp>
          <p:sp>
            <p:nvSpPr>
              <p:cNvPr id="33" name="六边形 19"/>
              <p:cNvSpPr/>
              <p:nvPr/>
            </p:nvSpPr>
            <p:spPr>
              <a:xfrm>
                <a:off x="453270" y="3057665"/>
                <a:ext cx="1187035" cy="10269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服务</a:t>
                </a:r>
                <a:endParaRPr lang="en-US" altLang="zh-CN" sz="2000" kern="1200" dirty="0" smtClean="0">
                  <a:latin typeface="微软雅黑" panose="020B0503020204020204" pitchFamily="34" charset="-122"/>
                  <a:ea typeface="微软雅黑" panose="020B0503020204020204" pitchFamily="34" charset="-122"/>
                </a:endParaRPr>
              </a:p>
              <a:p>
                <a:pPr lvl="0" algn="ctr" defTabSz="889000">
                  <a:lnSpc>
                    <a:spcPct val="90000"/>
                  </a:lnSpc>
                  <a:spcBef>
                    <a:spcPct val="0"/>
                  </a:spcBef>
                  <a:spcAft>
                    <a:spcPct val="35000"/>
                  </a:spcAft>
                </a:pPr>
                <a:r>
                  <a:rPr lang="zh-CN" altLang="en-US" sz="2000" kern="1200" dirty="0" smtClean="0"/>
                  <a:t>优势</a:t>
                </a:r>
                <a:endParaRPr lang="zh-CN" altLang="en-US" sz="2000" kern="1200" dirty="0"/>
              </a:p>
            </p:txBody>
          </p:sp>
        </p:grpSp>
        <p:grpSp>
          <p:nvGrpSpPr>
            <p:cNvPr id="29" name="组合 28"/>
            <p:cNvGrpSpPr/>
            <p:nvPr/>
          </p:nvGrpSpPr>
          <p:grpSpPr>
            <a:xfrm>
              <a:off x="3577693" y="1729695"/>
              <a:ext cx="1775517" cy="1536031"/>
              <a:chOff x="159029" y="942648"/>
              <a:chExt cx="1775517" cy="1536031"/>
            </a:xfrm>
          </p:grpSpPr>
          <p:sp>
            <p:nvSpPr>
              <p:cNvPr id="30" name="六边形 29"/>
              <p:cNvSpPr/>
              <p:nvPr/>
            </p:nvSpPr>
            <p:spPr>
              <a:xfrm>
                <a:off x="159029" y="942648"/>
                <a:ext cx="1775517" cy="1536031"/>
              </a:xfrm>
              <a:prstGeom prst="hexagon">
                <a:avLst>
                  <a:gd name="adj" fmla="val 28570"/>
                  <a:gd name="vf" fmla="val 115470"/>
                </a:avLst>
              </a:prstGeom>
              <a:solidFill>
                <a:srgbClr val="33CCCC"/>
              </a:solidFill>
            </p:spPr>
            <p:style>
              <a:lnRef idx="2">
                <a:schemeClr val="lt1">
                  <a:hueOff val="0"/>
                  <a:satOff val="0"/>
                  <a:lumOff val="0"/>
                  <a:alphaOff val="0"/>
                </a:schemeClr>
              </a:lnRef>
              <a:fillRef idx="1">
                <a:scrgbClr r="0" g="0" b="0"/>
              </a:fillRef>
              <a:effectRef idx="0">
                <a:schemeClr val="accent2">
                  <a:hueOff val="-14400000"/>
                  <a:satOff val="-50003"/>
                  <a:lumOff val="60001"/>
                  <a:alphaOff val="0"/>
                </a:schemeClr>
              </a:effectRef>
              <a:fontRef idx="minor">
                <a:schemeClr val="lt1"/>
              </a:fontRef>
            </p:style>
          </p:sp>
          <p:sp>
            <p:nvSpPr>
              <p:cNvPr id="31" name="六边形 21"/>
              <p:cNvSpPr/>
              <p:nvPr/>
            </p:nvSpPr>
            <p:spPr>
              <a:xfrm>
                <a:off x="453270" y="1197201"/>
                <a:ext cx="1187035" cy="10269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架构</a:t>
                </a:r>
                <a:endParaRPr lang="en-US" altLang="zh-CN" sz="2000" kern="1200" dirty="0" smtClean="0"/>
              </a:p>
              <a:p>
                <a:pPr lvl="0" algn="ctr" defTabSz="889000">
                  <a:lnSpc>
                    <a:spcPct val="90000"/>
                  </a:lnSpc>
                  <a:spcBef>
                    <a:spcPct val="0"/>
                  </a:spcBef>
                  <a:spcAft>
                    <a:spcPct val="35000"/>
                  </a:spcAft>
                </a:pPr>
                <a:r>
                  <a:rPr lang="zh-CN" altLang="en-US" sz="2000" kern="1200" dirty="0" smtClean="0"/>
                  <a:t>优势</a:t>
                </a:r>
                <a:endParaRPr lang="zh-CN" altLang="en-US" sz="2000" kern="1200" dirty="0"/>
              </a:p>
            </p:txBody>
          </p:sp>
        </p:grpSp>
      </p:grpSp>
      <p:sp>
        <p:nvSpPr>
          <p:cNvPr id="45" name="矩形 44"/>
          <p:cNvSpPr/>
          <p:nvPr/>
        </p:nvSpPr>
        <p:spPr>
          <a:xfrm>
            <a:off x="962567" y="996953"/>
            <a:ext cx="10668000" cy="961289"/>
          </a:xfrm>
          <a:prstGeom prst="rect">
            <a:avLst/>
          </a:prstGeom>
        </p:spPr>
        <p:txBody>
          <a:bodyPr wrap="square">
            <a:spAutoFit/>
          </a:bodyPr>
          <a:lstStyle/>
          <a:p>
            <a:pPr>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亚信拥有</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CRM</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Biling</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BI</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BOSS</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等四大业务系统优势，同时也是国内仅有的支撑运营商各业务单元的软件提供商，致力于电信行业技术与业务咨询。</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47497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箭头连接符 15"/>
          <p:cNvCxnSpPr/>
          <p:nvPr/>
        </p:nvCxnSpPr>
        <p:spPr>
          <a:xfrm>
            <a:off x="104638" y="2946905"/>
            <a:ext cx="11887200" cy="0"/>
          </a:xfrm>
          <a:prstGeom prst="straightConnector1">
            <a:avLst/>
          </a:prstGeom>
          <a:ln w="12700">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75968" y="2375848"/>
            <a:ext cx="2743200" cy="1661070"/>
            <a:chOff x="325317" y="2035792"/>
            <a:chExt cx="2743200" cy="1661070"/>
          </a:xfrm>
        </p:grpSpPr>
        <p:grpSp>
          <p:nvGrpSpPr>
            <p:cNvPr id="18" name="组合 17"/>
            <p:cNvGrpSpPr/>
            <p:nvPr/>
          </p:nvGrpSpPr>
          <p:grpSpPr>
            <a:xfrm>
              <a:off x="1182568" y="2035792"/>
              <a:ext cx="1028700" cy="1107996"/>
              <a:chOff x="1182568" y="2035792"/>
              <a:chExt cx="1028700" cy="1107996"/>
            </a:xfrm>
          </p:grpSpPr>
          <p:sp>
            <p:nvSpPr>
              <p:cNvPr id="20" name="椭圆 19"/>
              <p:cNvSpPr/>
              <p:nvPr/>
            </p:nvSpPr>
            <p:spPr>
              <a:xfrm>
                <a:off x="1239718" y="2114550"/>
                <a:ext cx="914400" cy="914400"/>
              </a:xfrm>
              <a:prstGeom prst="ellipse">
                <a:avLst/>
              </a:prstGeom>
              <a:solidFill>
                <a:srgbClr val="2BA52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1" name="椭圆 20"/>
              <p:cNvSpPr/>
              <p:nvPr/>
            </p:nvSpPr>
            <p:spPr>
              <a:xfrm>
                <a:off x="1182568" y="2057400"/>
                <a:ext cx="1028700" cy="1028700"/>
              </a:xfrm>
              <a:prstGeom prst="ellipse">
                <a:avLst/>
              </a:prstGeom>
              <a:noFill/>
              <a:ln w="28575">
                <a:solidFill>
                  <a:srgbClr val="2BA52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95160" y="2035792"/>
                <a:ext cx="748923" cy="1107996"/>
              </a:xfrm>
              <a:prstGeom prst="rect">
                <a:avLst/>
              </a:prstGeom>
            </p:spPr>
            <p:txBody>
              <a:bodyPr wrap="none">
                <a:spAutoFit/>
              </a:bodyPr>
              <a:lstStyle/>
              <a:p>
                <a:pPr algn="ctr"/>
                <a:r>
                  <a:rPr lang="en-US" altLang="zh-CN" sz="6600" b="1" dirty="0">
                    <a:solidFill>
                      <a:schemeClr val="bg1"/>
                    </a:solidFill>
                    <a:latin typeface="Arial Black" panose="020B0A04020102020204" pitchFamily="34" charset="0"/>
                  </a:rPr>
                  <a:t>1</a:t>
                </a:r>
                <a:endParaRPr lang="zh-CN" altLang="en-US" sz="6600" b="1" dirty="0">
                  <a:solidFill>
                    <a:schemeClr val="bg1"/>
                  </a:solidFill>
                  <a:latin typeface="Arial Black" panose="020B0A04020102020204" pitchFamily="34" charset="0"/>
                </a:endParaRPr>
              </a:p>
            </p:txBody>
          </p:sp>
        </p:grpSp>
        <p:sp>
          <p:nvSpPr>
            <p:cNvPr id="19" name="文本框 18"/>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rgbClr val="2BA520"/>
                  </a:solidFill>
                  <a:latin typeface="微软雅黑" panose="020B0503020204020204" pitchFamily="34" charset="-122"/>
                  <a:ea typeface="微软雅黑" panose="020B0503020204020204" pitchFamily="34" charset="-122"/>
                </a:rPr>
                <a:t>由来与历史</a:t>
              </a:r>
              <a:endParaRPr lang="zh-CN" altLang="en-US" b="1" dirty="0">
                <a:solidFill>
                  <a:srgbClr val="2BA520"/>
                </a:solidFill>
                <a:latin typeface="微软雅黑" panose="020B0503020204020204" pitchFamily="34" charset="-122"/>
                <a:ea typeface="微软雅黑" panose="020B0503020204020204" pitchFamily="34" charset="-122"/>
              </a:endParaRPr>
            </a:p>
          </p:txBody>
        </p:sp>
      </p:grpSp>
      <p:sp>
        <p:nvSpPr>
          <p:cNvPr id="23" name="等腰三角形 22"/>
          <p:cNvSpPr/>
          <p:nvPr/>
        </p:nvSpPr>
        <p:spPr>
          <a:xfrm rot="5400000">
            <a:off x="11548926" y="2780217"/>
            <a:ext cx="609600" cy="333375"/>
          </a:xfrm>
          <a:prstGeom prst="triangle">
            <a:avLst/>
          </a:prstGeom>
          <a:solidFill>
            <a:schemeClr val="bg2">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271621" y="2362200"/>
            <a:ext cx="2743200" cy="1674718"/>
            <a:chOff x="325317" y="2022144"/>
            <a:chExt cx="2743200" cy="1674718"/>
          </a:xfrm>
        </p:grpSpPr>
        <p:grpSp>
          <p:nvGrpSpPr>
            <p:cNvPr id="25" name="组合 24"/>
            <p:cNvGrpSpPr/>
            <p:nvPr/>
          </p:nvGrpSpPr>
          <p:grpSpPr>
            <a:xfrm>
              <a:off x="1182568" y="2022144"/>
              <a:ext cx="1028700" cy="1107996"/>
              <a:chOff x="1182568" y="2022144"/>
              <a:chExt cx="1028700" cy="1107996"/>
            </a:xfrm>
          </p:grpSpPr>
          <p:sp>
            <p:nvSpPr>
              <p:cNvPr id="27" name="椭圆 26"/>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8" name="椭圆 27"/>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308808"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2</a:t>
                </a:r>
                <a:endParaRPr lang="zh-CN" altLang="en-US" sz="6600" b="1" dirty="0">
                  <a:solidFill>
                    <a:schemeClr val="bg1"/>
                  </a:solidFill>
                  <a:latin typeface="Arial Black" panose="020B0A04020102020204" pitchFamily="34" charset="0"/>
                </a:endParaRPr>
              </a:p>
            </p:txBody>
          </p:sp>
        </p:grpSp>
        <p:sp>
          <p:nvSpPr>
            <p:cNvPr id="26" name="文本框 25"/>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发展与前景</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6267274" y="2362200"/>
            <a:ext cx="2743200" cy="1674718"/>
            <a:chOff x="325317" y="2022144"/>
            <a:chExt cx="2743200" cy="1674718"/>
          </a:xfrm>
        </p:grpSpPr>
        <p:grpSp>
          <p:nvGrpSpPr>
            <p:cNvPr id="31" name="组合 30"/>
            <p:cNvGrpSpPr/>
            <p:nvPr/>
          </p:nvGrpSpPr>
          <p:grpSpPr>
            <a:xfrm>
              <a:off x="1182568" y="2022144"/>
              <a:ext cx="1028700" cy="1107996"/>
              <a:chOff x="1182568" y="2022144"/>
              <a:chExt cx="1028700" cy="1107996"/>
            </a:xfrm>
          </p:grpSpPr>
          <p:sp>
            <p:nvSpPr>
              <p:cNvPr id="41" name="椭圆 40"/>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42" name="椭圆 41"/>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322456"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3</a:t>
                </a:r>
                <a:endParaRPr lang="zh-CN" altLang="en-US" sz="6600" b="1" dirty="0">
                  <a:solidFill>
                    <a:schemeClr val="bg1"/>
                  </a:solidFill>
                  <a:latin typeface="Arial Black" panose="020B0A04020102020204" pitchFamily="34" charset="0"/>
                </a:endParaRPr>
              </a:p>
            </p:txBody>
          </p:sp>
        </p:grpSp>
        <p:sp>
          <p:nvSpPr>
            <p:cNvPr id="40" name="文本框 39"/>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申牌与运营</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9262926" y="2362200"/>
            <a:ext cx="2743200" cy="1674718"/>
            <a:chOff x="325317" y="2022144"/>
            <a:chExt cx="2743200" cy="1674718"/>
          </a:xfrm>
        </p:grpSpPr>
        <p:grpSp>
          <p:nvGrpSpPr>
            <p:cNvPr id="45" name="组合 44"/>
            <p:cNvGrpSpPr/>
            <p:nvPr/>
          </p:nvGrpSpPr>
          <p:grpSpPr>
            <a:xfrm>
              <a:off x="1182568" y="2022144"/>
              <a:ext cx="1028700" cy="1107996"/>
              <a:chOff x="1182568" y="2022144"/>
              <a:chExt cx="1028700" cy="1107996"/>
            </a:xfrm>
          </p:grpSpPr>
          <p:sp>
            <p:nvSpPr>
              <p:cNvPr id="47" name="椭圆 46"/>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48" name="椭圆 47"/>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281512"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4</a:t>
                </a:r>
                <a:endParaRPr lang="zh-CN" altLang="en-US" sz="6600" b="1" dirty="0">
                  <a:solidFill>
                    <a:schemeClr val="bg1"/>
                  </a:solidFill>
                  <a:latin typeface="Arial Black" panose="020B0A04020102020204" pitchFamily="34" charset="0"/>
                </a:endParaRPr>
              </a:p>
            </p:txBody>
          </p:sp>
        </p:grpSp>
        <p:sp>
          <p:nvSpPr>
            <p:cNvPr id="46" name="文本框 45"/>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亚信</a:t>
              </a:r>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MVNE</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74923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p:cNvSpPr>
          <p:nvPr/>
        </p:nvSpPr>
        <p:spPr>
          <a:xfrm>
            <a:off x="3247746" y="70200"/>
            <a:ext cx="5260975" cy="9144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亚信</a:t>
            </a:r>
            <a:r>
              <a:rPr kumimoji="0" lang="en-US" altLang="zh-CN"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MVNE </a:t>
            </a:r>
            <a:r>
              <a:rPr lang="zh-CN" altLang="en-US" sz="3200" kern="0" dirty="0">
                <a:solidFill>
                  <a:srgbClr val="F8964D"/>
                </a:solidFill>
                <a:latin typeface="微软雅黑" pitchFamily="34" charset="-122"/>
                <a:ea typeface="微软雅黑" pitchFamily="34" charset="-122"/>
                <a:cs typeface="+mj-cs"/>
              </a:rPr>
              <a:t>及</a:t>
            </a:r>
            <a:r>
              <a:rPr kumimoji="0" lang="en-US" altLang="zh-CN"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Smart</a:t>
            </a: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体系</a:t>
            </a:r>
          </a:p>
        </p:txBody>
      </p:sp>
      <p:sp>
        <p:nvSpPr>
          <p:cNvPr id="3" name="矩形 2"/>
          <p:cNvSpPr/>
          <p:nvPr/>
        </p:nvSpPr>
        <p:spPr>
          <a:xfrm>
            <a:off x="562613" y="914400"/>
            <a:ext cx="10882648" cy="1477328"/>
          </a:xfrm>
          <a:prstGeom prst="rect">
            <a:avLst/>
          </a:prstGeom>
        </p:spPr>
        <p:txBody>
          <a:bodyPr wrap="square">
            <a:spAutoFit/>
          </a:bodyPr>
          <a:lstStyle/>
          <a:p>
            <a:pPr>
              <a:lnSpc>
                <a:spcPct val="150000"/>
              </a:lnSpc>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亚信</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致力</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于</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中国</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产业互联网时代最领先的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MVNE</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（虚拟运营商的使能者）</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在全行业中率先</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提出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Smart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服务体系</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帮助企业</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最短时间将通信能力植入</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业务生态链</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中</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，为</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多屏互联</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数字</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DNA</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数据资产、</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移动社区等领域带来新契机</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18" name="图片 17"/>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99026" y="3402092"/>
            <a:ext cx="1689893" cy="1353185"/>
          </a:xfrm>
          <a:prstGeom prst="rect">
            <a:avLst/>
          </a:prstGeom>
        </p:spPr>
      </p:pic>
      <p:sp>
        <p:nvSpPr>
          <p:cNvPr id="19" name="幻灯片编号占位符 3"/>
          <p:cNvSpPr txBox="1">
            <a:spLocks/>
          </p:cNvSpPr>
          <p:nvPr/>
        </p:nvSpPr>
        <p:spPr>
          <a:xfrm>
            <a:off x="8783416" y="6339679"/>
            <a:ext cx="2674977" cy="365125"/>
          </a:xfrm>
          <a:prstGeom prst="rect">
            <a:avLst/>
          </a:prstGeom>
        </p:spPr>
        <p:txBody>
          <a:bodyPr/>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fld id="{A84BB320-09D9-48EF-B8D5-65B81D257DA2}" type="slidenum">
              <a:rPr lang="zh-CN" altLang="en-US" smtClean="0"/>
              <a:pPr/>
              <a:t>20</a:t>
            </a:fld>
            <a:endParaRPr lang="zh-CN" altLang="en-US"/>
          </a:p>
        </p:txBody>
      </p:sp>
      <p:pic>
        <p:nvPicPr>
          <p:cNvPr id="4" name="图片 3"/>
          <p:cNvPicPr>
            <a:picLocks noChangeAspect="1"/>
          </p:cNvPicPr>
          <p:nvPr/>
        </p:nvPicPr>
        <p:blipFill>
          <a:blip r:embed="rId4"/>
          <a:stretch>
            <a:fillRect/>
          </a:stretch>
        </p:blipFill>
        <p:spPr>
          <a:xfrm>
            <a:off x="658186" y="4526677"/>
            <a:ext cx="1171575" cy="228600"/>
          </a:xfrm>
          <a:prstGeom prst="rect">
            <a:avLst/>
          </a:prstGeom>
        </p:spPr>
      </p:pic>
      <p:grpSp>
        <p:nvGrpSpPr>
          <p:cNvPr id="8" name="组合 7"/>
          <p:cNvGrpSpPr/>
          <p:nvPr/>
        </p:nvGrpSpPr>
        <p:grpSpPr>
          <a:xfrm>
            <a:off x="2198838" y="2378314"/>
            <a:ext cx="1101952" cy="1574216"/>
            <a:chOff x="0" y="4527"/>
            <a:chExt cx="1101952" cy="1574216"/>
          </a:xfrm>
        </p:grpSpPr>
        <p:sp>
          <p:nvSpPr>
            <p:cNvPr id="27" name="燕尾形 26"/>
            <p:cNvSpPr/>
            <p:nvPr/>
          </p:nvSpPr>
          <p:spPr>
            <a:xfrm rot="5400000">
              <a:off x="-236132" y="240659"/>
              <a:ext cx="1574216" cy="1101951"/>
            </a:xfrm>
            <a:prstGeom prst="chevron">
              <a:avLst/>
            </a:prstGeom>
            <a:solidFill>
              <a:srgbClr val="33CCCC"/>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燕尾形 4"/>
            <p:cNvSpPr/>
            <p:nvPr/>
          </p:nvSpPr>
          <p:spPr>
            <a:xfrm>
              <a:off x="1" y="555503"/>
              <a:ext cx="1101951" cy="472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bg1"/>
                  </a:solidFill>
                  <a:latin typeface="微软雅黑"/>
                  <a:ea typeface="微软雅黑"/>
                  <a:cs typeface="微软雅黑"/>
                </a:rPr>
                <a:t>Smart Thought</a:t>
              </a:r>
              <a:endParaRPr lang="zh-CN" altLang="en-US" sz="1600" b="1" kern="1200" dirty="0">
                <a:solidFill>
                  <a:schemeClr val="bg1"/>
                </a:solidFill>
                <a:latin typeface="微软雅黑"/>
                <a:ea typeface="微软雅黑"/>
                <a:cs typeface="微软雅黑"/>
              </a:endParaRPr>
            </a:p>
          </p:txBody>
        </p:sp>
      </p:grpSp>
      <p:grpSp>
        <p:nvGrpSpPr>
          <p:cNvPr id="9" name="组合 8"/>
          <p:cNvGrpSpPr/>
          <p:nvPr/>
        </p:nvGrpSpPr>
        <p:grpSpPr>
          <a:xfrm>
            <a:off x="3300789" y="2378314"/>
            <a:ext cx="8194448" cy="1023778"/>
            <a:chOff x="1101951" y="4527"/>
            <a:chExt cx="8194448" cy="1023778"/>
          </a:xfrm>
        </p:grpSpPr>
        <p:sp>
          <p:nvSpPr>
            <p:cNvPr id="25" name="同侧圆角矩形 24"/>
            <p:cNvSpPr/>
            <p:nvPr/>
          </p:nvSpPr>
          <p:spPr>
            <a:xfrm rot="5400000">
              <a:off x="4687286" y="-3580808"/>
              <a:ext cx="1023778" cy="8194448"/>
            </a:xfrm>
            <a:prstGeom prst="round2SameRect">
              <a:avLst/>
            </a:prstGeom>
            <a:noFill/>
            <a:ln>
              <a:solidFill>
                <a:srgbClr val="33CCCC"/>
              </a:solidFill>
            </a:ln>
          </p:spPr>
          <p:style>
            <a:lnRef idx="1">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同侧圆角矩形 6"/>
            <p:cNvSpPr/>
            <p:nvPr/>
          </p:nvSpPr>
          <p:spPr>
            <a:xfrm>
              <a:off x="1101952" y="54503"/>
              <a:ext cx="8144471" cy="9238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融合</a:t>
              </a:r>
              <a:r>
                <a:rPr lang="en-US" altLang="zh-CN" sz="1600" kern="1200" dirty="0" smtClean="0">
                  <a:solidFill>
                    <a:schemeClr val="tx1">
                      <a:lumMod val="65000"/>
                      <a:lumOff val="35000"/>
                    </a:schemeClr>
                  </a:solidFill>
                  <a:latin typeface="微软雅黑"/>
                  <a:ea typeface="微软雅黑"/>
                  <a:cs typeface="微软雅黑"/>
                </a:rPr>
                <a:t>20</a:t>
              </a:r>
              <a:r>
                <a:rPr lang="zh-CN" altLang="en-US" sz="1600" kern="1200" dirty="0" smtClean="0">
                  <a:solidFill>
                    <a:schemeClr val="tx1">
                      <a:lumMod val="65000"/>
                      <a:lumOff val="35000"/>
                    </a:schemeClr>
                  </a:solidFill>
                  <a:latin typeface="微软雅黑"/>
                  <a:ea typeface="微软雅黑"/>
                  <a:cs typeface="微软雅黑"/>
                </a:rPr>
                <a:t>年电信经验，为</a:t>
              </a:r>
              <a:r>
                <a:rPr lang="en-US" altLang="zh-CN" sz="1600" kern="1200" dirty="0" smtClean="0">
                  <a:solidFill>
                    <a:schemeClr val="tx1">
                      <a:lumMod val="65000"/>
                      <a:lumOff val="35000"/>
                    </a:schemeClr>
                  </a:solidFill>
                  <a:latin typeface="微软雅黑"/>
                  <a:ea typeface="微软雅黑"/>
                  <a:cs typeface="微软雅黑"/>
                </a:rPr>
                <a:t>MVNO</a:t>
              </a:r>
              <a:r>
                <a:rPr lang="zh-CN" altLang="en-US" sz="1600" kern="1200" dirty="0" smtClean="0">
                  <a:solidFill>
                    <a:schemeClr val="tx1">
                      <a:lumMod val="65000"/>
                      <a:lumOff val="35000"/>
                    </a:schemeClr>
                  </a:solidFill>
                  <a:latin typeface="微软雅黑"/>
                  <a:ea typeface="微软雅黑"/>
                  <a:cs typeface="微软雅黑"/>
                </a:rPr>
                <a:t>提供端到端的业务咨询与运营支撑，愿与</a:t>
              </a:r>
              <a:r>
                <a:rPr lang="en-US" altLang="zh-CN" sz="1600" kern="1200" dirty="0" smtClean="0">
                  <a:solidFill>
                    <a:schemeClr val="tx1">
                      <a:lumMod val="65000"/>
                      <a:lumOff val="35000"/>
                    </a:schemeClr>
                  </a:solidFill>
                  <a:latin typeface="微软雅黑"/>
                  <a:ea typeface="微软雅黑"/>
                  <a:cs typeface="微软雅黑"/>
                </a:rPr>
                <a:t>MVNO</a:t>
              </a:r>
              <a:r>
                <a:rPr lang="zh-CN" altLang="en-US" sz="1600" kern="1200" dirty="0" smtClean="0">
                  <a:solidFill>
                    <a:schemeClr val="tx1">
                      <a:lumMod val="65000"/>
                      <a:lumOff val="35000"/>
                    </a:schemeClr>
                  </a:solidFill>
                  <a:latin typeface="微软雅黑"/>
                  <a:ea typeface="微软雅黑"/>
                  <a:cs typeface="微软雅黑"/>
                </a:rPr>
                <a:t>合作运营</a:t>
              </a:r>
              <a:endParaRPr lang="zh-CN" altLang="en-US" sz="1600" kern="1200" dirty="0">
                <a:solidFill>
                  <a:schemeClr val="tx1">
                    <a:lumMod val="65000"/>
                    <a:lumOff val="35000"/>
                  </a:schemeClr>
                </a:solidFill>
                <a:latin typeface="微软雅黑"/>
                <a:ea typeface="微软雅黑"/>
                <a:cs typeface="微软雅黑"/>
              </a:endParaRPr>
            </a:p>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亚信产业互联网</a:t>
              </a:r>
              <a:r>
                <a:rPr lang="en-US" altLang="zh-CN" sz="1600" kern="1200" dirty="0" smtClean="0">
                  <a:solidFill>
                    <a:schemeClr val="tx1">
                      <a:lumMod val="65000"/>
                      <a:lumOff val="35000"/>
                    </a:schemeClr>
                  </a:solidFill>
                  <a:latin typeface="微软雅黑"/>
                  <a:ea typeface="微软雅黑"/>
                  <a:cs typeface="微软雅黑"/>
                </a:rPr>
                <a:t>MVNO</a:t>
              </a:r>
              <a:r>
                <a:rPr lang="zh-CN" altLang="en-US" sz="1600" kern="1200" dirty="0" smtClean="0">
                  <a:solidFill>
                    <a:schemeClr val="tx1">
                      <a:lumMod val="65000"/>
                      <a:lumOff val="35000"/>
                    </a:schemeClr>
                  </a:solidFill>
                  <a:latin typeface="微软雅黑"/>
                  <a:ea typeface="微软雅黑"/>
                  <a:cs typeface="微软雅黑"/>
                </a:rPr>
                <a:t>研究中心</a:t>
              </a:r>
              <a:endParaRPr lang="zh-CN" altLang="en-US" sz="1600" kern="1200" dirty="0">
                <a:solidFill>
                  <a:schemeClr val="tx1">
                    <a:lumMod val="65000"/>
                    <a:lumOff val="35000"/>
                  </a:schemeClr>
                </a:solidFill>
                <a:latin typeface="微软雅黑"/>
                <a:ea typeface="微软雅黑"/>
                <a:cs typeface="微软雅黑"/>
              </a:endParaRPr>
            </a:p>
          </p:txBody>
        </p:sp>
      </p:grpSp>
      <p:grpSp>
        <p:nvGrpSpPr>
          <p:cNvPr id="10" name="组合 9"/>
          <p:cNvGrpSpPr/>
          <p:nvPr/>
        </p:nvGrpSpPr>
        <p:grpSpPr>
          <a:xfrm>
            <a:off x="2198838" y="3758379"/>
            <a:ext cx="1101952" cy="1574216"/>
            <a:chOff x="0" y="1384592"/>
            <a:chExt cx="1101952" cy="1574216"/>
          </a:xfrm>
        </p:grpSpPr>
        <p:sp>
          <p:nvSpPr>
            <p:cNvPr id="23" name="燕尾形 22"/>
            <p:cNvSpPr/>
            <p:nvPr/>
          </p:nvSpPr>
          <p:spPr>
            <a:xfrm rot="5400000">
              <a:off x="-236132" y="1620724"/>
              <a:ext cx="1574216" cy="1101951"/>
            </a:xfrm>
            <a:prstGeom prst="chevron">
              <a:avLst/>
            </a:prstGeom>
            <a:solidFill>
              <a:srgbClr val="00CC99"/>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燕尾形 8"/>
            <p:cNvSpPr/>
            <p:nvPr/>
          </p:nvSpPr>
          <p:spPr>
            <a:xfrm>
              <a:off x="1" y="1935568"/>
              <a:ext cx="1101951" cy="472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bg1"/>
                  </a:solidFill>
                  <a:latin typeface="微软雅黑"/>
                  <a:ea typeface="微软雅黑"/>
                  <a:cs typeface="微软雅黑"/>
                </a:rPr>
                <a:t>Smart APPs</a:t>
              </a:r>
              <a:endParaRPr lang="zh-CN" altLang="en-US" sz="1600" b="1" kern="1200" dirty="0">
                <a:solidFill>
                  <a:schemeClr val="bg1"/>
                </a:solidFill>
                <a:latin typeface="微软雅黑"/>
                <a:ea typeface="微软雅黑"/>
                <a:cs typeface="微软雅黑"/>
              </a:endParaRPr>
            </a:p>
          </p:txBody>
        </p:sp>
      </p:grpSp>
      <p:grpSp>
        <p:nvGrpSpPr>
          <p:cNvPr id="11" name="组合 10"/>
          <p:cNvGrpSpPr/>
          <p:nvPr/>
        </p:nvGrpSpPr>
        <p:grpSpPr>
          <a:xfrm>
            <a:off x="3300789" y="3758379"/>
            <a:ext cx="8194448" cy="1023240"/>
            <a:chOff x="1101951" y="1384592"/>
            <a:chExt cx="8194448" cy="1023240"/>
          </a:xfrm>
        </p:grpSpPr>
        <p:sp>
          <p:nvSpPr>
            <p:cNvPr id="20" name="同侧圆角矩形 19"/>
            <p:cNvSpPr/>
            <p:nvPr/>
          </p:nvSpPr>
          <p:spPr>
            <a:xfrm rot="5400000">
              <a:off x="4687555" y="-2201012"/>
              <a:ext cx="1023240" cy="8194448"/>
            </a:xfrm>
            <a:prstGeom prst="round2SameRect">
              <a:avLst/>
            </a:prstGeom>
            <a:noFill/>
            <a:ln>
              <a:solidFill>
                <a:srgbClr val="00CC99"/>
              </a:solidFill>
            </a:ln>
          </p:spPr>
          <p:style>
            <a:lnRef idx="1">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同侧圆角矩形 10"/>
            <p:cNvSpPr/>
            <p:nvPr/>
          </p:nvSpPr>
          <p:spPr>
            <a:xfrm>
              <a:off x="1101951" y="1434542"/>
              <a:ext cx="8144498" cy="9233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国内首个与</a:t>
              </a:r>
              <a:r>
                <a:rPr lang="en-US" altLang="zh-CN" sz="1600" kern="1200" dirty="0" smtClean="0">
                  <a:solidFill>
                    <a:schemeClr val="tx1">
                      <a:lumMod val="65000"/>
                      <a:lumOff val="35000"/>
                    </a:schemeClr>
                  </a:solidFill>
                  <a:latin typeface="微软雅黑"/>
                  <a:ea typeface="微软雅黑"/>
                  <a:cs typeface="微软雅黑"/>
                </a:rPr>
                <a:t>BOSS</a:t>
              </a:r>
              <a:r>
                <a:rPr lang="zh-CN" altLang="en-US" sz="1600" kern="1200" dirty="0" smtClean="0">
                  <a:solidFill>
                    <a:schemeClr val="tx1">
                      <a:lumMod val="65000"/>
                      <a:lumOff val="35000"/>
                    </a:schemeClr>
                  </a:solidFill>
                  <a:latin typeface="微软雅黑"/>
                  <a:ea typeface="微软雅黑"/>
                  <a:cs typeface="微软雅黑"/>
                </a:rPr>
                <a:t>直联的</a:t>
              </a:r>
              <a:r>
                <a:rPr lang="en-US" altLang="zh-CN" sz="1600" kern="1200" dirty="0" smtClean="0">
                  <a:solidFill>
                    <a:schemeClr val="tx1">
                      <a:lumMod val="65000"/>
                      <a:lumOff val="35000"/>
                    </a:schemeClr>
                  </a:solidFill>
                  <a:latin typeface="微软雅黑"/>
                  <a:ea typeface="微软雅黑"/>
                  <a:cs typeface="微软雅黑"/>
                </a:rPr>
                <a:t>APP</a:t>
              </a:r>
              <a:r>
                <a:rPr lang="zh-CN" altLang="en-US" sz="1600" kern="1200" dirty="0" smtClean="0">
                  <a:solidFill>
                    <a:schemeClr val="tx1">
                      <a:lumMod val="65000"/>
                      <a:lumOff val="35000"/>
                    </a:schemeClr>
                  </a:solidFill>
                  <a:latin typeface="微软雅黑"/>
                  <a:ea typeface="微软雅黑"/>
                  <a:cs typeface="微软雅黑"/>
                </a:rPr>
                <a:t>应用，可以让用户实现自己的话费自己做主</a:t>
              </a:r>
              <a:endParaRPr lang="zh-CN" altLang="en-US" sz="1600" kern="1200" dirty="0">
                <a:solidFill>
                  <a:schemeClr val="tx1">
                    <a:lumMod val="65000"/>
                    <a:lumOff val="35000"/>
                  </a:schemeClr>
                </a:solidFill>
              </a:endParaRPr>
            </a:p>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愿与</a:t>
              </a:r>
              <a:r>
                <a:rPr lang="en-US" altLang="zh-CN" sz="1600" kern="1200" dirty="0" smtClean="0">
                  <a:solidFill>
                    <a:schemeClr val="tx1">
                      <a:lumMod val="65000"/>
                      <a:lumOff val="35000"/>
                    </a:schemeClr>
                  </a:solidFill>
                  <a:latin typeface="微软雅黑"/>
                  <a:ea typeface="微软雅黑"/>
                  <a:cs typeface="微软雅黑"/>
                </a:rPr>
                <a:t>MVNO</a:t>
              </a:r>
              <a:r>
                <a:rPr lang="zh-CN" altLang="en-US" sz="1600" kern="1200" dirty="0" smtClean="0">
                  <a:solidFill>
                    <a:schemeClr val="tx1">
                      <a:lumMod val="65000"/>
                      <a:lumOff val="35000"/>
                    </a:schemeClr>
                  </a:solidFill>
                  <a:latin typeface="微软雅黑"/>
                  <a:ea typeface="微软雅黑"/>
                  <a:cs typeface="微软雅黑"/>
                </a:rPr>
                <a:t>合作运营</a:t>
              </a:r>
              <a:endParaRPr lang="zh-CN" altLang="en-US" sz="1600" kern="1200" dirty="0">
                <a:solidFill>
                  <a:schemeClr val="tx1">
                    <a:lumMod val="65000"/>
                    <a:lumOff val="35000"/>
                  </a:schemeClr>
                </a:solidFill>
                <a:latin typeface="微软雅黑"/>
                <a:ea typeface="微软雅黑"/>
                <a:cs typeface="微软雅黑"/>
              </a:endParaRPr>
            </a:p>
          </p:txBody>
        </p:sp>
      </p:grpSp>
      <p:grpSp>
        <p:nvGrpSpPr>
          <p:cNvPr id="12" name="组合 11"/>
          <p:cNvGrpSpPr/>
          <p:nvPr/>
        </p:nvGrpSpPr>
        <p:grpSpPr>
          <a:xfrm>
            <a:off x="2198838" y="5138444"/>
            <a:ext cx="1101952" cy="1574216"/>
            <a:chOff x="0" y="2764657"/>
            <a:chExt cx="1101952" cy="1574216"/>
          </a:xfrm>
        </p:grpSpPr>
        <p:sp>
          <p:nvSpPr>
            <p:cNvPr id="16" name="燕尾形 15"/>
            <p:cNvSpPr/>
            <p:nvPr/>
          </p:nvSpPr>
          <p:spPr>
            <a:xfrm rot="5400000">
              <a:off x="-236132" y="3000789"/>
              <a:ext cx="1574216" cy="1101951"/>
            </a:xfrm>
            <a:prstGeom prst="chevron">
              <a:avLst/>
            </a:prstGeom>
            <a:solidFill>
              <a:srgbClr val="F8964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燕尾形 12"/>
            <p:cNvSpPr/>
            <p:nvPr/>
          </p:nvSpPr>
          <p:spPr>
            <a:xfrm>
              <a:off x="1" y="3315633"/>
              <a:ext cx="1101951" cy="472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bg1"/>
                  </a:solidFill>
                  <a:latin typeface="微软雅黑"/>
                  <a:ea typeface="微软雅黑"/>
                  <a:cs typeface="微软雅黑"/>
                </a:rPr>
                <a:t>Smart Platform</a:t>
              </a:r>
              <a:endParaRPr lang="zh-CN" altLang="en-US" sz="1600" b="1" kern="1200" dirty="0">
                <a:solidFill>
                  <a:schemeClr val="bg1"/>
                </a:solidFill>
                <a:latin typeface="微软雅黑"/>
                <a:ea typeface="微软雅黑"/>
                <a:cs typeface="微软雅黑"/>
              </a:endParaRPr>
            </a:p>
          </p:txBody>
        </p:sp>
      </p:grpSp>
      <p:grpSp>
        <p:nvGrpSpPr>
          <p:cNvPr id="13" name="组合 12"/>
          <p:cNvGrpSpPr/>
          <p:nvPr/>
        </p:nvGrpSpPr>
        <p:grpSpPr>
          <a:xfrm>
            <a:off x="3300789" y="5138444"/>
            <a:ext cx="8194448" cy="1023240"/>
            <a:chOff x="1101951" y="2764657"/>
            <a:chExt cx="8194448" cy="1023240"/>
          </a:xfrm>
        </p:grpSpPr>
        <p:sp>
          <p:nvSpPr>
            <p:cNvPr id="14" name="同侧圆角矩形 13"/>
            <p:cNvSpPr/>
            <p:nvPr/>
          </p:nvSpPr>
          <p:spPr>
            <a:xfrm rot="5400000">
              <a:off x="4687555" y="-820947"/>
              <a:ext cx="1023240" cy="8194448"/>
            </a:xfrm>
            <a:prstGeom prst="round2SameRect">
              <a:avLst/>
            </a:prstGeom>
            <a:noFill/>
            <a:ln>
              <a:solidFill>
                <a:srgbClr val="F8964D"/>
              </a:solidFill>
            </a:ln>
          </p:spPr>
          <p:style>
            <a:lnRef idx="1">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同侧圆角矩形 14"/>
            <p:cNvSpPr/>
            <p:nvPr/>
          </p:nvSpPr>
          <p:spPr>
            <a:xfrm>
              <a:off x="1101951" y="2814607"/>
              <a:ext cx="8144498" cy="9233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国内首个基于公有云的电信级支撑系统，轻量级，可支持</a:t>
              </a:r>
              <a:r>
                <a:rPr lang="en-US" altLang="zh-CN" sz="1600" kern="1200" dirty="0" smtClean="0">
                  <a:solidFill>
                    <a:schemeClr val="tx1">
                      <a:lumMod val="65000"/>
                      <a:lumOff val="35000"/>
                    </a:schemeClr>
                  </a:solidFill>
                  <a:latin typeface="微软雅黑"/>
                  <a:ea typeface="微软雅黑"/>
                  <a:cs typeface="微软雅黑"/>
                </a:rPr>
                <a:t>MVNO</a:t>
              </a:r>
              <a:r>
                <a:rPr lang="zh-CN" altLang="en-US" sz="1600" kern="1200" dirty="0" smtClean="0">
                  <a:solidFill>
                    <a:schemeClr val="tx1">
                      <a:lumMod val="65000"/>
                      <a:lumOff val="35000"/>
                    </a:schemeClr>
                  </a:solidFill>
                  <a:latin typeface="微软雅黑"/>
                  <a:ea typeface="微软雅黑"/>
                  <a:cs typeface="微软雅黑"/>
                </a:rPr>
                <a:t>快速部署开业</a:t>
              </a:r>
              <a:endParaRPr lang="zh-CN" altLang="en-US" sz="1600" kern="1200" dirty="0">
                <a:solidFill>
                  <a:schemeClr val="tx1">
                    <a:lumMod val="65000"/>
                    <a:lumOff val="35000"/>
                  </a:schemeClr>
                </a:solidFill>
              </a:endParaRPr>
            </a:p>
          </p:txBody>
        </p:sp>
      </p:grpSp>
    </p:spTree>
    <p:extLst>
      <p:ext uri="{BB962C8B-B14F-4D97-AF65-F5344CB8AC3E}">
        <p14:creationId xmlns:p14="http://schemas.microsoft.com/office/powerpoint/2010/main" val="2880660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p:cNvSpPr>
          <p:nvPr/>
        </p:nvSpPr>
        <p:spPr>
          <a:xfrm>
            <a:off x="2706751" y="14474"/>
            <a:ext cx="6937375" cy="914400"/>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3200" kern="0" dirty="0" smtClean="0">
                <a:solidFill>
                  <a:srgbClr val="F8964D"/>
                </a:solidFill>
                <a:latin typeface="微软雅黑" pitchFamily="34" charset="-122"/>
                <a:ea typeface="微软雅黑" pitchFamily="34" charset="-122"/>
                <a:cs typeface="+mj-cs"/>
              </a:rPr>
              <a:t>Smart Platform</a:t>
            </a:r>
            <a:r>
              <a:rPr lang="zh-CN" altLang="en-US" sz="3200" kern="0" dirty="0" smtClean="0">
                <a:solidFill>
                  <a:srgbClr val="F8964D"/>
                </a:solidFill>
                <a:latin typeface="微软雅黑" pitchFamily="34" charset="-122"/>
                <a:ea typeface="微软雅黑" pitchFamily="34" charset="-122"/>
                <a:cs typeface="+mj-cs"/>
              </a:rPr>
              <a:t>与</a:t>
            </a:r>
            <a:r>
              <a:rPr lang="en-US" altLang="zh-CN" sz="3200" kern="0" dirty="0" smtClean="0">
                <a:solidFill>
                  <a:srgbClr val="F8964D"/>
                </a:solidFill>
                <a:latin typeface="微软雅黑" pitchFamily="34" charset="-122"/>
                <a:ea typeface="微软雅黑" pitchFamily="34" charset="-122"/>
                <a:cs typeface="+mj-cs"/>
              </a:rPr>
              <a:t>Smart Though</a:t>
            </a:r>
            <a:endPar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endParaRPr>
          </a:p>
        </p:txBody>
      </p:sp>
      <p:sp>
        <p:nvSpPr>
          <p:cNvPr id="3" name="矩形 2"/>
          <p:cNvSpPr/>
          <p:nvPr/>
        </p:nvSpPr>
        <p:spPr>
          <a:xfrm>
            <a:off x="845863" y="1762790"/>
            <a:ext cx="9682127" cy="738664"/>
          </a:xfrm>
          <a:prstGeom prst="rect">
            <a:avLst/>
          </a:prstGeom>
        </p:spPr>
        <p:txBody>
          <a:bodyPr wrap="square">
            <a:spAutoFit/>
          </a:bodyPr>
          <a:lstStyle/>
          <a:p>
            <a:pPr algn="just" fontAlgn="auto">
              <a:lnSpc>
                <a:spcPct val="150000"/>
              </a:lnSpc>
              <a:spcBef>
                <a:spcPts val="0"/>
              </a:spcBef>
              <a:spcAft>
                <a:spcPts val="0"/>
              </a:spcAft>
            </a:pPr>
            <a:r>
              <a:rPr lang="zh-CN"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作为国内第一，全球第二大电信</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BSS/OSS</a:t>
            </a:r>
            <a:r>
              <a:rPr lang="zh-CN"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软件厂商，</a:t>
            </a:r>
            <a:r>
              <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亚信在虚拟运营商市场推出</a:t>
            </a:r>
            <a:r>
              <a:rPr lang="zh-CN"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国内首个基于公有云平台的轻量级电信支撑系统</a:t>
            </a:r>
            <a:r>
              <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，即</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Smart Platform</a:t>
            </a:r>
            <a:r>
              <a:rPr lang="zh-CN"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支持流量不清零，套餐转移转赠，可快速化应用部署</a:t>
            </a:r>
            <a:r>
              <a:rPr lang="zh-CN" altLang="en-US" sz="14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矩形 3"/>
          <p:cNvSpPr/>
          <p:nvPr/>
        </p:nvSpPr>
        <p:spPr>
          <a:xfrm>
            <a:off x="700347" y="1264879"/>
            <a:ext cx="6906058" cy="369332"/>
          </a:xfrm>
          <a:prstGeom prst="rect">
            <a:avLst/>
          </a:prstGeom>
        </p:spPr>
        <p:txBody>
          <a:bodyPr wrap="none">
            <a:spAutoFit/>
          </a:bodyPr>
          <a:lstStyle/>
          <a:p>
            <a:pPr fontAlgn="auto">
              <a:spcBef>
                <a:spcPts val="0"/>
              </a:spcBef>
              <a:spcAft>
                <a:spcPts val="0"/>
              </a:spcAft>
            </a:pPr>
            <a:r>
              <a:rPr lang="en-US" altLang="zh-CN" sz="18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Smart Platform---</a:t>
            </a:r>
            <a:r>
              <a:rPr lang="zh-CN" altLang="en-US" sz="18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国内首款基于公有云轻量级虚拟运营</a:t>
            </a:r>
            <a:r>
              <a:rPr lang="en-US" altLang="zh-CN" sz="18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BOSS</a:t>
            </a:r>
            <a:r>
              <a:rPr lang="zh-CN" altLang="en-US" sz="18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平台</a:t>
            </a:r>
            <a:endParaRPr lang="zh-CN" altLang="en-US" sz="1800" dirty="0">
              <a:solidFill>
                <a:prstClr val="black"/>
              </a:solidFill>
              <a:latin typeface="Calibri" panose="020F0502020204030204"/>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6495" y="2711889"/>
            <a:ext cx="1175490" cy="322642"/>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876" y="2702487"/>
            <a:ext cx="1093038" cy="447355"/>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481" y="2639445"/>
            <a:ext cx="1327270" cy="50415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6983" y="2602956"/>
            <a:ext cx="1188887" cy="420786"/>
          </a:xfrm>
          <a:prstGeom prst="rect">
            <a:avLst/>
          </a:prstGeom>
        </p:spPr>
      </p:pic>
      <p:pic>
        <p:nvPicPr>
          <p:cNvPr id="9" name="Picture 3" descr="C:\Users\liuli\Desktop\1996904_logo.jp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32938" b="46019"/>
          <a:stretch>
            <a:fillRect/>
          </a:stretch>
        </p:blipFill>
        <p:spPr bwMode="auto">
          <a:xfrm>
            <a:off x="1061901" y="2648019"/>
            <a:ext cx="1599169" cy="49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00347" y="1204124"/>
            <a:ext cx="10976107" cy="430088"/>
          </a:xfrm>
          <a:prstGeom prst="rect">
            <a:avLst/>
          </a:prstGeom>
          <a:solidFill>
            <a:srgbClr val="F2F2F2">
              <a:alpha val="34902"/>
            </a:srgbClr>
          </a:solid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1" name="矩形 10"/>
          <p:cNvSpPr/>
          <p:nvPr/>
        </p:nvSpPr>
        <p:spPr>
          <a:xfrm>
            <a:off x="864770" y="3974105"/>
            <a:ext cx="9827643" cy="700576"/>
          </a:xfrm>
          <a:prstGeom prst="rect">
            <a:avLst/>
          </a:prstGeom>
        </p:spPr>
        <p:txBody>
          <a:bodyPr wrap="square">
            <a:spAutoFit/>
          </a:bodyPr>
          <a:lstStyle/>
          <a:p>
            <a:pPr algn="just" fontAlgn="auto">
              <a:lnSpc>
                <a:spcPct val="150000"/>
              </a:lnSpc>
              <a:spcBef>
                <a:spcPts val="0"/>
              </a:spcBef>
              <a:spcAft>
                <a:spcPts val="0"/>
              </a:spcAft>
            </a:pPr>
            <a:r>
              <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凭借多年电信行业运营经验，结合业务规划、数据分析、流程贯穿等核心能力，亚信</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Smatr</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 Though</a:t>
            </a:r>
            <a:r>
              <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为</a:t>
            </a:r>
            <a:r>
              <a:rPr lang="zh-CN"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虚拟运营商</a:t>
            </a:r>
            <a:r>
              <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提供</a:t>
            </a:r>
            <a:r>
              <a:rPr lang="zh-CN"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战略定位、业务规划、申牌</a:t>
            </a:r>
            <a:r>
              <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策划、资费设计、</a:t>
            </a:r>
            <a:r>
              <a:rPr lang="zh-CN"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建设运营</a:t>
            </a:r>
            <a:r>
              <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等全方位、专业化</a:t>
            </a:r>
            <a:r>
              <a:rPr lang="zh-CN"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咨询服务</a:t>
            </a:r>
            <a:r>
              <a:rPr lang="zh-CN" altLang="en-US" sz="14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a:t>
            </a:r>
          </a:p>
        </p:txBody>
      </p:sp>
      <p:sp>
        <p:nvSpPr>
          <p:cNvPr id="12" name="矩形 11"/>
          <p:cNvSpPr/>
          <p:nvPr/>
        </p:nvSpPr>
        <p:spPr>
          <a:xfrm>
            <a:off x="700348" y="3490431"/>
            <a:ext cx="7438255" cy="369332"/>
          </a:xfrm>
          <a:prstGeom prst="rect">
            <a:avLst/>
          </a:prstGeom>
        </p:spPr>
        <p:txBody>
          <a:bodyPr wrap="none">
            <a:spAutoFit/>
          </a:bodyPr>
          <a:lstStyle/>
          <a:p>
            <a:pPr fontAlgn="auto">
              <a:spcBef>
                <a:spcPts val="0"/>
              </a:spcBef>
              <a:spcAft>
                <a:spcPts val="0"/>
              </a:spcAft>
            </a:pPr>
            <a:r>
              <a:rPr lang="en-US" altLang="zh-CN" sz="18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Smart </a:t>
            </a:r>
            <a:r>
              <a:rPr lang="en-US" altLang="zh-CN" sz="18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Though </a:t>
            </a:r>
            <a:r>
              <a:rPr lang="en-US" altLang="zh-CN" sz="18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8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最全面、最专业、最具数据优势的</a:t>
            </a:r>
            <a:r>
              <a:rPr lang="zh-CN" altLang="en-US" sz="1800" kern="0" dirty="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电信</a:t>
            </a:r>
            <a:r>
              <a:rPr lang="zh-CN" altLang="en-US" sz="1800" kern="0" dirty="0" smtClean="0">
                <a:solidFill>
                  <a:prstClr val="black">
                    <a:lumMod val="65000"/>
                    <a:lumOff val="35000"/>
                  </a:prstClr>
                </a:solidFill>
                <a:latin typeface="微软雅黑" panose="020B0503020204020204" pitchFamily="34" charset="-122"/>
                <a:ea typeface="微软雅黑" panose="020B0503020204020204" pitchFamily="34" charset="-122"/>
                <a:cs typeface="宋体" panose="02010600030101010101" pitchFamily="2" charset="-122"/>
              </a:rPr>
              <a:t>业务咨询服务</a:t>
            </a:r>
            <a:endParaRPr lang="zh-CN" altLang="en-US" sz="1800" dirty="0">
              <a:solidFill>
                <a:prstClr val="black"/>
              </a:solidFill>
              <a:latin typeface="Calibri" panose="020F0502020204030204"/>
            </a:endParaRPr>
          </a:p>
        </p:txBody>
      </p:sp>
      <p:sp>
        <p:nvSpPr>
          <p:cNvPr id="13" name="矩形 12"/>
          <p:cNvSpPr/>
          <p:nvPr/>
        </p:nvSpPr>
        <p:spPr>
          <a:xfrm>
            <a:off x="700347" y="3460053"/>
            <a:ext cx="10976107" cy="430088"/>
          </a:xfrm>
          <a:prstGeom prst="rect">
            <a:avLst/>
          </a:prstGeom>
          <a:solidFill>
            <a:srgbClr val="F2F2F2">
              <a:alpha val="34902"/>
            </a:srgbClr>
          </a:solid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4" name="AutoShape 2"/>
          <p:cNvSpPr>
            <a:spLocks noChangeArrowheads="1"/>
          </p:cNvSpPr>
          <p:nvPr/>
        </p:nvSpPr>
        <p:spPr bwMode="auto">
          <a:xfrm>
            <a:off x="7129145" y="4767030"/>
            <a:ext cx="3229708" cy="837216"/>
          </a:xfrm>
          <a:prstGeom prst="chevron">
            <a:avLst>
              <a:gd name="adj" fmla="val 76000"/>
            </a:avLst>
          </a:prstGeom>
          <a:solidFill>
            <a:srgbClr val="FFC000">
              <a:lumMod val="75000"/>
            </a:srgbClr>
          </a:solidFill>
          <a:ln w="12700">
            <a:solidFill>
              <a:srgbClr val="BF9000"/>
            </a:solidFill>
            <a:miter lim="800000"/>
            <a:headEnd type="none" w="sm" len="sm"/>
            <a:tailEnd type="none" w="sm" len="sm"/>
          </a:ln>
          <a:effectLst/>
        </p:spPr>
        <p:txBody>
          <a:bodyPr wrap="none" lIns="90488" tIns="44450" rIns="90488" bIns="4445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dirty="0">
              <a:ln>
                <a:noFill/>
              </a:ln>
              <a:solidFill>
                <a:prstClr val="white"/>
              </a:solidFill>
              <a:effectLst/>
              <a:uLnTx/>
              <a:uFillTx/>
              <a:latin typeface="微软雅黑"/>
              <a:ea typeface="微软雅黑" pitchFamily="34" charset="-122"/>
            </a:endParaRPr>
          </a:p>
        </p:txBody>
      </p:sp>
      <p:sp>
        <p:nvSpPr>
          <p:cNvPr id="15" name="AutoShape 3"/>
          <p:cNvSpPr>
            <a:spLocks noChangeArrowheads="1"/>
          </p:cNvSpPr>
          <p:nvPr/>
        </p:nvSpPr>
        <p:spPr bwMode="auto">
          <a:xfrm>
            <a:off x="1753415" y="4740428"/>
            <a:ext cx="2964474" cy="886407"/>
          </a:xfrm>
          <a:prstGeom prst="homePlate">
            <a:avLst>
              <a:gd name="adj" fmla="val 69759"/>
            </a:avLst>
          </a:prstGeom>
          <a:solidFill>
            <a:srgbClr val="ED7D31">
              <a:lumMod val="75000"/>
            </a:srgbClr>
          </a:solidFill>
          <a:ln w="12700">
            <a:solidFill>
              <a:srgbClr val="C55A11"/>
            </a:solidFill>
            <a:miter lim="800000"/>
            <a:headEnd type="none" w="sm" len="sm"/>
            <a:tailEnd type="none" w="sm" len="sm"/>
          </a:ln>
          <a:effectLst/>
        </p:spPr>
        <p:txBody>
          <a:bodyPr wrap="none" lIns="90488" tIns="44450" rIns="90488" bIns="4445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prstClr val="white"/>
              </a:solidFill>
              <a:effectLst/>
              <a:uLnTx/>
              <a:uFillTx/>
              <a:latin typeface="微软雅黑"/>
              <a:ea typeface="微软雅黑" pitchFamily="34" charset="-122"/>
            </a:endParaRPr>
          </a:p>
        </p:txBody>
      </p:sp>
      <p:sp>
        <p:nvSpPr>
          <p:cNvPr id="16" name="AutoShape 7"/>
          <p:cNvSpPr>
            <a:spLocks noChangeArrowheads="1"/>
          </p:cNvSpPr>
          <p:nvPr/>
        </p:nvSpPr>
        <p:spPr bwMode="auto">
          <a:xfrm>
            <a:off x="4231780" y="4747943"/>
            <a:ext cx="3351635" cy="878891"/>
          </a:xfrm>
          <a:prstGeom prst="chevron">
            <a:avLst>
              <a:gd name="adj" fmla="val 71000"/>
            </a:avLst>
          </a:prstGeom>
          <a:solidFill>
            <a:srgbClr val="548235"/>
          </a:solidFill>
          <a:ln w="12700">
            <a:solidFill>
              <a:srgbClr val="548235"/>
            </a:solidFill>
            <a:miter lim="800000"/>
            <a:headEnd type="none" w="sm" len="sm"/>
            <a:tailEnd type="none" w="sm" len="sm"/>
          </a:ln>
          <a:effectLst/>
        </p:spPr>
        <p:txBody>
          <a:bodyPr wrap="none" lIns="90488" tIns="44450" rIns="90488" bIns="44450" anchor="ctr"/>
          <a:lstStyle/>
          <a:p>
            <a:pPr algn="ctr">
              <a:defRPr/>
            </a:pPr>
            <a:endParaRPr lang="zh-CN" altLang="en-US" sz="900" kern="0">
              <a:solidFill>
                <a:prstClr val="white"/>
              </a:solidFill>
              <a:latin typeface="微软雅黑"/>
              <a:ea typeface="微软雅黑" pitchFamily="34" charset="-122"/>
            </a:endParaRPr>
          </a:p>
        </p:txBody>
      </p:sp>
      <p:sp>
        <p:nvSpPr>
          <p:cNvPr id="17" name="Rectangle 9"/>
          <p:cNvSpPr>
            <a:spLocks noChangeArrowheads="1"/>
          </p:cNvSpPr>
          <p:nvPr/>
        </p:nvSpPr>
        <p:spPr bwMode="auto">
          <a:xfrm>
            <a:off x="1996385" y="4659896"/>
            <a:ext cx="840959" cy="923330"/>
          </a:xfrm>
          <a:prstGeom prst="rect">
            <a:avLst/>
          </a:prstGeom>
          <a:noFill/>
          <a:ln w="12700">
            <a:noFill/>
            <a:miter lim="800000"/>
            <a:headEnd/>
            <a:tailEnd/>
          </a:ln>
          <a:effectLst/>
        </p:spPr>
        <p:txBody>
          <a:bodyPr wrap="square">
            <a:spAutoFit/>
          </a:bodyPr>
          <a:lstStyle/>
          <a:p>
            <a:pPr>
              <a:spcBef>
                <a:spcPct val="50000"/>
              </a:spcBef>
            </a:pPr>
            <a:r>
              <a:rPr lang="en-US" altLang="zh-CN" sz="5400" b="1" dirty="0" smtClean="0">
                <a:solidFill>
                  <a:prstClr val="white"/>
                </a:solidFill>
                <a:latin typeface="Arial Black" panose="020B0A04020102020204" pitchFamily="34" charset="0"/>
                <a:ea typeface="微软雅黑" pitchFamily="34" charset="-122"/>
              </a:rPr>
              <a:t>T</a:t>
            </a:r>
            <a:endParaRPr lang="zh-CN" altLang="en-US" sz="5400" b="1" dirty="0">
              <a:solidFill>
                <a:prstClr val="white"/>
              </a:solidFill>
              <a:latin typeface="Arial Black" panose="020B0A04020102020204" pitchFamily="34" charset="0"/>
              <a:ea typeface="微软雅黑" pitchFamily="34" charset="-122"/>
            </a:endParaRPr>
          </a:p>
        </p:txBody>
      </p:sp>
      <p:sp>
        <p:nvSpPr>
          <p:cNvPr id="18" name="Rectangle 9"/>
          <p:cNvSpPr>
            <a:spLocks noChangeArrowheads="1"/>
          </p:cNvSpPr>
          <p:nvPr/>
        </p:nvSpPr>
        <p:spPr bwMode="auto">
          <a:xfrm>
            <a:off x="5038903" y="4659896"/>
            <a:ext cx="840959" cy="923330"/>
          </a:xfrm>
          <a:prstGeom prst="rect">
            <a:avLst/>
          </a:prstGeom>
          <a:noFill/>
          <a:ln w="12700">
            <a:noFill/>
            <a:miter lim="800000"/>
            <a:headEnd/>
            <a:tailEnd/>
          </a:ln>
          <a:effectLst/>
        </p:spPr>
        <p:txBody>
          <a:bodyPr wrap="square">
            <a:spAutoFit/>
          </a:bodyPr>
          <a:lstStyle/>
          <a:p>
            <a:pPr>
              <a:spcBef>
                <a:spcPct val="50000"/>
              </a:spcBef>
            </a:pPr>
            <a:r>
              <a:rPr lang="en-US" altLang="zh-CN" sz="5400" b="1" dirty="0" smtClean="0">
                <a:solidFill>
                  <a:prstClr val="white"/>
                </a:solidFill>
                <a:latin typeface="Arial Black" panose="020B0A04020102020204" pitchFamily="34" charset="0"/>
                <a:ea typeface="微软雅黑" pitchFamily="34" charset="-122"/>
              </a:rPr>
              <a:t>B</a:t>
            </a:r>
            <a:endParaRPr lang="zh-CN" altLang="en-US" sz="5400" b="1" dirty="0">
              <a:solidFill>
                <a:prstClr val="white"/>
              </a:solidFill>
              <a:latin typeface="Arial Black" panose="020B0A04020102020204" pitchFamily="34" charset="0"/>
              <a:ea typeface="微软雅黑" pitchFamily="34" charset="-122"/>
            </a:endParaRPr>
          </a:p>
        </p:txBody>
      </p:sp>
      <p:sp>
        <p:nvSpPr>
          <p:cNvPr id="19" name="Rectangle 9"/>
          <p:cNvSpPr>
            <a:spLocks noChangeArrowheads="1"/>
          </p:cNvSpPr>
          <p:nvPr/>
        </p:nvSpPr>
        <p:spPr bwMode="auto">
          <a:xfrm>
            <a:off x="7903040" y="4659896"/>
            <a:ext cx="840959" cy="923330"/>
          </a:xfrm>
          <a:prstGeom prst="rect">
            <a:avLst/>
          </a:prstGeom>
          <a:noFill/>
          <a:ln w="12700">
            <a:noFill/>
            <a:miter lim="800000"/>
            <a:headEnd/>
            <a:tailEnd/>
          </a:ln>
          <a:effectLst/>
        </p:spPr>
        <p:txBody>
          <a:bodyPr wrap="square">
            <a:spAutoFit/>
          </a:bodyPr>
          <a:lstStyle/>
          <a:p>
            <a:pPr>
              <a:spcBef>
                <a:spcPct val="50000"/>
              </a:spcBef>
            </a:pPr>
            <a:r>
              <a:rPr lang="en-US" altLang="zh-CN" sz="5400" b="1" dirty="0" smtClean="0">
                <a:solidFill>
                  <a:prstClr val="white"/>
                </a:solidFill>
                <a:latin typeface="Arial Black" panose="020B0A04020102020204" pitchFamily="34" charset="0"/>
                <a:ea typeface="微软雅黑" pitchFamily="34" charset="-122"/>
              </a:rPr>
              <a:t>O</a:t>
            </a:r>
            <a:endParaRPr lang="zh-CN" altLang="en-US" sz="5400" b="1" dirty="0">
              <a:solidFill>
                <a:prstClr val="white"/>
              </a:solidFill>
              <a:latin typeface="Arial Black" panose="020B0A04020102020204" pitchFamily="34" charset="0"/>
              <a:ea typeface="微软雅黑" pitchFamily="34" charset="-122"/>
            </a:endParaRPr>
          </a:p>
        </p:txBody>
      </p:sp>
      <p:sp>
        <p:nvSpPr>
          <p:cNvPr id="20" name="文本框 19"/>
          <p:cNvSpPr txBox="1"/>
          <p:nvPr/>
        </p:nvSpPr>
        <p:spPr>
          <a:xfrm>
            <a:off x="1753415" y="5680613"/>
            <a:ext cx="2247212" cy="630942"/>
          </a:xfrm>
          <a:prstGeom prst="rect">
            <a:avLst/>
          </a:prstGeom>
          <a:noFill/>
        </p:spPr>
        <p:txBody>
          <a:bodyPr wrap="square" rtlCol="0">
            <a:spAutoFit/>
          </a:bodyPr>
          <a:lstStyle/>
          <a:p>
            <a:pPr fontAlgn="auto">
              <a:lnSpc>
                <a:spcPct val="125000"/>
              </a:lnSpc>
              <a:spcBef>
                <a:spcPts val="0"/>
              </a:spcBef>
              <a:spcAft>
                <a:spcPts val="0"/>
              </a:spcAft>
            </a:pPr>
            <a:r>
              <a:rPr lang="zh-CN" altLang="en-US" sz="1400" dirty="0" smtClean="0">
                <a:solidFill>
                  <a:prstClr val="white">
                    <a:lumMod val="50000"/>
                  </a:prstClr>
                </a:solidFill>
                <a:latin typeface="微软雅黑" panose="020B0503020204020204" pitchFamily="34" charset="-122"/>
                <a:ea typeface="微软雅黑" panose="020B0503020204020204" pitchFamily="34" charset="-122"/>
              </a:rPr>
              <a:t>战略定位、业务规划、申牌策划、资费设计等咨询</a:t>
            </a:r>
            <a:endParaRPr lang="zh-CN" altLang="en-US" sz="1400"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276479" y="5680613"/>
            <a:ext cx="2567517" cy="630942"/>
          </a:xfrm>
          <a:prstGeom prst="rect">
            <a:avLst/>
          </a:prstGeom>
          <a:noFill/>
        </p:spPr>
        <p:txBody>
          <a:bodyPr wrap="square" rtlCol="0">
            <a:spAutoFit/>
          </a:bodyPr>
          <a:lstStyle/>
          <a:p>
            <a:pPr fontAlgn="auto">
              <a:lnSpc>
                <a:spcPct val="125000"/>
              </a:lnSpc>
              <a:spcBef>
                <a:spcPts val="0"/>
              </a:spcBef>
              <a:spcAft>
                <a:spcPts val="0"/>
              </a:spcAft>
            </a:pPr>
            <a:r>
              <a:rPr lang="en-US" altLang="zh-CN" sz="1400" dirty="0" smtClean="0">
                <a:solidFill>
                  <a:prstClr val="white">
                    <a:lumMod val="50000"/>
                  </a:prstClr>
                </a:solidFill>
                <a:latin typeface="微软雅黑" panose="020B0503020204020204" pitchFamily="34" charset="-122"/>
                <a:ea typeface="微软雅黑" panose="020B0503020204020204" pitchFamily="34" charset="-122"/>
              </a:rPr>
              <a:t>IT</a:t>
            </a:r>
            <a:r>
              <a:rPr lang="zh-CN" altLang="en-US" sz="1400" dirty="0" smtClean="0">
                <a:solidFill>
                  <a:prstClr val="white">
                    <a:lumMod val="50000"/>
                  </a:prstClr>
                </a:solidFill>
                <a:latin typeface="微软雅黑" panose="020B0503020204020204" pitchFamily="34" charset="-122"/>
                <a:ea typeface="微软雅黑" panose="020B0503020204020204" pitchFamily="34" charset="-122"/>
              </a:rPr>
              <a:t>能力、系统架构、数据能力、应用设计等咨询</a:t>
            </a:r>
            <a:endParaRPr lang="zh-CN" altLang="en-US" sz="1400"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196254" y="5680613"/>
            <a:ext cx="2365369" cy="630942"/>
          </a:xfrm>
          <a:prstGeom prst="rect">
            <a:avLst/>
          </a:prstGeom>
          <a:noFill/>
        </p:spPr>
        <p:txBody>
          <a:bodyPr wrap="square" rtlCol="0">
            <a:spAutoFit/>
          </a:bodyPr>
          <a:lstStyle/>
          <a:p>
            <a:pPr fontAlgn="auto">
              <a:lnSpc>
                <a:spcPct val="125000"/>
              </a:lnSpc>
              <a:spcBef>
                <a:spcPts val="0"/>
              </a:spcBef>
              <a:spcAft>
                <a:spcPts val="0"/>
              </a:spcAft>
            </a:pPr>
            <a:r>
              <a:rPr lang="zh-CN" altLang="en-US" sz="1400" dirty="0" smtClean="0">
                <a:solidFill>
                  <a:prstClr val="white">
                    <a:lumMod val="50000"/>
                  </a:prstClr>
                </a:solidFill>
                <a:latin typeface="微软雅黑" panose="020B0503020204020204" pitchFamily="34" charset="-122"/>
                <a:ea typeface="微软雅黑" panose="020B0503020204020204" pitchFamily="34" charset="-122"/>
              </a:rPr>
              <a:t>业务分析、专题建设营销活动、场景运营等咨询</a:t>
            </a:r>
            <a:endParaRPr lang="zh-CN" altLang="en-US" sz="1400"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588214" y="5098289"/>
            <a:ext cx="1531602" cy="461665"/>
          </a:xfrm>
          <a:prstGeom prst="rect">
            <a:avLst/>
          </a:prstGeom>
          <a:noFill/>
        </p:spPr>
        <p:txBody>
          <a:bodyPr wrap="square" rtlCol="0">
            <a:spAutoFit/>
          </a:bodyPr>
          <a:lstStyle/>
          <a:p>
            <a:pPr fontAlgn="auto">
              <a:spcBef>
                <a:spcPts val="0"/>
              </a:spcBef>
              <a:spcAft>
                <a:spcPts val="0"/>
              </a:spcAft>
            </a:pPr>
            <a:r>
              <a:rPr lang="zh-CN" altLang="en-US" sz="2400" b="1" dirty="0" smtClean="0">
                <a:solidFill>
                  <a:prstClr val="white"/>
                </a:solidFill>
                <a:latin typeface="微软雅黑" panose="020B0503020204020204" pitchFamily="34" charset="-122"/>
                <a:ea typeface="微软雅黑" panose="020B0503020204020204" pitchFamily="34" charset="-122"/>
              </a:rPr>
              <a:t>规划咨询</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591178" y="5098289"/>
            <a:ext cx="1531602" cy="461665"/>
          </a:xfrm>
          <a:prstGeom prst="rect">
            <a:avLst/>
          </a:prstGeom>
          <a:noFill/>
        </p:spPr>
        <p:txBody>
          <a:bodyPr wrap="square" rtlCol="0">
            <a:spAutoFit/>
          </a:bodyPr>
          <a:lstStyle/>
          <a:p>
            <a:pPr fontAlgn="auto">
              <a:spcBef>
                <a:spcPts val="0"/>
              </a:spcBef>
              <a:spcAft>
                <a:spcPts val="0"/>
              </a:spcAft>
            </a:pPr>
            <a:r>
              <a:rPr lang="zh-CN" altLang="en-US" sz="2400" b="1" dirty="0" smtClean="0">
                <a:solidFill>
                  <a:prstClr val="white"/>
                </a:solidFill>
                <a:latin typeface="微软雅黑" panose="020B0503020204020204" pitchFamily="34" charset="-122"/>
                <a:ea typeface="微软雅黑" panose="020B0503020204020204" pitchFamily="34" charset="-122"/>
              </a:rPr>
              <a:t>建设咨询</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465550" y="5098288"/>
            <a:ext cx="1531602" cy="461665"/>
          </a:xfrm>
          <a:prstGeom prst="rect">
            <a:avLst/>
          </a:prstGeom>
          <a:noFill/>
        </p:spPr>
        <p:txBody>
          <a:bodyPr wrap="square" rtlCol="0">
            <a:spAutoFit/>
          </a:bodyPr>
          <a:lstStyle/>
          <a:p>
            <a:pPr fontAlgn="auto">
              <a:spcBef>
                <a:spcPts val="0"/>
              </a:spcBef>
              <a:spcAft>
                <a:spcPts val="0"/>
              </a:spcAft>
            </a:pPr>
            <a:r>
              <a:rPr lang="zh-CN" altLang="en-US" sz="2400" b="1" dirty="0" smtClean="0">
                <a:solidFill>
                  <a:prstClr val="white"/>
                </a:solidFill>
                <a:latin typeface="微软雅黑" panose="020B0503020204020204" pitchFamily="34" charset="-122"/>
                <a:ea typeface="微软雅黑" panose="020B0503020204020204" pitchFamily="34" charset="-122"/>
              </a:rPr>
              <a:t>运营咨询</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89612" y="6365333"/>
            <a:ext cx="1043441" cy="370422"/>
          </a:xfrm>
          <a:prstGeom prst="rect">
            <a:avLst/>
          </a:prstGeom>
        </p:spPr>
      </p:pic>
      <p:sp>
        <p:nvSpPr>
          <p:cNvPr id="27" name="矩形 26"/>
          <p:cNvSpPr/>
          <p:nvPr/>
        </p:nvSpPr>
        <p:spPr>
          <a:xfrm>
            <a:off x="1753415" y="5615758"/>
            <a:ext cx="2247212" cy="669074"/>
          </a:xfrm>
          <a:prstGeom prst="rect">
            <a:avLst/>
          </a:prstGeom>
          <a:noFill/>
          <a:ln w="12700" cap="flat" cmpd="sng" algn="ctr">
            <a:solidFill>
              <a:srgbClr val="C55A1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28" name="矩形 27"/>
          <p:cNvSpPr/>
          <p:nvPr/>
        </p:nvSpPr>
        <p:spPr>
          <a:xfrm>
            <a:off x="4276479" y="5615758"/>
            <a:ext cx="2583257" cy="669074"/>
          </a:xfrm>
          <a:prstGeom prst="rect">
            <a:avLst/>
          </a:prstGeom>
          <a:noFill/>
          <a:ln w="12700" cap="flat" cmpd="sng" algn="ctr">
            <a:solidFill>
              <a:srgbClr val="54823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29" name="矩形 28"/>
          <p:cNvSpPr/>
          <p:nvPr/>
        </p:nvSpPr>
        <p:spPr>
          <a:xfrm>
            <a:off x="7173921" y="5615758"/>
            <a:ext cx="2467653" cy="669074"/>
          </a:xfrm>
          <a:prstGeom prst="rect">
            <a:avLst/>
          </a:prstGeom>
          <a:noFill/>
          <a:ln w="12700" cap="flat" cmpd="sng" algn="ctr">
            <a:solidFill>
              <a:srgbClr val="BF9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pic>
        <p:nvPicPr>
          <p:cNvPr id="30" name="图片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2131" y="6390619"/>
            <a:ext cx="1331318" cy="441647"/>
          </a:xfrm>
          <a:prstGeom prst="rect">
            <a:avLst/>
          </a:prstGeom>
        </p:spPr>
      </p:pic>
      <p:pic>
        <p:nvPicPr>
          <p:cNvPr id="32" name="图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32581" y="6349031"/>
            <a:ext cx="854074" cy="512444"/>
          </a:xfrm>
          <a:prstGeom prst="rect">
            <a:avLst/>
          </a:prstGeom>
        </p:spPr>
      </p:pic>
      <p:pic>
        <p:nvPicPr>
          <p:cNvPr id="33" name="图片 32"/>
          <p:cNvPicPr>
            <a:picLocks noChangeAspect="1"/>
          </p:cNvPicPr>
          <p:nvPr/>
        </p:nvPicPr>
        <p:blipFill>
          <a:blip r:embed="rId10"/>
          <a:stretch>
            <a:fillRect/>
          </a:stretch>
        </p:blipFill>
        <p:spPr>
          <a:xfrm>
            <a:off x="6859736" y="6457339"/>
            <a:ext cx="765576" cy="211650"/>
          </a:xfrm>
          <a:prstGeom prst="rect">
            <a:avLst/>
          </a:prstGeom>
        </p:spPr>
      </p:pic>
      <p:pic>
        <p:nvPicPr>
          <p:cNvPr id="34" name="图片 33"/>
          <p:cNvPicPr>
            <a:picLocks noChangeAspect="1"/>
          </p:cNvPicPr>
          <p:nvPr/>
        </p:nvPicPr>
        <p:blipFill>
          <a:blip r:embed="rId11"/>
          <a:stretch>
            <a:fillRect/>
          </a:stretch>
        </p:blipFill>
        <p:spPr>
          <a:xfrm>
            <a:off x="7692977" y="6437552"/>
            <a:ext cx="749086" cy="243159"/>
          </a:xfrm>
          <a:prstGeom prst="rect">
            <a:avLst/>
          </a:prstGeom>
        </p:spPr>
      </p:pic>
    </p:spTree>
    <p:extLst>
      <p:ext uri="{BB962C8B-B14F-4D97-AF65-F5344CB8AC3E}">
        <p14:creationId xmlns:p14="http://schemas.microsoft.com/office/powerpoint/2010/main" val="2196026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p:cNvSpPr>
          <p:nvPr/>
        </p:nvSpPr>
        <p:spPr>
          <a:xfrm>
            <a:off x="1978021" y="0"/>
            <a:ext cx="8123671" cy="914400"/>
          </a:xfrm>
          <a:prstGeom prst="rect">
            <a:avLst/>
          </a:prstGeom>
        </p:spPr>
        <p:txBody>
          <a:bodyPr vert="horz" lIns="91440" tIns="45720" rIns="91440" bIns="45720" rtlCol="0" anchor="ctr">
            <a:normAutofit/>
          </a:bodyPr>
          <a:lstStyle/>
          <a:p>
            <a:pPr algn="ctr" eaLnBrk="0" hangingPunct="0">
              <a:defRPr/>
            </a:pPr>
            <a:r>
              <a:rPr kumimoji="0" lang="en-US" altLang="zh-CN"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Smart </a:t>
            </a:r>
            <a:r>
              <a:rPr lang="en-US" altLang="zh-CN" sz="3200" kern="0" dirty="0">
                <a:solidFill>
                  <a:srgbClr val="F8964D"/>
                </a:solidFill>
                <a:latin typeface="微软雅黑" pitchFamily="34" charset="-122"/>
                <a:ea typeface="微软雅黑" pitchFamily="34" charset="-122"/>
                <a:cs typeface="+mj-cs"/>
              </a:rPr>
              <a:t>Apps-</a:t>
            </a:r>
            <a:r>
              <a:rPr lang="en-US" altLang="zh-CN" sz="3200" kern="0" dirty="0" smtClean="0">
                <a:solidFill>
                  <a:srgbClr val="F8964D"/>
                </a:solidFill>
                <a:latin typeface="微软雅黑" pitchFamily="34" charset="-122"/>
                <a:ea typeface="微软雅黑" pitchFamily="34" charset="-122"/>
                <a:cs typeface="+mj-cs"/>
              </a:rPr>
              <a:t>--</a:t>
            </a:r>
            <a:r>
              <a:rPr lang="zh-CN" altLang="en-US" sz="3200" kern="0" dirty="0" smtClean="0">
                <a:solidFill>
                  <a:srgbClr val="F8964D"/>
                </a:solidFill>
                <a:latin typeface="微软雅黑" pitchFamily="34" charset="-122"/>
                <a:ea typeface="微软雅黑" pitchFamily="34" charset="-122"/>
                <a:cs typeface="+mj-cs"/>
              </a:rPr>
              <a:t>实时转</a:t>
            </a:r>
            <a:r>
              <a:rPr lang="zh-CN" altLang="en-US" sz="3200" kern="0" dirty="0">
                <a:solidFill>
                  <a:srgbClr val="F8964D"/>
                </a:solidFill>
                <a:latin typeface="微软雅黑" pitchFamily="34" charset="-122"/>
                <a:ea typeface="微软雅黑" pitchFamily="34" charset="-122"/>
                <a:cs typeface="+mj-cs"/>
              </a:rPr>
              <a:t>售业务管理应用</a:t>
            </a:r>
          </a:p>
        </p:txBody>
      </p:sp>
      <p:sp>
        <p:nvSpPr>
          <p:cNvPr id="3" name="矩形 2"/>
          <p:cNvSpPr/>
          <p:nvPr/>
        </p:nvSpPr>
        <p:spPr>
          <a:xfrm>
            <a:off x="1068387" y="4681960"/>
            <a:ext cx="10783910" cy="338554"/>
          </a:xfrm>
          <a:prstGeom prst="rect">
            <a:avLst/>
          </a:prstGeom>
          <a:noFill/>
        </p:spPr>
        <p:txBody>
          <a:bodyPr wrap="square" rtlCol="0">
            <a:spAutoFit/>
          </a:bodyPr>
          <a:lstStyle/>
          <a:p>
            <a:pPr fontAlgn="auto">
              <a:spcBef>
                <a:spcPts val="0"/>
              </a:spcBef>
              <a:spcAft>
                <a:spcPts val="0"/>
              </a:spcAft>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一款最智能、最高效、最安全的流量管理</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，轻松帮助用户实现</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rPr>
              <a:t>3G</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流量监控与管理，智能匹配最佳流量</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套餐。</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Picture 2" descr="D:\流量运营\ui3设计图\首页.jpg"/>
          <p:cNvPicPr>
            <a:picLocks noChangeAspect="1" noChangeArrowheads="1"/>
          </p:cNvPicPr>
          <p:nvPr/>
        </p:nvPicPr>
        <p:blipFill>
          <a:blip r:embed="rId2" cstate="print"/>
          <a:srcRect/>
          <a:stretch>
            <a:fillRect/>
          </a:stretch>
        </p:blipFill>
        <p:spPr bwMode="auto">
          <a:xfrm>
            <a:off x="1947763" y="5123559"/>
            <a:ext cx="850894" cy="1512701"/>
          </a:xfrm>
          <a:prstGeom prst="rect">
            <a:avLst/>
          </a:prstGeom>
          <a:ln>
            <a:noFill/>
          </a:ln>
          <a:effectLst>
            <a:outerShdw blurRad="292100" dist="139700" dir="2700000" algn="tl" rotWithShape="0">
              <a:srgbClr val="333333">
                <a:alpha val="65000"/>
              </a:srgbClr>
            </a:outerShdw>
          </a:effectLst>
        </p:spPr>
      </p:pic>
      <p:pic>
        <p:nvPicPr>
          <p:cNvPr id="5" name="Picture 3" descr="D:\流量运营\ui3设计图\个人中心-报告.jpg"/>
          <p:cNvPicPr>
            <a:picLocks noChangeAspect="1" noChangeArrowheads="1"/>
          </p:cNvPicPr>
          <p:nvPr/>
        </p:nvPicPr>
        <p:blipFill>
          <a:blip r:embed="rId3" cstate="print"/>
          <a:srcRect/>
          <a:stretch>
            <a:fillRect/>
          </a:stretch>
        </p:blipFill>
        <p:spPr bwMode="auto">
          <a:xfrm>
            <a:off x="3315915" y="5123559"/>
            <a:ext cx="850894" cy="1512701"/>
          </a:xfrm>
          <a:prstGeom prst="rect">
            <a:avLst/>
          </a:prstGeom>
          <a:ln>
            <a:noFill/>
          </a:ln>
          <a:effectLst>
            <a:outerShdw blurRad="292100" dist="139700" dir="2700000" algn="tl" rotWithShape="0">
              <a:srgbClr val="333333">
                <a:alpha val="65000"/>
              </a:srgbClr>
            </a:outerShdw>
          </a:effectLst>
        </p:spPr>
      </p:pic>
      <p:pic>
        <p:nvPicPr>
          <p:cNvPr id="6" name="Picture 4" descr="D:\流量运营\天津移动\设计图\Screenshot_2014-05-13-14-20-58.png"/>
          <p:cNvPicPr>
            <a:picLocks noChangeAspect="1" noChangeArrowheads="1"/>
          </p:cNvPicPr>
          <p:nvPr/>
        </p:nvPicPr>
        <p:blipFill>
          <a:blip r:embed="rId4" cstate="print"/>
          <a:srcRect/>
          <a:stretch>
            <a:fillRect/>
          </a:stretch>
        </p:blipFill>
        <p:spPr bwMode="auto">
          <a:xfrm>
            <a:off x="4684067" y="5123559"/>
            <a:ext cx="850977" cy="1512702"/>
          </a:xfrm>
          <a:prstGeom prst="rect">
            <a:avLst/>
          </a:prstGeom>
          <a:ln>
            <a:noFill/>
          </a:ln>
          <a:effectLst>
            <a:outerShdw blurRad="292100" dist="139700" dir="2700000" algn="tl" rotWithShape="0">
              <a:srgbClr val="333333">
                <a:alpha val="65000"/>
              </a:srgbClr>
            </a:outerShdw>
          </a:effectLst>
        </p:spPr>
      </p:pic>
      <p:pic>
        <p:nvPicPr>
          <p:cNvPr id="7" name="Picture 2"/>
          <p:cNvPicPr>
            <a:picLocks noChangeAspect="1" noChangeArrowheads="1"/>
          </p:cNvPicPr>
          <p:nvPr/>
        </p:nvPicPr>
        <p:blipFill>
          <a:blip r:embed="rId5" cstate="print"/>
          <a:srcRect/>
          <a:stretch>
            <a:fillRect/>
          </a:stretch>
        </p:blipFill>
        <p:spPr bwMode="auto">
          <a:xfrm>
            <a:off x="9749309" y="5486400"/>
            <a:ext cx="704765" cy="704765"/>
          </a:xfrm>
          <a:prstGeom prst="rect">
            <a:avLst/>
          </a:prstGeom>
          <a:noFill/>
          <a:ln w="9525">
            <a:noFill/>
            <a:miter lim="800000"/>
            <a:headEnd/>
            <a:tailEnd/>
          </a:ln>
          <a:effectLst/>
        </p:spPr>
      </p:pic>
      <p:pic>
        <p:nvPicPr>
          <p:cNvPr id="8" name="Picture 3" descr="C:\2012\流量助手\UI\IMG_0318.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235360" y="2130095"/>
            <a:ext cx="1253681" cy="1880521"/>
          </a:xfrm>
          <a:prstGeom prst="rect">
            <a:avLst/>
          </a:prstGeom>
          <a:ln>
            <a:noFill/>
          </a:ln>
          <a:effectLst>
            <a:outerShdw blurRad="292100" dist="139700" dir="2700000" algn="tl" rotWithShape="0">
              <a:srgbClr val="333333">
                <a:alpha val="65000"/>
              </a:srgbClr>
            </a:outerShdw>
          </a:effectLst>
          <a:extLst/>
        </p:spPr>
      </p:pic>
      <p:pic>
        <p:nvPicPr>
          <p:cNvPr id="9" name="Picture 4" descr="C:\2012\流量助手\UI\IMG_0319.PN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748076" y="2137719"/>
            <a:ext cx="1253681" cy="1880521"/>
          </a:xfrm>
          <a:prstGeom prst="rect">
            <a:avLst/>
          </a:prstGeom>
          <a:ln>
            <a:noFill/>
          </a:ln>
          <a:effectLst>
            <a:outerShdw blurRad="292100" dist="139700" dir="2700000" algn="tl" rotWithShape="0">
              <a:srgbClr val="333333">
                <a:alpha val="65000"/>
              </a:srgbClr>
            </a:outerShdw>
          </a:effectLst>
          <a:extLst/>
        </p:spPr>
      </p:pic>
      <p:sp>
        <p:nvSpPr>
          <p:cNvPr id="10" name="矩形 9"/>
          <p:cNvSpPr/>
          <p:nvPr/>
        </p:nvSpPr>
        <p:spPr>
          <a:xfrm>
            <a:off x="2034036" y="4085157"/>
            <a:ext cx="3501008" cy="369332"/>
          </a:xfrm>
          <a:prstGeom prst="rect">
            <a:avLst/>
          </a:prstGeom>
        </p:spPr>
        <p:txBody>
          <a:bodyPr wrap="square">
            <a:spAutoFit/>
          </a:bodyPr>
          <a:lstStyle/>
          <a:p>
            <a:r>
              <a:rPr lang="zh-CN" altLang="en-US" sz="1800" dirty="0" smtClean="0">
                <a:solidFill>
                  <a:srgbClr val="006DA3"/>
                </a:solidFill>
                <a:latin typeface="微软雅黑" panose="020B0503020204020204" pitchFamily="34" charset="-122"/>
                <a:ea typeface="微软雅黑" panose="020B0503020204020204" pitchFamily="34" charset="-122"/>
              </a:rPr>
              <a:t>助力运营商迈进一客一策时代</a:t>
            </a:r>
            <a:endParaRPr lang="zh-CN" altLang="en-US" sz="1800" dirty="0">
              <a:solidFill>
                <a:srgbClr val="006DA3"/>
              </a:solidFill>
              <a:latin typeface="微软雅黑" pitchFamily="34" charset="-122"/>
              <a:ea typeface="微软雅黑" pitchFamily="34" charset="-122"/>
            </a:endParaRPr>
          </a:p>
        </p:txBody>
      </p:sp>
      <p:sp>
        <p:nvSpPr>
          <p:cNvPr id="11" name="TextBox 7"/>
          <p:cNvSpPr txBox="1"/>
          <p:nvPr/>
        </p:nvSpPr>
        <p:spPr>
          <a:xfrm>
            <a:off x="5743974" y="1861046"/>
            <a:ext cx="4357718" cy="2354491"/>
          </a:xfrm>
          <a:prstGeom prst="rect">
            <a:avLst/>
          </a:prstGeom>
          <a:noFill/>
        </p:spPr>
        <p:txBody>
          <a:bodyPr wrap="square" rtlCol="0">
            <a:spAutoFit/>
          </a:bodyPr>
          <a:lstStyle/>
          <a:p>
            <a:pPr>
              <a:lnSpc>
                <a:spcPct val="150000"/>
              </a:lnSpc>
              <a:buFont typeface="Wingdings" pitchFamily="2" charset="2"/>
              <a:buChar char="Ø"/>
            </a:pPr>
            <a:r>
              <a:rPr 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套餐转化（</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Transform</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Wingdings" pitchFamily="2" charset="2"/>
              <a:buChar char="Ø"/>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套餐转赠（</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Transfer</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Wingdings" pitchFamily="2" charset="2"/>
              <a:buChar char="Ø"/>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应用加速（</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Turbo Boost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Wingdings" pitchFamily="2" charset="2"/>
              <a:buChar char="Ø"/>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预算控制（</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Budget Control</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Wingdings" pitchFamily="2" charset="2"/>
              <a:buChar char="Ø"/>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快捷订购（</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Quick Order</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Wingdings" pitchFamily="2" charset="2"/>
              <a:buChar char="Ø"/>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消息盒子（</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Message</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buFont typeface="Wingdings" pitchFamily="2" charset="2"/>
              <a:buChar char="Ø"/>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流量详情（</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Mobile Usage</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p:cNvSpPr txBox="1"/>
          <p:nvPr/>
        </p:nvSpPr>
        <p:spPr>
          <a:xfrm>
            <a:off x="1036992" y="1542256"/>
            <a:ext cx="1027221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结合运营商运营支撑能力、移动互联网用户体验与亚信大数据分析挖掘能力于一体的</a:t>
            </a:r>
            <a:r>
              <a:rPr kumimoji="0" lang="en-US" altLang="zh-CN" sz="160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app</a:t>
            </a:r>
            <a:r>
              <a:rPr kumimoji="0" lang="zh-CN" altLang="en-US" sz="160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应用。</a:t>
            </a:r>
          </a:p>
        </p:txBody>
      </p:sp>
      <p:sp>
        <p:nvSpPr>
          <p:cNvPr id="13" name="Rectangle 1"/>
          <p:cNvSpPr>
            <a:spLocks noChangeArrowheads="1"/>
          </p:cNvSpPr>
          <p:nvPr/>
        </p:nvSpPr>
        <p:spPr bwMode="auto">
          <a:xfrm>
            <a:off x="796091" y="981005"/>
            <a:ext cx="7761228" cy="959148"/>
          </a:xfrm>
          <a:prstGeom prst="rect">
            <a:avLst/>
          </a:prstGeom>
          <a:noFill/>
          <a:ln w="9525">
            <a:noFill/>
            <a:miter lim="800000"/>
            <a:headEnd/>
            <a:tailEnd/>
          </a:ln>
          <a:effectLst/>
        </p:spPr>
        <p:txBody>
          <a:bodyPr vert="horz" wrap="square" lIns="91440" tIns="253920" rIns="91440" bIns="25392" numCol="1" anchor="ctr" anchorCtr="0" compatLnSpc="1">
            <a:prstTxWarp prst="textNoShape">
              <a:avLst/>
            </a:prstTxWarp>
            <a:spAutoFit/>
          </a:bodyPr>
          <a:lstStyle/>
          <a:p>
            <a:pPr marL="285750" indent="-285750" fontAlgn="base">
              <a:spcBef>
                <a:spcPct val="0"/>
              </a:spcBef>
              <a:spcAft>
                <a:spcPct val="0"/>
              </a:spcAft>
              <a:buFont typeface="Wingdings" panose="05000000000000000000" pitchFamily="2" charset="2"/>
              <a:buChar char="Ø"/>
            </a:pPr>
            <a:r>
              <a:rPr lang="zh-CN" altLang="en-US" sz="1600" dirty="0">
                <a:solidFill>
                  <a:srgbClr val="00CC99"/>
                </a:solidFill>
                <a:latin typeface="微软雅黑" panose="020B0503020204020204" pitchFamily="34" charset="-122"/>
                <a:ea typeface="微软雅黑" panose="020B0503020204020204" pitchFamily="34" charset="-122"/>
                <a:cs typeface="Times New Roman" pitchFamily="18" charset="0"/>
              </a:rPr>
              <a:t>智慧</a:t>
            </a:r>
            <a:r>
              <a:rPr lang="zh-CN" altLang="en-US" sz="1600" dirty="0" smtClean="0">
                <a:solidFill>
                  <a:srgbClr val="00CC99"/>
                </a:solidFill>
                <a:latin typeface="微软雅黑" panose="020B0503020204020204" pitchFamily="34" charset="-122"/>
                <a:ea typeface="微软雅黑" panose="020B0503020204020204" pitchFamily="34" charset="-122"/>
                <a:cs typeface="Times New Roman" pitchFamily="18" charset="0"/>
              </a:rPr>
              <a:t>运营商</a:t>
            </a:r>
            <a:r>
              <a:rPr lang="en-US" altLang="zh-CN" sz="1600" dirty="0" smtClean="0">
                <a:solidFill>
                  <a:srgbClr val="00CC99"/>
                </a:solidFill>
                <a:latin typeface="微软雅黑" panose="020B0503020204020204" pitchFamily="34" charset="-122"/>
                <a:ea typeface="微软雅黑" panose="020B0503020204020204" pitchFamily="34" charset="-122"/>
                <a:cs typeface="Times New Roman" pitchFamily="18" charset="0"/>
              </a:rPr>
              <a:t>App</a:t>
            </a:r>
            <a:r>
              <a:rPr lang="zh-CN" altLang="zh-CN" sz="1600" dirty="0" smtClean="0">
                <a:solidFill>
                  <a:srgbClr val="00CC99"/>
                </a:solidFill>
                <a:latin typeface="微软雅黑" panose="020B0503020204020204" pitchFamily="34" charset="-122"/>
                <a:ea typeface="微软雅黑" panose="020B0503020204020204" pitchFamily="34" charset="-122"/>
                <a:cs typeface="Times New Roman" pitchFamily="18" charset="0"/>
              </a:rPr>
              <a:t>——</a:t>
            </a:r>
            <a:r>
              <a:rPr lang="zh-CN" altLang="en-US" sz="1600" dirty="0" smtClean="0">
                <a:solidFill>
                  <a:srgbClr val="00CC99"/>
                </a:solidFill>
                <a:latin typeface="微软雅黑" panose="020B0503020204020204" pitchFamily="34" charset="-122"/>
                <a:ea typeface="微软雅黑" panose="020B0503020204020204" pitchFamily="34" charset="-122"/>
                <a:cs typeface="Times New Roman" pitchFamily="18" charset="0"/>
              </a:rPr>
              <a:t>虚拟运营商端到端用户服务管理的超级利器</a:t>
            </a:r>
          </a:p>
          <a:p>
            <a:pPr indent="266700" eaLnBrk="0" fontAlgn="base" hangingPunct="0">
              <a:spcBef>
                <a:spcPct val="0"/>
              </a:spcBef>
              <a:spcAft>
                <a:spcPct val="0"/>
              </a:spcAft>
            </a:pPr>
            <a:endParaRPr lang="zh-CN" altLang="en-US" dirty="0" smtClean="0">
              <a:solidFill>
                <a:srgbClr val="00CC99"/>
              </a:solidFill>
              <a:latin typeface="微软雅黑" panose="020B0503020204020204" pitchFamily="34" charset="-122"/>
              <a:ea typeface="微软雅黑" panose="020B0503020204020204" pitchFamily="34" charset="-122"/>
              <a:cs typeface="宋体" pitchFamily="2" charset="-122"/>
            </a:endParaRPr>
          </a:p>
        </p:txBody>
      </p:sp>
      <p:sp>
        <p:nvSpPr>
          <p:cNvPr id="14" name="Rectangle 1"/>
          <p:cNvSpPr>
            <a:spLocks noChangeArrowheads="1"/>
          </p:cNvSpPr>
          <p:nvPr/>
        </p:nvSpPr>
        <p:spPr bwMode="auto">
          <a:xfrm>
            <a:off x="862685" y="4174258"/>
            <a:ext cx="5202065" cy="528261"/>
          </a:xfrm>
          <a:prstGeom prst="rect">
            <a:avLst/>
          </a:prstGeom>
          <a:noFill/>
          <a:ln w="9525">
            <a:noFill/>
            <a:miter lim="800000"/>
            <a:headEnd/>
            <a:tailEnd/>
          </a:ln>
          <a:effectLst/>
        </p:spPr>
        <p:txBody>
          <a:bodyPr vert="horz" wrap="none" lIns="91440" tIns="253920" rIns="91440" bIns="25392" numCol="1" anchor="ctr" anchorCtr="0" compatLnSpc="1">
            <a:prstTxWarp prst="textNoShape">
              <a:avLst/>
            </a:prstTxWarp>
            <a:spAutoFit/>
          </a:bodyPr>
          <a:lstStyle/>
          <a:p>
            <a:pPr marL="285750" lvl="0" indent="-285750" fontAlgn="base">
              <a:spcBef>
                <a:spcPct val="0"/>
              </a:spcBef>
              <a:spcAft>
                <a:spcPct val="0"/>
              </a:spcAft>
              <a:buFont typeface="Wingdings" panose="05000000000000000000" pitchFamily="2" charset="2"/>
              <a:buChar char="Ø"/>
            </a:pPr>
            <a:r>
              <a:rPr kumimoji="0" lang="zh-CN" altLang="en-US" sz="1600" b="0" i="0" u="none" strike="noStrike" cap="none" normalizeH="0" baseline="0" dirty="0" smtClean="0">
                <a:ln>
                  <a:noFill/>
                </a:ln>
                <a:solidFill>
                  <a:srgbClr val="00CC99"/>
                </a:solidFill>
                <a:effectLst/>
                <a:latin typeface="微软雅黑" panose="020B0503020204020204" pitchFamily="34" charset="-122"/>
                <a:ea typeface="微软雅黑" panose="020B0503020204020204" pitchFamily="34" charset="-122"/>
                <a:cs typeface="Times New Roman" pitchFamily="18" charset="0"/>
              </a:rPr>
              <a:t>流量超人</a:t>
            </a:r>
            <a:r>
              <a:rPr kumimoji="0" lang="en-US" altLang="zh-CN" sz="1600" b="0" i="0" u="none" strike="noStrike" cap="none" normalizeH="0" baseline="0" dirty="0" smtClean="0">
                <a:ln>
                  <a:noFill/>
                </a:ln>
                <a:solidFill>
                  <a:srgbClr val="00CC99"/>
                </a:solidFill>
                <a:effectLst/>
                <a:latin typeface="微软雅黑" panose="020B0503020204020204" pitchFamily="34" charset="-122"/>
                <a:ea typeface="微软雅黑" panose="020B0503020204020204" pitchFamily="34" charset="-122"/>
                <a:cs typeface="Times New Roman" pitchFamily="18" charset="0"/>
              </a:rPr>
              <a:t>App</a:t>
            </a:r>
            <a:r>
              <a:rPr kumimoji="0" lang="zh-CN" altLang="zh-CN" sz="1600" b="0" i="0" u="none" strike="noStrike" cap="none" normalizeH="0" baseline="0" dirty="0" smtClean="0">
                <a:ln>
                  <a:noFill/>
                </a:ln>
                <a:solidFill>
                  <a:srgbClr val="00CC99"/>
                </a:solidFill>
                <a:effectLst/>
                <a:latin typeface="微软雅黑" panose="020B0503020204020204" pitchFamily="34" charset="-122"/>
                <a:ea typeface="微软雅黑" panose="020B0503020204020204" pitchFamily="34" charset="-122"/>
                <a:cs typeface="Times New Roman" pitchFamily="18" charset="0"/>
              </a:rPr>
              <a:t>——</a:t>
            </a:r>
            <a:r>
              <a:rPr lang="zh-CN" altLang="en-US" sz="1600" dirty="0">
                <a:solidFill>
                  <a:srgbClr val="00CC99"/>
                </a:solidFill>
                <a:latin typeface="微软雅黑" panose="020B0503020204020204" pitchFamily="34" charset="-122"/>
                <a:ea typeface="微软雅黑" panose="020B0503020204020204" pitchFamily="34" charset="-122"/>
                <a:cs typeface="Times New Roman" pitchFamily="18" charset="0"/>
              </a:rPr>
              <a:t>个人用户流量</a:t>
            </a:r>
            <a:r>
              <a:rPr lang="zh-CN" altLang="en-US" sz="1600" dirty="0" smtClean="0">
                <a:solidFill>
                  <a:srgbClr val="00CC99"/>
                </a:solidFill>
                <a:latin typeface="微软雅黑" panose="020B0503020204020204" pitchFamily="34" charset="-122"/>
                <a:ea typeface="微软雅黑" panose="020B0503020204020204" pitchFamily="34" charset="-122"/>
                <a:cs typeface="Times New Roman" pitchFamily="18" charset="0"/>
              </a:rPr>
              <a:t>套餐的智能管理</a:t>
            </a:r>
            <a:r>
              <a:rPr kumimoji="0" lang="zh-CN" altLang="en-US" sz="1600" b="0" i="0" u="none" strike="noStrike" cap="none" normalizeH="0" baseline="0" dirty="0" smtClean="0">
                <a:ln>
                  <a:noFill/>
                </a:ln>
                <a:solidFill>
                  <a:srgbClr val="00CC99"/>
                </a:solidFill>
                <a:effectLst/>
                <a:latin typeface="微软雅黑" panose="020B0503020204020204" pitchFamily="34" charset="-122"/>
                <a:ea typeface="微软雅黑" panose="020B0503020204020204" pitchFamily="34" charset="-122"/>
                <a:cs typeface="Times New Roman" pitchFamily="18" charset="0"/>
              </a:rPr>
              <a:t>应用</a:t>
            </a:r>
            <a:endParaRPr kumimoji="0" lang="zh-CN" sz="1800" b="0" i="0" u="none" strike="noStrike" cap="none" normalizeH="0" baseline="0" dirty="0" smtClean="0">
              <a:ln>
                <a:noFill/>
              </a:ln>
              <a:solidFill>
                <a:srgbClr val="00CC99"/>
              </a:solidFill>
              <a:effectLst/>
              <a:latin typeface="微软雅黑" panose="020B0503020204020204" pitchFamily="34" charset="-122"/>
              <a:ea typeface="微软雅黑" panose="020B0503020204020204" pitchFamily="34" charset="-122"/>
              <a:cs typeface="宋体" pitchFamily="2" charset="-122"/>
            </a:endParaRPr>
          </a:p>
        </p:txBody>
      </p:sp>
      <p:pic>
        <p:nvPicPr>
          <p:cNvPr id="17" name="Picture 2" descr="C:\Users\yxx\Desktop\海报超人动作1.png"/>
          <p:cNvPicPr>
            <a:picLocks noChangeAspect="1" noChangeArrowheads="1"/>
          </p:cNvPicPr>
          <p:nvPr/>
        </p:nvPicPr>
        <p:blipFill>
          <a:blip r:embed="rId8" cstate="email"/>
          <a:srcRect/>
          <a:stretch>
            <a:fillRect/>
          </a:stretch>
        </p:blipFill>
        <p:spPr bwMode="auto">
          <a:xfrm>
            <a:off x="6123943" y="5180530"/>
            <a:ext cx="1970824" cy="1773742"/>
          </a:xfrm>
          <a:prstGeom prst="rect">
            <a:avLst/>
          </a:prstGeom>
          <a:noFill/>
        </p:spPr>
      </p:pic>
    </p:spTree>
    <p:extLst>
      <p:ext uri="{BB962C8B-B14F-4D97-AF65-F5344CB8AC3E}">
        <p14:creationId xmlns:p14="http://schemas.microsoft.com/office/powerpoint/2010/main" val="1518564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718660" y="858129"/>
            <a:ext cx="10992951" cy="4962279"/>
          </a:xfrm>
          <a:prstGeom prst="roundRect">
            <a:avLst>
              <a:gd name="adj" fmla="val 6545"/>
            </a:avLst>
          </a:prstGeom>
          <a:solidFill>
            <a:srgbClr val="4F81BD">
              <a:lumMod val="20000"/>
              <a:lumOff val="80000"/>
            </a:srgbClr>
          </a:solidFill>
          <a:ln w="25400" cap="flat" cmpd="sng" algn="ctr">
            <a:solidFill>
              <a:srgbClr val="4F81BD">
                <a:shade val="50000"/>
              </a:srgbClr>
            </a:solid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nvGrpSpPr>
          <p:cNvPr id="12" name="组合 11"/>
          <p:cNvGrpSpPr/>
          <p:nvPr/>
        </p:nvGrpSpPr>
        <p:grpSpPr>
          <a:xfrm>
            <a:off x="718660" y="1011364"/>
            <a:ext cx="10584778" cy="5664898"/>
            <a:chOff x="499863" y="1052736"/>
            <a:chExt cx="10854732" cy="5664898"/>
          </a:xfrm>
        </p:grpSpPr>
        <p:sp>
          <p:nvSpPr>
            <p:cNvPr id="13" name="矩形 12"/>
            <p:cNvSpPr/>
            <p:nvPr/>
          </p:nvSpPr>
          <p:spPr>
            <a:xfrm>
              <a:off x="1753394" y="6031835"/>
              <a:ext cx="2819400" cy="628650"/>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4" name="矩形 13"/>
            <p:cNvSpPr/>
            <p:nvPr/>
          </p:nvSpPr>
          <p:spPr bwMode="auto">
            <a:xfrm>
              <a:off x="507815" y="1052736"/>
              <a:ext cx="10846779" cy="834226"/>
            </a:xfrm>
            <a:prstGeom prst="rect">
              <a:avLst/>
            </a:prstGeom>
            <a:noFill/>
            <a:ln w="9525" cap="flat" cmpd="sng" algn="ctr">
              <a:solidFill>
                <a:srgbClr val="00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15" name="矩形 14"/>
            <p:cNvSpPr/>
            <p:nvPr/>
          </p:nvSpPr>
          <p:spPr bwMode="auto">
            <a:xfrm>
              <a:off x="767079" y="1382906"/>
              <a:ext cx="1291115" cy="432048"/>
            </a:xfrm>
            <a:prstGeom prst="rect">
              <a:avLst/>
            </a:prstGeom>
            <a:solidFill>
              <a:sysClr val="window" lastClr="FFFFFF">
                <a:lumMod val="75000"/>
              </a:sys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WEB</a:t>
              </a:r>
              <a:endPar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6" name="矩形 15"/>
            <p:cNvSpPr/>
            <p:nvPr/>
          </p:nvSpPr>
          <p:spPr bwMode="auto">
            <a:xfrm>
              <a:off x="2249216" y="1382906"/>
              <a:ext cx="1259534" cy="432048"/>
            </a:xfrm>
            <a:prstGeom prst="rect">
              <a:avLst/>
            </a:prstGeom>
            <a:solidFill>
              <a:sysClr val="window" lastClr="FFFFFF">
                <a:lumMod val="75000"/>
              </a:sys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HTML5</a:t>
              </a:r>
              <a:endPar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7" name="矩形 16"/>
            <p:cNvSpPr/>
            <p:nvPr/>
          </p:nvSpPr>
          <p:spPr bwMode="auto">
            <a:xfrm>
              <a:off x="3698060" y="1382906"/>
              <a:ext cx="1304154" cy="432048"/>
            </a:xfrm>
            <a:prstGeom prst="rect">
              <a:avLst/>
            </a:prstGeom>
            <a:solidFill>
              <a:sysClr val="window" lastClr="FFFFFF">
                <a:lumMod val="75000"/>
              </a:sys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APP</a:t>
              </a:r>
              <a:endPar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8" name="矩形 17"/>
            <p:cNvSpPr/>
            <p:nvPr/>
          </p:nvSpPr>
          <p:spPr bwMode="auto">
            <a:xfrm>
              <a:off x="5222060" y="1382906"/>
              <a:ext cx="1272573" cy="432048"/>
            </a:xfrm>
            <a:prstGeom prst="rect">
              <a:avLst/>
            </a:prstGeom>
            <a:solidFill>
              <a:sysClr val="window" lastClr="FFFFFF">
                <a:lumMod val="75000"/>
              </a:sys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短信</a:t>
              </a:r>
            </a:p>
          </p:txBody>
        </p:sp>
        <p:sp>
          <p:nvSpPr>
            <p:cNvPr id="19" name="矩形 18"/>
            <p:cNvSpPr/>
            <p:nvPr/>
          </p:nvSpPr>
          <p:spPr bwMode="auto">
            <a:xfrm>
              <a:off x="6711741" y="1382906"/>
              <a:ext cx="1317193" cy="421094"/>
            </a:xfrm>
            <a:prstGeom prst="rect">
              <a:avLst/>
            </a:prstGeom>
            <a:solidFill>
              <a:sysClr val="window" lastClr="FFFFFF">
                <a:lumMod val="75000"/>
              </a:sys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邮件</a:t>
              </a:r>
            </a:p>
          </p:txBody>
        </p:sp>
        <p:sp>
          <p:nvSpPr>
            <p:cNvPr id="20" name="矩形 19"/>
            <p:cNvSpPr/>
            <p:nvPr/>
          </p:nvSpPr>
          <p:spPr bwMode="auto">
            <a:xfrm>
              <a:off x="8266278" y="1382906"/>
              <a:ext cx="1285612" cy="421094"/>
            </a:xfrm>
            <a:prstGeom prst="rect">
              <a:avLst/>
            </a:prstGeom>
            <a:solidFill>
              <a:sysClr val="window" lastClr="FFFFFF">
                <a:lumMod val="75000"/>
              </a:sys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终端设备</a:t>
              </a:r>
            </a:p>
          </p:txBody>
        </p:sp>
        <p:sp>
          <p:nvSpPr>
            <p:cNvPr id="21" name="矩形 20"/>
            <p:cNvSpPr/>
            <p:nvPr/>
          </p:nvSpPr>
          <p:spPr bwMode="auto">
            <a:xfrm>
              <a:off x="9795762" y="1382906"/>
              <a:ext cx="1330232" cy="421094"/>
            </a:xfrm>
            <a:prstGeom prst="rect">
              <a:avLst/>
            </a:prstGeom>
            <a:solidFill>
              <a:sysClr val="window" lastClr="FFFFFF">
                <a:lumMod val="75000"/>
              </a:sys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第三方平台</a:t>
              </a:r>
            </a:p>
          </p:txBody>
        </p:sp>
        <p:sp>
          <p:nvSpPr>
            <p:cNvPr id="22" name="矩形 21"/>
            <p:cNvSpPr/>
            <p:nvPr/>
          </p:nvSpPr>
          <p:spPr bwMode="auto">
            <a:xfrm>
              <a:off x="7696994" y="2255386"/>
              <a:ext cx="3429000" cy="711696"/>
            </a:xfrm>
            <a:prstGeom prst="rect">
              <a:avLst/>
            </a:prstGeom>
            <a:solidFill>
              <a:srgbClr val="FFC000"/>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23" name="矩形 22"/>
            <p:cNvSpPr/>
            <p:nvPr/>
          </p:nvSpPr>
          <p:spPr bwMode="auto">
            <a:xfrm>
              <a:off x="767079" y="2255386"/>
              <a:ext cx="6701315" cy="711696"/>
            </a:xfrm>
            <a:prstGeom prst="rect">
              <a:avLst/>
            </a:prstGeom>
            <a:solidFill>
              <a:srgbClr val="FFC000"/>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24" name="矩形 23"/>
            <p:cNvSpPr/>
            <p:nvPr/>
          </p:nvSpPr>
          <p:spPr bwMode="auto">
            <a:xfrm>
              <a:off x="499863" y="1958970"/>
              <a:ext cx="10854732" cy="1080120"/>
            </a:xfrm>
            <a:prstGeom prst="rect">
              <a:avLst/>
            </a:prstGeom>
            <a:noFill/>
            <a:ln w="9525" cap="flat" cmpd="sng" algn="ctr">
              <a:solidFill>
                <a:srgbClr val="00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25" name="矩形 24"/>
            <p:cNvSpPr/>
            <p:nvPr/>
          </p:nvSpPr>
          <p:spPr bwMode="auto">
            <a:xfrm>
              <a:off x="499863" y="3111098"/>
              <a:ext cx="10854732" cy="1872208"/>
            </a:xfrm>
            <a:prstGeom prst="rect">
              <a:avLst/>
            </a:prstGeom>
            <a:noFill/>
            <a:ln w="9525" cap="flat" cmpd="sng" algn="ctr">
              <a:solidFill>
                <a:srgbClr val="00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26" name="矩形 25"/>
            <p:cNvSpPr/>
            <p:nvPr/>
          </p:nvSpPr>
          <p:spPr bwMode="auto">
            <a:xfrm>
              <a:off x="507815" y="5066778"/>
              <a:ext cx="10846779" cy="655494"/>
            </a:xfrm>
            <a:prstGeom prst="rect">
              <a:avLst/>
            </a:prstGeom>
            <a:noFill/>
            <a:ln w="9525" cap="flat" cmpd="sng" algn="ctr">
              <a:solidFill>
                <a:srgbClr val="00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27" name="矩形 26"/>
            <p:cNvSpPr/>
            <p:nvPr/>
          </p:nvSpPr>
          <p:spPr bwMode="auto">
            <a:xfrm>
              <a:off x="747682" y="3450486"/>
              <a:ext cx="10381981" cy="1346666"/>
            </a:xfrm>
            <a:prstGeom prst="rect">
              <a:avLst/>
            </a:prstGeom>
            <a:solidFill>
              <a:srgbClr val="4F81BD">
                <a:lumMod val="75000"/>
              </a:srgb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28" name="矩形 27"/>
            <p:cNvSpPr/>
            <p:nvPr/>
          </p:nvSpPr>
          <p:spPr bwMode="auto">
            <a:xfrm>
              <a:off x="2149817" y="5167277"/>
              <a:ext cx="2975809" cy="478795"/>
            </a:xfrm>
            <a:prstGeom prst="rect">
              <a:avLst/>
            </a:prstGeom>
            <a:solidFill>
              <a:srgbClr val="4F81BD"/>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接口集成平台</a:t>
              </a:r>
            </a:p>
          </p:txBody>
        </p:sp>
        <p:sp>
          <p:nvSpPr>
            <p:cNvPr id="29" name="矩形 28"/>
            <p:cNvSpPr/>
            <p:nvPr/>
          </p:nvSpPr>
          <p:spPr bwMode="auto">
            <a:xfrm>
              <a:off x="6636575" y="5167277"/>
              <a:ext cx="2975809" cy="478795"/>
            </a:xfrm>
            <a:prstGeom prst="rect">
              <a:avLst/>
            </a:prstGeom>
            <a:solidFill>
              <a:srgbClr val="4F81BD"/>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外部交互平台</a:t>
              </a:r>
            </a:p>
          </p:txBody>
        </p:sp>
        <p:sp>
          <p:nvSpPr>
            <p:cNvPr id="30" name="TextBox 21"/>
            <p:cNvSpPr txBox="1"/>
            <p:nvPr/>
          </p:nvSpPr>
          <p:spPr>
            <a:xfrm>
              <a:off x="507816" y="1052736"/>
              <a:ext cx="86421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通道</a:t>
              </a:r>
            </a:p>
          </p:txBody>
        </p:sp>
        <p:sp>
          <p:nvSpPr>
            <p:cNvPr id="31" name="TextBox 22"/>
            <p:cNvSpPr txBox="1"/>
            <p:nvPr/>
          </p:nvSpPr>
          <p:spPr>
            <a:xfrm>
              <a:off x="507815" y="1916832"/>
              <a:ext cx="103705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接触层</a:t>
              </a:r>
            </a:p>
          </p:txBody>
        </p:sp>
        <p:sp>
          <p:nvSpPr>
            <p:cNvPr id="32" name="TextBox 23"/>
            <p:cNvSpPr txBox="1"/>
            <p:nvPr/>
          </p:nvSpPr>
          <p:spPr>
            <a:xfrm>
              <a:off x="507816" y="3140968"/>
              <a:ext cx="170277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运营支撑层</a:t>
              </a:r>
            </a:p>
          </p:txBody>
        </p:sp>
        <p:sp>
          <p:nvSpPr>
            <p:cNvPr id="33" name="TextBox 24"/>
            <p:cNvSpPr txBox="1"/>
            <p:nvPr/>
          </p:nvSpPr>
          <p:spPr>
            <a:xfrm>
              <a:off x="507816" y="5088264"/>
              <a:ext cx="105579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接入层</a:t>
              </a:r>
            </a:p>
          </p:txBody>
        </p:sp>
        <p:sp>
          <p:nvSpPr>
            <p:cNvPr id="34" name="TextBox 25"/>
            <p:cNvSpPr txBox="1"/>
            <p:nvPr/>
          </p:nvSpPr>
          <p:spPr>
            <a:xfrm>
              <a:off x="3658394" y="2204865"/>
              <a:ext cx="128625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内部门户</a:t>
              </a:r>
            </a:p>
          </p:txBody>
        </p:sp>
        <p:sp>
          <p:nvSpPr>
            <p:cNvPr id="35" name="TextBox 26"/>
            <p:cNvSpPr txBox="1"/>
            <p:nvPr/>
          </p:nvSpPr>
          <p:spPr>
            <a:xfrm>
              <a:off x="8974429" y="2209800"/>
              <a:ext cx="116096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外部门户</a:t>
              </a:r>
            </a:p>
          </p:txBody>
        </p:sp>
        <p:sp>
          <p:nvSpPr>
            <p:cNvPr id="36" name="矩形 35"/>
            <p:cNvSpPr/>
            <p:nvPr/>
          </p:nvSpPr>
          <p:spPr bwMode="auto">
            <a:xfrm>
              <a:off x="915194" y="2499030"/>
              <a:ext cx="1828800"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管理员门户</a:t>
              </a:r>
            </a:p>
          </p:txBody>
        </p:sp>
        <p:sp>
          <p:nvSpPr>
            <p:cNvPr id="37" name="矩形 36"/>
            <p:cNvSpPr/>
            <p:nvPr/>
          </p:nvSpPr>
          <p:spPr bwMode="auto">
            <a:xfrm>
              <a:off x="8535194" y="2514600"/>
              <a:ext cx="1763738"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网上营业厅</a:t>
              </a:r>
              <a:r>
                <a:rPr kumimoji="0" lang="en-US" altLang="zh-CN"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自助</a:t>
              </a:r>
            </a:p>
          </p:txBody>
        </p:sp>
        <p:sp>
          <p:nvSpPr>
            <p:cNvPr id="38" name="TextBox 33"/>
            <p:cNvSpPr txBox="1"/>
            <p:nvPr/>
          </p:nvSpPr>
          <p:spPr>
            <a:xfrm>
              <a:off x="4734963" y="3450487"/>
              <a:ext cx="311116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Smart BOSS</a:t>
              </a:r>
              <a:endParaRPr kumimoji="0" lang="zh-CN" altLang="en-US"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39" name="矩形 38"/>
            <p:cNvSpPr/>
            <p:nvPr/>
          </p:nvSpPr>
          <p:spPr bwMode="auto">
            <a:xfrm>
              <a:off x="8115572" y="4267200"/>
              <a:ext cx="1295400" cy="400236"/>
            </a:xfrm>
            <a:prstGeom prst="rect">
              <a:avLst/>
            </a:prstGeom>
            <a:solidFill>
              <a:srgbClr val="ABADB0">
                <a:lumMod val="20000"/>
                <a:lumOff val="80000"/>
              </a:srgb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基础管理</a:t>
              </a:r>
            </a:p>
          </p:txBody>
        </p:sp>
        <p:sp>
          <p:nvSpPr>
            <p:cNvPr id="40" name="矩形 39"/>
            <p:cNvSpPr/>
            <p:nvPr/>
          </p:nvSpPr>
          <p:spPr bwMode="auto">
            <a:xfrm>
              <a:off x="6630194" y="3733800"/>
              <a:ext cx="1352508" cy="400236"/>
            </a:xfrm>
            <a:prstGeom prst="rect">
              <a:avLst/>
            </a:prstGeom>
            <a:solidFill>
              <a:srgbClr val="ABADB0">
                <a:lumMod val="20000"/>
                <a:lumOff val="80000"/>
              </a:srgb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综合账务</a:t>
              </a:r>
            </a:p>
          </p:txBody>
        </p:sp>
        <p:sp>
          <p:nvSpPr>
            <p:cNvPr id="41" name="矩形 40"/>
            <p:cNvSpPr/>
            <p:nvPr/>
          </p:nvSpPr>
          <p:spPr bwMode="auto">
            <a:xfrm>
              <a:off x="9589468" y="3721274"/>
              <a:ext cx="1352075" cy="949206"/>
            </a:xfrm>
            <a:prstGeom prst="rect">
              <a:avLst/>
            </a:prstGeom>
            <a:solidFill>
              <a:srgbClr val="ABADB0">
                <a:lumMod val="20000"/>
                <a:lumOff val="80000"/>
              </a:srgb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局数据管理</a:t>
              </a:r>
              <a:endParaRPr kumimoji="0" lang="en-US" altLang="zh-CN"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与发布</a:t>
              </a:r>
            </a:p>
          </p:txBody>
        </p:sp>
        <p:sp>
          <p:nvSpPr>
            <p:cNvPr id="42" name="矩形 41"/>
            <p:cNvSpPr/>
            <p:nvPr/>
          </p:nvSpPr>
          <p:spPr bwMode="auto">
            <a:xfrm>
              <a:off x="6630194" y="4267200"/>
              <a:ext cx="1352508" cy="400236"/>
            </a:xfrm>
            <a:prstGeom prst="rect">
              <a:avLst/>
            </a:prstGeom>
            <a:solidFill>
              <a:srgbClr val="ABADB0">
                <a:lumMod val="20000"/>
                <a:lumOff val="80000"/>
              </a:srgb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融合计费</a:t>
              </a:r>
            </a:p>
          </p:txBody>
        </p:sp>
        <p:sp>
          <p:nvSpPr>
            <p:cNvPr id="43" name="矩形 42"/>
            <p:cNvSpPr/>
            <p:nvPr/>
          </p:nvSpPr>
          <p:spPr bwMode="auto">
            <a:xfrm>
              <a:off x="8132486" y="3733800"/>
              <a:ext cx="1267004" cy="400236"/>
            </a:xfrm>
            <a:prstGeom prst="rect">
              <a:avLst/>
            </a:prstGeom>
            <a:solidFill>
              <a:srgbClr val="ABADB0">
                <a:lumMod val="20000"/>
                <a:lumOff val="80000"/>
              </a:srgbClr>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采集预处理</a:t>
              </a:r>
            </a:p>
          </p:txBody>
        </p:sp>
        <p:sp>
          <p:nvSpPr>
            <p:cNvPr id="44" name="矩形 43"/>
            <p:cNvSpPr/>
            <p:nvPr/>
          </p:nvSpPr>
          <p:spPr bwMode="auto">
            <a:xfrm>
              <a:off x="5258594" y="3738518"/>
              <a:ext cx="1240560"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销售管理</a:t>
              </a:r>
            </a:p>
          </p:txBody>
        </p:sp>
        <p:sp>
          <p:nvSpPr>
            <p:cNvPr id="45" name="矩形 44"/>
            <p:cNvSpPr/>
            <p:nvPr/>
          </p:nvSpPr>
          <p:spPr bwMode="auto">
            <a:xfrm>
              <a:off x="5258594" y="4282770"/>
              <a:ext cx="1240560"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综合结算</a:t>
              </a:r>
            </a:p>
          </p:txBody>
        </p:sp>
        <p:sp>
          <p:nvSpPr>
            <p:cNvPr id="46" name="矩形 45"/>
            <p:cNvSpPr/>
            <p:nvPr/>
          </p:nvSpPr>
          <p:spPr bwMode="auto">
            <a:xfrm>
              <a:off x="3798738" y="3738518"/>
              <a:ext cx="1307456"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客户服务</a:t>
              </a:r>
            </a:p>
          </p:txBody>
        </p:sp>
        <p:sp>
          <p:nvSpPr>
            <p:cNvPr id="47" name="矩形 46"/>
            <p:cNvSpPr/>
            <p:nvPr/>
          </p:nvSpPr>
          <p:spPr bwMode="auto">
            <a:xfrm>
              <a:off x="3798738" y="4282770"/>
              <a:ext cx="1307456"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服务开通</a:t>
              </a:r>
            </a:p>
          </p:txBody>
        </p:sp>
        <p:sp>
          <p:nvSpPr>
            <p:cNvPr id="48" name="矩形 47"/>
            <p:cNvSpPr/>
            <p:nvPr/>
          </p:nvSpPr>
          <p:spPr bwMode="auto">
            <a:xfrm>
              <a:off x="2360242" y="3738518"/>
              <a:ext cx="1298152"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营销管理</a:t>
              </a:r>
            </a:p>
          </p:txBody>
        </p:sp>
        <p:sp>
          <p:nvSpPr>
            <p:cNvPr id="49" name="矩形 48"/>
            <p:cNvSpPr/>
            <p:nvPr/>
          </p:nvSpPr>
          <p:spPr bwMode="auto">
            <a:xfrm>
              <a:off x="2360242" y="4282770"/>
              <a:ext cx="1298152"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资源管理</a:t>
              </a:r>
            </a:p>
          </p:txBody>
        </p:sp>
        <p:sp>
          <p:nvSpPr>
            <p:cNvPr id="50" name="矩形 49"/>
            <p:cNvSpPr/>
            <p:nvPr/>
          </p:nvSpPr>
          <p:spPr bwMode="auto">
            <a:xfrm>
              <a:off x="915194" y="3738518"/>
              <a:ext cx="1288848"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客户管理</a:t>
              </a:r>
            </a:p>
          </p:txBody>
        </p:sp>
        <p:sp>
          <p:nvSpPr>
            <p:cNvPr id="51" name="矩形 50"/>
            <p:cNvSpPr/>
            <p:nvPr/>
          </p:nvSpPr>
          <p:spPr bwMode="auto">
            <a:xfrm>
              <a:off x="915194" y="4282770"/>
              <a:ext cx="1288848"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产品管理</a:t>
              </a:r>
            </a:p>
          </p:txBody>
        </p:sp>
        <p:sp>
          <p:nvSpPr>
            <p:cNvPr id="52" name="矩形 51"/>
            <p:cNvSpPr/>
            <p:nvPr/>
          </p:nvSpPr>
          <p:spPr bwMode="auto">
            <a:xfrm>
              <a:off x="521668" y="5828777"/>
              <a:ext cx="10820401" cy="888857"/>
            </a:xfrm>
            <a:prstGeom prst="rect">
              <a:avLst/>
            </a:prstGeom>
            <a:noFill/>
            <a:ln w="9525" cap="flat" cmpd="sng" algn="ctr">
              <a:solidFill>
                <a:srgbClr val="00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53" name="流程图: 磁盘 52"/>
            <p:cNvSpPr/>
            <p:nvPr/>
          </p:nvSpPr>
          <p:spPr bwMode="auto">
            <a:xfrm>
              <a:off x="2768402" y="6103272"/>
              <a:ext cx="792088" cy="453534"/>
            </a:xfrm>
            <a:prstGeom prst="flowChartMagneticDisk">
              <a:avLst/>
            </a:prstGeom>
            <a:solidFill>
              <a:srgbClr val="4F81BD"/>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CRM</a:t>
              </a: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54" name="流程图: 磁盘 53"/>
            <p:cNvSpPr/>
            <p:nvPr/>
          </p:nvSpPr>
          <p:spPr bwMode="auto">
            <a:xfrm>
              <a:off x="3704506" y="6103272"/>
              <a:ext cx="792088" cy="453534"/>
            </a:xfrm>
            <a:prstGeom prst="flowChartMagneticDisk">
              <a:avLst/>
            </a:prstGeom>
            <a:solidFill>
              <a:srgbClr val="4F81BD"/>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BOSS</a:t>
              </a: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55" name="TextBox 57"/>
            <p:cNvSpPr txBox="1"/>
            <p:nvPr/>
          </p:nvSpPr>
          <p:spPr>
            <a:xfrm>
              <a:off x="534194" y="6103272"/>
              <a:ext cx="105579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外部系统</a:t>
              </a:r>
            </a:p>
          </p:txBody>
        </p:sp>
        <p:sp>
          <p:nvSpPr>
            <p:cNvPr id="56" name="TextBox 59"/>
            <p:cNvSpPr txBox="1"/>
            <p:nvPr/>
          </p:nvSpPr>
          <p:spPr>
            <a:xfrm>
              <a:off x="1829594" y="6179472"/>
              <a:ext cx="8060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MNO</a:t>
              </a:r>
              <a:endParaRPr kumimoji="0" lang="zh-CN" altLang="en-US"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57" name="上下箭头 56"/>
            <p:cNvSpPr/>
            <p:nvPr/>
          </p:nvSpPr>
          <p:spPr>
            <a:xfrm>
              <a:off x="2743994" y="5646072"/>
              <a:ext cx="228600" cy="381000"/>
            </a:xfrm>
            <a:prstGeom prst="upDownArrow">
              <a:avLst/>
            </a:prstGeom>
            <a:solidFill>
              <a:srgbClr val="F58220">
                <a:lumMod val="75000"/>
              </a:srgbClr>
            </a:solidFill>
            <a:ln w="25400" cap="flat" cmpd="sng" algn="ctr">
              <a:solidFill>
                <a:srgbClr val="CE560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58" name="矩形 57"/>
            <p:cNvSpPr/>
            <p:nvPr/>
          </p:nvSpPr>
          <p:spPr>
            <a:xfrm>
              <a:off x="4725194" y="6027072"/>
              <a:ext cx="2819400" cy="628650"/>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59" name="流程图: 磁盘 58"/>
            <p:cNvSpPr/>
            <p:nvPr/>
          </p:nvSpPr>
          <p:spPr bwMode="auto">
            <a:xfrm>
              <a:off x="5740202" y="6098509"/>
              <a:ext cx="792088" cy="453534"/>
            </a:xfrm>
            <a:prstGeom prst="flowChartMagneticDisk">
              <a:avLst/>
            </a:prstGeom>
            <a:solidFill>
              <a:srgbClr val="4F81BD"/>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CC</a:t>
              </a: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0" name="流程图: 磁盘 59"/>
            <p:cNvSpPr/>
            <p:nvPr/>
          </p:nvSpPr>
          <p:spPr bwMode="auto">
            <a:xfrm>
              <a:off x="6676306" y="6098509"/>
              <a:ext cx="792088" cy="453534"/>
            </a:xfrm>
            <a:prstGeom prst="flowChartMagneticDisk">
              <a:avLst/>
            </a:prstGeom>
            <a:solidFill>
              <a:srgbClr val="4F81BD"/>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ERP</a:t>
              </a: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1" name="TextBox 65"/>
            <p:cNvSpPr txBox="1"/>
            <p:nvPr/>
          </p:nvSpPr>
          <p:spPr>
            <a:xfrm>
              <a:off x="4801394" y="6174709"/>
              <a:ext cx="96461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MNVO</a:t>
              </a:r>
              <a:endParaRPr kumimoji="0" lang="zh-CN" altLang="en-US"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2" name="上下箭头 61"/>
            <p:cNvSpPr/>
            <p:nvPr/>
          </p:nvSpPr>
          <p:spPr>
            <a:xfrm>
              <a:off x="4801394" y="5646072"/>
              <a:ext cx="228600" cy="381000"/>
            </a:xfrm>
            <a:prstGeom prst="upDownArrow">
              <a:avLst/>
            </a:prstGeom>
            <a:solidFill>
              <a:srgbClr val="F58220">
                <a:lumMod val="75000"/>
              </a:srgbClr>
            </a:solidFill>
            <a:ln w="25400" cap="flat" cmpd="sng" algn="ctr">
              <a:solidFill>
                <a:srgbClr val="CE560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63" name="矩形 62"/>
            <p:cNvSpPr/>
            <p:nvPr/>
          </p:nvSpPr>
          <p:spPr>
            <a:xfrm>
              <a:off x="7696994" y="6027072"/>
              <a:ext cx="2819400" cy="628650"/>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64" name="流程图: 磁盘 63"/>
            <p:cNvSpPr/>
            <p:nvPr/>
          </p:nvSpPr>
          <p:spPr bwMode="auto">
            <a:xfrm>
              <a:off x="8712002" y="6098509"/>
              <a:ext cx="792088" cy="453534"/>
            </a:xfrm>
            <a:prstGeom prst="flowChartMagneticDisk">
              <a:avLst/>
            </a:prstGeom>
            <a:solidFill>
              <a:srgbClr val="4F81BD"/>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支付</a:t>
              </a:r>
            </a:p>
          </p:txBody>
        </p:sp>
        <p:sp>
          <p:nvSpPr>
            <p:cNvPr id="65" name="流程图: 磁盘 64"/>
            <p:cNvSpPr/>
            <p:nvPr/>
          </p:nvSpPr>
          <p:spPr bwMode="auto">
            <a:xfrm>
              <a:off x="9648106" y="6098509"/>
              <a:ext cx="792088" cy="453534"/>
            </a:xfrm>
            <a:prstGeom prst="flowChartMagneticDisk">
              <a:avLst/>
            </a:prstGeom>
            <a:solidFill>
              <a:srgbClr val="4F81BD"/>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物流</a:t>
              </a:r>
            </a:p>
          </p:txBody>
        </p:sp>
        <p:sp>
          <p:nvSpPr>
            <p:cNvPr id="66" name="TextBox 71"/>
            <p:cNvSpPr txBox="1"/>
            <p:nvPr/>
          </p:nvSpPr>
          <p:spPr>
            <a:xfrm>
              <a:off x="7773194" y="6174709"/>
              <a:ext cx="95224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Others</a:t>
              </a:r>
              <a:endParaRPr kumimoji="0" lang="zh-CN" altLang="en-US"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7" name="上下箭头 66"/>
            <p:cNvSpPr/>
            <p:nvPr/>
          </p:nvSpPr>
          <p:spPr>
            <a:xfrm>
              <a:off x="7773194" y="5646072"/>
              <a:ext cx="228600" cy="381000"/>
            </a:xfrm>
            <a:prstGeom prst="upDownArrow">
              <a:avLst/>
            </a:prstGeom>
            <a:solidFill>
              <a:srgbClr val="F58220">
                <a:lumMod val="75000"/>
              </a:srgbClr>
            </a:solidFill>
            <a:ln w="25400" cap="flat" cmpd="sng" algn="ctr">
              <a:solidFill>
                <a:srgbClr val="CE560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68" name="矩形 67"/>
            <p:cNvSpPr/>
            <p:nvPr/>
          </p:nvSpPr>
          <p:spPr bwMode="auto">
            <a:xfrm>
              <a:off x="3201194" y="2514600"/>
              <a:ext cx="1791222"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营业员门户</a:t>
              </a:r>
            </a:p>
          </p:txBody>
        </p:sp>
        <p:sp>
          <p:nvSpPr>
            <p:cNvPr id="69" name="矩形 68"/>
            <p:cNvSpPr/>
            <p:nvPr/>
          </p:nvSpPr>
          <p:spPr bwMode="auto">
            <a:xfrm>
              <a:off x="5410994" y="2514600"/>
              <a:ext cx="1828799" cy="400236"/>
            </a:xfrm>
            <a:prstGeom prst="rect">
              <a:avLst/>
            </a:prstGeom>
            <a:solidFill>
              <a:sysClr val="window" lastClr="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渠道</a:t>
              </a:r>
              <a:r>
                <a:rPr kumimoji="0" lang="en-US" altLang="zh-CN"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客户经理门户</a:t>
              </a:r>
            </a:p>
          </p:txBody>
        </p:sp>
      </p:grpSp>
      <p:sp>
        <p:nvSpPr>
          <p:cNvPr id="70" name="标题占位符 1"/>
          <p:cNvSpPr txBox="1">
            <a:spLocks/>
          </p:cNvSpPr>
          <p:nvPr/>
        </p:nvSpPr>
        <p:spPr>
          <a:xfrm>
            <a:off x="2239822" y="0"/>
            <a:ext cx="8173543" cy="914400"/>
          </a:xfrm>
          <a:prstGeom prst="rect">
            <a:avLst/>
          </a:prstGeom>
        </p:spPr>
        <p:txBody>
          <a:bodyPr vert="horz" lIns="91440" tIns="45720" rIns="91440" bIns="45720" rtlCol="0" anchor="ctr">
            <a:normAutofit/>
          </a:bodyPr>
          <a:lstStyle/>
          <a:p>
            <a:pPr algn="ctr" eaLnBrk="0" hangingPunct="0">
              <a:defRPr/>
            </a:pPr>
            <a:r>
              <a:rPr lang="zh-CN" altLang="en-US" sz="3200" kern="0" dirty="0" smtClean="0">
                <a:solidFill>
                  <a:srgbClr val="F8964D"/>
                </a:solidFill>
                <a:latin typeface="微软雅黑" pitchFamily="34" charset="-122"/>
                <a:ea typeface="微软雅黑" pitchFamily="34" charset="-122"/>
                <a:cs typeface="+mj-cs"/>
              </a:rPr>
              <a:t>轻量级在线计费系统体系</a:t>
            </a:r>
            <a:endParaRPr lang="zh-CN" altLang="en-US" sz="3200" kern="0" dirty="0">
              <a:solidFill>
                <a:srgbClr val="F8964D"/>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32723749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p:cNvSpPr>
          <p:nvPr/>
        </p:nvSpPr>
        <p:spPr>
          <a:xfrm>
            <a:off x="3370942" y="96948"/>
            <a:ext cx="5260975" cy="914400"/>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3200" kern="0" dirty="0" smtClean="0">
                <a:solidFill>
                  <a:srgbClr val="F8964D"/>
                </a:solidFill>
                <a:latin typeface="微软雅黑" pitchFamily="34" charset="-122"/>
                <a:ea typeface="微软雅黑" pitchFamily="34" charset="-122"/>
                <a:cs typeface="+mj-cs"/>
              </a:rPr>
              <a:t>亚信虚拟运营商典型客户</a:t>
            </a:r>
            <a:endPar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endParaRPr>
          </a:p>
        </p:txBody>
      </p:sp>
      <p:sp>
        <p:nvSpPr>
          <p:cNvPr id="16" name="内容占位符 2"/>
          <p:cNvSpPr txBox="1">
            <a:spLocks/>
          </p:cNvSpPr>
          <p:nvPr/>
        </p:nvSpPr>
        <p:spPr>
          <a:xfrm>
            <a:off x="2621948" y="1676400"/>
            <a:ext cx="2145016" cy="1992657"/>
          </a:xfrm>
          <a:prstGeom prst="rect">
            <a:avLst/>
          </a:prstGeom>
          <a:noFill/>
          <a:ln>
            <a:solidFill>
              <a:schemeClr val="bg1">
                <a:lumMod val="75000"/>
              </a:schemeClr>
            </a:solidFill>
          </a:ln>
        </p:spPr>
        <p:txBody>
          <a:bodyPr vert="horz" lIns="70329" tIns="35165" rIns="70329" bIns="35165"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en-US" altLang="zh-CN" sz="1231" b="0" i="0" u="none" strike="noStrike" kern="1200" cap="none" spc="0" normalizeH="0" baseline="0" noProof="0" dirty="0" err="1">
                <a:ln>
                  <a:noFill/>
                </a:ln>
                <a:solidFill>
                  <a:schemeClr val="tx1">
                    <a:lumMod val="65000"/>
                    <a:lumOff val="35000"/>
                  </a:schemeClr>
                </a:solidFill>
                <a:effectLst/>
                <a:uLnTx/>
                <a:uFillTx/>
                <a:latin typeface="Calibri"/>
                <a:ea typeface="微软雅黑" pitchFamily="34" charset="-122"/>
              </a:rPr>
              <a:t>Skyroam</a:t>
            </a:r>
            <a:r>
              <a:rPr kumimoji="0" lang="zh-CN" altLang="en-US"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提供海外漫游数据业务</a:t>
            </a:r>
            <a:r>
              <a:rPr kumimoji="0" lang="en-US" altLang="zh-CN"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MVNO</a:t>
            </a:r>
            <a:r>
              <a:rPr kumimoji="0" lang="zh-CN" altLang="en-US"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，从多国</a:t>
            </a:r>
            <a:r>
              <a:rPr kumimoji="0" lang="en-US" altLang="zh-CN"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Tier-1</a:t>
            </a:r>
            <a:r>
              <a:rPr kumimoji="0" lang="zh-CN" altLang="en-US"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运营商批发数据业务。</a:t>
            </a:r>
          </a:p>
        </p:txBody>
      </p:sp>
      <p:sp>
        <p:nvSpPr>
          <p:cNvPr id="17" name="内容占位符 2"/>
          <p:cNvSpPr txBox="1">
            <a:spLocks/>
          </p:cNvSpPr>
          <p:nvPr/>
        </p:nvSpPr>
        <p:spPr>
          <a:xfrm>
            <a:off x="4984148" y="1676400"/>
            <a:ext cx="2145016" cy="1992657"/>
          </a:xfrm>
          <a:prstGeom prst="rect">
            <a:avLst/>
          </a:prstGeom>
          <a:noFill/>
          <a:ln>
            <a:solidFill>
              <a:schemeClr val="bg1">
                <a:lumMod val="75000"/>
              </a:schemeClr>
            </a:solidFill>
          </a:ln>
        </p:spPr>
        <p:txBody>
          <a:bodyPr vert="horz" lIns="70329" tIns="35165" rIns="70329" bIns="35165"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zh-CN" altLang="en-US"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上海联通与宝马汽车合作，采取</a:t>
            </a:r>
            <a:r>
              <a:rPr kumimoji="0" lang="en-US" altLang="zh-CN"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MVNO</a:t>
            </a:r>
            <a:r>
              <a:rPr kumimoji="0" lang="zh-CN" altLang="en-US"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形式从运营商购买业务，再零售给最终客户</a:t>
            </a:r>
          </a:p>
        </p:txBody>
      </p:sp>
      <p:sp>
        <p:nvSpPr>
          <p:cNvPr id="18" name="内容占位符 2"/>
          <p:cNvSpPr txBox="1">
            <a:spLocks/>
          </p:cNvSpPr>
          <p:nvPr/>
        </p:nvSpPr>
        <p:spPr>
          <a:xfrm>
            <a:off x="9567666" y="1688367"/>
            <a:ext cx="2145016" cy="1992657"/>
          </a:xfrm>
          <a:prstGeom prst="rect">
            <a:avLst/>
          </a:prstGeom>
          <a:noFill/>
          <a:ln>
            <a:solidFill>
              <a:schemeClr val="bg1">
                <a:lumMod val="75000"/>
              </a:schemeClr>
            </a:solidFill>
          </a:ln>
        </p:spPr>
        <p:txBody>
          <a:bodyPr vert="horz" lIns="70329" tIns="35165" rIns="70329" bIns="35165"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en-US" altLang="zh-CN"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Nepal Telecom</a:t>
            </a:r>
            <a:r>
              <a:rPr kumimoji="0" lang="zh-CN" altLang="en-US"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是尼泊尔第一大国有全业务运营商，全面替换所有</a:t>
            </a:r>
            <a:r>
              <a:rPr kumimoji="0" lang="en-US" altLang="zh-CN"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BSS</a:t>
            </a:r>
            <a:r>
              <a:rPr kumimoji="0" lang="zh-CN" altLang="en-US" sz="1231"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系统。</a:t>
            </a:r>
          </a:p>
        </p:txBody>
      </p:sp>
      <p:pic>
        <p:nvPicPr>
          <p:cNvPr id="19" name="图片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04465" y="1737584"/>
            <a:ext cx="1172151" cy="1198551"/>
          </a:xfrm>
          <a:prstGeom prst="rect">
            <a:avLst/>
          </a:prstGeom>
        </p:spPr>
      </p:pic>
      <p:pic>
        <p:nvPicPr>
          <p:cNvPr id="20" name="Picture 5" descr="logo"/>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01384" y="1853866"/>
            <a:ext cx="1213903" cy="889437"/>
          </a:xfrm>
          <a:prstGeom prst="rect">
            <a:avLst/>
          </a:prstGeom>
          <a:noFill/>
          <a:ln w="9525">
            <a:noFill/>
            <a:miter lim="800000"/>
            <a:headEnd/>
            <a:tailEnd/>
          </a:ln>
        </p:spPr>
      </p:pic>
      <p:pic>
        <p:nvPicPr>
          <p:cNvPr id="21" name="Picture 1" descr="http://www.skyroam.com/images/logo.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16391" y="2161036"/>
            <a:ext cx="1560426" cy="351645"/>
          </a:xfrm>
          <a:prstGeom prst="rect">
            <a:avLst/>
          </a:prstGeom>
          <a:noFill/>
        </p:spPr>
      </p:pic>
      <p:sp>
        <p:nvSpPr>
          <p:cNvPr id="22" name="内容占位符 2"/>
          <p:cNvSpPr txBox="1">
            <a:spLocks/>
          </p:cNvSpPr>
          <p:nvPr/>
        </p:nvSpPr>
        <p:spPr>
          <a:xfrm>
            <a:off x="7281971" y="1688368"/>
            <a:ext cx="2145016" cy="1992656"/>
          </a:xfrm>
          <a:prstGeom prst="rect">
            <a:avLst/>
          </a:prstGeom>
          <a:noFill/>
          <a:ln>
            <a:solidFill>
              <a:schemeClr val="bg1">
                <a:lumMod val="75000"/>
              </a:schemeClr>
            </a:solidFill>
          </a:ln>
        </p:spPr>
        <p:txBody>
          <a:bodyPr vert="horz" lIns="69686" tIns="34843" rIns="69686" bIns="34843"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en-US" altLang="zh-CN" sz="1200" b="0" i="0" u="none" strike="noStrike" kern="1200" cap="none" spc="0" normalizeH="0" baseline="0" noProof="0" dirty="0">
                <a:ln>
                  <a:noFill/>
                </a:ln>
                <a:solidFill>
                  <a:schemeClr val="tx1">
                    <a:lumMod val="65000"/>
                    <a:lumOff val="35000"/>
                  </a:schemeClr>
                </a:solidFill>
                <a:effectLst/>
                <a:uLnTx/>
                <a:uFillTx/>
                <a:latin typeface="Calibri"/>
                <a:ea typeface="宋体" panose="02010600030101010101" pitchFamily="2" charset="-122"/>
              </a:rPr>
              <a:t>Telenor</a:t>
            </a:r>
            <a:r>
              <a:rPr kumimoji="0" lang="zh-CN" altLang="en-US" sz="1200" b="0" i="0" u="none" strike="noStrike" kern="1200" cap="none" spc="0" normalizeH="0" baseline="0" noProof="0" dirty="0">
                <a:ln>
                  <a:noFill/>
                </a:ln>
                <a:solidFill>
                  <a:schemeClr val="tx1">
                    <a:lumMod val="65000"/>
                    <a:lumOff val="35000"/>
                  </a:schemeClr>
                </a:solidFill>
                <a:effectLst/>
                <a:uLnTx/>
                <a:uFillTx/>
                <a:latin typeface="Calibri"/>
                <a:ea typeface="宋体" panose="02010600030101010101" pitchFamily="2" charset="-122"/>
              </a:rPr>
              <a:t>是</a:t>
            </a:r>
            <a:r>
              <a:rPr kumimoji="0" lang="zh-CN" altLang="en-US" sz="1200"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丹麦第二大电信运营商，拥有近</a:t>
            </a:r>
            <a:r>
              <a:rPr kumimoji="0" lang="en-US" altLang="zh-CN" sz="1200"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27</a:t>
            </a:r>
            <a:r>
              <a:rPr kumimoji="0" lang="zh-CN" altLang="en-US" sz="1200"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个</a:t>
            </a:r>
            <a:r>
              <a:rPr kumimoji="0" lang="en-US" altLang="zh-CN" sz="1200"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MVNO</a:t>
            </a:r>
            <a:r>
              <a:rPr kumimoji="0" lang="zh-CN" altLang="en-US" sz="1200"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。亚联承建其全球集中化</a:t>
            </a:r>
            <a:r>
              <a:rPr kumimoji="0" lang="en-US" altLang="zh-CN" sz="1200"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BSS</a:t>
            </a:r>
            <a:r>
              <a:rPr kumimoji="0" lang="zh-CN" altLang="en-US" sz="1200" b="0" i="0" u="none" strike="noStrike" kern="1200" cap="none" spc="0" normalizeH="0" baseline="0" noProof="0" dirty="0">
                <a:ln>
                  <a:noFill/>
                </a:ln>
                <a:solidFill>
                  <a:schemeClr val="tx1">
                    <a:lumMod val="65000"/>
                    <a:lumOff val="35000"/>
                  </a:schemeClr>
                </a:solidFill>
                <a:effectLst/>
                <a:uLnTx/>
                <a:uFillTx/>
                <a:latin typeface="Calibri"/>
                <a:ea typeface="微软雅黑" pitchFamily="34" charset="-122"/>
              </a:rPr>
              <a:t>系统。</a:t>
            </a:r>
          </a:p>
        </p:txBody>
      </p:sp>
      <p:pic>
        <p:nvPicPr>
          <p:cNvPr id="23" name="Picture 2" descr="http://www.telenor.me/media/wbackg.png"/>
          <p:cNvPicPr>
            <a:picLocks noChangeAspect="1" noChangeArrowheads="1"/>
          </p:cNvPicPr>
          <p:nvPr/>
        </p:nvPicPr>
        <p:blipFill>
          <a:blip r:embed="rId5" cstate="print">
            <a:clrChange>
              <a:clrFrom>
                <a:srgbClr val="000000">
                  <a:alpha val="0"/>
                </a:srgbClr>
              </a:clrFrom>
              <a:clrTo>
                <a:srgbClr val="000000">
                  <a:alpha val="0"/>
                </a:srgbClr>
              </a:clrTo>
            </a:clrChange>
          </a:blip>
          <a:srcRect/>
          <a:stretch>
            <a:fillRect/>
          </a:stretch>
        </p:blipFill>
        <p:spPr bwMode="auto">
          <a:xfrm>
            <a:off x="7734148" y="1764664"/>
            <a:ext cx="1170480" cy="975269"/>
          </a:xfrm>
          <a:prstGeom prst="rect">
            <a:avLst/>
          </a:prstGeom>
          <a:solidFill>
            <a:sysClr val="window" lastClr="FFFFFF"/>
          </a:solidFill>
        </p:spPr>
      </p:pic>
      <p:sp>
        <p:nvSpPr>
          <p:cNvPr id="24" name="内容占位符 2"/>
          <p:cNvSpPr txBox="1">
            <a:spLocks/>
          </p:cNvSpPr>
          <p:nvPr/>
        </p:nvSpPr>
        <p:spPr>
          <a:xfrm>
            <a:off x="72100" y="4430301"/>
            <a:ext cx="1967971" cy="2185152"/>
          </a:xfrm>
          <a:prstGeom prst="rect">
            <a:avLst/>
          </a:prstGeom>
          <a:noFill/>
          <a:ln>
            <a:solidFill>
              <a:schemeClr val="bg1">
                <a:lumMod val="75000"/>
              </a:schemeClr>
            </a:solidFill>
          </a:ln>
        </p:spPr>
        <p:txBody>
          <a:bodyPr vert="horz" lIns="70329" tIns="35165" rIns="70329" bIns="35165"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迪信通获得移动、联通和电信三家基础运营商</a:t>
            </a:r>
            <a:r>
              <a:rPr kumimoji="0" lang="en-US" altLang="zh-CN"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MVNO</a:t>
            </a: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牌照。亚联承建其融合</a:t>
            </a:r>
            <a:r>
              <a:rPr kumimoji="0" lang="en-US" altLang="zh-CN"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BSS</a:t>
            </a: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系统</a:t>
            </a:r>
            <a:endParaRPr kumimoji="0" lang="zh-CN" altLang="en-US" sz="1231"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25" name="内容占位符 2"/>
          <p:cNvSpPr txBox="1">
            <a:spLocks/>
          </p:cNvSpPr>
          <p:nvPr/>
        </p:nvSpPr>
        <p:spPr>
          <a:xfrm>
            <a:off x="2343871" y="4430301"/>
            <a:ext cx="1967971" cy="2185152"/>
          </a:xfrm>
          <a:prstGeom prst="rect">
            <a:avLst/>
          </a:prstGeom>
          <a:noFill/>
          <a:ln>
            <a:solidFill>
              <a:schemeClr val="bg1">
                <a:lumMod val="75000"/>
              </a:schemeClr>
            </a:solidFill>
          </a:ln>
        </p:spPr>
        <p:txBody>
          <a:bodyPr vert="horz" lIns="70329" tIns="35165" rIns="70329" bIns="35165"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阿里巴巴获得移动、联通和电信三家基础运营商</a:t>
            </a:r>
            <a:r>
              <a:rPr kumimoji="0" lang="en-US" altLang="zh-CN"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MVNO</a:t>
            </a: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牌照。亚联承建其融合</a:t>
            </a:r>
            <a:r>
              <a:rPr kumimoji="0" lang="en-US" altLang="zh-CN"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BSS</a:t>
            </a: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系统</a:t>
            </a:r>
            <a:endParaRPr kumimoji="0" lang="zh-CN" altLang="en-US" sz="1231"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26" name="内容占位符 2"/>
          <p:cNvSpPr txBox="1">
            <a:spLocks/>
          </p:cNvSpPr>
          <p:nvPr/>
        </p:nvSpPr>
        <p:spPr>
          <a:xfrm>
            <a:off x="4579316" y="4444589"/>
            <a:ext cx="1967971" cy="2185152"/>
          </a:xfrm>
          <a:prstGeom prst="rect">
            <a:avLst/>
          </a:prstGeom>
          <a:noFill/>
          <a:ln>
            <a:solidFill>
              <a:schemeClr val="bg1">
                <a:lumMod val="75000"/>
              </a:schemeClr>
            </a:solidFill>
          </a:ln>
        </p:spPr>
        <p:txBody>
          <a:bodyPr vert="horz" lIns="70329" tIns="35165" rIns="70329" bIns="35165" rtlCol="0" anchor="b">
            <a:normAutofit/>
          </a:bodyPr>
          <a:lstStyle>
            <a:defPPr>
              <a:defRPr lang="zh-CN"/>
            </a:defPPr>
            <a:lvl1pPr marL="0" indent="0" defTabSz="914400" eaLnBrk="1" fontAlgn="auto" latinLnBrk="0" hangingPunct="1">
              <a:lnSpc>
                <a:spcPct val="120000"/>
              </a:lnSpc>
              <a:spcBef>
                <a:spcPct val="20000"/>
              </a:spcBef>
              <a:spcAft>
                <a:spcPts val="0"/>
              </a:spcAft>
              <a:buFont typeface="Arial" pitchFamily="34" charset="0"/>
              <a:buNone/>
              <a:defRPr sz="1231">
                <a:latin typeface="+mn-lt"/>
                <a:ea typeface="微软雅黑" pitchFamily="34" charset="-122"/>
              </a:defRPr>
            </a:lvl1pPr>
            <a:lvl2pPr marL="742950" indent="-285750" defTabSz="914400" eaLnBrk="1" latinLnBrk="0" hangingPunct="1">
              <a:spcBef>
                <a:spcPct val="20000"/>
              </a:spcBef>
              <a:buFont typeface="Arial" pitchFamily="34" charset="0"/>
              <a:buChar char="–"/>
              <a:defRPr sz="2800">
                <a:latin typeface="+mn-lt"/>
                <a:ea typeface="+mn-ea"/>
              </a:defRPr>
            </a:lvl2pPr>
            <a:lvl3pPr marL="1143000" indent="-228600" defTabSz="914400" eaLnBrk="1" latinLnBrk="0" hangingPunct="1">
              <a:spcBef>
                <a:spcPct val="20000"/>
              </a:spcBef>
              <a:buFont typeface="Arial" pitchFamily="34" charset="0"/>
              <a:buChar char="•"/>
              <a:defRPr sz="2400">
                <a:latin typeface="+mn-lt"/>
                <a:ea typeface="+mn-ea"/>
              </a:defRPr>
            </a:lvl3pPr>
            <a:lvl4pPr marL="1600200" indent="-228600" defTabSz="914400" eaLnBrk="1" latinLnBrk="0" hangingPunct="1">
              <a:spcBef>
                <a:spcPct val="20000"/>
              </a:spcBef>
              <a:buFont typeface="Arial" pitchFamily="34" charset="0"/>
              <a:buChar char="–"/>
              <a:defRPr sz="2000">
                <a:latin typeface="+mn-lt"/>
                <a:ea typeface="+mn-ea"/>
              </a:defRPr>
            </a:lvl4pPr>
            <a:lvl5pPr marL="2057400" indent="-228600" defTabSz="914400" eaLnBrk="1" latinLnBrk="0" hangingPunct="1">
              <a:spcBef>
                <a:spcPct val="20000"/>
              </a:spcBef>
              <a:buFont typeface="Arial" pitchFamily="34"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marR="0" lvl="0" indent="0" defTabSz="914400" eaLnBrk="1" fontAlgn="auto" latinLnBrk="0" hangingPunct="1">
              <a:lnSpc>
                <a:spcPct val="120000"/>
              </a:lnSpc>
              <a:spcBef>
                <a:spcPct val="20000"/>
              </a:spcBef>
              <a:spcAft>
                <a:spcPts val="0"/>
              </a:spcAft>
              <a:buClrTx/>
              <a:buSzTx/>
              <a:buFont typeface="Arial" pitchFamily="34" charset="0"/>
              <a:buNone/>
              <a:tabLst/>
              <a:defRPr/>
            </a:pPr>
            <a:r>
              <a:rPr kumimoji="0" lang="zh-CN" altLang="en-US" sz="1231"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国美</a:t>
            </a:r>
            <a:r>
              <a:rPr kumimoji="0" lang="zh-CN" altLang="en-US" sz="1231"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rPr>
              <a:t>获得</a:t>
            </a:r>
            <a:r>
              <a:rPr kumimoji="0" lang="zh-CN" altLang="en-US" sz="1231"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移动、联通和电信三家基础运营商</a:t>
            </a:r>
            <a:r>
              <a:rPr kumimoji="0" lang="en-US" altLang="zh-CN" sz="1231"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MVNO</a:t>
            </a:r>
            <a:r>
              <a:rPr kumimoji="0" lang="zh-CN" altLang="en-US" sz="1231"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牌照。亚联承建其融合</a:t>
            </a:r>
            <a:r>
              <a:rPr kumimoji="0" lang="en-US" altLang="zh-CN" sz="1231"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BSS</a:t>
            </a:r>
            <a:r>
              <a:rPr kumimoji="0" lang="zh-CN" altLang="en-US" sz="1231"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rPr>
              <a:t>系统</a:t>
            </a:r>
            <a:endParaRPr kumimoji="0" lang="zh-CN" altLang="en-US" sz="1231"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ndParaRPr>
          </a:p>
        </p:txBody>
      </p:sp>
      <p:pic>
        <p:nvPicPr>
          <p:cNvPr id="27" name="图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193" y="4653754"/>
            <a:ext cx="1757835" cy="860414"/>
          </a:xfrm>
          <a:prstGeom prst="rect">
            <a:avLst/>
          </a:prstGeom>
        </p:spPr>
      </p:pic>
      <p:pic>
        <p:nvPicPr>
          <p:cNvPr id="28" name="Picture 3" descr="C:\Users\liuli\Desktop\1996904_logo.jpg"/>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t="32938" b="46019"/>
          <a:stretch/>
        </p:blipFill>
        <p:spPr bwMode="auto">
          <a:xfrm>
            <a:off x="2454621" y="4765078"/>
            <a:ext cx="1917344" cy="594232"/>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p:cNvPicPr>
            <a:picLocks noChangeAspect="1"/>
          </p:cNvPicPr>
          <p:nvPr/>
        </p:nvPicPr>
        <p:blipFill>
          <a:blip r:embed="rId8"/>
          <a:stretch>
            <a:fillRect/>
          </a:stretch>
        </p:blipFill>
        <p:spPr>
          <a:xfrm>
            <a:off x="5023174" y="5018021"/>
            <a:ext cx="1257300" cy="428625"/>
          </a:xfrm>
          <a:prstGeom prst="rect">
            <a:avLst/>
          </a:prstGeom>
        </p:spPr>
      </p:pic>
      <p:pic>
        <p:nvPicPr>
          <p:cNvPr id="30" name="图片 29"/>
          <p:cNvPicPr>
            <a:picLocks noChangeAspect="1"/>
          </p:cNvPicPr>
          <p:nvPr/>
        </p:nvPicPr>
        <p:blipFill>
          <a:blip r:embed="rId9"/>
          <a:stretch>
            <a:fillRect/>
          </a:stretch>
        </p:blipFill>
        <p:spPr>
          <a:xfrm>
            <a:off x="5323211" y="4598888"/>
            <a:ext cx="657225" cy="400050"/>
          </a:xfrm>
          <a:prstGeom prst="rect">
            <a:avLst/>
          </a:prstGeom>
        </p:spPr>
      </p:pic>
      <p:sp>
        <p:nvSpPr>
          <p:cNvPr id="31" name="内容占位符 2"/>
          <p:cNvSpPr txBox="1">
            <a:spLocks/>
          </p:cNvSpPr>
          <p:nvPr/>
        </p:nvSpPr>
        <p:spPr>
          <a:xfrm>
            <a:off x="6820933" y="4430301"/>
            <a:ext cx="1967971" cy="2185152"/>
          </a:xfrm>
          <a:prstGeom prst="rect">
            <a:avLst/>
          </a:prstGeom>
          <a:noFill/>
          <a:ln>
            <a:solidFill>
              <a:schemeClr val="bg1">
                <a:lumMod val="75000"/>
              </a:schemeClr>
            </a:solidFill>
          </a:ln>
        </p:spPr>
        <p:txBody>
          <a:bodyPr vert="horz" lIns="70329" tIns="35165" rIns="70329" bIns="35165"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苏宁获得移动、联通和电信三家基础运营商</a:t>
            </a:r>
            <a:r>
              <a:rPr kumimoji="0" lang="en-US" altLang="zh-CN"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MVNO</a:t>
            </a: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牌照。亚联承建其融合</a:t>
            </a:r>
            <a:r>
              <a:rPr kumimoji="0" lang="en-US" altLang="zh-CN"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BSS</a:t>
            </a:r>
            <a:r>
              <a:rPr kumimoji="0" lang="zh-CN" altLang="en-US" sz="1231"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系统</a:t>
            </a:r>
            <a:endParaRPr kumimoji="0" lang="zh-CN" altLang="en-US" sz="1231"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32" name="内容占位符 2"/>
          <p:cNvSpPr txBox="1">
            <a:spLocks/>
          </p:cNvSpPr>
          <p:nvPr/>
        </p:nvSpPr>
        <p:spPr>
          <a:xfrm>
            <a:off x="9061622" y="4444589"/>
            <a:ext cx="1967971" cy="2185152"/>
          </a:xfrm>
          <a:prstGeom prst="rect">
            <a:avLst/>
          </a:prstGeom>
          <a:noFill/>
          <a:ln>
            <a:solidFill>
              <a:schemeClr val="bg1">
                <a:lumMod val="75000"/>
              </a:schemeClr>
            </a:solidFill>
          </a:ln>
        </p:spPr>
        <p:txBody>
          <a:bodyPr vert="horz" lIns="70329" tIns="35165" rIns="70329" bIns="35165" rtlCol="0" anchor="b">
            <a:normAutofit/>
          </a:bodyPr>
          <a:lstStyle>
            <a:defPPr>
              <a:defRPr lang="zh-CN"/>
            </a:defPPr>
            <a:lvl1pPr marL="0" indent="0" defTabSz="914400" eaLnBrk="1" fontAlgn="auto" latinLnBrk="0" hangingPunct="1">
              <a:lnSpc>
                <a:spcPct val="120000"/>
              </a:lnSpc>
              <a:spcBef>
                <a:spcPct val="20000"/>
              </a:spcBef>
              <a:spcAft>
                <a:spcPts val="0"/>
              </a:spcAft>
              <a:buFont typeface="Arial" pitchFamily="34" charset="0"/>
              <a:buNone/>
              <a:defRPr sz="1231">
                <a:latin typeface="+mn-lt"/>
                <a:ea typeface="微软雅黑" pitchFamily="34" charset="-122"/>
              </a:defRPr>
            </a:lvl1pPr>
            <a:lvl2pPr marL="742950" indent="-285750" defTabSz="914400" eaLnBrk="1" latinLnBrk="0" hangingPunct="1">
              <a:spcBef>
                <a:spcPct val="20000"/>
              </a:spcBef>
              <a:buFont typeface="Arial" pitchFamily="34" charset="0"/>
              <a:buChar char="–"/>
              <a:defRPr sz="2800">
                <a:latin typeface="+mn-lt"/>
                <a:ea typeface="+mn-ea"/>
              </a:defRPr>
            </a:lvl2pPr>
            <a:lvl3pPr marL="1143000" indent="-228600" defTabSz="914400" eaLnBrk="1" latinLnBrk="0" hangingPunct="1">
              <a:spcBef>
                <a:spcPct val="20000"/>
              </a:spcBef>
              <a:buFont typeface="Arial" pitchFamily="34" charset="0"/>
              <a:buChar char="•"/>
              <a:defRPr sz="2400">
                <a:latin typeface="+mn-lt"/>
                <a:ea typeface="+mn-ea"/>
              </a:defRPr>
            </a:lvl3pPr>
            <a:lvl4pPr marL="1600200" indent="-228600" defTabSz="914400" eaLnBrk="1" latinLnBrk="0" hangingPunct="1">
              <a:spcBef>
                <a:spcPct val="20000"/>
              </a:spcBef>
              <a:buFont typeface="Arial" pitchFamily="34" charset="0"/>
              <a:buChar char="–"/>
              <a:defRPr sz="2000">
                <a:latin typeface="+mn-lt"/>
                <a:ea typeface="+mn-ea"/>
              </a:defRPr>
            </a:lvl4pPr>
            <a:lvl5pPr marL="2057400" indent="-228600" defTabSz="914400" eaLnBrk="1" latinLnBrk="0" hangingPunct="1">
              <a:spcBef>
                <a:spcPct val="20000"/>
              </a:spcBef>
              <a:buFont typeface="Arial" pitchFamily="34"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marR="0" lvl="0" indent="0" defTabSz="914400" eaLnBrk="1" fontAlgn="auto" latinLnBrk="0" hangingPunct="1">
              <a:lnSpc>
                <a:spcPct val="120000"/>
              </a:lnSpc>
              <a:spcBef>
                <a:spcPct val="20000"/>
              </a:spcBef>
              <a:spcAft>
                <a:spcPts val="0"/>
              </a:spcAft>
              <a:buClrTx/>
              <a:buSzTx/>
              <a:buFont typeface="Arial" pitchFamily="34" charset="0"/>
              <a:buNone/>
              <a:tabLst/>
              <a:defRPr/>
            </a:pPr>
            <a:r>
              <a:rPr kumimoji="0" lang="zh-CN" altLang="en-US" sz="1231"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rPr>
              <a:t>中期集团获得联通</a:t>
            </a:r>
            <a:r>
              <a:rPr kumimoji="0" lang="en-US" altLang="zh-CN" sz="1231"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rPr>
              <a:t>MVNO</a:t>
            </a:r>
            <a:r>
              <a:rPr kumimoji="0" lang="zh-CN" altLang="en-US" sz="1231"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牌照。亚联承建</a:t>
            </a:r>
            <a:r>
              <a:rPr kumimoji="0" lang="zh-CN" altLang="en-US" sz="1231"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rPr>
              <a:t>其</a:t>
            </a:r>
            <a:r>
              <a:rPr kumimoji="0" lang="en-US" altLang="zh-CN" sz="1231"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rPr>
              <a:t>BSS</a:t>
            </a:r>
            <a:r>
              <a:rPr kumimoji="0" lang="zh-CN" altLang="en-US" sz="1231" b="0"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rPr>
              <a:t>系统</a:t>
            </a:r>
            <a:endParaRPr kumimoji="0" lang="zh-CN" altLang="en-US" sz="1231"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ndParaRPr>
          </a:p>
        </p:txBody>
      </p:sp>
      <p:pic>
        <p:nvPicPr>
          <p:cNvPr id="33" name="图片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46017" y="4779579"/>
            <a:ext cx="1809750" cy="571500"/>
          </a:xfrm>
          <a:prstGeom prst="rect">
            <a:avLst/>
          </a:prstGeom>
        </p:spPr>
      </p:pic>
      <p:pic>
        <p:nvPicPr>
          <p:cNvPr id="34" name="图片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61967" y="4692484"/>
            <a:ext cx="1790661" cy="821684"/>
          </a:xfrm>
          <a:prstGeom prst="rect">
            <a:avLst/>
          </a:prstGeom>
        </p:spPr>
      </p:pic>
      <p:grpSp>
        <p:nvGrpSpPr>
          <p:cNvPr id="40" name="组合 2051"/>
          <p:cNvGrpSpPr>
            <a:grpSpLocks/>
          </p:cNvGrpSpPr>
          <p:nvPr/>
        </p:nvGrpSpPr>
        <p:grpSpPr bwMode="auto">
          <a:xfrm>
            <a:off x="10278820" y="3980556"/>
            <a:ext cx="2038350" cy="2036763"/>
            <a:chOff x="4406627" y="2591456"/>
            <a:chExt cx="1456162" cy="1456162"/>
          </a:xfrm>
        </p:grpSpPr>
        <p:sp>
          <p:nvSpPr>
            <p:cNvPr id="41" name="椭圆 40"/>
            <p:cNvSpPr/>
            <p:nvPr/>
          </p:nvSpPr>
          <p:spPr>
            <a:xfrm>
              <a:off x="4406627" y="2591456"/>
              <a:ext cx="1456162" cy="1456162"/>
            </a:xfrm>
            <a:prstGeom prst="ellipse">
              <a:avLst/>
            </a:prstGeom>
            <a:solidFill>
              <a:sysClr val="window" lastClr="FFFFFF">
                <a:lumMod val="50000"/>
                <a:alpha val="53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4552923" y="2726517"/>
              <a:ext cx="1186250" cy="1186039"/>
            </a:xfrm>
            <a:prstGeom prst="ellipse">
              <a:avLst/>
            </a:prstGeom>
            <a:solidFill>
              <a:srgbClr val="3B3C40">
                <a:alpha val="77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grpSp>
        <p:nvGrpSpPr>
          <p:cNvPr id="44" name="组合 43"/>
          <p:cNvGrpSpPr/>
          <p:nvPr/>
        </p:nvGrpSpPr>
        <p:grpSpPr>
          <a:xfrm>
            <a:off x="450" y="1371941"/>
            <a:ext cx="2501900" cy="2501900"/>
            <a:chOff x="497136" y="2069480"/>
            <a:chExt cx="2501900" cy="2501900"/>
          </a:xfrm>
        </p:grpSpPr>
        <p:grpSp>
          <p:nvGrpSpPr>
            <p:cNvPr id="35" name="组合 15"/>
            <p:cNvGrpSpPr>
              <a:grpSpLocks/>
            </p:cNvGrpSpPr>
            <p:nvPr/>
          </p:nvGrpSpPr>
          <p:grpSpPr bwMode="auto">
            <a:xfrm>
              <a:off x="776536" y="2348880"/>
              <a:ext cx="1943100" cy="1943100"/>
              <a:chOff x="3587069" y="1633364"/>
              <a:chExt cx="1944216" cy="1944216"/>
            </a:xfrm>
          </p:grpSpPr>
          <p:grpSp>
            <p:nvGrpSpPr>
              <p:cNvPr id="36" name="组合 3"/>
              <p:cNvGrpSpPr>
                <a:grpSpLocks/>
              </p:cNvGrpSpPr>
              <p:nvPr/>
            </p:nvGrpSpPr>
            <p:grpSpPr bwMode="auto">
              <a:xfrm>
                <a:off x="3587069" y="1633364"/>
                <a:ext cx="1944216" cy="1944216"/>
                <a:chOff x="3131840" y="1345332"/>
                <a:chExt cx="2736304" cy="2736304"/>
              </a:xfrm>
            </p:grpSpPr>
            <p:sp>
              <p:nvSpPr>
                <p:cNvPr id="38" name="椭圆 37"/>
                <p:cNvSpPr/>
                <p:nvPr/>
              </p:nvSpPr>
              <p:spPr>
                <a:xfrm>
                  <a:off x="3131840" y="1345332"/>
                  <a:ext cx="2736304" cy="2736304"/>
                </a:xfrm>
                <a:prstGeom prst="ellipse">
                  <a:avLst/>
                </a:prstGeom>
                <a:solidFill>
                  <a:sysClr val="window" lastClr="FFFFFF">
                    <a:lumMod val="50000"/>
                    <a:alpha val="53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3406811" y="1597949"/>
                  <a:ext cx="2228837" cy="2231071"/>
                </a:xfrm>
                <a:prstGeom prst="ellipse">
                  <a:avLst/>
                </a:prstGeom>
                <a:solidFill>
                  <a:srgbClr val="33CCCC">
                    <a:alpha val="77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sp>
            <p:nvSpPr>
              <p:cNvPr id="37" name="矩形 36"/>
              <p:cNvSpPr/>
              <p:nvPr/>
            </p:nvSpPr>
            <p:spPr>
              <a:xfrm>
                <a:off x="3705076" y="2319275"/>
                <a:ext cx="1702777" cy="498243"/>
              </a:xfrm>
              <a:prstGeom prst="rect">
                <a:avLst/>
              </a:prstGeom>
            </p:spPr>
            <p:txBody>
              <a:bodyPr>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rPr>
                  <a:t>国外市场</a:t>
                </a:r>
                <a:endParaRPr kumimoji="0" lang="zh-CN" altLang="en-US" sz="24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sp>
          <p:nvSpPr>
            <p:cNvPr id="43" name="空心弧 42"/>
            <p:cNvSpPr/>
            <p:nvPr/>
          </p:nvSpPr>
          <p:spPr>
            <a:xfrm>
              <a:off x="497136" y="2069480"/>
              <a:ext cx="2501900" cy="2501900"/>
            </a:xfrm>
            <a:prstGeom prst="blockArc">
              <a:avLst>
                <a:gd name="adj1" fmla="val 643896"/>
                <a:gd name="adj2" fmla="val 17896656"/>
                <a:gd name="adj3" fmla="val 4639"/>
              </a:avLst>
            </a:prstGeom>
            <a:solidFill>
              <a:sysClr val="window" lastClr="FFFFFF">
                <a:lumMod val="50000"/>
                <a:alpha val="53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sp>
        <p:nvSpPr>
          <p:cNvPr id="45" name="矩形 44"/>
          <p:cNvSpPr/>
          <p:nvPr/>
        </p:nvSpPr>
        <p:spPr bwMode="auto">
          <a:xfrm>
            <a:off x="10435268" y="4692484"/>
            <a:ext cx="1701800" cy="497957"/>
          </a:xfrm>
          <a:prstGeom prst="rect">
            <a:avLst/>
          </a:prstGeom>
        </p:spPr>
        <p:txBody>
          <a:bodyPr>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rPr>
              <a:t>国</a:t>
            </a:r>
            <a:r>
              <a:rPr lang="zh-CN" altLang="en-US" sz="2400"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内</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rPr>
              <a:t>市场</a:t>
            </a:r>
            <a:endParaRPr kumimoji="0" lang="zh-CN" altLang="en-US" sz="24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07079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p:cNvSpPr>
          <p:nvPr/>
        </p:nvSpPr>
        <p:spPr>
          <a:xfrm>
            <a:off x="3467098" y="74936"/>
            <a:ext cx="5260975" cy="9144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虚拟运营商未来</a:t>
            </a:r>
          </a:p>
        </p:txBody>
      </p:sp>
      <p:sp>
        <p:nvSpPr>
          <p:cNvPr id="5" name="标题 1"/>
          <p:cNvSpPr txBox="1">
            <a:spLocks/>
          </p:cNvSpPr>
          <p:nvPr/>
        </p:nvSpPr>
        <p:spPr>
          <a:xfrm>
            <a:off x="4344987" y="186946"/>
            <a:ext cx="8507288" cy="7524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defPPr>
              <a:defRPr lang="zh-CN"/>
            </a:defPPr>
            <a:lvl1pPr marL="0" marR="0" lvl="0" indent="0" defTabSz="914400" eaLnBrk="1" latinLnBrk="0" hangingPunct="1">
              <a:lnSpc>
                <a:spcPct val="130000"/>
              </a:lnSpc>
              <a:buClrTx/>
              <a:buSzTx/>
              <a:buFontTx/>
              <a:buNone/>
              <a:tabLst/>
              <a:defRPr kumimoji="0" sz="3200" b="1" i="0" u="none" strike="noStrike" kern="0" cap="none" spc="0" normalizeH="0" baseline="0">
                <a:ln>
                  <a:noFill/>
                </a:ln>
                <a:solidFill>
                  <a:sysClr val="windowText" lastClr="000000"/>
                </a:solidFill>
                <a:effectLst/>
                <a:uLnTx/>
                <a:uFillTx/>
                <a:latin typeface="微软雅黑"/>
                <a:ea typeface="微软雅黑"/>
                <a:cs typeface="+mj-cs"/>
              </a:defRPr>
            </a:lvl1pPr>
            <a:lvl2pPr eaLnBrk="1" hangingPunct="1">
              <a:lnSpc>
                <a:spcPct val="130000"/>
              </a:lnSpc>
              <a:defRPr sz="3200">
                <a:latin typeface="微软雅黑" pitchFamily="34" charset="-122"/>
                <a:ea typeface="微软雅黑" pitchFamily="34" charset="-122"/>
              </a:defRPr>
            </a:lvl2pPr>
            <a:lvl3pPr eaLnBrk="1" hangingPunct="1">
              <a:lnSpc>
                <a:spcPct val="130000"/>
              </a:lnSpc>
              <a:defRPr sz="3200">
                <a:latin typeface="微软雅黑" pitchFamily="34" charset="-122"/>
                <a:ea typeface="微软雅黑" pitchFamily="34" charset="-122"/>
              </a:defRPr>
            </a:lvl3pPr>
            <a:lvl4pPr eaLnBrk="1" hangingPunct="1">
              <a:lnSpc>
                <a:spcPct val="130000"/>
              </a:lnSpc>
              <a:defRPr sz="3200">
                <a:latin typeface="微软雅黑" pitchFamily="34" charset="-122"/>
                <a:ea typeface="微软雅黑" pitchFamily="34" charset="-122"/>
              </a:defRPr>
            </a:lvl4pPr>
            <a:lvl5pPr eaLnBrk="1" hangingPunct="1">
              <a:lnSpc>
                <a:spcPct val="130000"/>
              </a:lnSpc>
              <a:defRPr sz="3200">
                <a:latin typeface="微软雅黑" pitchFamily="34" charset="-122"/>
                <a:ea typeface="微软雅黑" pitchFamily="34" charset="-122"/>
              </a:defRPr>
            </a:lvl5pPr>
            <a:lvl6pPr marL="457200" fontAlgn="base">
              <a:lnSpc>
                <a:spcPct val="130000"/>
              </a:lnSpc>
              <a:spcBef>
                <a:spcPct val="0"/>
              </a:spcBef>
              <a:spcAft>
                <a:spcPct val="0"/>
              </a:spcAft>
              <a:defRPr sz="3200">
                <a:latin typeface="微软雅黑" pitchFamily="34" charset="-122"/>
                <a:ea typeface="微软雅黑" pitchFamily="34" charset="-122"/>
              </a:defRPr>
            </a:lvl6pPr>
            <a:lvl7pPr marL="914400" fontAlgn="base">
              <a:lnSpc>
                <a:spcPct val="130000"/>
              </a:lnSpc>
              <a:spcBef>
                <a:spcPct val="0"/>
              </a:spcBef>
              <a:spcAft>
                <a:spcPct val="0"/>
              </a:spcAft>
              <a:defRPr sz="3200">
                <a:latin typeface="微软雅黑" pitchFamily="34" charset="-122"/>
                <a:ea typeface="微软雅黑" pitchFamily="34" charset="-122"/>
              </a:defRPr>
            </a:lvl7pPr>
            <a:lvl8pPr marL="1371600" fontAlgn="base">
              <a:lnSpc>
                <a:spcPct val="130000"/>
              </a:lnSpc>
              <a:spcBef>
                <a:spcPct val="0"/>
              </a:spcBef>
              <a:spcAft>
                <a:spcPct val="0"/>
              </a:spcAft>
              <a:defRPr sz="3200">
                <a:latin typeface="微软雅黑" pitchFamily="34" charset="-122"/>
                <a:ea typeface="微软雅黑" pitchFamily="34" charset="-122"/>
              </a:defRPr>
            </a:lvl8pPr>
            <a:lvl9pPr marL="1828800" fontAlgn="base">
              <a:lnSpc>
                <a:spcPct val="130000"/>
              </a:lnSpc>
              <a:spcBef>
                <a:spcPct val="0"/>
              </a:spcBef>
              <a:spcAft>
                <a:spcPct val="0"/>
              </a:spcAft>
              <a:defRPr sz="3200">
                <a:latin typeface="微软雅黑" pitchFamily="34" charset="-122"/>
                <a:ea typeface="微软雅黑" pitchFamily="34"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sysClr val="windowText" lastClr="000000"/>
              </a:solidFill>
              <a:effectLst/>
              <a:uLnTx/>
              <a:uFillTx/>
              <a:latin typeface="微软雅黑"/>
              <a:ea typeface="微软雅黑"/>
              <a:sym typeface="微软雅黑" pitchFamily="34" charset="-122"/>
            </a:endParaRPr>
          </a:p>
        </p:txBody>
      </p:sp>
      <p:sp>
        <p:nvSpPr>
          <p:cNvPr id="50" name="矩形 49"/>
          <p:cNvSpPr/>
          <p:nvPr/>
        </p:nvSpPr>
        <p:spPr>
          <a:xfrm>
            <a:off x="810999" y="1051369"/>
            <a:ext cx="10821117" cy="1938992"/>
          </a:xfrm>
          <a:prstGeom prst="rect">
            <a:avLst/>
          </a:prstGeom>
        </p:spPr>
        <p:txBody>
          <a:bodyPr wrap="square">
            <a:spAutoFit/>
          </a:bodyPr>
          <a:lstStyle/>
          <a:p>
            <a:pPr>
              <a:lnSpc>
                <a:spcPct val="150000"/>
              </a:lnSpc>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借力产业互联网发展的浪潮，结合亚联电信行业多年运营经验优势，能够为虚拟运营商企业提供业务咨询、系统建设、业务运营等环节的合作。基于数据运营优势，实现个性化用户的最精准营销，提高品牌口碑和竞争力。未来，亚联将与更多虚拟运营商一起深度融合移动转售业务的创新应用与发展，合作共赢，开创新局！</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86" name="图片 2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370" y="2990361"/>
            <a:ext cx="2464427" cy="1419510"/>
          </a:xfrm>
          <a:prstGeom prst="rect">
            <a:avLst/>
          </a:prstGeom>
        </p:spPr>
      </p:pic>
      <p:pic>
        <p:nvPicPr>
          <p:cNvPr id="287" name="图片 2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1521" y="5399076"/>
            <a:ext cx="1180109" cy="418939"/>
          </a:xfrm>
          <a:prstGeom prst="rect">
            <a:avLst/>
          </a:prstGeom>
        </p:spPr>
      </p:pic>
      <p:pic>
        <p:nvPicPr>
          <p:cNvPr id="288" name="图片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9096" y="5337864"/>
            <a:ext cx="1319213" cy="649859"/>
          </a:xfrm>
          <a:prstGeom prst="rect">
            <a:avLst/>
          </a:prstGeom>
        </p:spPr>
      </p:pic>
      <p:pic>
        <p:nvPicPr>
          <p:cNvPr id="292" name="图片 2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6065" y="5348404"/>
            <a:ext cx="1174340" cy="589160"/>
          </a:xfrm>
          <a:prstGeom prst="rect">
            <a:avLst/>
          </a:prstGeom>
        </p:spPr>
      </p:pic>
      <p:pic>
        <p:nvPicPr>
          <p:cNvPr id="299" name="图片 2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7650" y="5447743"/>
            <a:ext cx="1170645" cy="479118"/>
          </a:xfrm>
          <a:prstGeom prst="rect">
            <a:avLst/>
          </a:prstGeom>
        </p:spPr>
      </p:pic>
      <p:pic>
        <p:nvPicPr>
          <p:cNvPr id="301" name="图片 30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7980" y="5417394"/>
            <a:ext cx="1138855" cy="432587"/>
          </a:xfrm>
          <a:prstGeom prst="rect">
            <a:avLst/>
          </a:prstGeom>
        </p:spPr>
      </p:pic>
      <p:pic>
        <p:nvPicPr>
          <p:cNvPr id="304" name="图片 30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0650" y="5412064"/>
            <a:ext cx="1230278" cy="435436"/>
          </a:xfrm>
          <a:prstGeom prst="rect">
            <a:avLst/>
          </a:prstGeom>
        </p:spPr>
      </p:pic>
      <p:pic>
        <p:nvPicPr>
          <p:cNvPr id="306" name="图片 30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2655" y="6095450"/>
            <a:ext cx="1636614" cy="542925"/>
          </a:xfrm>
          <a:prstGeom prst="rect">
            <a:avLst/>
          </a:prstGeom>
        </p:spPr>
      </p:pic>
      <p:pic>
        <p:nvPicPr>
          <p:cNvPr id="307" name="图片 30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12763" y="4495800"/>
            <a:ext cx="769643" cy="815592"/>
          </a:xfrm>
          <a:prstGeom prst="rect">
            <a:avLst/>
          </a:prstGeom>
        </p:spPr>
      </p:pic>
      <p:pic>
        <p:nvPicPr>
          <p:cNvPr id="308" name="图片 30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456" y="4495102"/>
            <a:ext cx="1019579" cy="699140"/>
          </a:xfrm>
          <a:prstGeom prst="rect">
            <a:avLst/>
          </a:prstGeom>
        </p:spPr>
      </p:pic>
      <p:pic>
        <p:nvPicPr>
          <p:cNvPr id="309" name="图片 30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9499" y="4495102"/>
            <a:ext cx="1289536" cy="606389"/>
          </a:xfrm>
          <a:prstGeom prst="rect">
            <a:avLst/>
          </a:prstGeom>
        </p:spPr>
      </p:pic>
      <p:pic>
        <p:nvPicPr>
          <p:cNvPr id="310" name="图片 30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38796" y="5323221"/>
            <a:ext cx="1238711" cy="606317"/>
          </a:xfrm>
          <a:prstGeom prst="rect">
            <a:avLst/>
          </a:prstGeom>
        </p:spPr>
      </p:pic>
      <p:pic>
        <p:nvPicPr>
          <p:cNvPr id="311" name="图片 3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207890" y="6008813"/>
            <a:ext cx="1448175" cy="604335"/>
          </a:xfrm>
          <a:prstGeom prst="rect">
            <a:avLst/>
          </a:prstGeom>
        </p:spPr>
      </p:pic>
      <p:pic>
        <p:nvPicPr>
          <p:cNvPr id="312" name="图片 3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94470" y="6017995"/>
            <a:ext cx="1180109" cy="708065"/>
          </a:xfrm>
          <a:prstGeom prst="rect">
            <a:avLst/>
          </a:prstGeom>
        </p:spPr>
      </p:pic>
      <p:pic>
        <p:nvPicPr>
          <p:cNvPr id="313" name="图片 3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12984" y="6063745"/>
            <a:ext cx="1054324" cy="616564"/>
          </a:xfrm>
          <a:prstGeom prst="rect">
            <a:avLst/>
          </a:prstGeom>
        </p:spPr>
      </p:pic>
      <p:pic>
        <p:nvPicPr>
          <p:cNvPr id="314" name="图片 31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44831" y="6082458"/>
            <a:ext cx="1909762" cy="530690"/>
          </a:xfrm>
          <a:prstGeom prst="rect">
            <a:avLst/>
          </a:prstGeom>
        </p:spPr>
      </p:pic>
    </p:spTree>
    <p:extLst>
      <p:ext uri="{BB962C8B-B14F-4D97-AF65-F5344CB8AC3E}">
        <p14:creationId xmlns:p14="http://schemas.microsoft.com/office/powerpoint/2010/main" val="714857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1"/>
            <a:ext cx="12193588" cy="6858893"/>
          </a:xfrm>
          <a:prstGeom prst="rect">
            <a:avLst/>
          </a:prstGeom>
        </p:spPr>
      </p:pic>
      <p:sp>
        <p:nvSpPr>
          <p:cNvPr id="3" name="文本框 2"/>
          <p:cNvSpPr txBox="1"/>
          <p:nvPr/>
        </p:nvSpPr>
        <p:spPr>
          <a:xfrm>
            <a:off x="230187" y="2057400"/>
            <a:ext cx="5715000" cy="523220"/>
          </a:xfrm>
          <a:prstGeom prst="rect">
            <a:avLst/>
          </a:prstGeom>
          <a:noFill/>
        </p:spPr>
        <p:txBody>
          <a:bodyPr wrap="square" rtlCol="0">
            <a:spAutoFit/>
          </a:bodyPr>
          <a:lstStyle/>
          <a:p>
            <a:r>
              <a:rPr lang="zh-CN" altLang="en-US" dirty="0" smtClean="0">
                <a:latin typeface="Arial Black" panose="020B0A04020102020204" pitchFamily="34" charset="0"/>
              </a:rPr>
              <a:t>　</a:t>
            </a:r>
            <a:endParaRPr lang="zh-CN" altLang="en-US" dirty="0">
              <a:latin typeface="Arial Black" panose="020B0A04020102020204" pitchFamily="34" charset="0"/>
            </a:endParaRPr>
          </a:p>
        </p:txBody>
      </p:sp>
      <p:sp>
        <p:nvSpPr>
          <p:cNvPr id="4" name="矩形 3"/>
          <p:cNvSpPr/>
          <p:nvPr/>
        </p:nvSpPr>
        <p:spPr>
          <a:xfrm>
            <a:off x="260207" y="3044724"/>
            <a:ext cx="5448300" cy="769441"/>
          </a:xfrm>
          <a:prstGeom prst="rect">
            <a:avLst/>
          </a:prstGeom>
        </p:spPr>
        <p:txBody>
          <a:bodyPr wrap="square">
            <a:spAutoFit/>
          </a:bodyPr>
          <a:lstStyle/>
          <a:p>
            <a:pPr algn="ctr"/>
            <a:r>
              <a:rPr lang="zh-CN" altLang="en-US" sz="4400" b="1" dirty="0" smtClean="0">
                <a:solidFill>
                  <a:schemeClr val="bg1">
                    <a:lumMod val="65000"/>
                  </a:schemeClr>
                </a:solidFill>
                <a:latin typeface="微软雅黑" panose="020B0503020204020204" pitchFamily="34" charset="-122"/>
                <a:ea typeface="微软雅黑" panose="020B0503020204020204" pitchFamily="34" charset="-122"/>
              </a:rPr>
              <a:t>Ｔ</a:t>
            </a:r>
            <a:r>
              <a:rPr lang="zh-CN" altLang="en-US" sz="4400" b="1" dirty="0" smtClean="0">
                <a:solidFill>
                  <a:srgbClr val="FF0000"/>
                </a:solidFill>
                <a:latin typeface="微软雅黑" panose="020B0503020204020204" pitchFamily="34" charset="-122"/>
                <a:ea typeface="微软雅黑" panose="020B0503020204020204" pitchFamily="34" charset="-122"/>
              </a:rPr>
              <a:t>Ｈ</a:t>
            </a:r>
            <a:r>
              <a:rPr lang="zh-CN" altLang="en-US" sz="4400" b="1" dirty="0" smtClean="0">
                <a:solidFill>
                  <a:schemeClr val="bg1">
                    <a:lumMod val="65000"/>
                  </a:schemeClr>
                </a:solidFill>
                <a:latin typeface="微软雅黑" panose="020B0503020204020204" pitchFamily="34" charset="-122"/>
                <a:ea typeface="微软雅黑" panose="020B0503020204020204" pitchFamily="34" charset="-122"/>
              </a:rPr>
              <a:t>Ａ</a:t>
            </a:r>
            <a:r>
              <a:rPr lang="zh-CN" altLang="en-US" sz="4400" b="1" dirty="0" smtClean="0">
                <a:solidFill>
                  <a:srgbClr val="2BA520"/>
                </a:solidFill>
                <a:latin typeface="微软雅黑" panose="020B0503020204020204" pitchFamily="34" charset="-122"/>
                <a:ea typeface="微软雅黑" panose="020B0503020204020204" pitchFamily="34" charset="-122"/>
              </a:rPr>
              <a:t>Ｎ</a:t>
            </a:r>
            <a:r>
              <a:rPr lang="zh-CN" altLang="en-US" sz="4400" b="1" dirty="0" smtClean="0">
                <a:solidFill>
                  <a:schemeClr val="bg1">
                    <a:lumMod val="65000"/>
                  </a:schemeClr>
                </a:solidFill>
                <a:latin typeface="微软雅黑" panose="020B0503020204020204" pitchFamily="34" charset="-122"/>
                <a:ea typeface="微软雅黑" panose="020B0503020204020204" pitchFamily="34" charset="-122"/>
              </a:rPr>
              <a:t>Ｋ　</a:t>
            </a:r>
            <a:r>
              <a:rPr lang="zh-CN" altLang="en-US" sz="4400" b="1" dirty="0" smtClean="0">
                <a:solidFill>
                  <a:srgbClr val="EB6102"/>
                </a:solidFill>
                <a:latin typeface="微软雅黑" panose="020B0503020204020204" pitchFamily="34" charset="-122"/>
                <a:ea typeface="微软雅黑" panose="020B0503020204020204" pitchFamily="34" charset="-122"/>
              </a:rPr>
              <a:t>Ｙ</a:t>
            </a:r>
            <a:r>
              <a:rPr lang="zh-CN" altLang="en-US" sz="4400" b="1" dirty="0" smtClean="0">
                <a:solidFill>
                  <a:schemeClr val="bg1">
                    <a:lumMod val="65000"/>
                  </a:schemeClr>
                </a:solidFill>
                <a:latin typeface="微软雅黑" panose="020B0503020204020204" pitchFamily="34" charset="-122"/>
                <a:ea typeface="微软雅黑" panose="020B0503020204020204" pitchFamily="34" charset="-122"/>
              </a:rPr>
              <a:t>Ｏ</a:t>
            </a:r>
            <a:r>
              <a:rPr lang="zh-CN" altLang="en-US" sz="4400" b="1" dirty="0" smtClean="0">
                <a:solidFill>
                  <a:srgbClr val="2BA520"/>
                </a:solidFill>
                <a:latin typeface="微软雅黑" panose="020B0503020204020204" pitchFamily="34" charset="-122"/>
                <a:ea typeface="微软雅黑" panose="020B0503020204020204" pitchFamily="34" charset="-122"/>
              </a:rPr>
              <a:t>Ｕ</a:t>
            </a:r>
            <a:endParaRPr lang="zh-CN" altLang="en-US" sz="4400" b="1" dirty="0">
              <a:solidFill>
                <a:srgbClr val="2BA52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p:cNvSpPr>
          <p:nvPr/>
        </p:nvSpPr>
        <p:spPr>
          <a:xfrm>
            <a:off x="3498706" y="117598"/>
            <a:ext cx="5260975" cy="9144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3200" kern="0" dirty="0">
                <a:solidFill>
                  <a:srgbClr val="EE6800"/>
                </a:solidFill>
                <a:latin typeface="微软雅黑" pitchFamily="34" charset="-122"/>
                <a:ea typeface="微软雅黑" pitchFamily="34" charset="-122"/>
                <a:cs typeface="+mj-cs"/>
              </a:rPr>
              <a:t>什么是</a:t>
            </a:r>
            <a:r>
              <a:rPr kumimoji="0" lang="zh-CN" altLang="en-US" sz="3200" i="0" u="none" strike="noStrike" kern="0" cap="none" spc="0" normalizeH="0" baseline="0" noProof="0" dirty="0" smtClean="0">
                <a:ln>
                  <a:noFill/>
                </a:ln>
                <a:solidFill>
                  <a:srgbClr val="EE6800"/>
                </a:solidFill>
                <a:effectLst/>
                <a:uLnTx/>
                <a:uFillTx/>
                <a:latin typeface="微软雅黑" pitchFamily="34" charset="-122"/>
                <a:ea typeface="微软雅黑" pitchFamily="34" charset="-122"/>
                <a:cs typeface="+mj-cs"/>
              </a:rPr>
              <a:t>虚拟运营商</a:t>
            </a:r>
          </a:p>
        </p:txBody>
      </p:sp>
      <p:pic>
        <p:nvPicPr>
          <p:cNvPr id="5" name="图片 4"/>
          <p:cNvPicPr>
            <a:picLocks noChangeAspect="1"/>
          </p:cNvPicPr>
          <p:nvPr/>
        </p:nvPicPr>
        <p:blipFill>
          <a:blip r:embed="rId2">
            <a:extLst>
              <a:ext uri="{BEBA8EAE-BF5A-486C-A8C5-ECC9F3942E4B}">
                <a14:imgProps xmlns:a14="http://schemas.microsoft.com/office/drawing/2010/main">
                  <a14:imgLayer r:embed="rId3">
                    <a14:imgEffect>
                      <a14:backgroundRemoval t="2308" b="96538" l="7513" r="89637">
                        <a14:foregroundMark x1="15285" y1="31538" x2="15285" y2="40385"/>
                        <a14:foregroundMark x1="15285" y1="40385" x2="12694" y2="44231"/>
                        <a14:foregroundMark x1="12694" y1="44231" x2="12953" y2="87308"/>
                        <a14:foregroundMark x1="12953" y1="87308" x2="16062" y2="91923"/>
                        <a14:foregroundMark x1="16062" y1="91923" x2="42487" y2="92692"/>
                        <a14:foregroundMark x1="42487" y1="92692" x2="38342" y2="91154"/>
                        <a14:foregroundMark x1="38601" y1="91154" x2="42746" y2="59615"/>
                        <a14:foregroundMark x1="42746" y1="59615" x2="40155" y2="51154"/>
                        <a14:foregroundMark x1="40155" y1="51154" x2="37824" y2="40385"/>
                        <a14:foregroundMark x1="37824" y1="40385" x2="26684" y2="30769"/>
                        <a14:foregroundMark x1="26684" y1="30769" x2="16062" y2="25000"/>
                        <a14:foregroundMark x1="32383" y1="49615" x2="34197" y2="84231"/>
                        <a14:foregroundMark x1="22021" y1="39615" x2="22280" y2="83077"/>
                        <a14:foregroundMark x1="18653" y1="87308" x2="32124" y2="91154"/>
                      </a14:backgroundRemoval>
                    </a14:imgEffect>
                  </a14:imgLayer>
                </a14:imgProps>
              </a:ext>
            </a:extLst>
          </a:blip>
          <a:stretch>
            <a:fillRect/>
          </a:stretch>
        </p:blipFill>
        <p:spPr>
          <a:xfrm>
            <a:off x="538161" y="2832339"/>
            <a:ext cx="4776030" cy="3217015"/>
          </a:xfrm>
          <a:prstGeom prst="rect">
            <a:avLst/>
          </a:prstGeom>
        </p:spPr>
      </p:pic>
      <p:sp>
        <p:nvSpPr>
          <p:cNvPr id="6" name="矩形 5"/>
          <p:cNvSpPr/>
          <p:nvPr/>
        </p:nvSpPr>
        <p:spPr>
          <a:xfrm>
            <a:off x="565007" y="984892"/>
            <a:ext cx="11128375" cy="1938992"/>
          </a:xfrm>
          <a:prstGeom prst="rect">
            <a:avLst/>
          </a:prstGeom>
        </p:spPr>
        <p:txBody>
          <a:bodyPr wrap="square">
            <a:spAutoFit/>
          </a:bodyPr>
          <a:lstStyle/>
          <a:p>
            <a:pPr>
              <a:lnSpc>
                <a:spcPct val="150000"/>
              </a:lnSpc>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2013</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17</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日工信部开启了民营资本进入电信市场的大门，允许民营企业可以批量购买三大运营商的业务，自行包装销售。民营企业可以与传统三大运营商一样开展语音、流量、短彩信等业务。由于仅仅是网络设备租赁、业务批价销售，并不能拥有基站、网络等基础设施建设，所以这些民营企业叫做虚拟运营商</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06987" y="3010786"/>
            <a:ext cx="6468589" cy="461665"/>
          </a:xfrm>
          <a:prstGeom prst="rect">
            <a:avLst/>
          </a:prstGeom>
          <a:noFill/>
        </p:spPr>
        <p:txBody>
          <a:bodyPr wrap="square" rtlCol="0">
            <a:spAutoFit/>
          </a:bodyPr>
          <a:lstStyle>
            <a:defPPr>
              <a:defRPr lang="zh-CN"/>
            </a:defPPr>
            <a:lvl1pPr marL="342900" indent="-342900">
              <a:buFont typeface="Wingdings" panose="05000000000000000000" pitchFamily="2" charset="2"/>
              <a:buChar char="Ø"/>
              <a:defRPr sz="2400">
                <a:solidFill>
                  <a:srgbClr val="33CCCC"/>
                </a:solidFill>
                <a:latin typeface="微软雅黑" panose="020B0503020204020204" pitchFamily="34" charset="-122"/>
                <a:ea typeface="微软雅黑" panose="020B0503020204020204" pitchFamily="34" charset="-122"/>
              </a:defRPr>
            </a:lvl1pPr>
          </a:lstStyle>
          <a:p>
            <a:r>
              <a:rPr lang="zh-CN" altLang="zh-CN" dirty="0"/>
              <a:t>市场需求是产生和发展的源动力</a:t>
            </a:r>
          </a:p>
        </p:txBody>
      </p:sp>
      <p:sp>
        <p:nvSpPr>
          <p:cNvPr id="8" name="文本框 7"/>
          <p:cNvSpPr txBox="1"/>
          <p:nvPr/>
        </p:nvSpPr>
        <p:spPr>
          <a:xfrm>
            <a:off x="5106987" y="4556379"/>
            <a:ext cx="342900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solidFill>
                  <a:srgbClr val="33CCCC"/>
                </a:solidFill>
                <a:latin typeface="微软雅黑" panose="020B0503020204020204" pitchFamily="34" charset="-122"/>
                <a:ea typeface="微软雅黑" panose="020B0503020204020204" pitchFamily="34" charset="-122"/>
              </a:rPr>
              <a:t>电信行业改革的标志</a:t>
            </a:r>
            <a:endParaRPr lang="zh-CN" altLang="en-US" sz="2400" dirty="0">
              <a:solidFill>
                <a:srgbClr val="33CCCC"/>
              </a:solidFill>
              <a:latin typeface="微软雅黑" panose="020B0503020204020204" pitchFamily="34" charset="-122"/>
              <a:ea typeface="微软雅黑" panose="020B0503020204020204" pitchFamily="34" charset="-122"/>
            </a:endParaRPr>
          </a:p>
        </p:txBody>
      </p:sp>
      <p:sp>
        <p:nvSpPr>
          <p:cNvPr id="12" name="TextBox 16"/>
          <p:cNvSpPr txBox="1">
            <a:spLocks noChangeArrowheads="1"/>
          </p:cNvSpPr>
          <p:nvPr/>
        </p:nvSpPr>
        <p:spPr bwMode="auto">
          <a:xfrm>
            <a:off x="5282478" y="3408149"/>
            <a:ext cx="5867400" cy="1200329"/>
          </a:xfrm>
          <a:prstGeom prst="rect">
            <a:avLst/>
          </a:prstGeom>
          <a:noFill/>
          <a:ln w="9525">
            <a:noFill/>
            <a:miter lim="800000"/>
            <a:headEnd/>
            <a:tailEnd/>
          </a:ln>
          <a:scene3d>
            <a:camera prst="orthographicFront"/>
            <a:lightRig rig="threePt" dir="t"/>
          </a:scene3d>
          <a:sp3d>
            <a:bevelB/>
          </a:sp3d>
        </p:spPr>
        <p:txBody>
          <a:bodyPr>
            <a:spAutoFit/>
          </a:bodyPr>
          <a:lstStyle/>
          <a:p>
            <a:pPr>
              <a:lnSpc>
                <a:spcPct val="150000"/>
              </a:lnSpc>
              <a:buFont typeface="Arial" pitchFamily="34" charset="0"/>
              <a:buChar char="•"/>
              <a:defRPr/>
            </a:pPr>
            <a:r>
              <a:rPr lang="en-US" altLang="zh-CN" sz="1600" dirty="0">
                <a:solidFill>
                  <a:schemeClr val="bg1">
                    <a:lumMod val="50000"/>
                  </a:schemeClr>
                </a:solidFill>
                <a:latin typeface="微软雅黑" pitchFamily="34" charset="-122"/>
                <a:ea typeface="微软雅黑" pitchFamily="34" charset="-122"/>
              </a:rPr>
              <a:t>  </a:t>
            </a:r>
            <a:r>
              <a:rPr lang="zh-CN" altLang="zh-CN" sz="1600" dirty="0">
                <a:solidFill>
                  <a:schemeClr val="bg1">
                    <a:lumMod val="50000"/>
                  </a:schemeClr>
                </a:solidFill>
                <a:latin typeface="微软雅黑" pitchFamily="34" charset="-122"/>
                <a:ea typeface="微软雅黑" pitchFamily="34" charset="-122"/>
              </a:rPr>
              <a:t>工信部统计，</a:t>
            </a:r>
            <a:r>
              <a:rPr lang="en-US" altLang="zh-CN" sz="1600" dirty="0">
                <a:solidFill>
                  <a:schemeClr val="bg1">
                    <a:lumMod val="50000"/>
                  </a:schemeClr>
                </a:solidFill>
                <a:latin typeface="微软雅黑" pitchFamily="34" charset="-122"/>
                <a:ea typeface="微软雅黑" pitchFamily="34" charset="-122"/>
              </a:rPr>
              <a:t>2013</a:t>
            </a:r>
            <a:r>
              <a:rPr lang="zh-CN" altLang="zh-CN" sz="1600" dirty="0">
                <a:solidFill>
                  <a:schemeClr val="bg1">
                    <a:lumMod val="50000"/>
                  </a:schemeClr>
                </a:solidFill>
                <a:latin typeface="微软雅黑" pitchFamily="34" charset="-122"/>
                <a:ea typeface="微软雅黑" pitchFamily="34" charset="-122"/>
              </a:rPr>
              <a:t>年移动互联网流量</a:t>
            </a:r>
            <a:r>
              <a:rPr lang="zh-CN" altLang="en-US" sz="1600" dirty="0">
                <a:solidFill>
                  <a:schemeClr val="bg1">
                    <a:lumMod val="50000"/>
                  </a:schemeClr>
                </a:solidFill>
                <a:latin typeface="微软雅黑" pitchFamily="34" charset="-122"/>
                <a:ea typeface="微软雅黑" pitchFamily="34" charset="-122"/>
              </a:rPr>
              <a:t>是</a:t>
            </a:r>
            <a:r>
              <a:rPr lang="en-US" altLang="zh-CN" sz="1600" dirty="0">
                <a:solidFill>
                  <a:schemeClr val="bg1">
                    <a:lumMod val="50000"/>
                  </a:schemeClr>
                </a:solidFill>
                <a:latin typeface="微软雅黑" pitchFamily="34" charset="-122"/>
                <a:ea typeface="微软雅黑" pitchFamily="34" charset="-122"/>
              </a:rPr>
              <a:t>2009</a:t>
            </a:r>
            <a:r>
              <a:rPr lang="zh-CN" altLang="en-US" sz="1600" dirty="0">
                <a:solidFill>
                  <a:schemeClr val="bg1">
                    <a:lumMod val="50000"/>
                  </a:schemeClr>
                </a:solidFill>
                <a:latin typeface="微软雅黑" pitchFamily="34" charset="-122"/>
                <a:ea typeface="微软雅黑" pitchFamily="34" charset="-122"/>
              </a:rPr>
              <a:t>年的</a:t>
            </a:r>
            <a:r>
              <a:rPr lang="en-US" altLang="zh-CN" sz="1600" dirty="0">
                <a:solidFill>
                  <a:schemeClr val="bg1">
                    <a:lumMod val="50000"/>
                  </a:schemeClr>
                </a:solidFill>
                <a:latin typeface="微软雅黑" pitchFamily="34" charset="-122"/>
                <a:ea typeface="微软雅黑" pitchFamily="34" charset="-122"/>
              </a:rPr>
              <a:t>10</a:t>
            </a:r>
            <a:r>
              <a:rPr lang="zh-CN" altLang="zh-CN" sz="1600" dirty="0">
                <a:solidFill>
                  <a:schemeClr val="bg1">
                    <a:lumMod val="50000"/>
                  </a:schemeClr>
                </a:solidFill>
                <a:latin typeface="微软雅黑" pitchFamily="34" charset="-122"/>
                <a:ea typeface="微软雅黑" pitchFamily="34" charset="-122"/>
              </a:rPr>
              <a:t>倍</a:t>
            </a:r>
            <a:endParaRPr lang="en-US" altLang="zh-CN" sz="1600" dirty="0">
              <a:solidFill>
                <a:schemeClr val="bg1">
                  <a:lumMod val="50000"/>
                </a:schemeClr>
              </a:solidFill>
              <a:latin typeface="微软雅黑" pitchFamily="34" charset="-122"/>
              <a:ea typeface="微软雅黑" pitchFamily="34" charset="-122"/>
            </a:endParaRPr>
          </a:p>
          <a:p>
            <a:pPr>
              <a:lnSpc>
                <a:spcPct val="150000"/>
              </a:lnSpc>
              <a:buFont typeface="Arial" pitchFamily="34" charset="0"/>
              <a:buChar char="•"/>
              <a:defRPr/>
            </a:pPr>
            <a:r>
              <a:rPr lang="en-US" altLang="zh-CN" sz="1600" dirty="0">
                <a:solidFill>
                  <a:schemeClr val="bg1">
                    <a:lumMod val="50000"/>
                  </a:schemeClr>
                </a:solidFill>
                <a:latin typeface="微软雅黑" pitchFamily="34" charset="-122"/>
                <a:ea typeface="微软雅黑" pitchFamily="34" charset="-122"/>
              </a:rPr>
              <a:t>  </a:t>
            </a:r>
            <a:r>
              <a:rPr lang="zh-CN" altLang="zh-CN" sz="1600" dirty="0">
                <a:solidFill>
                  <a:schemeClr val="bg1">
                    <a:lumMod val="50000"/>
                  </a:schemeClr>
                </a:solidFill>
                <a:latin typeface="微软雅黑" pitchFamily="34" charset="-122"/>
                <a:ea typeface="微软雅黑" pitchFamily="34" charset="-122"/>
              </a:rPr>
              <a:t>市场多样化、个性化</a:t>
            </a:r>
            <a:r>
              <a:rPr lang="zh-CN" altLang="en-US" sz="1600" dirty="0">
                <a:solidFill>
                  <a:schemeClr val="bg1">
                    <a:lumMod val="50000"/>
                  </a:schemeClr>
                </a:solidFill>
                <a:latin typeface="微软雅黑" pitchFamily="34" charset="-122"/>
                <a:ea typeface="微软雅黑" pitchFamily="34" charset="-122"/>
              </a:rPr>
              <a:t>的改变</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defRPr/>
            </a:pPr>
            <a:endParaRPr lang="zh-CN" altLang="en-US" sz="1600" dirty="0">
              <a:solidFill>
                <a:schemeClr val="bg1">
                  <a:lumMod val="50000"/>
                </a:schemeClr>
              </a:solidFill>
            </a:endParaRPr>
          </a:p>
        </p:txBody>
      </p:sp>
      <p:sp>
        <p:nvSpPr>
          <p:cNvPr id="2" name="矩形 1"/>
          <p:cNvSpPr/>
          <p:nvPr/>
        </p:nvSpPr>
        <p:spPr>
          <a:xfrm>
            <a:off x="5314191" y="5092241"/>
            <a:ext cx="4343400" cy="1200329"/>
          </a:xfrm>
          <a:prstGeom prst="rect">
            <a:avLst/>
          </a:prstGeom>
          <a:noFill/>
          <a:ln w="9525">
            <a:noFill/>
            <a:miter lim="800000"/>
            <a:headEnd/>
            <a:tailEnd/>
          </a:ln>
          <a:scene3d>
            <a:camera prst="orthographicFront"/>
            <a:lightRig rig="threePt" dir="t"/>
          </a:scene3d>
          <a:sp3d>
            <a:bevelB/>
          </a:sp3d>
        </p:spPr>
        <p:txBody>
          <a:bodyPr wrap="square">
            <a:spAutoFit/>
          </a:bodyPr>
          <a:lstStyle/>
          <a:p>
            <a:pPr>
              <a:lnSpc>
                <a:spcPct val="150000"/>
              </a:lnSpc>
              <a:buFont typeface="Arial" pitchFamily="34" charset="0"/>
              <a:buChar char="•"/>
            </a:pPr>
            <a:r>
              <a:rPr lang="zh-CN" altLang="zh-CN" sz="1600" dirty="0">
                <a:solidFill>
                  <a:schemeClr val="bg1">
                    <a:lumMod val="50000"/>
                  </a:schemeClr>
                </a:solidFill>
                <a:latin typeface="微软雅黑" pitchFamily="34" charset="-122"/>
                <a:ea typeface="微软雅黑" pitchFamily="34" charset="-122"/>
              </a:rPr>
              <a:t>为了通信产业整体的良性发展以及通信产业结构的优化</a:t>
            </a:r>
            <a:r>
              <a:rPr lang="zh-CN" altLang="en-US" sz="1600" dirty="0">
                <a:solidFill>
                  <a:schemeClr val="bg1">
                    <a:lumMod val="50000"/>
                  </a:schemeClr>
                </a:solidFill>
                <a:latin typeface="微软雅黑" pitchFamily="34" charset="-122"/>
                <a:ea typeface="微软雅黑" pitchFamily="34" charset="-122"/>
              </a:rPr>
              <a:t>，</a:t>
            </a:r>
            <a:r>
              <a:rPr lang="zh-CN" altLang="zh-CN" sz="1600" dirty="0">
                <a:solidFill>
                  <a:schemeClr val="bg1">
                    <a:lumMod val="50000"/>
                  </a:schemeClr>
                </a:solidFill>
                <a:latin typeface="微软雅黑" pitchFamily="34" charset="-122"/>
                <a:ea typeface="微软雅黑" pitchFamily="34" charset="-122"/>
              </a:rPr>
              <a:t>国家对虚拟运营商的管理由原来的严格管制到允许进入到现在的鼓励发展</a:t>
            </a:r>
            <a:endParaRPr lang="zh-CN" altLang="en-US" sz="1600" dirty="0">
              <a:solidFill>
                <a:schemeClr val="bg1">
                  <a:lumMod val="50000"/>
                </a:schemeClr>
              </a:solidFill>
              <a:latin typeface="微软雅黑" pitchFamily="34" charset="-122"/>
              <a:ea typeface="微软雅黑" pitchFamily="34" charset="-122"/>
            </a:endParaRPr>
          </a:p>
        </p:txBody>
      </p:sp>
      <p:sp>
        <p:nvSpPr>
          <p:cNvPr id="13" name="文本框 12"/>
          <p:cNvSpPr txBox="1"/>
          <p:nvPr/>
        </p:nvSpPr>
        <p:spPr>
          <a:xfrm>
            <a:off x="1014055" y="6178833"/>
            <a:ext cx="3733800" cy="523220"/>
          </a:xfrm>
          <a:prstGeom prst="rect">
            <a:avLst/>
          </a:prstGeom>
          <a:noFill/>
        </p:spPr>
        <p:txBody>
          <a:bodyPr wrap="square" rtlCol="0">
            <a:spAutoFit/>
          </a:bodyPr>
          <a:lstStyle/>
          <a:p>
            <a:r>
              <a:rPr lang="zh-CN" altLang="en-US" b="1" dirty="0" smtClean="0">
                <a:solidFill>
                  <a:schemeClr val="accent3">
                    <a:lumMod val="65000"/>
                  </a:schemeClr>
                </a:solidFill>
                <a:latin typeface="微软雅黑" panose="020B0503020204020204" pitchFamily="34" charset="-122"/>
                <a:ea typeface="微软雅黑" panose="020B0503020204020204" pitchFamily="34" charset="-122"/>
              </a:rPr>
              <a:t>虚拟运营商（</a:t>
            </a:r>
            <a:r>
              <a:rPr lang="en-US" altLang="zh-CN" b="1" dirty="0" smtClean="0">
                <a:solidFill>
                  <a:schemeClr val="accent3">
                    <a:lumMod val="65000"/>
                  </a:schemeClr>
                </a:solidFill>
                <a:latin typeface="微软雅黑" panose="020B0503020204020204" pitchFamily="34" charset="-122"/>
                <a:ea typeface="微软雅黑" panose="020B0503020204020204" pitchFamily="34" charset="-122"/>
              </a:rPr>
              <a:t>MVNO</a:t>
            </a:r>
            <a:r>
              <a:rPr lang="zh-CN" altLang="en-US" b="1" dirty="0" smtClean="0">
                <a:solidFill>
                  <a:schemeClr val="accent3">
                    <a:lumMod val="65000"/>
                  </a:schemeClr>
                </a:solidFill>
                <a:latin typeface="微软雅黑" panose="020B0503020204020204" pitchFamily="34" charset="-122"/>
                <a:ea typeface="微软雅黑" panose="020B0503020204020204" pitchFamily="34" charset="-122"/>
              </a:rPr>
              <a:t>）</a:t>
            </a:r>
            <a:endParaRPr lang="zh-CN" altLang="en-US" b="1" dirty="0">
              <a:solidFill>
                <a:schemeClr val="accent3">
                  <a:lumMod val="65000"/>
                </a:schemeClr>
              </a:solidFill>
              <a:latin typeface="微软雅黑" panose="020B0503020204020204" pitchFamily="34" charset="-122"/>
              <a:ea typeface="微软雅黑" panose="020B0503020204020204" pitchFamily="34" charset="-122"/>
            </a:endParaRPr>
          </a:p>
        </p:txBody>
      </p:sp>
      <p:pic>
        <p:nvPicPr>
          <p:cNvPr id="14" name="Picture 2" descr="D:\桌面\三维效果箭头.png"/>
          <p:cNvPicPr>
            <a:picLocks noChangeAspect="1" noChangeArrowheads="1"/>
          </p:cNvPicPr>
          <p:nvPr/>
        </p:nvPicPr>
        <p:blipFill>
          <a:blip r:embed="rId4" cstate="print"/>
          <a:srcRect b="17538"/>
          <a:stretch>
            <a:fillRect/>
          </a:stretch>
        </p:blipFill>
        <p:spPr bwMode="auto">
          <a:xfrm>
            <a:off x="10030565" y="5179511"/>
            <a:ext cx="1855817" cy="1362117"/>
          </a:xfrm>
          <a:prstGeom prst="rect">
            <a:avLst/>
          </a:prstGeom>
          <a:no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5371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p:cNvSpPr>
          <p:nvPr/>
        </p:nvSpPr>
        <p:spPr>
          <a:xfrm>
            <a:off x="3617912" y="111456"/>
            <a:ext cx="5260975" cy="9144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EE6800"/>
                </a:solidFill>
                <a:effectLst/>
                <a:uLnTx/>
                <a:uFillTx/>
                <a:latin typeface="微软雅黑" pitchFamily="34" charset="-122"/>
                <a:ea typeface="微软雅黑" pitchFamily="34" charset="-122"/>
                <a:cs typeface="+mj-cs"/>
              </a:rPr>
              <a:t>虚拟运营商发展历史</a:t>
            </a:r>
          </a:p>
        </p:txBody>
      </p:sp>
      <p:sp>
        <p:nvSpPr>
          <p:cNvPr id="4" name="矩形 3"/>
          <p:cNvSpPr/>
          <p:nvPr/>
        </p:nvSpPr>
        <p:spPr>
          <a:xfrm>
            <a:off x="685800" y="2825309"/>
            <a:ext cx="10898187" cy="3323987"/>
          </a:xfrm>
          <a:prstGeom prst="rect">
            <a:avLst/>
          </a:prstGeom>
        </p:spPr>
        <p:txBody>
          <a:bodyPr wrap="square">
            <a:spAutoFit/>
          </a:bodyPr>
          <a:lstStyle/>
          <a:p>
            <a:pPr>
              <a:lnSpc>
                <a:spcPct val="150000"/>
              </a:lnSpc>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其实</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虚拟运营商这个词并非国内首创，早在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1998</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年北欧的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Sense</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公司就进行了移动虚拟运营商的经营的尝试，虽然最终以失败告终，确开启了移动虚拟运营商的大门。之后，各欧洲国家开始正视虚拟运营商的出现和存在，开始考虑管制政策。开放的西欧电信市场为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MVNO</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的发展提供了良好的外界条件。</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2000</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年开始，西欧、北美引领全球</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MVNO</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市场发展的第一波浪潮；</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2005</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年开始，</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MVNO</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在亚太地区的增长呈追赶之势，开始领衔</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MVNO</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发展的第二波浪潮。据统计，截至</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2013</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月，全球</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MVNO</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总数量达到</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1207</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家，其中欧洲有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723</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家，亚太地区为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197</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家，而北美地区为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174</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家。</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 name="直接连接符 5"/>
          <p:cNvCxnSpPr/>
          <p:nvPr/>
        </p:nvCxnSpPr>
        <p:spPr>
          <a:xfrm>
            <a:off x="77787" y="1981200"/>
            <a:ext cx="11887200" cy="0"/>
          </a:xfrm>
          <a:prstGeom prst="line">
            <a:avLst/>
          </a:prstGeom>
          <a:ln>
            <a:solidFill>
              <a:schemeClr val="bg1">
                <a:lumMod val="65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8787" y="1219200"/>
            <a:ext cx="1371600" cy="1477328"/>
            <a:chOff x="1182568" y="2022144"/>
            <a:chExt cx="1028700" cy="1107996"/>
          </a:xfrm>
        </p:grpSpPr>
        <p:sp>
          <p:nvSpPr>
            <p:cNvPr id="10" name="椭圆 9"/>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11" name="椭圆 10"/>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90904" y="2022144"/>
              <a:ext cx="184731" cy="1107996"/>
            </a:xfrm>
            <a:prstGeom prst="rect">
              <a:avLst/>
            </a:prstGeom>
          </p:spPr>
          <p:txBody>
            <a:bodyPr wrap="none">
              <a:spAutoFit/>
            </a:bodyPr>
            <a:lstStyle/>
            <a:p>
              <a:pPr algn="ctr"/>
              <a:endParaRPr lang="zh-CN" altLang="en-US" sz="6600" b="1" dirty="0">
                <a:solidFill>
                  <a:schemeClr val="bg1"/>
                </a:solidFill>
                <a:latin typeface="Arial Black" panose="020B0A04020102020204" pitchFamily="34" charset="0"/>
              </a:endParaRPr>
            </a:p>
          </p:txBody>
        </p:sp>
      </p:grpSp>
      <p:sp>
        <p:nvSpPr>
          <p:cNvPr id="21" name="文本框 20"/>
          <p:cNvSpPr txBox="1"/>
          <p:nvPr/>
        </p:nvSpPr>
        <p:spPr>
          <a:xfrm>
            <a:off x="512239" y="1606109"/>
            <a:ext cx="1228299" cy="584775"/>
          </a:xfrm>
          <a:prstGeom prst="rect">
            <a:avLst/>
          </a:prstGeom>
          <a:noFill/>
        </p:spPr>
        <p:txBody>
          <a:bodyPr wrap="square" rtlCol="0">
            <a:spAutoFit/>
          </a:bodyPr>
          <a:lstStyle/>
          <a:p>
            <a:r>
              <a:rPr lang="en-US" altLang="zh-CN" sz="3200" dirty="0" smtClean="0">
                <a:solidFill>
                  <a:schemeClr val="bg1"/>
                </a:solidFill>
                <a:latin typeface="Broadway" panose="04040905080B02020502" pitchFamily="82" charset="0"/>
                <a:ea typeface="微软雅黑" panose="020B0503020204020204" pitchFamily="34" charset="-122"/>
              </a:rPr>
              <a:t>1998</a:t>
            </a:r>
            <a:endParaRPr lang="zh-CN" altLang="en-US" sz="3200" dirty="0">
              <a:solidFill>
                <a:schemeClr val="bg1"/>
              </a:solidFill>
              <a:latin typeface="Broadway" panose="04040905080B02020502" pitchFamily="82" charset="0"/>
              <a:ea typeface="微软雅黑" panose="020B0503020204020204" pitchFamily="34" charset="-122"/>
            </a:endParaRPr>
          </a:p>
        </p:txBody>
      </p:sp>
      <p:grpSp>
        <p:nvGrpSpPr>
          <p:cNvPr id="22" name="组合 21"/>
          <p:cNvGrpSpPr/>
          <p:nvPr/>
        </p:nvGrpSpPr>
        <p:grpSpPr>
          <a:xfrm>
            <a:off x="8025335" y="1237512"/>
            <a:ext cx="1371600" cy="1477328"/>
            <a:chOff x="1182568" y="2022144"/>
            <a:chExt cx="1028700" cy="1107996"/>
          </a:xfrm>
        </p:grpSpPr>
        <p:sp>
          <p:nvSpPr>
            <p:cNvPr id="23" name="椭圆 22"/>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4" name="椭圆 23"/>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90904" y="2022144"/>
              <a:ext cx="184731" cy="1107996"/>
            </a:xfrm>
            <a:prstGeom prst="rect">
              <a:avLst/>
            </a:prstGeom>
          </p:spPr>
          <p:txBody>
            <a:bodyPr wrap="none">
              <a:spAutoFit/>
            </a:bodyPr>
            <a:lstStyle/>
            <a:p>
              <a:pPr algn="ctr"/>
              <a:endParaRPr lang="zh-CN" altLang="en-US" sz="6600" b="1" dirty="0">
                <a:solidFill>
                  <a:schemeClr val="bg1"/>
                </a:solidFill>
                <a:latin typeface="Arial Black" panose="020B0A04020102020204" pitchFamily="34" charset="0"/>
              </a:endParaRPr>
            </a:p>
          </p:txBody>
        </p:sp>
      </p:grpSp>
      <p:sp>
        <p:nvSpPr>
          <p:cNvPr id="26" name="文本框 25"/>
          <p:cNvSpPr txBox="1"/>
          <p:nvPr/>
        </p:nvSpPr>
        <p:spPr>
          <a:xfrm>
            <a:off x="8078787" y="1624421"/>
            <a:ext cx="1228299" cy="584775"/>
          </a:xfrm>
          <a:prstGeom prst="rect">
            <a:avLst/>
          </a:prstGeom>
          <a:noFill/>
        </p:spPr>
        <p:txBody>
          <a:bodyPr wrap="square" rtlCol="0">
            <a:spAutoFit/>
          </a:bodyPr>
          <a:lstStyle/>
          <a:p>
            <a:r>
              <a:rPr lang="en-US" altLang="zh-CN" sz="3200" dirty="0" smtClean="0">
                <a:solidFill>
                  <a:schemeClr val="bg1"/>
                </a:solidFill>
                <a:latin typeface="Broadway" panose="04040905080B02020502" pitchFamily="82" charset="0"/>
                <a:ea typeface="微软雅黑" panose="020B0503020204020204" pitchFamily="34" charset="-122"/>
              </a:rPr>
              <a:t>2013</a:t>
            </a:r>
            <a:endParaRPr lang="zh-CN" altLang="en-US" sz="3200" dirty="0">
              <a:solidFill>
                <a:schemeClr val="bg1"/>
              </a:solidFill>
              <a:latin typeface="Broadway" panose="04040905080B02020502" pitchFamily="82" charset="0"/>
              <a:ea typeface="微软雅黑" panose="020B0503020204020204" pitchFamily="34" charset="-122"/>
            </a:endParaRPr>
          </a:p>
        </p:txBody>
      </p:sp>
      <p:grpSp>
        <p:nvGrpSpPr>
          <p:cNvPr id="27" name="Group 1933"/>
          <p:cNvGrpSpPr>
            <a:grpSpLocks/>
          </p:cNvGrpSpPr>
          <p:nvPr/>
        </p:nvGrpSpPr>
        <p:grpSpPr bwMode="auto">
          <a:xfrm>
            <a:off x="2066682" y="1311781"/>
            <a:ext cx="598551" cy="594158"/>
            <a:chOff x="783" y="3133"/>
            <a:chExt cx="545" cy="541"/>
          </a:xfrm>
        </p:grpSpPr>
        <p:sp>
          <p:nvSpPr>
            <p:cNvPr id="28" name="Rectangle 1932"/>
            <p:cNvSpPr>
              <a:spLocks noChangeArrowheads="1"/>
            </p:cNvSpPr>
            <p:nvPr/>
          </p:nvSpPr>
          <p:spPr bwMode="auto">
            <a:xfrm>
              <a:off x="884" y="3339"/>
              <a:ext cx="363" cy="31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9" name="Freeform 1878"/>
            <p:cNvSpPr>
              <a:spLocks noEditPoints="1"/>
            </p:cNvSpPr>
            <p:nvPr/>
          </p:nvSpPr>
          <p:spPr bwMode="auto">
            <a:xfrm>
              <a:off x="783" y="3133"/>
              <a:ext cx="545" cy="541"/>
            </a:xfrm>
            <a:custGeom>
              <a:avLst/>
              <a:gdLst>
                <a:gd name="T0" fmla="*/ 117 w 530"/>
                <a:gd name="T1" fmla="*/ 588 h 526"/>
                <a:gd name="T2" fmla="*/ 78 w 530"/>
                <a:gd name="T3" fmla="*/ 573 h 526"/>
                <a:gd name="T4" fmla="*/ 64 w 530"/>
                <a:gd name="T5" fmla="*/ 552 h 526"/>
                <a:gd name="T6" fmla="*/ 61 w 530"/>
                <a:gd name="T7" fmla="*/ 326 h 526"/>
                <a:gd name="T8" fmla="*/ 32 w 530"/>
                <a:gd name="T9" fmla="*/ 326 h 526"/>
                <a:gd name="T10" fmla="*/ 7 w 530"/>
                <a:gd name="T11" fmla="*/ 318 h 526"/>
                <a:gd name="T12" fmla="*/ 0 w 530"/>
                <a:gd name="T13" fmla="*/ 295 h 526"/>
                <a:gd name="T14" fmla="*/ 4 w 530"/>
                <a:gd name="T15" fmla="*/ 282 h 526"/>
                <a:gd name="T16" fmla="*/ 275 w 530"/>
                <a:gd name="T17" fmla="*/ 7 h 526"/>
                <a:gd name="T18" fmla="*/ 286 w 530"/>
                <a:gd name="T19" fmla="*/ 0 h 526"/>
                <a:gd name="T20" fmla="*/ 299 w 530"/>
                <a:gd name="T21" fmla="*/ 0 h 526"/>
                <a:gd name="T22" fmla="*/ 317 w 530"/>
                <a:gd name="T23" fmla="*/ 7 h 526"/>
                <a:gd name="T24" fmla="*/ 416 w 530"/>
                <a:gd name="T25" fmla="*/ 85 h 526"/>
                <a:gd name="T26" fmla="*/ 416 w 530"/>
                <a:gd name="T27" fmla="*/ 75 h 526"/>
                <a:gd name="T28" fmla="*/ 432 w 530"/>
                <a:gd name="T29" fmla="*/ 61 h 526"/>
                <a:gd name="T30" fmla="*/ 475 w 530"/>
                <a:gd name="T31" fmla="*/ 61 h 526"/>
                <a:gd name="T32" fmla="*/ 486 w 530"/>
                <a:gd name="T33" fmla="*/ 61 h 526"/>
                <a:gd name="T34" fmla="*/ 502 w 530"/>
                <a:gd name="T35" fmla="*/ 75 h 526"/>
                <a:gd name="T36" fmla="*/ 502 w 530"/>
                <a:gd name="T37" fmla="*/ 192 h 526"/>
                <a:gd name="T38" fmla="*/ 585 w 530"/>
                <a:gd name="T39" fmla="*/ 274 h 526"/>
                <a:gd name="T40" fmla="*/ 592 w 530"/>
                <a:gd name="T41" fmla="*/ 295 h 526"/>
                <a:gd name="T42" fmla="*/ 592 w 530"/>
                <a:gd name="T43" fmla="*/ 306 h 526"/>
                <a:gd name="T44" fmla="*/ 577 w 530"/>
                <a:gd name="T45" fmla="*/ 322 h 526"/>
                <a:gd name="T46" fmla="*/ 534 w 530"/>
                <a:gd name="T47" fmla="*/ 326 h 526"/>
                <a:gd name="T48" fmla="*/ 534 w 530"/>
                <a:gd name="T49" fmla="*/ 529 h 526"/>
                <a:gd name="T50" fmla="*/ 514 w 530"/>
                <a:gd name="T51" fmla="*/ 573 h 526"/>
                <a:gd name="T52" fmla="*/ 499 w 530"/>
                <a:gd name="T53" fmla="*/ 584 h 526"/>
                <a:gd name="T54" fmla="*/ 475 w 530"/>
                <a:gd name="T55" fmla="*/ 588 h 526"/>
                <a:gd name="T56" fmla="*/ 299 w 530"/>
                <a:gd name="T57" fmla="*/ 588 h 526"/>
                <a:gd name="T58" fmla="*/ 117 w 530"/>
                <a:gd name="T59" fmla="*/ 588 h 526"/>
                <a:gd name="T60" fmla="*/ 239 w 530"/>
                <a:gd name="T61" fmla="*/ 354 h 526"/>
                <a:gd name="T62" fmla="*/ 252 w 530"/>
                <a:gd name="T63" fmla="*/ 357 h 526"/>
                <a:gd name="T64" fmla="*/ 267 w 530"/>
                <a:gd name="T65" fmla="*/ 369 h 526"/>
                <a:gd name="T66" fmla="*/ 267 w 530"/>
                <a:gd name="T67" fmla="*/ 529 h 526"/>
                <a:gd name="T68" fmla="*/ 444 w 530"/>
                <a:gd name="T69" fmla="*/ 529 h 526"/>
                <a:gd name="T70" fmla="*/ 468 w 530"/>
                <a:gd name="T71" fmla="*/ 526 h 526"/>
                <a:gd name="T72" fmla="*/ 475 w 530"/>
                <a:gd name="T73" fmla="*/ 503 h 526"/>
                <a:gd name="T74" fmla="*/ 475 w 530"/>
                <a:gd name="T75" fmla="*/ 326 h 526"/>
                <a:gd name="T76" fmla="*/ 468 w 530"/>
                <a:gd name="T77" fmla="*/ 302 h 526"/>
                <a:gd name="T78" fmla="*/ 444 w 530"/>
                <a:gd name="T79" fmla="*/ 295 h 526"/>
                <a:gd name="T80" fmla="*/ 149 w 530"/>
                <a:gd name="T81" fmla="*/ 295 h 526"/>
                <a:gd name="T82" fmla="*/ 124 w 530"/>
                <a:gd name="T83" fmla="*/ 302 h 526"/>
                <a:gd name="T84" fmla="*/ 117 w 530"/>
                <a:gd name="T85" fmla="*/ 326 h 526"/>
                <a:gd name="T86" fmla="*/ 117 w 530"/>
                <a:gd name="T87" fmla="*/ 503 h 526"/>
                <a:gd name="T88" fmla="*/ 124 w 530"/>
                <a:gd name="T89" fmla="*/ 526 h 526"/>
                <a:gd name="T90" fmla="*/ 149 w 530"/>
                <a:gd name="T91" fmla="*/ 529 h 526"/>
                <a:gd name="T92" fmla="*/ 177 w 530"/>
                <a:gd name="T93" fmla="*/ 385 h 526"/>
                <a:gd name="T94" fmla="*/ 181 w 530"/>
                <a:gd name="T95" fmla="*/ 369 h 526"/>
                <a:gd name="T96" fmla="*/ 196 w 530"/>
                <a:gd name="T97" fmla="*/ 357 h 526"/>
                <a:gd name="T98" fmla="*/ 208 w 530"/>
                <a:gd name="T99" fmla="*/ 354 h 526"/>
                <a:gd name="T100" fmla="*/ 385 w 530"/>
                <a:gd name="T101" fmla="*/ 354 h 526"/>
                <a:gd name="T102" fmla="*/ 400 w 530"/>
                <a:gd name="T103" fmla="*/ 357 h 526"/>
                <a:gd name="T104" fmla="*/ 412 w 530"/>
                <a:gd name="T105" fmla="*/ 369 h 526"/>
                <a:gd name="T106" fmla="*/ 416 w 530"/>
                <a:gd name="T107" fmla="*/ 411 h 526"/>
                <a:gd name="T108" fmla="*/ 412 w 530"/>
                <a:gd name="T109" fmla="*/ 428 h 526"/>
                <a:gd name="T110" fmla="*/ 400 w 530"/>
                <a:gd name="T111" fmla="*/ 440 h 526"/>
                <a:gd name="T112" fmla="*/ 357 w 530"/>
                <a:gd name="T113" fmla="*/ 443 h 526"/>
                <a:gd name="T114" fmla="*/ 341 w 530"/>
                <a:gd name="T115" fmla="*/ 440 h 526"/>
                <a:gd name="T116" fmla="*/ 330 w 530"/>
                <a:gd name="T117" fmla="*/ 428 h 526"/>
                <a:gd name="T118" fmla="*/ 325 w 530"/>
                <a:gd name="T119" fmla="*/ 385 h 526"/>
                <a:gd name="T120" fmla="*/ 330 w 530"/>
                <a:gd name="T121" fmla="*/ 369 h 526"/>
                <a:gd name="T122" fmla="*/ 341 w 530"/>
                <a:gd name="T123" fmla="*/ 357 h 526"/>
                <a:gd name="T124" fmla="*/ 357 w 530"/>
                <a:gd name="T125" fmla="*/ 354 h 52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0"/>
                <a:gd name="T190" fmla="*/ 0 h 526"/>
                <a:gd name="T191" fmla="*/ 530 w 530"/>
                <a:gd name="T192" fmla="*/ 526 h 52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0" h="526">
                  <a:moveTo>
                    <a:pt x="105" y="526"/>
                  </a:moveTo>
                  <a:lnTo>
                    <a:pt x="105" y="526"/>
                  </a:lnTo>
                  <a:lnTo>
                    <a:pt x="88" y="522"/>
                  </a:lnTo>
                  <a:lnTo>
                    <a:pt x="70" y="512"/>
                  </a:lnTo>
                  <a:lnTo>
                    <a:pt x="56" y="494"/>
                  </a:lnTo>
                  <a:lnTo>
                    <a:pt x="53" y="473"/>
                  </a:lnTo>
                  <a:lnTo>
                    <a:pt x="53" y="291"/>
                  </a:lnTo>
                  <a:lnTo>
                    <a:pt x="28" y="291"/>
                  </a:lnTo>
                  <a:lnTo>
                    <a:pt x="18" y="288"/>
                  </a:lnTo>
                  <a:lnTo>
                    <a:pt x="7" y="284"/>
                  </a:lnTo>
                  <a:lnTo>
                    <a:pt x="4" y="274"/>
                  </a:lnTo>
                  <a:lnTo>
                    <a:pt x="0" y="263"/>
                  </a:lnTo>
                  <a:lnTo>
                    <a:pt x="4" y="252"/>
                  </a:lnTo>
                  <a:lnTo>
                    <a:pt x="7" y="245"/>
                  </a:lnTo>
                  <a:lnTo>
                    <a:pt x="246" y="7"/>
                  </a:lnTo>
                  <a:lnTo>
                    <a:pt x="256" y="0"/>
                  </a:lnTo>
                  <a:lnTo>
                    <a:pt x="267" y="0"/>
                  </a:lnTo>
                  <a:lnTo>
                    <a:pt x="274" y="0"/>
                  </a:lnTo>
                  <a:lnTo>
                    <a:pt x="284" y="7"/>
                  </a:lnTo>
                  <a:lnTo>
                    <a:pt x="372" y="95"/>
                  </a:lnTo>
                  <a:lnTo>
                    <a:pt x="372" y="77"/>
                  </a:lnTo>
                  <a:lnTo>
                    <a:pt x="372" y="67"/>
                  </a:lnTo>
                  <a:lnTo>
                    <a:pt x="379" y="60"/>
                  </a:lnTo>
                  <a:lnTo>
                    <a:pt x="386" y="53"/>
                  </a:lnTo>
                  <a:lnTo>
                    <a:pt x="397" y="53"/>
                  </a:lnTo>
                  <a:lnTo>
                    <a:pt x="425" y="53"/>
                  </a:lnTo>
                  <a:lnTo>
                    <a:pt x="435" y="53"/>
                  </a:lnTo>
                  <a:lnTo>
                    <a:pt x="442" y="60"/>
                  </a:lnTo>
                  <a:lnTo>
                    <a:pt x="449" y="67"/>
                  </a:lnTo>
                  <a:lnTo>
                    <a:pt x="449" y="77"/>
                  </a:lnTo>
                  <a:lnTo>
                    <a:pt x="449" y="172"/>
                  </a:lnTo>
                  <a:lnTo>
                    <a:pt x="523" y="245"/>
                  </a:lnTo>
                  <a:lnTo>
                    <a:pt x="526" y="252"/>
                  </a:lnTo>
                  <a:lnTo>
                    <a:pt x="530" y="263"/>
                  </a:lnTo>
                  <a:lnTo>
                    <a:pt x="530" y="274"/>
                  </a:lnTo>
                  <a:lnTo>
                    <a:pt x="523" y="284"/>
                  </a:lnTo>
                  <a:lnTo>
                    <a:pt x="516" y="288"/>
                  </a:lnTo>
                  <a:lnTo>
                    <a:pt x="502" y="291"/>
                  </a:lnTo>
                  <a:lnTo>
                    <a:pt x="477" y="291"/>
                  </a:lnTo>
                  <a:lnTo>
                    <a:pt x="477" y="473"/>
                  </a:lnTo>
                  <a:lnTo>
                    <a:pt x="474" y="494"/>
                  </a:lnTo>
                  <a:lnTo>
                    <a:pt x="460" y="512"/>
                  </a:lnTo>
                  <a:lnTo>
                    <a:pt x="446" y="522"/>
                  </a:lnTo>
                  <a:lnTo>
                    <a:pt x="425" y="526"/>
                  </a:lnTo>
                  <a:lnTo>
                    <a:pt x="267" y="526"/>
                  </a:lnTo>
                  <a:lnTo>
                    <a:pt x="105" y="526"/>
                  </a:lnTo>
                  <a:close/>
                  <a:moveTo>
                    <a:pt x="186" y="316"/>
                  </a:moveTo>
                  <a:lnTo>
                    <a:pt x="214" y="316"/>
                  </a:lnTo>
                  <a:lnTo>
                    <a:pt x="225" y="319"/>
                  </a:lnTo>
                  <a:lnTo>
                    <a:pt x="232" y="323"/>
                  </a:lnTo>
                  <a:lnTo>
                    <a:pt x="239" y="330"/>
                  </a:lnTo>
                  <a:lnTo>
                    <a:pt x="239" y="344"/>
                  </a:lnTo>
                  <a:lnTo>
                    <a:pt x="239" y="473"/>
                  </a:lnTo>
                  <a:lnTo>
                    <a:pt x="397" y="473"/>
                  </a:lnTo>
                  <a:lnTo>
                    <a:pt x="411" y="473"/>
                  </a:lnTo>
                  <a:lnTo>
                    <a:pt x="418" y="470"/>
                  </a:lnTo>
                  <a:lnTo>
                    <a:pt x="421" y="459"/>
                  </a:lnTo>
                  <a:lnTo>
                    <a:pt x="425" y="449"/>
                  </a:lnTo>
                  <a:lnTo>
                    <a:pt x="425" y="291"/>
                  </a:lnTo>
                  <a:lnTo>
                    <a:pt x="421" y="277"/>
                  </a:lnTo>
                  <a:lnTo>
                    <a:pt x="418" y="270"/>
                  </a:lnTo>
                  <a:lnTo>
                    <a:pt x="411" y="267"/>
                  </a:lnTo>
                  <a:lnTo>
                    <a:pt x="397" y="263"/>
                  </a:lnTo>
                  <a:lnTo>
                    <a:pt x="133" y="263"/>
                  </a:lnTo>
                  <a:lnTo>
                    <a:pt x="123" y="267"/>
                  </a:lnTo>
                  <a:lnTo>
                    <a:pt x="112" y="270"/>
                  </a:lnTo>
                  <a:lnTo>
                    <a:pt x="109" y="277"/>
                  </a:lnTo>
                  <a:lnTo>
                    <a:pt x="105" y="291"/>
                  </a:lnTo>
                  <a:lnTo>
                    <a:pt x="105" y="449"/>
                  </a:lnTo>
                  <a:lnTo>
                    <a:pt x="109" y="459"/>
                  </a:lnTo>
                  <a:lnTo>
                    <a:pt x="112" y="470"/>
                  </a:lnTo>
                  <a:lnTo>
                    <a:pt x="123" y="473"/>
                  </a:lnTo>
                  <a:lnTo>
                    <a:pt x="133" y="473"/>
                  </a:lnTo>
                  <a:lnTo>
                    <a:pt x="158" y="473"/>
                  </a:lnTo>
                  <a:lnTo>
                    <a:pt x="158" y="344"/>
                  </a:lnTo>
                  <a:lnTo>
                    <a:pt x="161" y="330"/>
                  </a:lnTo>
                  <a:lnTo>
                    <a:pt x="165" y="323"/>
                  </a:lnTo>
                  <a:lnTo>
                    <a:pt x="176" y="319"/>
                  </a:lnTo>
                  <a:lnTo>
                    <a:pt x="186" y="316"/>
                  </a:lnTo>
                  <a:close/>
                  <a:moveTo>
                    <a:pt x="319" y="316"/>
                  </a:moveTo>
                  <a:lnTo>
                    <a:pt x="344" y="316"/>
                  </a:lnTo>
                  <a:lnTo>
                    <a:pt x="358" y="319"/>
                  </a:lnTo>
                  <a:lnTo>
                    <a:pt x="365" y="323"/>
                  </a:lnTo>
                  <a:lnTo>
                    <a:pt x="369" y="330"/>
                  </a:lnTo>
                  <a:lnTo>
                    <a:pt x="372" y="344"/>
                  </a:lnTo>
                  <a:lnTo>
                    <a:pt x="372" y="368"/>
                  </a:lnTo>
                  <a:lnTo>
                    <a:pt x="369" y="382"/>
                  </a:lnTo>
                  <a:lnTo>
                    <a:pt x="365" y="389"/>
                  </a:lnTo>
                  <a:lnTo>
                    <a:pt x="358" y="393"/>
                  </a:lnTo>
                  <a:lnTo>
                    <a:pt x="344" y="396"/>
                  </a:lnTo>
                  <a:lnTo>
                    <a:pt x="319" y="396"/>
                  </a:lnTo>
                  <a:lnTo>
                    <a:pt x="305" y="393"/>
                  </a:lnTo>
                  <a:lnTo>
                    <a:pt x="298" y="389"/>
                  </a:lnTo>
                  <a:lnTo>
                    <a:pt x="295" y="382"/>
                  </a:lnTo>
                  <a:lnTo>
                    <a:pt x="291" y="368"/>
                  </a:lnTo>
                  <a:lnTo>
                    <a:pt x="291" y="344"/>
                  </a:lnTo>
                  <a:lnTo>
                    <a:pt x="295" y="330"/>
                  </a:lnTo>
                  <a:lnTo>
                    <a:pt x="298" y="323"/>
                  </a:lnTo>
                  <a:lnTo>
                    <a:pt x="305" y="319"/>
                  </a:lnTo>
                  <a:lnTo>
                    <a:pt x="319" y="316"/>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 name="文本框 29"/>
          <p:cNvSpPr txBox="1"/>
          <p:nvPr/>
        </p:nvSpPr>
        <p:spPr>
          <a:xfrm>
            <a:off x="2697012" y="1332034"/>
            <a:ext cx="1228299" cy="584775"/>
          </a:xfrm>
          <a:prstGeom prst="rect">
            <a:avLst/>
          </a:prstGeom>
          <a:noFill/>
        </p:spPr>
        <p:txBody>
          <a:bodyPr wrap="square" rtlCol="0">
            <a:spAutoFit/>
          </a:bodyPr>
          <a:lstStyle/>
          <a:p>
            <a:r>
              <a:rPr lang="en-US" altLang="zh-CN" sz="3200" dirty="0" smtClean="0">
                <a:solidFill>
                  <a:srgbClr val="00B0F0"/>
                </a:solidFill>
                <a:latin typeface="Broadway" panose="04040905080B02020502" pitchFamily="82" charset="0"/>
                <a:ea typeface="微软雅黑" panose="020B0503020204020204" pitchFamily="34" charset="-122"/>
              </a:rPr>
              <a:t>1</a:t>
            </a:r>
            <a:r>
              <a:rPr lang="zh-CN" altLang="en-US" sz="3200" dirty="0" smtClean="0">
                <a:solidFill>
                  <a:srgbClr val="00B0F0"/>
                </a:solidFill>
                <a:latin typeface="Broadway" panose="04040905080B02020502" pitchFamily="82" charset="0"/>
                <a:ea typeface="微软雅黑" panose="020B0503020204020204" pitchFamily="34" charset="-122"/>
              </a:rPr>
              <a:t>家</a:t>
            </a:r>
            <a:endParaRPr lang="zh-CN" altLang="en-US" sz="3200" dirty="0">
              <a:solidFill>
                <a:srgbClr val="00B0F0"/>
              </a:solidFill>
              <a:latin typeface="Broadway" panose="04040905080B02020502" pitchFamily="82" charset="0"/>
              <a:ea typeface="微软雅黑" panose="020B0503020204020204" pitchFamily="34" charset="-122"/>
            </a:endParaRPr>
          </a:p>
        </p:txBody>
      </p:sp>
      <p:grpSp>
        <p:nvGrpSpPr>
          <p:cNvPr id="31" name="Group 1933"/>
          <p:cNvGrpSpPr>
            <a:grpSpLocks/>
          </p:cNvGrpSpPr>
          <p:nvPr/>
        </p:nvGrpSpPr>
        <p:grpSpPr bwMode="auto">
          <a:xfrm>
            <a:off x="9642107" y="1326373"/>
            <a:ext cx="598551" cy="594158"/>
            <a:chOff x="783" y="3133"/>
            <a:chExt cx="545" cy="541"/>
          </a:xfrm>
        </p:grpSpPr>
        <p:sp>
          <p:nvSpPr>
            <p:cNvPr id="32" name="Rectangle 1932"/>
            <p:cNvSpPr>
              <a:spLocks noChangeArrowheads="1"/>
            </p:cNvSpPr>
            <p:nvPr/>
          </p:nvSpPr>
          <p:spPr bwMode="auto">
            <a:xfrm>
              <a:off x="884" y="3339"/>
              <a:ext cx="363" cy="31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3" name="Freeform 1878"/>
            <p:cNvSpPr>
              <a:spLocks noEditPoints="1"/>
            </p:cNvSpPr>
            <p:nvPr/>
          </p:nvSpPr>
          <p:spPr bwMode="auto">
            <a:xfrm>
              <a:off x="783" y="3133"/>
              <a:ext cx="545" cy="541"/>
            </a:xfrm>
            <a:custGeom>
              <a:avLst/>
              <a:gdLst>
                <a:gd name="T0" fmla="*/ 117 w 530"/>
                <a:gd name="T1" fmla="*/ 588 h 526"/>
                <a:gd name="T2" fmla="*/ 78 w 530"/>
                <a:gd name="T3" fmla="*/ 573 h 526"/>
                <a:gd name="T4" fmla="*/ 64 w 530"/>
                <a:gd name="T5" fmla="*/ 552 h 526"/>
                <a:gd name="T6" fmla="*/ 61 w 530"/>
                <a:gd name="T7" fmla="*/ 326 h 526"/>
                <a:gd name="T8" fmla="*/ 32 w 530"/>
                <a:gd name="T9" fmla="*/ 326 h 526"/>
                <a:gd name="T10" fmla="*/ 7 w 530"/>
                <a:gd name="T11" fmla="*/ 318 h 526"/>
                <a:gd name="T12" fmla="*/ 0 w 530"/>
                <a:gd name="T13" fmla="*/ 295 h 526"/>
                <a:gd name="T14" fmla="*/ 4 w 530"/>
                <a:gd name="T15" fmla="*/ 282 h 526"/>
                <a:gd name="T16" fmla="*/ 275 w 530"/>
                <a:gd name="T17" fmla="*/ 7 h 526"/>
                <a:gd name="T18" fmla="*/ 286 w 530"/>
                <a:gd name="T19" fmla="*/ 0 h 526"/>
                <a:gd name="T20" fmla="*/ 299 w 530"/>
                <a:gd name="T21" fmla="*/ 0 h 526"/>
                <a:gd name="T22" fmla="*/ 317 w 530"/>
                <a:gd name="T23" fmla="*/ 7 h 526"/>
                <a:gd name="T24" fmla="*/ 416 w 530"/>
                <a:gd name="T25" fmla="*/ 85 h 526"/>
                <a:gd name="T26" fmla="*/ 416 w 530"/>
                <a:gd name="T27" fmla="*/ 75 h 526"/>
                <a:gd name="T28" fmla="*/ 432 w 530"/>
                <a:gd name="T29" fmla="*/ 61 h 526"/>
                <a:gd name="T30" fmla="*/ 475 w 530"/>
                <a:gd name="T31" fmla="*/ 61 h 526"/>
                <a:gd name="T32" fmla="*/ 486 w 530"/>
                <a:gd name="T33" fmla="*/ 61 h 526"/>
                <a:gd name="T34" fmla="*/ 502 w 530"/>
                <a:gd name="T35" fmla="*/ 75 h 526"/>
                <a:gd name="T36" fmla="*/ 502 w 530"/>
                <a:gd name="T37" fmla="*/ 192 h 526"/>
                <a:gd name="T38" fmla="*/ 585 w 530"/>
                <a:gd name="T39" fmla="*/ 274 h 526"/>
                <a:gd name="T40" fmla="*/ 592 w 530"/>
                <a:gd name="T41" fmla="*/ 295 h 526"/>
                <a:gd name="T42" fmla="*/ 592 w 530"/>
                <a:gd name="T43" fmla="*/ 306 h 526"/>
                <a:gd name="T44" fmla="*/ 577 w 530"/>
                <a:gd name="T45" fmla="*/ 322 h 526"/>
                <a:gd name="T46" fmla="*/ 534 w 530"/>
                <a:gd name="T47" fmla="*/ 326 h 526"/>
                <a:gd name="T48" fmla="*/ 534 w 530"/>
                <a:gd name="T49" fmla="*/ 529 h 526"/>
                <a:gd name="T50" fmla="*/ 514 w 530"/>
                <a:gd name="T51" fmla="*/ 573 h 526"/>
                <a:gd name="T52" fmla="*/ 499 w 530"/>
                <a:gd name="T53" fmla="*/ 584 h 526"/>
                <a:gd name="T54" fmla="*/ 475 w 530"/>
                <a:gd name="T55" fmla="*/ 588 h 526"/>
                <a:gd name="T56" fmla="*/ 299 w 530"/>
                <a:gd name="T57" fmla="*/ 588 h 526"/>
                <a:gd name="T58" fmla="*/ 117 w 530"/>
                <a:gd name="T59" fmla="*/ 588 h 526"/>
                <a:gd name="T60" fmla="*/ 239 w 530"/>
                <a:gd name="T61" fmla="*/ 354 h 526"/>
                <a:gd name="T62" fmla="*/ 252 w 530"/>
                <a:gd name="T63" fmla="*/ 357 h 526"/>
                <a:gd name="T64" fmla="*/ 267 w 530"/>
                <a:gd name="T65" fmla="*/ 369 h 526"/>
                <a:gd name="T66" fmla="*/ 267 w 530"/>
                <a:gd name="T67" fmla="*/ 529 h 526"/>
                <a:gd name="T68" fmla="*/ 444 w 530"/>
                <a:gd name="T69" fmla="*/ 529 h 526"/>
                <a:gd name="T70" fmla="*/ 468 w 530"/>
                <a:gd name="T71" fmla="*/ 526 h 526"/>
                <a:gd name="T72" fmla="*/ 475 w 530"/>
                <a:gd name="T73" fmla="*/ 503 h 526"/>
                <a:gd name="T74" fmla="*/ 475 w 530"/>
                <a:gd name="T75" fmla="*/ 326 h 526"/>
                <a:gd name="T76" fmla="*/ 468 w 530"/>
                <a:gd name="T77" fmla="*/ 302 h 526"/>
                <a:gd name="T78" fmla="*/ 444 w 530"/>
                <a:gd name="T79" fmla="*/ 295 h 526"/>
                <a:gd name="T80" fmla="*/ 149 w 530"/>
                <a:gd name="T81" fmla="*/ 295 h 526"/>
                <a:gd name="T82" fmla="*/ 124 w 530"/>
                <a:gd name="T83" fmla="*/ 302 h 526"/>
                <a:gd name="T84" fmla="*/ 117 w 530"/>
                <a:gd name="T85" fmla="*/ 326 h 526"/>
                <a:gd name="T86" fmla="*/ 117 w 530"/>
                <a:gd name="T87" fmla="*/ 503 h 526"/>
                <a:gd name="T88" fmla="*/ 124 w 530"/>
                <a:gd name="T89" fmla="*/ 526 h 526"/>
                <a:gd name="T90" fmla="*/ 149 w 530"/>
                <a:gd name="T91" fmla="*/ 529 h 526"/>
                <a:gd name="T92" fmla="*/ 177 w 530"/>
                <a:gd name="T93" fmla="*/ 385 h 526"/>
                <a:gd name="T94" fmla="*/ 181 w 530"/>
                <a:gd name="T95" fmla="*/ 369 h 526"/>
                <a:gd name="T96" fmla="*/ 196 w 530"/>
                <a:gd name="T97" fmla="*/ 357 h 526"/>
                <a:gd name="T98" fmla="*/ 208 w 530"/>
                <a:gd name="T99" fmla="*/ 354 h 526"/>
                <a:gd name="T100" fmla="*/ 385 w 530"/>
                <a:gd name="T101" fmla="*/ 354 h 526"/>
                <a:gd name="T102" fmla="*/ 400 w 530"/>
                <a:gd name="T103" fmla="*/ 357 h 526"/>
                <a:gd name="T104" fmla="*/ 412 w 530"/>
                <a:gd name="T105" fmla="*/ 369 h 526"/>
                <a:gd name="T106" fmla="*/ 416 w 530"/>
                <a:gd name="T107" fmla="*/ 411 h 526"/>
                <a:gd name="T108" fmla="*/ 412 w 530"/>
                <a:gd name="T109" fmla="*/ 428 h 526"/>
                <a:gd name="T110" fmla="*/ 400 w 530"/>
                <a:gd name="T111" fmla="*/ 440 h 526"/>
                <a:gd name="T112" fmla="*/ 357 w 530"/>
                <a:gd name="T113" fmla="*/ 443 h 526"/>
                <a:gd name="T114" fmla="*/ 341 w 530"/>
                <a:gd name="T115" fmla="*/ 440 h 526"/>
                <a:gd name="T116" fmla="*/ 330 w 530"/>
                <a:gd name="T117" fmla="*/ 428 h 526"/>
                <a:gd name="T118" fmla="*/ 325 w 530"/>
                <a:gd name="T119" fmla="*/ 385 h 526"/>
                <a:gd name="T120" fmla="*/ 330 w 530"/>
                <a:gd name="T121" fmla="*/ 369 h 526"/>
                <a:gd name="T122" fmla="*/ 341 w 530"/>
                <a:gd name="T123" fmla="*/ 357 h 526"/>
                <a:gd name="T124" fmla="*/ 357 w 530"/>
                <a:gd name="T125" fmla="*/ 354 h 52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0"/>
                <a:gd name="T190" fmla="*/ 0 h 526"/>
                <a:gd name="T191" fmla="*/ 530 w 530"/>
                <a:gd name="T192" fmla="*/ 526 h 52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0" h="526">
                  <a:moveTo>
                    <a:pt x="105" y="526"/>
                  </a:moveTo>
                  <a:lnTo>
                    <a:pt x="105" y="526"/>
                  </a:lnTo>
                  <a:lnTo>
                    <a:pt x="88" y="522"/>
                  </a:lnTo>
                  <a:lnTo>
                    <a:pt x="70" y="512"/>
                  </a:lnTo>
                  <a:lnTo>
                    <a:pt x="56" y="494"/>
                  </a:lnTo>
                  <a:lnTo>
                    <a:pt x="53" y="473"/>
                  </a:lnTo>
                  <a:lnTo>
                    <a:pt x="53" y="291"/>
                  </a:lnTo>
                  <a:lnTo>
                    <a:pt x="28" y="291"/>
                  </a:lnTo>
                  <a:lnTo>
                    <a:pt x="18" y="288"/>
                  </a:lnTo>
                  <a:lnTo>
                    <a:pt x="7" y="284"/>
                  </a:lnTo>
                  <a:lnTo>
                    <a:pt x="4" y="274"/>
                  </a:lnTo>
                  <a:lnTo>
                    <a:pt x="0" y="263"/>
                  </a:lnTo>
                  <a:lnTo>
                    <a:pt x="4" y="252"/>
                  </a:lnTo>
                  <a:lnTo>
                    <a:pt x="7" y="245"/>
                  </a:lnTo>
                  <a:lnTo>
                    <a:pt x="246" y="7"/>
                  </a:lnTo>
                  <a:lnTo>
                    <a:pt x="256" y="0"/>
                  </a:lnTo>
                  <a:lnTo>
                    <a:pt x="267" y="0"/>
                  </a:lnTo>
                  <a:lnTo>
                    <a:pt x="274" y="0"/>
                  </a:lnTo>
                  <a:lnTo>
                    <a:pt x="284" y="7"/>
                  </a:lnTo>
                  <a:lnTo>
                    <a:pt x="372" y="95"/>
                  </a:lnTo>
                  <a:lnTo>
                    <a:pt x="372" y="77"/>
                  </a:lnTo>
                  <a:lnTo>
                    <a:pt x="372" y="67"/>
                  </a:lnTo>
                  <a:lnTo>
                    <a:pt x="379" y="60"/>
                  </a:lnTo>
                  <a:lnTo>
                    <a:pt x="386" y="53"/>
                  </a:lnTo>
                  <a:lnTo>
                    <a:pt x="397" y="53"/>
                  </a:lnTo>
                  <a:lnTo>
                    <a:pt x="425" y="53"/>
                  </a:lnTo>
                  <a:lnTo>
                    <a:pt x="435" y="53"/>
                  </a:lnTo>
                  <a:lnTo>
                    <a:pt x="442" y="60"/>
                  </a:lnTo>
                  <a:lnTo>
                    <a:pt x="449" y="67"/>
                  </a:lnTo>
                  <a:lnTo>
                    <a:pt x="449" y="77"/>
                  </a:lnTo>
                  <a:lnTo>
                    <a:pt x="449" y="172"/>
                  </a:lnTo>
                  <a:lnTo>
                    <a:pt x="523" y="245"/>
                  </a:lnTo>
                  <a:lnTo>
                    <a:pt x="526" y="252"/>
                  </a:lnTo>
                  <a:lnTo>
                    <a:pt x="530" y="263"/>
                  </a:lnTo>
                  <a:lnTo>
                    <a:pt x="530" y="274"/>
                  </a:lnTo>
                  <a:lnTo>
                    <a:pt x="523" y="284"/>
                  </a:lnTo>
                  <a:lnTo>
                    <a:pt x="516" y="288"/>
                  </a:lnTo>
                  <a:lnTo>
                    <a:pt x="502" y="291"/>
                  </a:lnTo>
                  <a:lnTo>
                    <a:pt x="477" y="291"/>
                  </a:lnTo>
                  <a:lnTo>
                    <a:pt x="477" y="473"/>
                  </a:lnTo>
                  <a:lnTo>
                    <a:pt x="474" y="494"/>
                  </a:lnTo>
                  <a:lnTo>
                    <a:pt x="460" y="512"/>
                  </a:lnTo>
                  <a:lnTo>
                    <a:pt x="446" y="522"/>
                  </a:lnTo>
                  <a:lnTo>
                    <a:pt x="425" y="526"/>
                  </a:lnTo>
                  <a:lnTo>
                    <a:pt x="267" y="526"/>
                  </a:lnTo>
                  <a:lnTo>
                    <a:pt x="105" y="526"/>
                  </a:lnTo>
                  <a:close/>
                  <a:moveTo>
                    <a:pt x="186" y="316"/>
                  </a:moveTo>
                  <a:lnTo>
                    <a:pt x="214" y="316"/>
                  </a:lnTo>
                  <a:lnTo>
                    <a:pt x="225" y="319"/>
                  </a:lnTo>
                  <a:lnTo>
                    <a:pt x="232" y="323"/>
                  </a:lnTo>
                  <a:lnTo>
                    <a:pt x="239" y="330"/>
                  </a:lnTo>
                  <a:lnTo>
                    <a:pt x="239" y="344"/>
                  </a:lnTo>
                  <a:lnTo>
                    <a:pt x="239" y="473"/>
                  </a:lnTo>
                  <a:lnTo>
                    <a:pt x="397" y="473"/>
                  </a:lnTo>
                  <a:lnTo>
                    <a:pt x="411" y="473"/>
                  </a:lnTo>
                  <a:lnTo>
                    <a:pt x="418" y="470"/>
                  </a:lnTo>
                  <a:lnTo>
                    <a:pt x="421" y="459"/>
                  </a:lnTo>
                  <a:lnTo>
                    <a:pt x="425" y="449"/>
                  </a:lnTo>
                  <a:lnTo>
                    <a:pt x="425" y="291"/>
                  </a:lnTo>
                  <a:lnTo>
                    <a:pt x="421" y="277"/>
                  </a:lnTo>
                  <a:lnTo>
                    <a:pt x="418" y="270"/>
                  </a:lnTo>
                  <a:lnTo>
                    <a:pt x="411" y="267"/>
                  </a:lnTo>
                  <a:lnTo>
                    <a:pt x="397" y="263"/>
                  </a:lnTo>
                  <a:lnTo>
                    <a:pt x="133" y="263"/>
                  </a:lnTo>
                  <a:lnTo>
                    <a:pt x="123" y="267"/>
                  </a:lnTo>
                  <a:lnTo>
                    <a:pt x="112" y="270"/>
                  </a:lnTo>
                  <a:lnTo>
                    <a:pt x="109" y="277"/>
                  </a:lnTo>
                  <a:lnTo>
                    <a:pt x="105" y="291"/>
                  </a:lnTo>
                  <a:lnTo>
                    <a:pt x="105" y="449"/>
                  </a:lnTo>
                  <a:lnTo>
                    <a:pt x="109" y="459"/>
                  </a:lnTo>
                  <a:lnTo>
                    <a:pt x="112" y="470"/>
                  </a:lnTo>
                  <a:lnTo>
                    <a:pt x="123" y="473"/>
                  </a:lnTo>
                  <a:lnTo>
                    <a:pt x="133" y="473"/>
                  </a:lnTo>
                  <a:lnTo>
                    <a:pt x="158" y="473"/>
                  </a:lnTo>
                  <a:lnTo>
                    <a:pt x="158" y="344"/>
                  </a:lnTo>
                  <a:lnTo>
                    <a:pt x="161" y="330"/>
                  </a:lnTo>
                  <a:lnTo>
                    <a:pt x="165" y="323"/>
                  </a:lnTo>
                  <a:lnTo>
                    <a:pt x="176" y="319"/>
                  </a:lnTo>
                  <a:lnTo>
                    <a:pt x="186" y="316"/>
                  </a:lnTo>
                  <a:close/>
                  <a:moveTo>
                    <a:pt x="319" y="316"/>
                  </a:moveTo>
                  <a:lnTo>
                    <a:pt x="344" y="316"/>
                  </a:lnTo>
                  <a:lnTo>
                    <a:pt x="358" y="319"/>
                  </a:lnTo>
                  <a:lnTo>
                    <a:pt x="365" y="323"/>
                  </a:lnTo>
                  <a:lnTo>
                    <a:pt x="369" y="330"/>
                  </a:lnTo>
                  <a:lnTo>
                    <a:pt x="372" y="344"/>
                  </a:lnTo>
                  <a:lnTo>
                    <a:pt x="372" y="368"/>
                  </a:lnTo>
                  <a:lnTo>
                    <a:pt x="369" y="382"/>
                  </a:lnTo>
                  <a:lnTo>
                    <a:pt x="365" y="389"/>
                  </a:lnTo>
                  <a:lnTo>
                    <a:pt x="358" y="393"/>
                  </a:lnTo>
                  <a:lnTo>
                    <a:pt x="344" y="396"/>
                  </a:lnTo>
                  <a:lnTo>
                    <a:pt x="319" y="396"/>
                  </a:lnTo>
                  <a:lnTo>
                    <a:pt x="305" y="393"/>
                  </a:lnTo>
                  <a:lnTo>
                    <a:pt x="298" y="389"/>
                  </a:lnTo>
                  <a:lnTo>
                    <a:pt x="295" y="382"/>
                  </a:lnTo>
                  <a:lnTo>
                    <a:pt x="291" y="368"/>
                  </a:lnTo>
                  <a:lnTo>
                    <a:pt x="291" y="344"/>
                  </a:lnTo>
                  <a:lnTo>
                    <a:pt x="295" y="330"/>
                  </a:lnTo>
                  <a:lnTo>
                    <a:pt x="298" y="323"/>
                  </a:lnTo>
                  <a:lnTo>
                    <a:pt x="305" y="319"/>
                  </a:lnTo>
                  <a:lnTo>
                    <a:pt x="319" y="316"/>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 name="文本框 33"/>
          <p:cNvSpPr txBox="1"/>
          <p:nvPr/>
        </p:nvSpPr>
        <p:spPr>
          <a:xfrm>
            <a:off x="10272437" y="1346626"/>
            <a:ext cx="1692550" cy="584775"/>
          </a:xfrm>
          <a:prstGeom prst="rect">
            <a:avLst/>
          </a:prstGeom>
          <a:noFill/>
        </p:spPr>
        <p:txBody>
          <a:bodyPr wrap="square" rtlCol="0">
            <a:spAutoFit/>
          </a:bodyPr>
          <a:lstStyle/>
          <a:p>
            <a:r>
              <a:rPr lang="en-US" altLang="zh-CN" sz="3200" dirty="0" smtClean="0">
                <a:solidFill>
                  <a:srgbClr val="00B0F0"/>
                </a:solidFill>
                <a:latin typeface="Broadway" panose="04040905080B02020502" pitchFamily="82" charset="0"/>
                <a:ea typeface="微软雅黑" panose="020B0503020204020204" pitchFamily="34" charset="-122"/>
              </a:rPr>
              <a:t>1270</a:t>
            </a:r>
            <a:r>
              <a:rPr lang="zh-CN" altLang="en-US" sz="3200" dirty="0" smtClean="0">
                <a:solidFill>
                  <a:srgbClr val="00B0F0"/>
                </a:solidFill>
                <a:latin typeface="Broadway" panose="04040905080B02020502" pitchFamily="82" charset="0"/>
                <a:ea typeface="微软雅黑" panose="020B0503020204020204" pitchFamily="34" charset="-122"/>
              </a:rPr>
              <a:t>家</a:t>
            </a:r>
            <a:endParaRPr lang="zh-CN" altLang="en-US" sz="3200" dirty="0">
              <a:solidFill>
                <a:srgbClr val="00B0F0"/>
              </a:solidFill>
              <a:latin typeface="Broadway" panose="04040905080B02020502" pitchFamily="82" charset="0"/>
              <a:ea typeface="微软雅黑" panose="020B0503020204020204" pitchFamily="34" charset="-122"/>
            </a:endParaRPr>
          </a:p>
        </p:txBody>
      </p:sp>
      <p:sp>
        <p:nvSpPr>
          <p:cNvPr id="35" name="文本框 34"/>
          <p:cNvSpPr txBox="1"/>
          <p:nvPr/>
        </p:nvSpPr>
        <p:spPr>
          <a:xfrm>
            <a:off x="1868177" y="1976089"/>
            <a:ext cx="1058227" cy="523220"/>
          </a:xfrm>
          <a:prstGeom prst="rect">
            <a:avLst/>
          </a:prstGeom>
          <a:noFill/>
        </p:spPr>
        <p:txBody>
          <a:bodyPr wrap="square" rtlCol="0">
            <a:spAutoFit/>
          </a:bodyPr>
          <a:lstStyle/>
          <a:p>
            <a:r>
              <a:rPr lang="zh-CN" altLang="en-US" dirty="0" smtClean="0">
                <a:solidFill>
                  <a:schemeClr val="bg1">
                    <a:lumMod val="65000"/>
                  </a:schemeClr>
                </a:solidFill>
                <a:latin typeface="微软雅黑" panose="020B0503020204020204" pitchFamily="34" charset="-122"/>
                <a:ea typeface="微软雅黑" panose="020B0503020204020204" pitchFamily="34" charset="-122"/>
              </a:rPr>
              <a:t>北欧</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9430178" y="1989347"/>
            <a:ext cx="1544209" cy="523220"/>
          </a:xfrm>
          <a:prstGeom prst="rect">
            <a:avLst/>
          </a:prstGeom>
          <a:noFill/>
        </p:spPr>
        <p:txBody>
          <a:bodyPr wrap="square" rtlCol="0">
            <a:spAutoFit/>
          </a:bodyPr>
          <a:lstStyle/>
          <a:p>
            <a:r>
              <a:rPr lang="zh-CN" altLang="en-US" dirty="0" smtClean="0">
                <a:solidFill>
                  <a:schemeClr val="bg1">
                    <a:lumMod val="65000"/>
                  </a:schemeClr>
                </a:solidFill>
                <a:latin typeface="微软雅黑" panose="020B0503020204020204" pitchFamily="34" charset="-122"/>
                <a:ea typeface="微软雅黑" panose="020B0503020204020204" pitchFamily="34" charset="-122"/>
              </a:rPr>
              <a:t>全世界</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3086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rot="5400000">
            <a:off x="1375346" y="1323853"/>
            <a:ext cx="571500" cy="2099115"/>
          </a:xfrm>
          <a:prstGeom prst="homePlate">
            <a:avLst>
              <a:gd name="adj" fmla="val 26949"/>
            </a:avLst>
          </a:prstGeom>
          <a:solidFill>
            <a:srgbClr val="33CCCC"/>
          </a:solidFill>
          <a:ln w="6350">
            <a:noFill/>
            <a:miter lim="800000"/>
            <a:headEnd/>
            <a:tailEnd/>
          </a:ln>
          <a:effectLst>
            <a:outerShdw dist="35921" dir="2700000" algn="ctr" rotWithShape="0">
              <a:srgbClr val="808080"/>
            </a:outerShdw>
          </a:effectLst>
        </p:spPr>
        <p:txBody>
          <a:bodyPr lIns="0" tIns="0" rIns="0" bIns="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5" name="Freeform 4"/>
          <p:cNvSpPr>
            <a:spLocks/>
          </p:cNvSpPr>
          <p:nvPr/>
        </p:nvSpPr>
        <p:spPr bwMode="auto">
          <a:xfrm>
            <a:off x="611539" y="2603598"/>
            <a:ext cx="2099115" cy="318770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bg1">
                <a:lumMod val="65000"/>
              </a:schemeClr>
            </a:solidFill>
            <a:prstDash val="solid"/>
            <a:round/>
            <a:headEnd/>
            <a:tailEnd/>
          </a:ln>
        </p:spPr>
        <p:txBody>
          <a:bodyPr>
            <a:noAutofit/>
          </a:bodyPr>
          <a:lstStyle/>
          <a:p>
            <a:pPr marL="0" marR="0" lvl="0" indent="0" defTabSz="914400" eaLnBrk="1" fontAlgn="auto" latinLnBrk="0" hangingPunct="1">
              <a:lnSpc>
                <a:spcPct val="125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656948" y="2271810"/>
            <a:ext cx="2010361" cy="152400"/>
          </a:xfrm>
          <a:prstGeom prst="rect">
            <a:avLst/>
          </a:prstGeom>
          <a:noFill/>
          <a:ln w="6350">
            <a:noFill/>
            <a:miter lim="800000"/>
            <a:headEnd/>
            <a:tailEn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rPr>
              <a:t>渠道资源型</a:t>
            </a:r>
          </a:p>
        </p:txBody>
      </p:sp>
      <p:sp>
        <p:nvSpPr>
          <p:cNvPr id="7" name="AutoShape 6"/>
          <p:cNvSpPr>
            <a:spLocks noChangeArrowheads="1"/>
          </p:cNvSpPr>
          <p:nvPr/>
        </p:nvSpPr>
        <p:spPr bwMode="auto">
          <a:xfrm rot="5400000">
            <a:off x="3623071" y="1323853"/>
            <a:ext cx="571500" cy="2099114"/>
          </a:xfrm>
          <a:prstGeom prst="homePlate">
            <a:avLst>
              <a:gd name="adj" fmla="val 26949"/>
            </a:avLst>
          </a:prstGeom>
          <a:solidFill>
            <a:srgbClr val="33CCCC"/>
          </a:solidFill>
          <a:ln w="6350">
            <a:noFill/>
            <a:miter lim="800000"/>
            <a:headEnd/>
            <a:tailEnd/>
          </a:ln>
          <a:effectLst>
            <a:outerShdw dist="35921" dir="2700000" algn="ctr" rotWithShape="0">
              <a:srgbClr val="808080"/>
            </a:outerShdw>
          </a:effectLst>
        </p:spPr>
        <p:txBody>
          <a:bodyPr lIns="0" tIns="0" rIns="0" bIns="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2859264" y="2603598"/>
            <a:ext cx="2099114" cy="318770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bg1">
                <a:lumMod val="65000"/>
              </a:schemeClr>
            </a:solidFill>
            <a:prstDash val="solid"/>
            <a:round/>
            <a:headEnd/>
            <a:tailEnd/>
          </a:ln>
        </p:spPr>
        <p:txBody>
          <a:bodyPr>
            <a:noAutofit/>
          </a:bodyPr>
          <a:lstStyle/>
          <a:p>
            <a:pPr marL="0" marR="0" lvl="0" indent="0" defTabSz="914400" eaLnBrk="1" fontAlgn="auto" latinLnBrk="0" hangingPunct="1">
              <a:lnSpc>
                <a:spcPct val="125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9" name="Text Box 8"/>
          <p:cNvSpPr txBox="1">
            <a:spLocks noChangeArrowheads="1"/>
          </p:cNvSpPr>
          <p:nvPr/>
        </p:nvSpPr>
        <p:spPr bwMode="auto">
          <a:xfrm>
            <a:off x="2904672" y="2271810"/>
            <a:ext cx="2010361" cy="152400"/>
          </a:xfrm>
          <a:prstGeom prst="rect">
            <a:avLst/>
          </a:prstGeom>
          <a:noFill/>
          <a:ln w="6350">
            <a:noFill/>
            <a:miter lim="800000"/>
            <a:headEnd/>
            <a:tailEn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rPr>
              <a:t>用户资源型</a:t>
            </a:r>
          </a:p>
        </p:txBody>
      </p:sp>
      <p:sp>
        <p:nvSpPr>
          <p:cNvPr id="10" name="AutoShape 9"/>
          <p:cNvSpPr>
            <a:spLocks noChangeArrowheads="1"/>
          </p:cNvSpPr>
          <p:nvPr/>
        </p:nvSpPr>
        <p:spPr bwMode="auto">
          <a:xfrm rot="5400000">
            <a:off x="5870794" y="1323853"/>
            <a:ext cx="571500" cy="2099115"/>
          </a:xfrm>
          <a:prstGeom prst="homePlate">
            <a:avLst>
              <a:gd name="adj" fmla="val 26949"/>
            </a:avLst>
          </a:prstGeom>
          <a:solidFill>
            <a:srgbClr val="33CCCC"/>
          </a:solidFill>
          <a:ln w="6350">
            <a:noFill/>
            <a:miter lim="800000"/>
            <a:headEnd/>
            <a:tailEnd/>
          </a:ln>
          <a:effectLst>
            <a:outerShdw dist="35921" dir="2700000" algn="ctr" rotWithShape="0">
              <a:srgbClr val="808080"/>
            </a:outerShdw>
          </a:effectLst>
        </p:spPr>
        <p:txBody>
          <a:bodyPr lIns="0" tIns="0" rIns="0" bIns="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1" name="Freeform 10"/>
          <p:cNvSpPr>
            <a:spLocks/>
          </p:cNvSpPr>
          <p:nvPr/>
        </p:nvSpPr>
        <p:spPr bwMode="auto">
          <a:xfrm>
            <a:off x="5106987" y="2603598"/>
            <a:ext cx="2099115" cy="318770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bg1">
                <a:lumMod val="65000"/>
              </a:schemeClr>
            </a:solidFill>
            <a:prstDash val="solid"/>
            <a:round/>
            <a:headEnd/>
            <a:tailEnd/>
          </a:ln>
        </p:spPr>
        <p:txBody>
          <a:bodyPr>
            <a:noAutofit/>
          </a:bodyPr>
          <a:lstStyle/>
          <a:p>
            <a:pPr marL="0" marR="0" lvl="0" indent="0" defTabSz="914400" eaLnBrk="1" fontAlgn="auto" latinLnBrk="0" hangingPunct="1">
              <a:lnSpc>
                <a:spcPct val="125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2" name="Text Box 11"/>
          <p:cNvSpPr txBox="1">
            <a:spLocks noChangeArrowheads="1"/>
          </p:cNvSpPr>
          <p:nvPr/>
        </p:nvSpPr>
        <p:spPr bwMode="auto">
          <a:xfrm>
            <a:off x="5152396" y="2271810"/>
            <a:ext cx="2010361" cy="152400"/>
          </a:xfrm>
          <a:prstGeom prst="rect">
            <a:avLst/>
          </a:prstGeom>
          <a:noFill/>
          <a:ln w="6350">
            <a:noFill/>
            <a:miter lim="800000"/>
            <a:headEnd/>
            <a:tailEn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rPr>
              <a:t>运营资源型</a:t>
            </a:r>
          </a:p>
        </p:txBody>
      </p:sp>
      <p:sp>
        <p:nvSpPr>
          <p:cNvPr id="13" name="AutoShape 12"/>
          <p:cNvSpPr>
            <a:spLocks noChangeArrowheads="1"/>
          </p:cNvSpPr>
          <p:nvPr/>
        </p:nvSpPr>
        <p:spPr bwMode="auto">
          <a:xfrm rot="5400000">
            <a:off x="8118519" y="1323853"/>
            <a:ext cx="571500" cy="2099114"/>
          </a:xfrm>
          <a:prstGeom prst="homePlate">
            <a:avLst>
              <a:gd name="adj" fmla="val 26949"/>
            </a:avLst>
          </a:prstGeom>
          <a:solidFill>
            <a:srgbClr val="33CCCC"/>
          </a:solidFill>
          <a:ln w="6350">
            <a:noFill/>
            <a:miter lim="800000"/>
            <a:headEnd/>
            <a:tailEnd/>
          </a:ln>
          <a:effectLst>
            <a:outerShdw dist="35921" dir="2700000" algn="ctr" rotWithShape="0">
              <a:srgbClr val="808080"/>
            </a:outerShdw>
          </a:effectLst>
        </p:spPr>
        <p:txBody>
          <a:bodyPr lIns="0" tIns="0" rIns="0" bIns="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4" name="Freeform 13"/>
          <p:cNvSpPr>
            <a:spLocks/>
          </p:cNvSpPr>
          <p:nvPr/>
        </p:nvSpPr>
        <p:spPr bwMode="auto">
          <a:xfrm>
            <a:off x="7354712" y="2603598"/>
            <a:ext cx="2099114" cy="318770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bg1">
                <a:lumMod val="65000"/>
              </a:schemeClr>
            </a:solidFill>
            <a:prstDash val="solid"/>
            <a:round/>
            <a:headEnd/>
            <a:tailEnd/>
          </a:ln>
        </p:spPr>
        <p:txBody>
          <a:bodyPr>
            <a:noAutofit/>
          </a:bodyPr>
          <a:lstStyle/>
          <a:p>
            <a:pPr marL="0" marR="0" lvl="0" indent="0" defTabSz="914400" eaLnBrk="1" fontAlgn="auto" latinLnBrk="0" hangingPunct="1">
              <a:lnSpc>
                <a:spcPct val="125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5" name="Text Box 14"/>
          <p:cNvSpPr txBox="1">
            <a:spLocks noChangeArrowheads="1"/>
          </p:cNvSpPr>
          <p:nvPr/>
        </p:nvSpPr>
        <p:spPr bwMode="auto">
          <a:xfrm>
            <a:off x="7400120" y="2271810"/>
            <a:ext cx="2010361" cy="152400"/>
          </a:xfrm>
          <a:prstGeom prst="rect">
            <a:avLst/>
          </a:prstGeom>
          <a:noFill/>
          <a:ln w="6350">
            <a:noFill/>
            <a:miter lim="800000"/>
            <a:headEnd/>
            <a:tailEn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rPr>
              <a:t>内容资源型</a:t>
            </a:r>
          </a:p>
        </p:txBody>
      </p:sp>
      <p:sp>
        <p:nvSpPr>
          <p:cNvPr id="16" name="AutoShape 15"/>
          <p:cNvSpPr>
            <a:spLocks noChangeArrowheads="1"/>
          </p:cNvSpPr>
          <p:nvPr/>
        </p:nvSpPr>
        <p:spPr bwMode="auto">
          <a:xfrm rot="5400000">
            <a:off x="10366243" y="1323853"/>
            <a:ext cx="571500" cy="2099115"/>
          </a:xfrm>
          <a:prstGeom prst="homePlate">
            <a:avLst>
              <a:gd name="adj" fmla="val 26949"/>
            </a:avLst>
          </a:prstGeom>
          <a:solidFill>
            <a:srgbClr val="33CCCC"/>
          </a:solidFill>
          <a:ln w="6350">
            <a:noFill/>
            <a:miter lim="800000"/>
            <a:headEnd/>
            <a:tailEnd/>
          </a:ln>
          <a:effectLst>
            <a:outerShdw dist="35921" dir="2700000" algn="ctr" rotWithShape="0">
              <a:srgbClr val="808080"/>
            </a:outerShdw>
          </a:effectLst>
        </p:spPr>
        <p:txBody>
          <a:bodyPr lIns="0" tIns="0" rIns="0" bIns="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7" name="Freeform 16"/>
          <p:cNvSpPr>
            <a:spLocks/>
          </p:cNvSpPr>
          <p:nvPr/>
        </p:nvSpPr>
        <p:spPr bwMode="auto">
          <a:xfrm>
            <a:off x="9602435" y="2603598"/>
            <a:ext cx="2099115" cy="318770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bg1">
                <a:lumMod val="65000"/>
              </a:schemeClr>
            </a:solidFill>
            <a:prstDash val="solid"/>
            <a:round/>
            <a:headEnd/>
            <a:tailEnd/>
          </a:ln>
        </p:spPr>
        <p:txBody>
          <a:bodyPr>
            <a:noAutofit/>
          </a:bodyPr>
          <a:lstStyle/>
          <a:p>
            <a:pPr marL="0" marR="0" lvl="0" indent="0" defTabSz="914400" eaLnBrk="1" fontAlgn="auto" latinLnBrk="0" hangingPunct="1">
              <a:lnSpc>
                <a:spcPct val="125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8" name="Text Box 17"/>
          <p:cNvSpPr txBox="1">
            <a:spLocks noChangeArrowheads="1"/>
          </p:cNvSpPr>
          <p:nvPr/>
        </p:nvSpPr>
        <p:spPr bwMode="auto">
          <a:xfrm>
            <a:off x="9647844" y="2271810"/>
            <a:ext cx="2010361" cy="152400"/>
          </a:xfrm>
          <a:prstGeom prst="rect">
            <a:avLst/>
          </a:prstGeom>
          <a:noFill/>
          <a:ln w="6350">
            <a:noFill/>
            <a:miter lim="800000"/>
            <a:headEnd/>
            <a:tailEn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chemeClr val="bg1">
                    <a:lumMod val="95000"/>
                  </a:schemeClr>
                </a:solidFill>
                <a:effectLst/>
                <a:uLnTx/>
                <a:uFillTx/>
                <a:latin typeface="微软雅黑" panose="020B0503020204020204" pitchFamily="34" charset="-122"/>
                <a:ea typeface="微软雅黑" panose="020B0503020204020204" pitchFamily="34" charset="-122"/>
              </a:rPr>
              <a:t>品牌资源型</a:t>
            </a:r>
          </a:p>
        </p:txBody>
      </p:sp>
      <p:sp>
        <p:nvSpPr>
          <p:cNvPr id="19" name="Rectangle 18"/>
          <p:cNvSpPr>
            <a:spLocks noChangeArrowheads="1"/>
          </p:cNvSpPr>
          <p:nvPr/>
        </p:nvSpPr>
        <p:spPr bwMode="auto">
          <a:xfrm>
            <a:off x="729189" y="2760760"/>
            <a:ext cx="1870007" cy="182563"/>
          </a:xfrm>
          <a:prstGeom prst="rect">
            <a:avLst/>
          </a:prstGeom>
          <a:noFill/>
          <a:ln w="6350">
            <a:noFill/>
            <a:miter lim="800000"/>
            <a:headEnd/>
            <a:tailEnd/>
          </a:ln>
          <a:effectLst/>
        </p:spPr>
        <p:txBody>
          <a:bodyPr lIns="0" tIns="0" rIns="0" bIns="0">
            <a:noAutofit/>
          </a:bodyPr>
          <a:lstStyle/>
          <a:p>
            <a:pPr marL="190500" marR="0" lvl="1" indent="-188913" defTabSz="330200" eaLnBrk="1" fontAlgn="auto" latinLnBrk="0" hangingPunct="1">
              <a:lnSpc>
                <a:spcPct val="125000"/>
              </a:lnSpc>
              <a:spcBef>
                <a:spcPts val="0"/>
              </a:spcBef>
              <a:spcAft>
                <a:spcPts val="0"/>
              </a:spcAft>
              <a:buClrTx/>
              <a:buSzTx/>
              <a:buFontTx/>
              <a:buChar char="•"/>
              <a:tabLst>
                <a:tab pos="8521700" algn="r"/>
              </a:tabLst>
              <a:defRPr/>
            </a:pPr>
            <a:r>
              <a:rPr kumimoji="1"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利用现有的零售渠道，可以在不增加太多成本的情况下进行客户拓展、营销和服务工作</a:t>
            </a:r>
            <a:endParaRPr kumimoji="1" lang="zh-CN" altLang="de-DE"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0" name="Rectangle 19"/>
          <p:cNvSpPr>
            <a:spLocks noChangeArrowheads="1"/>
          </p:cNvSpPr>
          <p:nvPr/>
        </p:nvSpPr>
        <p:spPr bwMode="auto">
          <a:xfrm>
            <a:off x="2983105" y="2760760"/>
            <a:ext cx="1870007" cy="182563"/>
          </a:xfrm>
          <a:prstGeom prst="rect">
            <a:avLst/>
          </a:prstGeom>
          <a:noFill/>
          <a:ln w="6350">
            <a:noFill/>
            <a:miter lim="800000"/>
            <a:headEnd/>
            <a:tailEnd/>
          </a:ln>
          <a:effectLst/>
        </p:spPr>
        <p:txBody>
          <a:bodyPr lIns="0" tIns="0" rIns="0" bIns="0">
            <a:noAutofit/>
          </a:bodyPr>
          <a:lstStyle/>
          <a:p>
            <a:pPr marL="190500" marR="0" lvl="1" indent="-188913" defTabSz="330200" eaLnBrk="1" fontAlgn="auto" latinLnBrk="0" hangingPunct="1">
              <a:lnSpc>
                <a:spcPct val="125000"/>
              </a:lnSpc>
              <a:spcBef>
                <a:spcPts val="0"/>
              </a:spcBef>
              <a:spcAft>
                <a:spcPts val="0"/>
              </a:spcAft>
              <a:buClrTx/>
              <a:buSzTx/>
              <a:buFontTx/>
              <a:buChar char="•"/>
              <a:tabLst>
                <a:tab pos="8521700" algn="r"/>
              </a:tabLst>
              <a:defRPr/>
            </a:pPr>
            <a:r>
              <a:rPr kumimoji="1"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一些固网、宽带和广电运营商，可以通过</a:t>
            </a:r>
            <a:r>
              <a:rPr kumimoji="1" lang="en-US" altLang="zh-CN"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MVNO</a:t>
            </a:r>
            <a:r>
              <a:rPr kumimoji="1"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向现有客户提供四网融合业务</a:t>
            </a:r>
            <a:endParaRPr kumimoji="1" lang="zh-CN" altLang="de-DE"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1" name="Rectangle 20"/>
          <p:cNvSpPr>
            <a:spLocks noChangeArrowheads="1"/>
          </p:cNvSpPr>
          <p:nvPr/>
        </p:nvSpPr>
        <p:spPr bwMode="auto">
          <a:xfrm>
            <a:off x="5220509" y="2798860"/>
            <a:ext cx="1870007" cy="182563"/>
          </a:xfrm>
          <a:prstGeom prst="rect">
            <a:avLst/>
          </a:prstGeom>
          <a:noFill/>
          <a:ln w="6350">
            <a:noFill/>
            <a:miter lim="800000"/>
            <a:headEnd/>
            <a:tailEnd/>
          </a:ln>
          <a:effectLst/>
        </p:spPr>
        <p:txBody>
          <a:bodyPr lIns="0" tIns="0" rIns="0" bIns="0">
            <a:noAutofit/>
          </a:bodyPr>
          <a:lstStyle/>
          <a:p>
            <a:pPr marL="190500" marR="0" lvl="1" indent="-188913" defTabSz="330200" eaLnBrk="1" fontAlgn="auto" latinLnBrk="0" hangingPunct="1">
              <a:lnSpc>
                <a:spcPct val="125000"/>
              </a:lnSpc>
              <a:spcBef>
                <a:spcPts val="0"/>
              </a:spcBef>
              <a:spcAft>
                <a:spcPts val="0"/>
              </a:spcAft>
              <a:buClrTx/>
              <a:buSzTx/>
              <a:buFontTx/>
              <a:buChar char="•"/>
              <a:tabLst>
                <a:tab pos="8521700" algn="r"/>
              </a:tabLst>
              <a:defRPr/>
            </a:pPr>
            <a:r>
              <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一些</a:t>
            </a:r>
            <a:r>
              <a:rPr kumimoji="0" lang="en-US" altLang="zh-CN"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MNO</a:t>
            </a:r>
            <a:r>
              <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可以通过</a:t>
            </a:r>
            <a:r>
              <a:rPr kumimoji="0" lang="en-US" altLang="zh-CN"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MVNO</a:t>
            </a:r>
            <a:r>
              <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拓展新的地区市场</a:t>
            </a:r>
            <a:endParaRPr kumimoji="1" lang="zh-CN" altLang="de-DE"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2" name="Rectangle 21"/>
          <p:cNvSpPr>
            <a:spLocks noChangeArrowheads="1"/>
          </p:cNvSpPr>
          <p:nvPr/>
        </p:nvSpPr>
        <p:spPr bwMode="auto">
          <a:xfrm>
            <a:off x="7488873" y="2770285"/>
            <a:ext cx="1870007" cy="182563"/>
          </a:xfrm>
          <a:prstGeom prst="rect">
            <a:avLst/>
          </a:prstGeom>
          <a:noFill/>
          <a:ln w="6350">
            <a:noFill/>
            <a:miter lim="800000"/>
            <a:headEnd/>
            <a:tailEnd/>
          </a:ln>
          <a:effectLst/>
        </p:spPr>
        <p:txBody>
          <a:bodyPr lIns="0" tIns="0" rIns="0" bIns="0">
            <a:noAutofit/>
          </a:bodyPr>
          <a:lstStyle/>
          <a:p>
            <a:pPr marL="190500" marR="0" lvl="1" indent="-188913" defTabSz="330200" eaLnBrk="1" fontAlgn="auto" latinLnBrk="0" hangingPunct="1">
              <a:lnSpc>
                <a:spcPct val="125000"/>
              </a:lnSpc>
              <a:spcBef>
                <a:spcPts val="0"/>
              </a:spcBef>
              <a:spcAft>
                <a:spcPts val="0"/>
              </a:spcAft>
              <a:buClrTx/>
              <a:buSzTx/>
              <a:buFontTx/>
              <a:buChar char="•"/>
              <a:tabLst>
                <a:tab pos="8521700" algn="r"/>
              </a:tabLst>
              <a:defRPr/>
            </a:pPr>
            <a:r>
              <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拥有较多的内容资源，可以通过</a:t>
            </a:r>
            <a:r>
              <a:rPr kumimoji="0" lang="en-US" altLang="zh-CN"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MVNO</a:t>
            </a:r>
            <a:r>
              <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捆绑移动业务和内容进行分发</a:t>
            </a:r>
            <a:endParaRPr kumimoji="1" lang="zh-CN" altLang="de-DE"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3" name="Rectangle 22"/>
          <p:cNvSpPr>
            <a:spLocks noChangeArrowheads="1"/>
          </p:cNvSpPr>
          <p:nvPr/>
        </p:nvSpPr>
        <p:spPr bwMode="auto">
          <a:xfrm>
            <a:off x="9726277" y="2751235"/>
            <a:ext cx="1870007" cy="182563"/>
          </a:xfrm>
          <a:prstGeom prst="rect">
            <a:avLst/>
          </a:prstGeom>
          <a:noFill/>
          <a:ln w="6350">
            <a:noFill/>
            <a:miter lim="800000"/>
            <a:headEnd/>
            <a:tailEnd/>
          </a:ln>
          <a:effectLst/>
        </p:spPr>
        <p:txBody>
          <a:bodyPr lIns="0" tIns="0" rIns="0" bIns="0">
            <a:noAutofit/>
          </a:bodyPr>
          <a:lstStyle/>
          <a:p>
            <a:pPr marL="190500" marR="0" lvl="1" indent="-188913" defTabSz="330200" eaLnBrk="1" fontAlgn="auto" latinLnBrk="0" hangingPunct="1">
              <a:lnSpc>
                <a:spcPct val="125000"/>
              </a:lnSpc>
              <a:spcBef>
                <a:spcPts val="0"/>
              </a:spcBef>
              <a:spcAft>
                <a:spcPts val="0"/>
              </a:spcAft>
              <a:buClrTx/>
              <a:buSzTx/>
              <a:buFontTx/>
              <a:buChar char="•"/>
              <a:tabLst>
                <a:tab pos="8521700" algn="r"/>
              </a:tabLst>
              <a:defRPr/>
            </a:pPr>
            <a:r>
              <a:rPr kumimoji="1"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rPr>
              <a:t>拥有较强大的品牌号召力，利用客户对品牌的认知，拓展移动业务</a:t>
            </a:r>
            <a:endParaRPr kumimoji="1" lang="zh-CN" altLang="de-DE"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4" name="等腰三角形 23"/>
          <p:cNvSpPr/>
          <p:nvPr/>
        </p:nvSpPr>
        <p:spPr bwMode="auto">
          <a:xfrm>
            <a:off x="898515" y="1334300"/>
            <a:ext cx="10068317" cy="485776"/>
          </a:xfrm>
          <a:prstGeom prst="triangle">
            <a:avLst/>
          </a:prstGeom>
          <a:solidFill>
            <a:srgbClr val="33CC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buFont typeface="Arial" pitchFamily="34" charset="0"/>
              <a:buChar char="•"/>
            </a:pPr>
            <a:endParaRPr lang="zh-CN" altLang="en-US" sz="16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TextBox 25"/>
          <p:cNvSpPr txBox="1"/>
          <p:nvPr/>
        </p:nvSpPr>
        <p:spPr>
          <a:xfrm>
            <a:off x="4842867" y="1400134"/>
            <a:ext cx="2179611"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五种资源类型</a:t>
            </a:r>
          </a:p>
        </p:txBody>
      </p:sp>
      <p:grpSp>
        <p:nvGrpSpPr>
          <p:cNvPr id="26" name="组合 31"/>
          <p:cNvGrpSpPr/>
          <p:nvPr/>
        </p:nvGrpSpPr>
        <p:grpSpPr>
          <a:xfrm>
            <a:off x="615667" y="4259361"/>
            <a:ext cx="11092497" cy="1533525"/>
            <a:chOff x="266700" y="3886200"/>
            <a:chExt cx="8531550" cy="1533525"/>
          </a:xfrm>
          <a:solidFill>
            <a:sysClr val="window" lastClr="FFFFFF">
              <a:lumMod val="95000"/>
            </a:sysClr>
          </a:solidFill>
        </p:grpSpPr>
        <p:sp>
          <p:nvSpPr>
            <p:cNvPr id="27" name="矩形 26"/>
            <p:cNvSpPr/>
            <p:nvPr/>
          </p:nvSpPr>
          <p:spPr bwMode="auto">
            <a:xfrm>
              <a:off x="266700" y="3886200"/>
              <a:ext cx="1616400" cy="1533525"/>
            </a:xfrm>
            <a:prstGeom prst="rect">
              <a:avLst/>
            </a:prstGeom>
            <a:grp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25000"/>
                </a:lnSpc>
                <a:spcBef>
                  <a:spcPts val="0"/>
                </a:spcBef>
                <a:spcAft>
                  <a:spcPts val="0"/>
                </a:spcAft>
                <a:buClrTx/>
                <a:buSzTx/>
                <a:buFont typeface="Arial" pitchFamily="34" charset="0"/>
                <a:buChar char="•"/>
                <a:tabLst/>
                <a:defRPr/>
              </a:pPr>
              <a:endPar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8" name="矩形 27"/>
            <p:cNvSpPr/>
            <p:nvPr/>
          </p:nvSpPr>
          <p:spPr bwMode="auto">
            <a:xfrm>
              <a:off x="1995488" y="3886200"/>
              <a:ext cx="1616400" cy="1533525"/>
            </a:xfrm>
            <a:prstGeom prst="rect">
              <a:avLst/>
            </a:prstGeom>
            <a:grp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25000"/>
                </a:lnSpc>
                <a:spcBef>
                  <a:spcPts val="0"/>
                </a:spcBef>
                <a:spcAft>
                  <a:spcPts val="0"/>
                </a:spcAft>
                <a:buClrTx/>
                <a:buSzTx/>
                <a:buFont typeface="Arial" pitchFamily="34" charset="0"/>
                <a:buChar char="•"/>
                <a:tabLst/>
                <a:defRPr/>
              </a:pPr>
              <a:endPar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9" name="矩形 28"/>
            <p:cNvSpPr/>
            <p:nvPr/>
          </p:nvSpPr>
          <p:spPr bwMode="auto">
            <a:xfrm>
              <a:off x="3724276" y="3886200"/>
              <a:ext cx="1616400" cy="1533525"/>
            </a:xfrm>
            <a:prstGeom prst="rect">
              <a:avLst/>
            </a:prstGeom>
            <a:grp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25000"/>
                </a:lnSpc>
                <a:spcBef>
                  <a:spcPts val="0"/>
                </a:spcBef>
                <a:spcAft>
                  <a:spcPts val="0"/>
                </a:spcAft>
                <a:buClrTx/>
                <a:buSzTx/>
                <a:buFont typeface="Arial" pitchFamily="34" charset="0"/>
                <a:buChar char="•"/>
                <a:tabLst/>
                <a:defRPr/>
              </a:pPr>
              <a:endPar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0" name="矩形 29"/>
            <p:cNvSpPr/>
            <p:nvPr/>
          </p:nvSpPr>
          <p:spPr bwMode="auto">
            <a:xfrm>
              <a:off x="5453064" y="3886200"/>
              <a:ext cx="1616400" cy="1533525"/>
            </a:xfrm>
            <a:prstGeom prst="rect">
              <a:avLst/>
            </a:prstGeom>
            <a:grp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25000"/>
                </a:lnSpc>
                <a:spcBef>
                  <a:spcPts val="0"/>
                </a:spcBef>
                <a:spcAft>
                  <a:spcPts val="0"/>
                </a:spcAft>
                <a:buClrTx/>
                <a:buSzTx/>
                <a:buFont typeface="Arial" pitchFamily="34" charset="0"/>
                <a:buChar char="•"/>
                <a:tabLst/>
                <a:defRPr/>
              </a:pPr>
              <a:endPar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1" name="矩形 30"/>
            <p:cNvSpPr/>
            <p:nvPr/>
          </p:nvSpPr>
          <p:spPr bwMode="auto">
            <a:xfrm>
              <a:off x="7181850" y="3886200"/>
              <a:ext cx="1616400" cy="1533525"/>
            </a:xfrm>
            <a:prstGeom prst="rect">
              <a:avLst/>
            </a:prstGeom>
            <a:grpFill/>
            <a:ln w="317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25000"/>
                </a:lnSpc>
                <a:spcBef>
                  <a:spcPts val="0"/>
                </a:spcBef>
                <a:spcAft>
                  <a:spcPts val="0"/>
                </a:spcAft>
                <a:buClrTx/>
                <a:buSzTx/>
                <a:buFont typeface="Arial" pitchFamily="34" charset="0"/>
                <a:buChar char="•"/>
                <a:tabLst/>
                <a:defRPr/>
              </a:pPr>
              <a:endParaRPr kumimoji="0" lang="zh-CN" altLang="en-US" sz="1400" b="0" i="0" u="none" strike="noStrike" kern="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grpSp>
      <p:sp>
        <p:nvSpPr>
          <p:cNvPr id="32" name="TextBox 32"/>
          <p:cNvSpPr txBox="1"/>
          <p:nvPr/>
        </p:nvSpPr>
        <p:spPr>
          <a:xfrm>
            <a:off x="652820" y="4211735"/>
            <a:ext cx="2031001" cy="1438855"/>
          </a:xfrm>
          <a:prstGeom prst="rect">
            <a:avLst/>
          </a:prstGeom>
          <a:noFill/>
        </p:spPr>
        <p:txBody>
          <a:bodyPr wrap="square" rtlCol="0">
            <a:spAutoFit/>
          </a:bodyPr>
          <a:lstStyle/>
          <a:p>
            <a:pPr>
              <a:lnSpc>
                <a:spcPct val="125000"/>
              </a:lnSpc>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Tesco Mobile</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在英国和爱尔兰，</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Carrefour Mobile</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在欧洲，</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Wal-Mart Family Mobile</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在美国</a:t>
            </a:r>
          </a:p>
        </p:txBody>
      </p:sp>
      <p:sp>
        <p:nvSpPr>
          <p:cNvPr id="33" name="TextBox 33"/>
          <p:cNvSpPr txBox="1"/>
          <p:nvPr/>
        </p:nvSpPr>
        <p:spPr>
          <a:xfrm>
            <a:off x="2888159" y="4211735"/>
            <a:ext cx="2031001" cy="630942"/>
          </a:xfrm>
          <a:prstGeom prst="rect">
            <a:avLst/>
          </a:prstGeom>
          <a:noFill/>
        </p:spPr>
        <p:txBody>
          <a:bodyPr wrap="square" rtlCol="0">
            <a:spAutoFit/>
          </a:bodyPr>
          <a:lstStyle/>
          <a:p>
            <a:pPr>
              <a:lnSpc>
                <a:spcPct val="125000"/>
              </a:lnSpc>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Tele2</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在欧洲，</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Ono</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在西班牙</a:t>
            </a:r>
          </a:p>
        </p:txBody>
      </p:sp>
      <p:sp>
        <p:nvSpPr>
          <p:cNvPr id="34" name="TextBox 34"/>
          <p:cNvSpPr txBox="1"/>
          <p:nvPr/>
        </p:nvSpPr>
        <p:spPr>
          <a:xfrm>
            <a:off x="7358837" y="4211735"/>
            <a:ext cx="2031001" cy="361637"/>
          </a:xfrm>
          <a:prstGeom prst="rect">
            <a:avLst/>
          </a:prstGeom>
          <a:noFill/>
        </p:spPr>
        <p:txBody>
          <a:bodyPr wrap="square" rtlCol="0">
            <a:spAutoFit/>
          </a:bodyPr>
          <a:lstStyle/>
          <a:p>
            <a:pPr>
              <a:lnSpc>
                <a:spcPct val="125000"/>
              </a:lnSpc>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Universal</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ESPN</a:t>
            </a: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TextBox 35"/>
          <p:cNvSpPr txBox="1"/>
          <p:nvPr/>
        </p:nvSpPr>
        <p:spPr>
          <a:xfrm>
            <a:off x="5123498" y="4211736"/>
            <a:ext cx="2031001" cy="1169551"/>
          </a:xfrm>
          <a:prstGeom prst="rect">
            <a:avLst/>
          </a:prstGeom>
          <a:noFill/>
        </p:spPr>
        <p:txBody>
          <a:bodyPr wrap="square" rtlCol="0">
            <a:spAutoFit/>
          </a:bodyPr>
          <a:lstStyle/>
          <a:p>
            <a:pPr>
              <a:lnSpc>
                <a:spcPct val="125000"/>
              </a:lnSpc>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KPN</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在西班牙和法国拥有独立的</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MVNO</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品牌</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rPr>
              <a:t>simyo</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和 </a:t>
            </a:r>
            <a:r>
              <a:rPr lang="en-US" altLang="zh-CN" sz="1400" dirty="0" err="1" smtClean="0">
                <a:solidFill>
                  <a:schemeClr val="bg1">
                    <a:lumMod val="50000"/>
                  </a:schemeClr>
                </a:solidFill>
                <a:latin typeface="微软雅黑" panose="020B0503020204020204" pitchFamily="34" charset="-122"/>
                <a:ea typeface="微软雅黑" panose="020B0503020204020204" pitchFamily="34" charset="-122"/>
              </a:rPr>
              <a:t>blau</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，中国联通进入香港市场</a:t>
            </a:r>
          </a:p>
        </p:txBody>
      </p:sp>
      <p:sp>
        <p:nvSpPr>
          <p:cNvPr id="36" name="TextBox 36"/>
          <p:cNvSpPr txBox="1"/>
          <p:nvPr/>
        </p:nvSpPr>
        <p:spPr>
          <a:xfrm>
            <a:off x="9594179" y="4211735"/>
            <a:ext cx="2031001" cy="630942"/>
          </a:xfrm>
          <a:prstGeom prst="rect">
            <a:avLst/>
          </a:prstGeom>
          <a:noFill/>
        </p:spPr>
        <p:txBody>
          <a:bodyPr wrap="square" rtlCol="0">
            <a:spAutoFit/>
          </a:bodyPr>
          <a:lstStyle/>
          <a:p>
            <a:pPr>
              <a:lnSpc>
                <a:spcPct val="125000"/>
              </a:lnSpc>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Virgin Mobile</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Disney Mobile</a:t>
            </a: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标题占位符 1"/>
          <p:cNvSpPr txBox="1">
            <a:spLocks/>
          </p:cNvSpPr>
          <p:nvPr/>
        </p:nvSpPr>
        <p:spPr>
          <a:xfrm>
            <a:off x="3508510" y="135301"/>
            <a:ext cx="5260975" cy="914400"/>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3200" kern="0" dirty="0">
                <a:solidFill>
                  <a:srgbClr val="EE6800"/>
                </a:solidFill>
                <a:latin typeface="微软雅黑" pitchFamily="34" charset="-122"/>
                <a:ea typeface="微软雅黑" pitchFamily="34" charset="-122"/>
                <a:cs typeface="+mj-cs"/>
              </a:rPr>
              <a:t>国外</a:t>
            </a:r>
            <a:r>
              <a:rPr kumimoji="0" lang="zh-CN" altLang="en-US" sz="3200" i="0" u="none" strike="noStrike" kern="0" cap="none" spc="0" normalizeH="0" baseline="0" noProof="0" dirty="0" smtClean="0">
                <a:ln>
                  <a:noFill/>
                </a:ln>
                <a:solidFill>
                  <a:srgbClr val="EE6800"/>
                </a:solidFill>
                <a:effectLst/>
                <a:uLnTx/>
                <a:uFillTx/>
                <a:latin typeface="微软雅黑" pitchFamily="34" charset="-122"/>
                <a:ea typeface="微软雅黑" pitchFamily="34" charset="-122"/>
                <a:cs typeface="+mj-cs"/>
              </a:rPr>
              <a:t>虚拟运营商资源类型</a:t>
            </a:r>
          </a:p>
        </p:txBody>
      </p:sp>
    </p:spTree>
    <p:extLst>
      <p:ext uri="{BB962C8B-B14F-4D97-AF65-F5344CB8AC3E}">
        <p14:creationId xmlns:p14="http://schemas.microsoft.com/office/powerpoint/2010/main" val="1600150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箭头连接符 15"/>
          <p:cNvCxnSpPr/>
          <p:nvPr/>
        </p:nvCxnSpPr>
        <p:spPr>
          <a:xfrm>
            <a:off x="163551" y="2960553"/>
            <a:ext cx="118872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34881" y="2389496"/>
            <a:ext cx="2743200" cy="1661070"/>
            <a:chOff x="325317" y="2035792"/>
            <a:chExt cx="2743200" cy="1661070"/>
          </a:xfrm>
        </p:grpSpPr>
        <p:grpSp>
          <p:nvGrpSpPr>
            <p:cNvPr id="18" name="组合 17"/>
            <p:cNvGrpSpPr/>
            <p:nvPr/>
          </p:nvGrpSpPr>
          <p:grpSpPr>
            <a:xfrm>
              <a:off x="1182568" y="2035792"/>
              <a:ext cx="1028700" cy="1107996"/>
              <a:chOff x="1182568" y="2035792"/>
              <a:chExt cx="1028700" cy="1107996"/>
            </a:xfrm>
          </p:grpSpPr>
          <p:sp>
            <p:nvSpPr>
              <p:cNvPr id="20" name="椭圆 19"/>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1" name="椭圆 20"/>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95160" y="2035792"/>
                <a:ext cx="748923" cy="1107996"/>
              </a:xfrm>
              <a:prstGeom prst="rect">
                <a:avLst/>
              </a:prstGeom>
            </p:spPr>
            <p:txBody>
              <a:bodyPr wrap="none">
                <a:spAutoFit/>
              </a:bodyPr>
              <a:lstStyle/>
              <a:p>
                <a:pPr algn="ctr"/>
                <a:r>
                  <a:rPr lang="en-US" altLang="zh-CN" sz="6600" b="1" dirty="0">
                    <a:solidFill>
                      <a:schemeClr val="bg1"/>
                    </a:solidFill>
                    <a:latin typeface="Arial Black" panose="020B0A04020102020204" pitchFamily="34" charset="0"/>
                  </a:rPr>
                  <a:t>1</a:t>
                </a:r>
                <a:endParaRPr lang="zh-CN" altLang="en-US" sz="6600" b="1" dirty="0">
                  <a:solidFill>
                    <a:schemeClr val="bg1"/>
                  </a:solidFill>
                  <a:latin typeface="Arial Black" panose="020B0A04020102020204" pitchFamily="34" charset="0"/>
                </a:endParaRPr>
              </a:p>
            </p:txBody>
          </p:sp>
        </p:grpSp>
        <p:sp>
          <p:nvSpPr>
            <p:cNvPr id="19" name="文本框 18"/>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由来与历史</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等腰三角形 22"/>
          <p:cNvSpPr/>
          <p:nvPr/>
        </p:nvSpPr>
        <p:spPr>
          <a:xfrm rot="5400000">
            <a:off x="11607839" y="2793865"/>
            <a:ext cx="609600" cy="333375"/>
          </a:xfrm>
          <a:prstGeom prst="triangle">
            <a:avLst/>
          </a:prstGeom>
          <a:solidFill>
            <a:srgbClr val="B6DCDF"/>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330534" y="2375848"/>
            <a:ext cx="2743200" cy="1674718"/>
            <a:chOff x="325317" y="2022144"/>
            <a:chExt cx="2743200" cy="1674718"/>
          </a:xfrm>
        </p:grpSpPr>
        <p:grpSp>
          <p:nvGrpSpPr>
            <p:cNvPr id="25" name="组合 24"/>
            <p:cNvGrpSpPr/>
            <p:nvPr/>
          </p:nvGrpSpPr>
          <p:grpSpPr>
            <a:xfrm>
              <a:off x="1182568" y="2022144"/>
              <a:ext cx="1028700" cy="1107996"/>
              <a:chOff x="1182568" y="2022144"/>
              <a:chExt cx="1028700" cy="1107996"/>
            </a:xfrm>
          </p:grpSpPr>
          <p:sp>
            <p:nvSpPr>
              <p:cNvPr id="27" name="椭圆 26"/>
              <p:cNvSpPr/>
              <p:nvPr/>
            </p:nvSpPr>
            <p:spPr>
              <a:xfrm>
                <a:off x="1239718" y="2114550"/>
                <a:ext cx="914400" cy="914400"/>
              </a:xfrm>
              <a:prstGeom prst="ellipse">
                <a:avLst/>
              </a:prstGeom>
              <a:solidFill>
                <a:srgbClr val="2BA52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28" name="椭圆 27"/>
              <p:cNvSpPr/>
              <p:nvPr/>
            </p:nvSpPr>
            <p:spPr>
              <a:xfrm>
                <a:off x="1182568" y="2057400"/>
                <a:ext cx="1028700" cy="1028700"/>
              </a:xfrm>
              <a:prstGeom prst="ellipse">
                <a:avLst/>
              </a:prstGeom>
              <a:noFill/>
              <a:ln w="28575">
                <a:solidFill>
                  <a:srgbClr val="2BA52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308808"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2</a:t>
                </a:r>
                <a:endParaRPr lang="zh-CN" altLang="en-US" sz="6600" b="1" dirty="0">
                  <a:solidFill>
                    <a:schemeClr val="bg1"/>
                  </a:solidFill>
                  <a:latin typeface="Arial Black" panose="020B0A04020102020204" pitchFamily="34" charset="0"/>
                </a:endParaRPr>
              </a:p>
            </p:txBody>
          </p:sp>
        </p:grpSp>
        <p:sp>
          <p:nvSpPr>
            <p:cNvPr id="26" name="文本框 25"/>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rgbClr val="2BA520"/>
                  </a:solidFill>
                  <a:latin typeface="微软雅黑" panose="020B0503020204020204" pitchFamily="34" charset="-122"/>
                  <a:ea typeface="微软雅黑" panose="020B0503020204020204" pitchFamily="34" charset="-122"/>
                </a:rPr>
                <a:t>发展与前景</a:t>
              </a:r>
              <a:endParaRPr lang="zh-CN" altLang="en-US" b="1" dirty="0">
                <a:solidFill>
                  <a:srgbClr val="2BA520"/>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6326187" y="2375848"/>
            <a:ext cx="2743200" cy="1674718"/>
            <a:chOff x="325317" y="2022144"/>
            <a:chExt cx="2743200" cy="1674718"/>
          </a:xfrm>
        </p:grpSpPr>
        <p:grpSp>
          <p:nvGrpSpPr>
            <p:cNvPr id="31" name="组合 30"/>
            <p:cNvGrpSpPr/>
            <p:nvPr/>
          </p:nvGrpSpPr>
          <p:grpSpPr>
            <a:xfrm>
              <a:off x="1182568" y="2022144"/>
              <a:ext cx="1028700" cy="1107996"/>
              <a:chOff x="1182568" y="2022144"/>
              <a:chExt cx="1028700" cy="1107996"/>
            </a:xfrm>
          </p:grpSpPr>
          <p:sp>
            <p:nvSpPr>
              <p:cNvPr id="41" name="椭圆 40"/>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42" name="椭圆 41"/>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322456"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3</a:t>
                </a:r>
                <a:endParaRPr lang="zh-CN" altLang="en-US" sz="6600" b="1" dirty="0">
                  <a:solidFill>
                    <a:schemeClr val="bg1"/>
                  </a:solidFill>
                  <a:latin typeface="Arial Black" panose="020B0A04020102020204" pitchFamily="34" charset="0"/>
                </a:endParaRPr>
              </a:p>
            </p:txBody>
          </p:sp>
        </p:grpSp>
        <p:sp>
          <p:nvSpPr>
            <p:cNvPr id="40" name="文本框 39"/>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申牌与运营</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9321839" y="2375848"/>
            <a:ext cx="2743200" cy="1674718"/>
            <a:chOff x="325317" y="2022144"/>
            <a:chExt cx="2743200" cy="1674718"/>
          </a:xfrm>
        </p:grpSpPr>
        <p:grpSp>
          <p:nvGrpSpPr>
            <p:cNvPr id="45" name="组合 44"/>
            <p:cNvGrpSpPr/>
            <p:nvPr/>
          </p:nvGrpSpPr>
          <p:grpSpPr>
            <a:xfrm>
              <a:off x="1182568" y="2022144"/>
              <a:ext cx="1028700" cy="1107996"/>
              <a:chOff x="1182568" y="2022144"/>
              <a:chExt cx="1028700" cy="1107996"/>
            </a:xfrm>
          </p:grpSpPr>
          <p:sp>
            <p:nvSpPr>
              <p:cNvPr id="47" name="椭圆 46"/>
              <p:cNvSpPr/>
              <p:nvPr/>
            </p:nvSpPr>
            <p:spPr>
              <a:xfrm>
                <a:off x="1239718" y="2114550"/>
                <a:ext cx="914400" cy="914400"/>
              </a:xfrm>
              <a:prstGeom prst="ellipse">
                <a:avLst/>
              </a:prstGeom>
              <a:solidFill>
                <a:srgbClr val="33CC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latin typeface="Arial Black" panose="020B0A04020102020204" pitchFamily="34" charset="0"/>
                </a:endParaRPr>
              </a:p>
            </p:txBody>
          </p:sp>
          <p:sp>
            <p:nvSpPr>
              <p:cNvPr id="48" name="椭圆 47"/>
              <p:cNvSpPr/>
              <p:nvPr/>
            </p:nvSpPr>
            <p:spPr>
              <a:xfrm>
                <a:off x="1182568" y="2057400"/>
                <a:ext cx="1028700" cy="1028700"/>
              </a:xfrm>
              <a:prstGeom prst="ellipse">
                <a:avLst/>
              </a:pr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281512" y="2022144"/>
                <a:ext cx="748923" cy="1107996"/>
              </a:xfrm>
              <a:prstGeom prst="rect">
                <a:avLst/>
              </a:prstGeom>
            </p:spPr>
            <p:txBody>
              <a:bodyPr wrap="none">
                <a:spAutoFit/>
              </a:bodyPr>
              <a:lstStyle/>
              <a:p>
                <a:pPr algn="ctr"/>
                <a:r>
                  <a:rPr lang="en-US" altLang="zh-CN" sz="6600" b="1" dirty="0" smtClean="0">
                    <a:solidFill>
                      <a:schemeClr val="bg1"/>
                    </a:solidFill>
                    <a:latin typeface="Arial Black" panose="020B0A04020102020204" pitchFamily="34" charset="0"/>
                  </a:rPr>
                  <a:t>4</a:t>
                </a:r>
                <a:endParaRPr lang="zh-CN" altLang="en-US" sz="6600" b="1" dirty="0">
                  <a:solidFill>
                    <a:schemeClr val="bg1"/>
                  </a:solidFill>
                  <a:latin typeface="Arial Black" panose="020B0A04020102020204" pitchFamily="34" charset="0"/>
                </a:endParaRPr>
              </a:p>
            </p:txBody>
          </p:sp>
        </p:grpSp>
        <p:sp>
          <p:nvSpPr>
            <p:cNvPr id="46" name="文本框 45"/>
            <p:cNvSpPr txBox="1"/>
            <p:nvPr/>
          </p:nvSpPr>
          <p:spPr>
            <a:xfrm>
              <a:off x="325317" y="3173642"/>
              <a:ext cx="2743200" cy="523220"/>
            </a:xfrm>
            <a:prstGeom prst="rect">
              <a:avLst/>
            </a:prstGeom>
            <a:noFill/>
          </p:spPr>
          <p:txBody>
            <a:bodyPr wrap="square" rtlCol="0">
              <a:spAutoFit/>
            </a:bodyPr>
            <a:lstStyle/>
            <a:p>
              <a:pPr algn="ct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亚信</a:t>
              </a:r>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MVNE</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59308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815592"/>
            <a:ext cx="12195175" cy="29888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占位符 1"/>
          <p:cNvSpPr txBox="1">
            <a:spLocks/>
          </p:cNvSpPr>
          <p:nvPr/>
        </p:nvSpPr>
        <p:spPr>
          <a:xfrm>
            <a:off x="3506787" y="76200"/>
            <a:ext cx="5260975" cy="914400"/>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国内虚拟运营商有哪些</a:t>
            </a:r>
          </a:p>
        </p:txBody>
      </p:sp>
      <p:sp>
        <p:nvSpPr>
          <p:cNvPr id="5" name="矩形 4"/>
          <p:cNvSpPr/>
          <p:nvPr/>
        </p:nvSpPr>
        <p:spPr>
          <a:xfrm>
            <a:off x="688974" y="927112"/>
            <a:ext cx="10896600" cy="2862322"/>
          </a:xfrm>
          <a:prstGeom prst="rect">
            <a:avLst/>
          </a:prstGeom>
        </p:spPr>
        <p:txBody>
          <a:bodyPr wrap="square">
            <a:spAutoFit/>
          </a:bodyPr>
          <a:lstStyle/>
          <a:p>
            <a:pPr>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截止</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2013</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年底</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，国内已经获得虚拟运营商牌照的民营企业有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19</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家，这些企业都是行业中的巨头，如零售渠道的国美、网上</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B2C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的京东、最大电子商务阿里巴巴等。他们通过移动通信能力与自身产品优势融合，面向大众提供语音、数据流量、短彩信、增值等特色产品化服务，开展多样性、个性化定制服务。</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虚拟运营商的出现标志着中国电信行业改革的新篇章，意味着未来新的产品组合、新的资费套餐、新的服务模式、新的商业模式的出现，加速信息化产业的历史进程。</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085" y="4084038"/>
            <a:ext cx="1143981" cy="406114"/>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569" y="4936701"/>
            <a:ext cx="1319213" cy="649859"/>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185" y="5153939"/>
            <a:ext cx="1090612" cy="299345"/>
          </a:xfrm>
          <a:prstGeom prst="rect">
            <a:avLst/>
          </a:prstGeom>
        </p:spPr>
      </p:pic>
      <p:pic>
        <p:nvPicPr>
          <p:cNvPr id="12" name="图片 11"/>
          <p:cNvPicPr>
            <a:picLocks noChangeAspect="1"/>
          </p:cNvPicPr>
          <p:nvPr/>
        </p:nvPicPr>
        <p:blipFill>
          <a:blip r:embed="rId5"/>
          <a:stretch>
            <a:fillRect/>
          </a:stretch>
        </p:blipFill>
        <p:spPr>
          <a:xfrm>
            <a:off x="589442" y="5941772"/>
            <a:ext cx="1189759" cy="570763"/>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1443" y="5776666"/>
            <a:ext cx="1685925" cy="908308"/>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4915" y="4025000"/>
            <a:ext cx="1136289" cy="570070"/>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0510" y="4956328"/>
            <a:ext cx="1590675" cy="781050"/>
          </a:xfrm>
          <a:prstGeom prst="rect">
            <a:avLst/>
          </a:prstGeom>
        </p:spPr>
      </p:pic>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96441" y="5794390"/>
            <a:ext cx="1059667" cy="689588"/>
          </a:xfrm>
          <a:prstGeom prst="rect">
            <a:avLst/>
          </a:prstGeom>
        </p:spPr>
      </p:pic>
      <p:pic>
        <p:nvPicPr>
          <p:cNvPr id="17" name="图片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7908" y="6110625"/>
            <a:ext cx="1287234" cy="373353"/>
          </a:xfrm>
          <a:prstGeom prst="rect">
            <a:avLst/>
          </a:prstGeom>
        </p:spPr>
      </p:pic>
      <p:pic>
        <p:nvPicPr>
          <p:cNvPr id="18" name="图片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69707" y="3843792"/>
            <a:ext cx="1215918" cy="1074061"/>
          </a:xfrm>
          <a:prstGeom prst="rect">
            <a:avLst/>
          </a:prstGeom>
          <a:ln>
            <a:noFill/>
          </a:ln>
          <a:effectLst>
            <a:softEdge rad="112500"/>
          </a:effectLst>
        </p:spPr>
      </p:pic>
      <p:pic>
        <p:nvPicPr>
          <p:cNvPr id="19" name="图片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31525" y="3686793"/>
            <a:ext cx="1352550" cy="1352550"/>
          </a:xfrm>
          <a:prstGeom prst="rect">
            <a:avLst/>
          </a:prstGeom>
          <a:ln>
            <a:noFill/>
          </a:ln>
          <a:effectLst>
            <a:softEdge rad="112500"/>
          </a:effectLst>
        </p:spPr>
      </p:pic>
      <p:pic>
        <p:nvPicPr>
          <p:cNvPr id="20" name="图片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68375" y="6044997"/>
            <a:ext cx="1302237" cy="491956"/>
          </a:xfrm>
          <a:prstGeom prst="rect">
            <a:avLst/>
          </a:prstGeom>
        </p:spPr>
      </p:pic>
      <p:pic>
        <p:nvPicPr>
          <p:cNvPr id="22" name="图片 2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12568" y="4058985"/>
            <a:ext cx="1170645" cy="479118"/>
          </a:xfrm>
          <a:prstGeom prst="rect">
            <a:avLst/>
          </a:prstGeom>
        </p:spPr>
      </p:pic>
      <p:pic>
        <p:nvPicPr>
          <p:cNvPr id="23" name="图片 22"/>
          <p:cNvPicPr>
            <a:picLocks noChangeAspect="1"/>
          </p:cNvPicPr>
          <p:nvPr/>
        </p:nvPicPr>
        <p:blipFill>
          <a:blip r:embed="rId15"/>
          <a:stretch>
            <a:fillRect/>
          </a:stretch>
        </p:blipFill>
        <p:spPr>
          <a:xfrm>
            <a:off x="5486639" y="5040969"/>
            <a:ext cx="1391027" cy="525283"/>
          </a:xfrm>
          <a:prstGeom prst="rect">
            <a:avLst/>
          </a:prstGeom>
        </p:spPr>
      </p:pic>
      <p:pic>
        <p:nvPicPr>
          <p:cNvPr id="24" name="图片 2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874268" y="4098093"/>
            <a:ext cx="1058957" cy="402238"/>
          </a:xfrm>
          <a:prstGeom prst="rect">
            <a:avLst/>
          </a:prstGeom>
        </p:spPr>
      </p:pic>
      <p:pic>
        <p:nvPicPr>
          <p:cNvPr id="26" name="图片 25"/>
          <p:cNvPicPr>
            <a:picLocks noChangeAspect="1"/>
          </p:cNvPicPr>
          <p:nvPr/>
        </p:nvPicPr>
        <p:blipFill>
          <a:blip r:embed="rId17"/>
          <a:stretch>
            <a:fillRect/>
          </a:stretch>
        </p:blipFill>
        <p:spPr>
          <a:xfrm>
            <a:off x="7068039" y="4995555"/>
            <a:ext cx="849506" cy="614941"/>
          </a:xfrm>
          <a:prstGeom prst="rect">
            <a:avLst/>
          </a:prstGeom>
        </p:spPr>
      </p:pic>
      <p:pic>
        <p:nvPicPr>
          <p:cNvPr id="27" name="图片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065128" y="5925958"/>
            <a:ext cx="956671" cy="571036"/>
          </a:xfrm>
          <a:prstGeom prst="rect">
            <a:avLst/>
          </a:prstGeom>
        </p:spPr>
      </p:pic>
      <p:pic>
        <p:nvPicPr>
          <p:cNvPr id="2" name="图片 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265627" y="5105789"/>
            <a:ext cx="1230278" cy="435436"/>
          </a:xfrm>
          <a:prstGeom prst="rect">
            <a:avLst/>
          </a:prstGeom>
        </p:spPr>
      </p:pic>
      <p:pic>
        <p:nvPicPr>
          <p:cNvPr id="4" name="图片 3"/>
          <p:cNvPicPr>
            <a:picLocks noChangeAspect="1"/>
          </p:cNvPicPr>
          <p:nvPr/>
        </p:nvPicPr>
        <p:blipFill>
          <a:blip r:embed="rId20"/>
          <a:stretch>
            <a:fillRect/>
          </a:stretch>
        </p:blipFill>
        <p:spPr>
          <a:xfrm>
            <a:off x="7240971" y="4076493"/>
            <a:ext cx="1009180" cy="580279"/>
          </a:xfrm>
          <a:prstGeom prst="rect">
            <a:avLst/>
          </a:prstGeom>
        </p:spPr>
      </p:pic>
      <p:pic>
        <p:nvPicPr>
          <p:cNvPr id="6" name="图片 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78787" y="3815592"/>
            <a:ext cx="3733800" cy="2892076"/>
          </a:xfrm>
          <a:prstGeom prst="rect">
            <a:avLst/>
          </a:prstGeom>
        </p:spPr>
      </p:pic>
    </p:spTree>
    <p:extLst>
      <p:ext uri="{BB962C8B-B14F-4D97-AF65-F5344CB8AC3E}">
        <p14:creationId xmlns:p14="http://schemas.microsoft.com/office/powerpoint/2010/main" val="1907358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p:cNvSpPr>
          <p:nvPr/>
        </p:nvSpPr>
        <p:spPr>
          <a:xfrm>
            <a:off x="3157241" y="108847"/>
            <a:ext cx="5946775" cy="914400"/>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通信能力成为企业未来必需能力</a:t>
            </a:r>
          </a:p>
        </p:txBody>
      </p:sp>
      <p:sp>
        <p:nvSpPr>
          <p:cNvPr id="5" name="标题 1"/>
          <p:cNvSpPr txBox="1">
            <a:spLocks/>
          </p:cNvSpPr>
          <p:nvPr/>
        </p:nvSpPr>
        <p:spPr>
          <a:xfrm>
            <a:off x="5508493" y="1989026"/>
            <a:ext cx="1679848" cy="796908"/>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GB" sz="4400" b="1" kern="1200">
                <a:solidFill>
                  <a:schemeClr val="tx1"/>
                </a:solidFill>
                <a:latin typeface="微软雅黑" panose="020B0503020204020204" pitchFamily="34" charset="-122"/>
                <a:ea typeface="微软雅黑" panose="020B0503020204020204"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66CCCC"/>
                </a:solidFill>
                <a:effectLst/>
                <a:uLnTx/>
                <a:uFillTx/>
                <a:latin typeface="微软雅黑" panose="020B0503020204020204" pitchFamily="34" charset="-122"/>
                <a:ea typeface="微软雅黑" panose="020B0503020204020204" pitchFamily="34" charset="-122"/>
              </a:rPr>
              <a:t>通信能力</a:t>
            </a:r>
            <a:endParaRPr kumimoji="0" lang="zh-CN" altLang="en-US" sz="2800" b="1" i="0" u="none" strike="noStrike" kern="1200" cap="none" spc="0" normalizeH="0" baseline="0" noProof="0" dirty="0">
              <a:ln>
                <a:noFill/>
              </a:ln>
              <a:solidFill>
                <a:srgbClr val="66CCCC"/>
              </a:solidFill>
              <a:effectLst/>
              <a:uLnTx/>
              <a:uFillTx/>
              <a:latin typeface="微软雅黑" panose="020B0503020204020204" pitchFamily="34" charset="-122"/>
              <a:ea typeface="微软雅黑" panose="020B0503020204020204" pitchFamily="34" charset="-122"/>
            </a:endParaRPr>
          </a:p>
        </p:txBody>
      </p:sp>
      <p:grpSp>
        <p:nvGrpSpPr>
          <p:cNvPr id="6" name="组合 5"/>
          <p:cNvGrpSpPr/>
          <p:nvPr/>
        </p:nvGrpSpPr>
        <p:grpSpPr>
          <a:xfrm>
            <a:off x="2362299" y="2714929"/>
            <a:ext cx="7848872" cy="3934225"/>
            <a:chOff x="611560" y="1438991"/>
            <a:chExt cx="7848872" cy="4176464"/>
          </a:xfrm>
        </p:grpSpPr>
        <p:sp>
          <p:nvSpPr>
            <p:cNvPr id="7" name="椭圆 6"/>
            <p:cNvSpPr/>
            <p:nvPr/>
          </p:nvSpPr>
          <p:spPr>
            <a:xfrm>
              <a:off x="2377634" y="3243548"/>
              <a:ext cx="1224136" cy="576064"/>
            </a:xfrm>
            <a:prstGeom prst="ellipse">
              <a:avLst/>
            </a:prstGeom>
            <a:solidFill>
              <a:srgbClr val="2BA520"/>
            </a:solidFill>
            <a:ln w="38100"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企业</a:t>
              </a:r>
            </a:p>
          </p:txBody>
        </p:sp>
        <p:sp>
          <p:nvSpPr>
            <p:cNvPr id="8" name="椭圆 7"/>
            <p:cNvSpPr/>
            <p:nvPr/>
          </p:nvSpPr>
          <p:spPr>
            <a:xfrm>
              <a:off x="5617994" y="3243548"/>
              <a:ext cx="1224136" cy="576064"/>
            </a:xfrm>
            <a:prstGeom prst="ellipse">
              <a:avLst/>
            </a:prstGeom>
            <a:solidFill>
              <a:srgbClr val="2BA520"/>
            </a:solidFill>
            <a:ln w="38100"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客户</a:t>
              </a:r>
            </a:p>
          </p:txBody>
        </p:sp>
        <p:cxnSp>
          <p:nvCxnSpPr>
            <p:cNvPr id="9" name="直接箭头连接符 8"/>
            <p:cNvCxnSpPr/>
            <p:nvPr/>
          </p:nvCxnSpPr>
          <p:spPr>
            <a:xfrm>
              <a:off x="3601770" y="3319996"/>
              <a:ext cx="2016224" cy="0"/>
            </a:xfrm>
            <a:prstGeom prst="straightConnector1">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cxnSp>
          <p:nvCxnSpPr>
            <p:cNvPr id="10" name="直接箭头连接符 9"/>
            <p:cNvCxnSpPr/>
            <p:nvPr/>
          </p:nvCxnSpPr>
          <p:spPr>
            <a:xfrm flipH="1">
              <a:off x="3601770" y="3680036"/>
              <a:ext cx="2016224" cy="0"/>
            </a:xfrm>
            <a:prstGeom prst="straightConnector1">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sp>
          <p:nvSpPr>
            <p:cNvPr id="11" name="TextBox 9"/>
            <p:cNvSpPr txBox="1"/>
            <p:nvPr/>
          </p:nvSpPr>
          <p:spPr>
            <a:xfrm>
              <a:off x="4254034" y="2955268"/>
              <a:ext cx="720080" cy="326728"/>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物流</a:t>
              </a:r>
            </a:p>
          </p:txBody>
        </p:sp>
        <p:cxnSp>
          <p:nvCxnSpPr>
            <p:cNvPr id="12" name="直接箭头连接符 11"/>
            <p:cNvCxnSpPr/>
            <p:nvPr/>
          </p:nvCxnSpPr>
          <p:spPr>
            <a:xfrm>
              <a:off x="2979830" y="2347888"/>
              <a:ext cx="0" cy="792088"/>
            </a:xfrm>
            <a:prstGeom prst="straightConnector1">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sp>
          <p:nvSpPr>
            <p:cNvPr id="13" name="TextBox 12"/>
            <p:cNvSpPr txBox="1"/>
            <p:nvPr/>
          </p:nvSpPr>
          <p:spPr>
            <a:xfrm>
              <a:off x="2377634" y="2009334"/>
              <a:ext cx="1224136" cy="326728"/>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金融支持</a:t>
              </a:r>
            </a:p>
          </p:txBody>
        </p:sp>
        <p:cxnSp>
          <p:nvCxnSpPr>
            <p:cNvPr id="14" name="直接箭头连接符 13"/>
            <p:cNvCxnSpPr/>
            <p:nvPr/>
          </p:nvCxnSpPr>
          <p:spPr>
            <a:xfrm>
              <a:off x="6236412" y="2365014"/>
              <a:ext cx="0" cy="792088"/>
            </a:xfrm>
            <a:prstGeom prst="straightConnector1">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sp>
          <p:nvSpPr>
            <p:cNvPr id="15" name="TextBox 14"/>
            <p:cNvSpPr txBox="1"/>
            <p:nvPr/>
          </p:nvSpPr>
          <p:spPr>
            <a:xfrm>
              <a:off x="5690002" y="2009334"/>
              <a:ext cx="1080120" cy="326728"/>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决策支持</a:t>
              </a:r>
            </a:p>
          </p:txBody>
        </p:sp>
        <p:sp>
          <p:nvSpPr>
            <p:cNvPr id="16" name="TextBox 15"/>
            <p:cNvSpPr txBox="1"/>
            <p:nvPr/>
          </p:nvSpPr>
          <p:spPr>
            <a:xfrm>
              <a:off x="3968830" y="4229674"/>
              <a:ext cx="1412954" cy="326728"/>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销售</a:t>
              </a:r>
              <a:r>
                <a:rPr kumimoji="0" lang="en-US" altLang="zh-CN"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购买渠道</a:t>
              </a:r>
            </a:p>
          </p:txBody>
        </p:sp>
        <p:cxnSp>
          <p:nvCxnSpPr>
            <p:cNvPr id="17" name="直接箭头连接符 16"/>
            <p:cNvCxnSpPr/>
            <p:nvPr/>
          </p:nvCxnSpPr>
          <p:spPr>
            <a:xfrm>
              <a:off x="1725978" y="3531580"/>
              <a:ext cx="504056" cy="0"/>
            </a:xfrm>
            <a:prstGeom prst="straightConnector1">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sp>
          <p:nvSpPr>
            <p:cNvPr id="18" name="TextBox 17"/>
            <p:cNvSpPr txBox="1"/>
            <p:nvPr/>
          </p:nvSpPr>
          <p:spPr>
            <a:xfrm>
              <a:off x="899592" y="3234837"/>
              <a:ext cx="830324" cy="555436"/>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丰富的</a:t>
              </a:r>
              <a:endParaRPr kumimoji="0" lang="en-US" altLang="zh-CN"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商品</a:t>
              </a:r>
            </a:p>
          </p:txBody>
        </p:sp>
        <p:cxnSp>
          <p:nvCxnSpPr>
            <p:cNvPr id="19" name="直接箭头连接符 18"/>
            <p:cNvCxnSpPr/>
            <p:nvPr/>
          </p:nvCxnSpPr>
          <p:spPr>
            <a:xfrm flipH="1">
              <a:off x="6878122" y="3531580"/>
              <a:ext cx="540072" cy="0"/>
            </a:xfrm>
            <a:prstGeom prst="straightConnector1">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sp>
          <p:nvSpPr>
            <p:cNvPr id="20" name="TextBox 19"/>
            <p:cNvSpPr txBox="1"/>
            <p:nvPr/>
          </p:nvSpPr>
          <p:spPr>
            <a:xfrm>
              <a:off x="7379746" y="3234836"/>
              <a:ext cx="936104" cy="555436"/>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多样化</a:t>
              </a:r>
              <a:endParaRPr kumimoji="0" lang="en-US" altLang="zh-CN"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的需求</a:t>
              </a:r>
            </a:p>
          </p:txBody>
        </p:sp>
        <p:cxnSp>
          <p:nvCxnSpPr>
            <p:cNvPr id="21" name="直接箭头连接符 20"/>
            <p:cNvCxnSpPr/>
            <p:nvPr/>
          </p:nvCxnSpPr>
          <p:spPr>
            <a:xfrm>
              <a:off x="1729916" y="2636912"/>
              <a:ext cx="653014" cy="606636"/>
            </a:xfrm>
            <a:prstGeom prst="straightConnector1">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sp>
          <p:nvSpPr>
            <p:cNvPr id="22" name="TextBox 21"/>
            <p:cNvSpPr txBox="1"/>
            <p:nvPr/>
          </p:nvSpPr>
          <p:spPr>
            <a:xfrm>
              <a:off x="1158794" y="2298358"/>
              <a:ext cx="1224136" cy="326728"/>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技术支持</a:t>
              </a:r>
            </a:p>
          </p:txBody>
        </p:sp>
        <p:cxnSp>
          <p:nvCxnSpPr>
            <p:cNvPr id="23" name="直接箭头连接符 22"/>
            <p:cNvCxnSpPr/>
            <p:nvPr/>
          </p:nvCxnSpPr>
          <p:spPr>
            <a:xfrm flipH="1">
              <a:off x="6770122" y="2743932"/>
              <a:ext cx="609624" cy="499616"/>
            </a:xfrm>
            <a:prstGeom prst="straightConnector1">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sp>
          <p:nvSpPr>
            <p:cNvPr id="24" name="TextBox 23"/>
            <p:cNvSpPr txBox="1"/>
            <p:nvPr/>
          </p:nvSpPr>
          <p:spPr>
            <a:xfrm>
              <a:off x="6878122" y="2347888"/>
              <a:ext cx="1224136" cy="326728"/>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体验优化</a:t>
              </a:r>
            </a:p>
          </p:txBody>
        </p:sp>
        <p:sp>
          <p:nvSpPr>
            <p:cNvPr id="25" name="椭圆 24"/>
            <p:cNvSpPr/>
            <p:nvPr/>
          </p:nvSpPr>
          <p:spPr>
            <a:xfrm>
              <a:off x="611560" y="1438991"/>
              <a:ext cx="7848872" cy="4176464"/>
            </a:xfrm>
            <a:prstGeom prst="ellipse">
              <a:avLst/>
            </a:prstGeom>
            <a:noFill/>
            <a:ln w="6350" cap="flat" cmpd="sng" algn="ctr">
              <a:solidFill>
                <a:srgbClr val="66CCC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6" name="TextBox 25"/>
            <p:cNvSpPr txBox="1"/>
            <p:nvPr/>
          </p:nvSpPr>
          <p:spPr>
            <a:xfrm>
              <a:off x="3486944" y="5077005"/>
              <a:ext cx="2304256" cy="392073"/>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生态圈</a:t>
              </a:r>
            </a:p>
          </p:txBody>
        </p:sp>
        <p:sp>
          <p:nvSpPr>
            <p:cNvPr id="27" name="TextBox 10"/>
            <p:cNvSpPr txBox="1"/>
            <p:nvPr/>
          </p:nvSpPr>
          <p:spPr>
            <a:xfrm>
              <a:off x="4249842" y="3551529"/>
              <a:ext cx="720080" cy="326728"/>
            </a:xfrm>
            <a:prstGeom prst="rect">
              <a:avLst/>
            </a:prstGeom>
            <a:solidFill>
              <a:schemeClr val="accent1">
                <a:lumMod val="75000"/>
              </a:schemeClr>
            </a:solidFill>
            <a:ln w="6350">
              <a:solidFill>
                <a:schemeClr val="bg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支付</a:t>
              </a:r>
            </a:p>
          </p:txBody>
        </p:sp>
      </p:grpSp>
      <p:grpSp>
        <p:nvGrpSpPr>
          <p:cNvPr id="28" name="组合 27"/>
          <p:cNvGrpSpPr/>
          <p:nvPr/>
        </p:nvGrpSpPr>
        <p:grpSpPr>
          <a:xfrm>
            <a:off x="5125136" y="5578987"/>
            <a:ext cx="3240360" cy="12700"/>
            <a:chOff x="3448283" y="4467239"/>
            <a:chExt cx="3240360" cy="12700"/>
          </a:xfrm>
        </p:grpSpPr>
        <p:cxnSp>
          <p:nvCxnSpPr>
            <p:cNvPr id="29" name="曲线连接符 28"/>
            <p:cNvCxnSpPr>
              <a:stCxn id="7" idx="4"/>
              <a:endCxn id="8" idx="4"/>
            </p:cNvCxnSpPr>
            <p:nvPr/>
          </p:nvCxnSpPr>
          <p:spPr>
            <a:xfrm rot="16200000" flipH="1">
              <a:off x="5062113" y="2853409"/>
              <a:ext cx="12700" cy="3240360"/>
            </a:xfrm>
            <a:prstGeom prst="curvedConnector3">
              <a:avLst>
                <a:gd name="adj1" fmla="val 1800000"/>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cxnSp>
          <p:nvCxnSpPr>
            <p:cNvPr id="30" name="曲线连接符 29"/>
            <p:cNvCxnSpPr>
              <a:stCxn id="8" idx="4"/>
              <a:endCxn id="7" idx="4"/>
            </p:cNvCxnSpPr>
            <p:nvPr/>
          </p:nvCxnSpPr>
          <p:spPr>
            <a:xfrm rot="5400000">
              <a:off x="5062113" y="2853409"/>
              <a:ext cx="12700" cy="3240360"/>
            </a:xfrm>
            <a:prstGeom prst="curvedConnector3">
              <a:avLst>
                <a:gd name="adj1" fmla="val 1800000"/>
              </a:avLst>
            </a:prstGeom>
            <a:noFill/>
            <a:ln w="38100" cap="flat" cmpd="sng" algn="ctr">
              <a:solidFill>
                <a:srgbClr val="F58220"/>
              </a:solidFill>
              <a:prstDash val="solid"/>
              <a:tailEnd type="arrow"/>
            </a:ln>
            <a:effectLst>
              <a:outerShdw blurRad="40000" dist="23000" dir="5400000" rotWithShape="0">
                <a:srgbClr val="000000">
                  <a:alpha val="35000"/>
                </a:srgbClr>
              </a:outerShdw>
            </a:effectLst>
          </p:spPr>
        </p:cxnSp>
      </p:grpSp>
      <p:cxnSp>
        <p:nvCxnSpPr>
          <p:cNvPr id="31" name="直接箭头连接符 30"/>
          <p:cNvCxnSpPr/>
          <p:nvPr/>
        </p:nvCxnSpPr>
        <p:spPr>
          <a:xfrm flipH="1">
            <a:off x="5293732" y="3782363"/>
            <a:ext cx="648072" cy="525806"/>
          </a:xfrm>
          <a:prstGeom prst="straightConnector1">
            <a:avLst/>
          </a:prstGeom>
          <a:noFill/>
          <a:ln w="38100" cap="flat" cmpd="sng" algn="ctr">
            <a:solidFill>
              <a:srgbClr val="92D050"/>
            </a:solidFill>
            <a:prstDash val="dashDot"/>
            <a:tailEnd type="arrow"/>
          </a:ln>
          <a:effectLst>
            <a:outerShdw blurRad="40000" dist="23000" dir="5400000" rotWithShape="0">
              <a:srgbClr val="000000">
                <a:alpha val="35000"/>
              </a:srgbClr>
            </a:outerShdw>
          </a:effectLst>
        </p:spPr>
      </p:cxnSp>
      <p:sp>
        <p:nvSpPr>
          <p:cNvPr id="32" name="TextBox 30"/>
          <p:cNvSpPr txBox="1"/>
          <p:nvPr/>
        </p:nvSpPr>
        <p:spPr>
          <a:xfrm>
            <a:off x="5168733" y="3492437"/>
            <a:ext cx="1224136" cy="338554"/>
          </a:xfrm>
          <a:prstGeom prst="rect">
            <a:avLst/>
          </a:prstGeom>
          <a:noFill/>
        </p:spPr>
        <p:txBody>
          <a:bodyPr wrap="square" rtlCol="0">
            <a:spAutoFit/>
          </a:bodyPr>
          <a:lstStyle/>
          <a:p>
            <a:pPr algn="ctr"/>
            <a:r>
              <a:rPr lang="zh-CN" altLang="en-US" sz="1600" b="1" dirty="0">
                <a:solidFill>
                  <a:srgbClr val="FFC000"/>
                </a:solidFill>
                <a:latin typeface="微软雅黑" panose="020B0503020204020204" pitchFamily="34" charset="-122"/>
                <a:ea typeface="微软雅黑" panose="020B0503020204020204" pitchFamily="34" charset="-122"/>
              </a:rPr>
              <a:t>通信服务</a:t>
            </a:r>
          </a:p>
        </p:txBody>
      </p:sp>
      <p:cxnSp>
        <p:nvCxnSpPr>
          <p:cNvPr id="33" name="直接箭头连接符 32"/>
          <p:cNvCxnSpPr/>
          <p:nvPr/>
        </p:nvCxnSpPr>
        <p:spPr>
          <a:xfrm>
            <a:off x="7071290" y="3868587"/>
            <a:ext cx="471808" cy="464801"/>
          </a:xfrm>
          <a:prstGeom prst="straightConnector1">
            <a:avLst/>
          </a:prstGeom>
          <a:noFill/>
          <a:ln w="38100" cap="flat" cmpd="sng" algn="ctr">
            <a:solidFill>
              <a:srgbClr val="92D050"/>
            </a:solidFill>
            <a:prstDash val="dashDot"/>
            <a:tailEnd type="arrow"/>
          </a:ln>
          <a:effectLst>
            <a:outerShdw blurRad="40000" dist="23000" dir="5400000" rotWithShape="0">
              <a:srgbClr val="000000">
                <a:alpha val="35000"/>
              </a:srgbClr>
            </a:outerShdw>
          </a:effectLst>
        </p:spPr>
      </p:cxnSp>
      <p:sp>
        <p:nvSpPr>
          <p:cNvPr id="34" name="TextBox 32"/>
          <p:cNvSpPr txBox="1"/>
          <p:nvPr/>
        </p:nvSpPr>
        <p:spPr>
          <a:xfrm>
            <a:off x="6472106" y="3492437"/>
            <a:ext cx="1080120" cy="338554"/>
          </a:xfrm>
          <a:prstGeom prst="rect">
            <a:avLst/>
          </a:prstGeom>
          <a:noFill/>
        </p:spPr>
        <p:txBody>
          <a:bodyPr wrap="square" rtlCol="0">
            <a:spAutoFit/>
          </a:bodyPr>
          <a:lstStyle/>
          <a:p>
            <a:pPr algn="ctr"/>
            <a:r>
              <a:rPr lang="zh-CN" altLang="en-US" sz="1600" b="1" dirty="0">
                <a:solidFill>
                  <a:srgbClr val="FFC000"/>
                </a:solidFill>
                <a:latin typeface="微软雅黑" panose="020B0503020204020204" pitchFamily="34" charset="-122"/>
                <a:ea typeface="微软雅黑" panose="020B0503020204020204" pitchFamily="34" charset="-122"/>
              </a:rPr>
              <a:t>通信服务</a:t>
            </a:r>
          </a:p>
        </p:txBody>
      </p:sp>
      <p:cxnSp>
        <p:nvCxnSpPr>
          <p:cNvPr id="35" name="直接箭头连接符 34"/>
          <p:cNvCxnSpPr/>
          <p:nvPr/>
        </p:nvCxnSpPr>
        <p:spPr>
          <a:xfrm>
            <a:off x="6366971" y="3066265"/>
            <a:ext cx="0" cy="1089679"/>
          </a:xfrm>
          <a:prstGeom prst="straightConnector1">
            <a:avLst/>
          </a:prstGeom>
          <a:noFill/>
          <a:ln w="38100" cap="flat" cmpd="sng" algn="ctr">
            <a:solidFill>
              <a:srgbClr val="92D050"/>
            </a:solidFill>
            <a:prstDash val="dashDot"/>
            <a:tailEnd type="arrow"/>
          </a:ln>
          <a:effectLst>
            <a:outerShdw blurRad="40000" dist="23000" dir="5400000" rotWithShape="0">
              <a:srgbClr val="000000">
                <a:alpha val="35000"/>
              </a:srgbClr>
            </a:outerShdw>
          </a:effectLst>
        </p:spPr>
      </p:cxnSp>
      <p:sp>
        <p:nvSpPr>
          <p:cNvPr id="36" name="TextBox 34"/>
          <p:cNvSpPr txBox="1"/>
          <p:nvPr/>
        </p:nvSpPr>
        <p:spPr>
          <a:xfrm>
            <a:off x="5824753" y="2761465"/>
            <a:ext cx="1080120" cy="338554"/>
          </a:xfrm>
          <a:prstGeom prst="rect">
            <a:avLst/>
          </a:prstGeom>
          <a:noFill/>
        </p:spPr>
        <p:txBody>
          <a:bodyPr wrap="square" rtlCol="0">
            <a:spAutoFit/>
          </a:bodyPr>
          <a:lstStyle/>
          <a:p>
            <a:pPr algn="ctr"/>
            <a:r>
              <a:rPr lang="zh-CN" altLang="en-US" sz="1600" b="1" dirty="0">
                <a:solidFill>
                  <a:srgbClr val="FFC000"/>
                </a:solidFill>
                <a:latin typeface="微软雅黑" panose="020B0503020204020204" pitchFamily="34" charset="-122"/>
                <a:ea typeface="微软雅黑" panose="020B0503020204020204" pitchFamily="34" charset="-122"/>
              </a:rPr>
              <a:t>智能投递</a:t>
            </a:r>
          </a:p>
        </p:txBody>
      </p:sp>
      <p:cxnSp>
        <p:nvCxnSpPr>
          <p:cNvPr id="37" name="直接箭头连接符 36"/>
          <p:cNvCxnSpPr/>
          <p:nvPr/>
        </p:nvCxnSpPr>
        <p:spPr>
          <a:xfrm flipH="1" flipV="1">
            <a:off x="6332021" y="4994729"/>
            <a:ext cx="16396" cy="1119536"/>
          </a:xfrm>
          <a:prstGeom prst="straightConnector1">
            <a:avLst/>
          </a:prstGeom>
          <a:noFill/>
          <a:ln w="38100" cap="flat" cmpd="sng" algn="ctr">
            <a:solidFill>
              <a:srgbClr val="92D050"/>
            </a:solidFill>
            <a:prstDash val="dashDot"/>
            <a:tailEnd type="arrow"/>
          </a:ln>
          <a:effectLst>
            <a:outerShdw blurRad="40000" dist="23000" dir="5400000" rotWithShape="0">
              <a:srgbClr val="000000">
                <a:alpha val="35000"/>
              </a:srgbClr>
            </a:outerShdw>
          </a:effectLst>
        </p:spPr>
      </p:cxnSp>
      <p:sp>
        <p:nvSpPr>
          <p:cNvPr id="38" name="TextBox 36"/>
          <p:cNvSpPr txBox="1"/>
          <p:nvPr/>
        </p:nvSpPr>
        <p:spPr>
          <a:xfrm>
            <a:off x="5780802" y="5809465"/>
            <a:ext cx="1290488" cy="338554"/>
          </a:xfrm>
          <a:prstGeom prst="rect">
            <a:avLst/>
          </a:prstGeom>
          <a:noFill/>
        </p:spPr>
        <p:txBody>
          <a:bodyPr wrap="square" rtlCol="0">
            <a:spAutoFit/>
          </a:bodyPr>
          <a:lstStyle/>
          <a:p>
            <a:pPr algn="ctr"/>
            <a:r>
              <a:rPr lang="zh-CN" altLang="en-US" sz="1600" b="1" dirty="0">
                <a:solidFill>
                  <a:srgbClr val="FFC000"/>
                </a:solidFill>
                <a:latin typeface="微软雅黑" panose="020B0503020204020204" pitchFamily="34" charset="-122"/>
                <a:ea typeface="微软雅黑" panose="020B0503020204020204" pitchFamily="34" charset="-122"/>
              </a:rPr>
              <a:t>统一管理</a:t>
            </a:r>
          </a:p>
        </p:txBody>
      </p:sp>
      <p:cxnSp>
        <p:nvCxnSpPr>
          <p:cNvPr id="39" name="直接箭头连接符 38"/>
          <p:cNvCxnSpPr/>
          <p:nvPr/>
        </p:nvCxnSpPr>
        <p:spPr>
          <a:xfrm flipH="1" flipV="1">
            <a:off x="8376845" y="4991193"/>
            <a:ext cx="432048" cy="398012"/>
          </a:xfrm>
          <a:prstGeom prst="straightConnector1">
            <a:avLst/>
          </a:prstGeom>
          <a:noFill/>
          <a:ln w="38100" cap="flat" cmpd="sng" algn="ctr">
            <a:solidFill>
              <a:srgbClr val="92D050"/>
            </a:solidFill>
            <a:prstDash val="dashDot"/>
            <a:tailEnd type="arrow"/>
          </a:ln>
          <a:effectLst>
            <a:outerShdw blurRad="40000" dist="23000" dir="5400000" rotWithShape="0">
              <a:srgbClr val="000000">
                <a:alpha val="35000"/>
              </a:srgbClr>
            </a:outerShdw>
          </a:effectLst>
        </p:spPr>
      </p:cxnSp>
      <p:sp>
        <p:nvSpPr>
          <p:cNvPr id="40" name="TextBox 38"/>
          <p:cNvSpPr txBox="1"/>
          <p:nvPr/>
        </p:nvSpPr>
        <p:spPr>
          <a:xfrm>
            <a:off x="8481101" y="5372066"/>
            <a:ext cx="1224136" cy="584775"/>
          </a:xfrm>
          <a:prstGeom prst="rect">
            <a:avLst/>
          </a:prstGeom>
          <a:noFill/>
        </p:spPr>
        <p:txBody>
          <a:bodyPr wrap="square" rtlCol="0">
            <a:spAutoFit/>
          </a:bodyPr>
          <a:lstStyle/>
          <a:p>
            <a:pPr algn="ctr"/>
            <a:r>
              <a:rPr lang="zh-CN" altLang="en-US" sz="1600" b="1" dirty="0">
                <a:solidFill>
                  <a:srgbClr val="FFC000"/>
                </a:solidFill>
                <a:latin typeface="微软雅黑" panose="020B0503020204020204" pitchFamily="34" charset="-122"/>
                <a:ea typeface="微软雅黑" panose="020B0503020204020204" pitchFamily="34" charset="-122"/>
              </a:rPr>
              <a:t>接触手段</a:t>
            </a:r>
            <a:endParaRPr lang="en-US" altLang="zh-CN" sz="1600" b="1" dirty="0">
              <a:solidFill>
                <a:srgbClr val="FFC000"/>
              </a:solidFill>
              <a:latin typeface="微软雅黑" panose="020B0503020204020204" pitchFamily="34" charset="-122"/>
              <a:ea typeface="微软雅黑" panose="020B0503020204020204" pitchFamily="34" charset="-122"/>
            </a:endParaRPr>
          </a:p>
          <a:p>
            <a:pPr algn="ctr"/>
            <a:r>
              <a:rPr lang="zh-CN" altLang="en-US" sz="1600" b="1" dirty="0">
                <a:solidFill>
                  <a:srgbClr val="FFC000"/>
                </a:solidFill>
                <a:latin typeface="微软雅黑" panose="020B0503020204020204" pitchFamily="34" charset="-122"/>
                <a:ea typeface="微软雅黑" panose="020B0503020204020204" pitchFamily="34" charset="-122"/>
              </a:rPr>
              <a:t>丰富</a:t>
            </a:r>
          </a:p>
        </p:txBody>
      </p:sp>
      <p:cxnSp>
        <p:nvCxnSpPr>
          <p:cNvPr id="41" name="直接箭头连接符 40"/>
          <p:cNvCxnSpPr/>
          <p:nvPr/>
        </p:nvCxnSpPr>
        <p:spPr>
          <a:xfrm flipV="1">
            <a:off x="3980773" y="4991193"/>
            <a:ext cx="533772" cy="398012"/>
          </a:xfrm>
          <a:prstGeom prst="straightConnector1">
            <a:avLst/>
          </a:prstGeom>
          <a:noFill/>
          <a:ln w="38100" cap="flat" cmpd="sng" algn="ctr">
            <a:solidFill>
              <a:srgbClr val="92D050"/>
            </a:solidFill>
            <a:prstDash val="dashDot"/>
            <a:tailEnd type="arrow"/>
          </a:ln>
          <a:effectLst>
            <a:outerShdw blurRad="40000" dist="23000" dir="5400000" rotWithShape="0">
              <a:srgbClr val="000000">
                <a:alpha val="35000"/>
              </a:srgbClr>
            </a:outerShdw>
          </a:effectLst>
        </p:spPr>
      </p:cxnSp>
      <p:sp>
        <p:nvSpPr>
          <p:cNvPr id="42" name="TextBox 40"/>
          <p:cNvSpPr txBox="1"/>
          <p:nvPr/>
        </p:nvSpPr>
        <p:spPr>
          <a:xfrm>
            <a:off x="3340991" y="5399954"/>
            <a:ext cx="1224136" cy="584775"/>
          </a:xfrm>
          <a:prstGeom prst="rect">
            <a:avLst/>
          </a:prstGeom>
          <a:noFill/>
        </p:spPr>
        <p:txBody>
          <a:bodyPr wrap="square" rtlCol="0">
            <a:spAutoFit/>
          </a:bodyPr>
          <a:lstStyle/>
          <a:p>
            <a:pPr algn="ctr"/>
            <a:r>
              <a:rPr lang="zh-CN" altLang="en-US" sz="1600" b="1" dirty="0">
                <a:solidFill>
                  <a:srgbClr val="FFC000"/>
                </a:solidFill>
                <a:latin typeface="微软雅黑" panose="020B0503020204020204" pitchFamily="34" charset="-122"/>
                <a:ea typeface="微软雅黑" panose="020B0503020204020204" pitchFamily="34" charset="-122"/>
              </a:rPr>
              <a:t>服务价值</a:t>
            </a:r>
            <a:endParaRPr lang="en-US" altLang="zh-CN" sz="1600" b="1" dirty="0">
              <a:solidFill>
                <a:srgbClr val="FFC000"/>
              </a:solidFill>
              <a:latin typeface="微软雅黑" panose="020B0503020204020204" pitchFamily="34" charset="-122"/>
              <a:ea typeface="微软雅黑" panose="020B0503020204020204" pitchFamily="34" charset="-122"/>
            </a:endParaRPr>
          </a:p>
          <a:p>
            <a:pPr algn="ctr"/>
            <a:r>
              <a:rPr lang="zh-CN" altLang="en-US" sz="1600" b="1" dirty="0">
                <a:solidFill>
                  <a:srgbClr val="FFC000"/>
                </a:solidFill>
                <a:latin typeface="微软雅黑" panose="020B0503020204020204" pitchFamily="34" charset="-122"/>
                <a:ea typeface="微软雅黑" panose="020B0503020204020204" pitchFamily="34" charset="-122"/>
              </a:rPr>
              <a:t>提升</a:t>
            </a:r>
          </a:p>
        </p:txBody>
      </p:sp>
      <p:sp>
        <p:nvSpPr>
          <p:cNvPr id="43" name="Rectangle 7"/>
          <p:cNvSpPr/>
          <p:nvPr>
            <p:custDataLst>
              <p:tags r:id="rId1"/>
            </p:custDataLst>
          </p:nvPr>
        </p:nvSpPr>
        <p:spPr bwMode="auto">
          <a:xfrm>
            <a:off x="2190597" y="1164537"/>
            <a:ext cx="2662008" cy="778139"/>
          </a:xfrm>
          <a:prstGeom prst="rect">
            <a:avLst/>
          </a:prstGeom>
          <a:solidFill>
            <a:srgbClr val="00CC99"/>
          </a:solidFill>
          <a:ln w="9525" cap="flat" cmpd="sng" algn="ctr">
            <a:noFill/>
            <a:prstDash val="solid"/>
          </a:ln>
          <a:effectLst/>
        </p:spPr>
        <p:txBody>
          <a:bodyPr lIns="68583" tIns="34292" rIns="68583" bIns="34292" rtlCol="0" anchor="ctr" anchorCtr="0"/>
          <a:lstStyle/>
          <a:p>
            <a:pPr algn="ctr" defTabSz="914248" fontAlgn="auto">
              <a:spcBef>
                <a:spcPts val="0"/>
              </a:spcBef>
              <a:spcAft>
                <a:spcPts val="0"/>
              </a:spcAft>
              <a:defRPr/>
            </a:pPr>
            <a:r>
              <a:rPr lang="zh-CN" altLang="en-US" b="1" kern="0" dirty="0">
                <a:solidFill>
                  <a:schemeClr val="bg1"/>
                </a:solidFill>
                <a:latin typeface="微软雅黑" panose="020B0503020204020204" pitchFamily="34" charset="-122"/>
                <a:ea typeface="微软雅黑" panose="020B0503020204020204" pitchFamily="34" charset="-122"/>
                <a:cs typeface="Segoe UI" pitchFamily="34" charset="0"/>
              </a:rPr>
              <a:t>平台服务</a:t>
            </a:r>
            <a:endParaRPr lang="en-US" b="1" kern="0" dirty="0">
              <a:solidFill>
                <a:schemeClr val="bg1"/>
              </a:solidFill>
              <a:latin typeface="微软雅黑" panose="020B0503020204020204" pitchFamily="34" charset="-122"/>
              <a:ea typeface="微软雅黑" panose="020B0503020204020204" pitchFamily="34" charset="-122"/>
              <a:cs typeface="Segoe UI" pitchFamily="34" charset="0"/>
            </a:endParaRPr>
          </a:p>
        </p:txBody>
      </p:sp>
      <p:sp>
        <p:nvSpPr>
          <p:cNvPr id="44" name="Rectangle 7"/>
          <p:cNvSpPr/>
          <p:nvPr>
            <p:custDataLst>
              <p:tags r:id="rId2"/>
            </p:custDataLst>
          </p:nvPr>
        </p:nvSpPr>
        <p:spPr bwMode="auto">
          <a:xfrm>
            <a:off x="4926901" y="1164537"/>
            <a:ext cx="2662008" cy="778139"/>
          </a:xfrm>
          <a:prstGeom prst="rect">
            <a:avLst/>
          </a:prstGeom>
          <a:solidFill>
            <a:srgbClr val="F8964D"/>
          </a:solidFill>
          <a:ln w="9525" cap="flat" cmpd="sng" algn="ctr">
            <a:noFill/>
            <a:prstDash val="solid"/>
          </a:ln>
          <a:effectLst/>
        </p:spPr>
        <p:txBody>
          <a:bodyPr lIns="68583" tIns="34292" rIns="68583" bIns="34292" rtlCol="0" anchor="ctr" anchorCtr="0"/>
          <a:lstStyle/>
          <a:p>
            <a:pPr algn="ctr" defTabSz="914248" fontAlgn="auto">
              <a:spcBef>
                <a:spcPts val="0"/>
              </a:spcBef>
              <a:spcAft>
                <a:spcPts val="0"/>
              </a:spcAft>
              <a:defRPr/>
            </a:pPr>
            <a:r>
              <a:rPr lang="zh-CN" altLang="en-US" b="1" kern="0" dirty="0">
                <a:solidFill>
                  <a:schemeClr val="bg1"/>
                </a:solidFill>
                <a:latin typeface="微软雅黑" panose="020B0503020204020204" pitchFamily="34" charset="-122"/>
                <a:ea typeface="微软雅黑" panose="020B0503020204020204" pitchFamily="34" charset="-122"/>
                <a:cs typeface="Segoe UI" pitchFamily="34" charset="0"/>
              </a:rPr>
              <a:t>云服务</a:t>
            </a:r>
            <a:endParaRPr lang="en-US" b="1" kern="0" dirty="0">
              <a:solidFill>
                <a:schemeClr val="bg1"/>
              </a:solidFill>
              <a:latin typeface="微软雅黑" panose="020B0503020204020204" pitchFamily="34" charset="-122"/>
              <a:ea typeface="微软雅黑" panose="020B0503020204020204" pitchFamily="34" charset="-122"/>
              <a:cs typeface="Segoe UI" pitchFamily="34" charset="0"/>
            </a:endParaRPr>
          </a:p>
        </p:txBody>
      </p:sp>
      <p:sp>
        <p:nvSpPr>
          <p:cNvPr id="45" name="Rectangle 7"/>
          <p:cNvSpPr/>
          <p:nvPr>
            <p:custDataLst>
              <p:tags r:id="rId3"/>
            </p:custDataLst>
          </p:nvPr>
        </p:nvSpPr>
        <p:spPr bwMode="auto">
          <a:xfrm>
            <a:off x="7663205" y="1164537"/>
            <a:ext cx="2662008" cy="778139"/>
          </a:xfrm>
          <a:prstGeom prst="rect">
            <a:avLst/>
          </a:prstGeom>
          <a:solidFill>
            <a:srgbClr val="33CCCC"/>
          </a:solidFill>
          <a:ln w="9525" cap="flat" cmpd="sng" algn="ctr">
            <a:noFill/>
            <a:prstDash val="solid"/>
          </a:ln>
          <a:effectLst/>
        </p:spPr>
        <p:txBody>
          <a:bodyPr lIns="68583" tIns="34292" rIns="68583" bIns="34292" rtlCol="0" anchor="ctr" anchorCtr="0"/>
          <a:lstStyle/>
          <a:p>
            <a:pPr algn="ctr" defTabSz="914248" fontAlgn="auto">
              <a:spcBef>
                <a:spcPts val="0"/>
              </a:spcBef>
              <a:spcAft>
                <a:spcPts val="0"/>
              </a:spcAft>
              <a:defRPr/>
            </a:pPr>
            <a:r>
              <a:rPr lang="zh-CN" altLang="en-US" b="1" kern="0" dirty="0">
                <a:solidFill>
                  <a:schemeClr val="bg1"/>
                </a:solidFill>
                <a:latin typeface="微软雅黑" panose="020B0503020204020204" pitchFamily="34" charset="-122"/>
                <a:ea typeface="微软雅黑" panose="020B0503020204020204" pitchFamily="34" charset="-122"/>
                <a:cs typeface="Segoe UI" pitchFamily="34" charset="0"/>
              </a:rPr>
              <a:t>大数据服务</a:t>
            </a:r>
            <a:endParaRPr lang="en-US" b="1" kern="0" dirty="0">
              <a:solidFill>
                <a:schemeClr val="bg1"/>
              </a:solidFill>
              <a:latin typeface="微软雅黑" panose="020B0503020204020204"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3081917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p:cNvSpPr>
          <p:nvPr/>
        </p:nvSpPr>
        <p:spPr>
          <a:xfrm>
            <a:off x="3505199" y="76200"/>
            <a:ext cx="5260975" cy="914400"/>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rPr>
              <a:t>国内虚拟运营</a:t>
            </a:r>
            <a:r>
              <a:rPr lang="zh-CN" altLang="en-US" sz="3200" kern="0" dirty="0" smtClean="0">
                <a:solidFill>
                  <a:srgbClr val="F8964D"/>
                </a:solidFill>
                <a:latin typeface="微软雅黑" pitchFamily="34" charset="-122"/>
                <a:ea typeface="微软雅黑" pitchFamily="34" charset="-122"/>
                <a:cs typeface="+mj-cs"/>
              </a:rPr>
              <a:t>规模前景广阔</a:t>
            </a:r>
            <a:endParaRPr kumimoji="0" lang="zh-CN" altLang="en-US" sz="3200" i="0" u="none" strike="noStrike" kern="0" cap="none" spc="0" normalizeH="0" baseline="0" noProof="0" dirty="0" smtClean="0">
              <a:ln>
                <a:noFill/>
              </a:ln>
              <a:solidFill>
                <a:srgbClr val="F8964D"/>
              </a:solidFill>
              <a:effectLst/>
              <a:uLnTx/>
              <a:uFillTx/>
              <a:latin typeface="微软雅黑" pitchFamily="34" charset="-122"/>
              <a:ea typeface="微软雅黑" pitchFamily="34" charset="-122"/>
              <a:cs typeface="+mj-cs"/>
            </a:endParaRPr>
          </a:p>
        </p:txBody>
      </p:sp>
      <p:sp>
        <p:nvSpPr>
          <p:cNvPr id="5" name="矩形 4"/>
          <p:cNvSpPr/>
          <p:nvPr/>
        </p:nvSpPr>
        <p:spPr>
          <a:xfrm>
            <a:off x="534986" y="962167"/>
            <a:ext cx="11201400" cy="1477328"/>
          </a:xfrm>
          <a:prstGeom prst="rect">
            <a:avLst/>
          </a:prstGeom>
        </p:spPr>
        <p:txBody>
          <a:bodyPr wrap="square">
            <a:spAutoFit/>
          </a:bodyPr>
          <a:lstStyle/>
          <a:p>
            <a:pPr>
              <a:lnSpc>
                <a:spcPct val="150000"/>
              </a:lnSpc>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根据中国移动公布数据显示，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2013</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年中国</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MVNO</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市场规模约</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90</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亿元，占移动通信服务市场的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左右。根据欧洲和香港市场的发展经验分析，未来</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3-5</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年内，</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MVNO</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在中国的收入市场份额乐观估计将达到</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4-5%</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MVNO</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在中国的市场规模到</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2017</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年可以达到</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700</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亿。</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7" y="2819400"/>
            <a:ext cx="7599998" cy="381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332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Ye3zYL0kOWuNac7N7nV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Ye3zYL0kOWuNac7N7nV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Ye3zYL0kOWuNac7N7nV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IV4OgQXW0uEUK9AgCy3Cw"/>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5076</TotalTime>
  <Words>2667</Words>
  <Application>Microsoft Office PowerPoint</Application>
  <PresentationFormat>自定义</PresentationFormat>
  <Paragraphs>349</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26</vt:i4>
      </vt:variant>
    </vt:vector>
  </HeadingPairs>
  <TitlesOfParts>
    <vt:vector size="40" baseType="lpstr">
      <vt:lpstr>宋体</vt:lpstr>
      <vt:lpstr>微软雅黑</vt:lpstr>
      <vt:lpstr>Arial</vt:lpstr>
      <vt:lpstr>Arial Black</vt:lpstr>
      <vt:lpstr>Broadway</vt:lpstr>
      <vt:lpstr>Calibri</vt:lpstr>
      <vt:lpstr>Calibri Light</vt:lpstr>
      <vt:lpstr>Segoe UI</vt:lpstr>
      <vt:lpstr>Times New Roman</vt:lpstr>
      <vt:lpstr>Wingdings</vt:lpstr>
      <vt:lpstr>默认设计模板</vt:lpstr>
      <vt:lpstr>自定义设计方案</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lijing</dc:creator>
  <cp:lastModifiedBy>Administrator</cp:lastModifiedBy>
  <cp:revision>417</cp:revision>
  <cp:lastPrinted>1601-01-01T00:00:00Z</cp:lastPrinted>
  <dcterms:created xsi:type="dcterms:W3CDTF">1601-01-01T00:00:00Z</dcterms:created>
  <dcterms:modified xsi:type="dcterms:W3CDTF">2014-07-25T01:34:40Z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