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6" r:id="rId4"/>
    <p:sldId id="260" r:id="rId5"/>
    <p:sldId id="261" r:id="rId6"/>
    <p:sldId id="262" r:id="rId7"/>
    <p:sldId id="266" r:id="rId8"/>
    <p:sldId id="263" r:id="rId9"/>
    <p:sldId id="265" r:id="rId10"/>
    <p:sldId id="25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F6600"/>
    <a:srgbClr val="FDEADA"/>
    <a:srgbClr val="FFFFFF"/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-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D22DA-D886-4065-BB8C-20903E1C9CD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55D00-A0E6-44E8-ABDD-4E505E23E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62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集成线</a:t>
            </a:r>
            <a:endParaRPr lang="en-US" altLang="zh-CN" dirty="0" smtClean="0"/>
          </a:p>
          <a:p>
            <a:r>
              <a:rPr lang="zh-CN" altLang="en-US" dirty="0" smtClean="0"/>
              <a:t>平台线</a:t>
            </a:r>
            <a:endParaRPr lang="en-US" altLang="zh-CN" dirty="0" smtClean="0"/>
          </a:p>
          <a:p>
            <a:r>
              <a:rPr lang="zh-CN" altLang="en-US" dirty="0" smtClean="0"/>
              <a:t>产品线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CB2C-D16C-4C7C-AC44-211C0975F32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矩形"/>
          <p:cNvSpPr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3</a:t>
            </a: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</a:p>
        </p:txBody>
      </p:sp>
      <p:sp>
        <p:nvSpPr>
          <p:cNvPr id="4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</a:p>
        </p:txBody>
      </p:sp>
      <p:sp>
        <p:nvSpPr>
          <p:cNvPr id="44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78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矩形"/>
          <p:cNvSpPr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3</a:t>
            </a: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</a:p>
        </p:txBody>
      </p:sp>
      <p:sp>
        <p:nvSpPr>
          <p:cNvPr id="4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</a:p>
        </p:txBody>
      </p:sp>
      <p:sp>
        <p:nvSpPr>
          <p:cNvPr id="44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/>
              <a:t>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78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55D00-A0E6-44E8-ABDD-4E505E23E6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139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张勇\亚信ppt 封面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5154-93CD-4B2B-8D0B-D756E49829F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lijing\Desktop\亚信稿子\新LOGOppt-张勇\亚信ppt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jing\Desktop\亚信稿子\新LOGOppt-张勇\亚信ppt 封底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" y="-1"/>
            <a:ext cx="9144004" cy="51435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4.jpeg"/><Relationship Id="rId3" Type="http://schemas.openxmlformats.org/officeDocument/2006/relationships/image" Target="../media/image15.emf"/><Relationship Id="rId7" Type="http://schemas.openxmlformats.org/officeDocument/2006/relationships/image" Target="../media/image19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image" Target="../media/image26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87624" y="1779662"/>
            <a:ext cx="6096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物联家电云平台</a:t>
            </a:r>
            <a:endParaRPr lang="zh-CN" altLang="en-US" sz="4400" kern="0" dirty="0">
              <a:latin typeface="+mj-lt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203598"/>
            <a:ext cx="9144000" cy="393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771550"/>
            <a:ext cx="5791200" cy="44577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海尔物联网智慧家庭</a:t>
            </a:r>
            <a:r>
              <a:rPr lang="en-US" altLang="zh-CN" sz="2000" b="1" kern="0" noProof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</a:t>
            </a:r>
            <a:r>
              <a:rPr lang="en-US" altLang="zh-CN" sz="2000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Home</a:t>
            </a:r>
            <a:r>
              <a:rPr lang="zh-CN" altLang="en-US" sz="2000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介绍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0359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随着物联网时代的到来，智能家居方兴未艾，从高端住宅的首先应用开始正在迅速普及，成为世界性的发展潮流，智能化已成为别墅豪宅等高端住宅不可或缺的基本元素。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智慧居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高端住宅智能化解决方案以人为本专为高端成功人士设计，为其营造了安全、便利、舒适、愉悦的高品质生活。</a:t>
            </a:r>
          </a:p>
        </p:txBody>
      </p:sp>
      <p:pic>
        <p:nvPicPr>
          <p:cNvPr id="1026" name="Picture 2" descr="D:\My DBank\2-项目\海尔云家电\P0201211195115784949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83323"/>
            <a:ext cx="6597774" cy="32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499" y="1661721"/>
            <a:ext cx="1876425" cy="59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514" y="2333572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远程视频监控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498" y="2591930"/>
            <a:ext cx="1876425" cy="56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6514" y="3247798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移动可视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讲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498" y="3453759"/>
            <a:ext cx="1876425" cy="67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4476" y="4090292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屏合一场景联动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497" y="4315409"/>
            <a:ext cx="1876426" cy="59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8622" y="4910122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设备智能管控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353" y="1675370"/>
            <a:ext cx="1876425" cy="69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352" y="2615820"/>
            <a:ext cx="1876425" cy="66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9216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39552" y="1217320"/>
            <a:ext cx="8352928" cy="3802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97024" y="397461"/>
            <a:ext cx="6439272" cy="44577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79912" y="1347615"/>
            <a:ext cx="648072" cy="36003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 尔 </a:t>
            </a:r>
            <a:r>
              <a:rPr lang="en-US" altLang="zh-CN" b="1" kern="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uHOME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 平 台</a:t>
            </a:r>
          </a:p>
        </p:txBody>
      </p:sp>
      <p:sp>
        <p:nvSpPr>
          <p:cNvPr id="4" name="圆柱形 3"/>
          <p:cNvSpPr/>
          <p:nvPr/>
        </p:nvSpPr>
        <p:spPr bwMode="auto">
          <a:xfrm>
            <a:off x="683568" y="1408286"/>
            <a:ext cx="2217350" cy="63949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383241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外部社交网络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677457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活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法网、也买酒、豆瓣网等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柱形 17"/>
          <p:cNvSpPr/>
          <p:nvPr/>
        </p:nvSpPr>
        <p:spPr bwMode="auto">
          <a:xfrm>
            <a:off x="683568" y="2136335"/>
            <a:ext cx="2217350" cy="63949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2099415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M2M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2397537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烤箱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酒柜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空调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冰箱等终端控制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柱形 20"/>
          <p:cNvSpPr/>
          <p:nvPr/>
        </p:nvSpPr>
        <p:spPr bwMode="auto">
          <a:xfrm>
            <a:off x="683568" y="2864385"/>
            <a:ext cx="2217350" cy="63949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2827463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117617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界面操作、点击、使用，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UGC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柱形 23"/>
          <p:cNvSpPr/>
          <p:nvPr/>
        </p:nvSpPr>
        <p:spPr bwMode="auto">
          <a:xfrm>
            <a:off x="683568" y="3592433"/>
            <a:ext cx="2217350" cy="63949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3549665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uHome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在线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576" y="3867894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访客点击流，社区言论，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UGC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 bwMode="auto">
          <a:xfrm>
            <a:off x="683568" y="4308524"/>
            <a:ext cx="2217350" cy="63949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4557777"/>
            <a:ext cx="206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uHome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用户资料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左右箭头 6"/>
          <p:cNvSpPr/>
          <p:nvPr/>
        </p:nvSpPr>
        <p:spPr bwMode="auto">
          <a:xfrm>
            <a:off x="3131840" y="1644089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左右箭头 39"/>
          <p:cNvSpPr/>
          <p:nvPr/>
        </p:nvSpPr>
        <p:spPr bwMode="auto">
          <a:xfrm>
            <a:off x="3131840" y="2269001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左右箭头 40"/>
          <p:cNvSpPr/>
          <p:nvPr/>
        </p:nvSpPr>
        <p:spPr bwMode="auto">
          <a:xfrm>
            <a:off x="3131840" y="2979090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左右箭头 41"/>
          <p:cNvSpPr/>
          <p:nvPr/>
        </p:nvSpPr>
        <p:spPr bwMode="auto">
          <a:xfrm>
            <a:off x="3131840" y="3701268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左右箭头 42"/>
          <p:cNvSpPr/>
          <p:nvPr/>
        </p:nvSpPr>
        <p:spPr bwMode="auto">
          <a:xfrm>
            <a:off x="3131840" y="4456256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12207" y="1347614"/>
            <a:ext cx="2016224" cy="6067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排行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，热点，冷门，功能点击，用户反馈</a:t>
            </a: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212207" y="2087841"/>
            <a:ext cx="2016224" cy="6067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内容体验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热点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，冷门，点击流，用户类型和反馈</a:t>
            </a: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212207" y="2828069"/>
            <a:ext cx="2016224" cy="6067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品牌和产品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舆情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热点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地域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话题，意见领袖，粉丝，建议，咨询，投诉，危机等</a:t>
            </a: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212207" y="3568296"/>
            <a:ext cx="2016224" cy="6067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创新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终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-App-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-UI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等创意，需求投票、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UGC</a:t>
            </a: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220072" y="4308523"/>
            <a:ext cx="2016224" cy="6067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产品端故障自反馈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决策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仸务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角色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反馈</a:t>
            </a: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7" y="1347615"/>
            <a:ext cx="1015171" cy="64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96337" y="1995408"/>
            <a:ext cx="1015171" cy="23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开发者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329" y="2352943"/>
            <a:ext cx="1087179" cy="3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96336" y="2712100"/>
            <a:ext cx="1015171" cy="23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内容提供方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329" y="3183883"/>
            <a:ext cx="1057275" cy="34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723878"/>
            <a:ext cx="646996" cy="48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9926" y="3867392"/>
            <a:ext cx="442050" cy="52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1183" y="4502495"/>
            <a:ext cx="1033265" cy="35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左右箭头 47"/>
          <p:cNvSpPr/>
          <p:nvPr/>
        </p:nvSpPr>
        <p:spPr bwMode="auto">
          <a:xfrm>
            <a:off x="4572000" y="1644089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左右箭头 48"/>
          <p:cNvSpPr/>
          <p:nvPr/>
        </p:nvSpPr>
        <p:spPr bwMode="auto">
          <a:xfrm>
            <a:off x="4572000" y="2269001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左右箭头 49"/>
          <p:cNvSpPr/>
          <p:nvPr/>
        </p:nvSpPr>
        <p:spPr bwMode="auto">
          <a:xfrm>
            <a:off x="4572000" y="2979090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左右箭头 50"/>
          <p:cNvSpPr/>
          <p:nvPr/>
        </p:nvSpPr>
        <p:spPr bwMode="auto">
          <a:xfrm>
            <a:off x="4572000" y="3701268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左右箭头 51"/>
          <p:cNvSpPr/>
          <p:nvPr/>
        </p:nvSpPr>
        <p:spPr bwMode="auto">
          <a:xfrm>
            <a:off x="4572000" y="4456256"/>
            <a:ext cx="432048" cy="22629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36984" y="771550"/>
            <a:ext cx="5791200" cy="445770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云平台支持海尔</a:t>
            </a:r>
            <a:r>
              <a:rPr lang="en-US" altLang="zh-CN" sz="2000" b="1" kern="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uHome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的优化和创新</a:t>
            </a:r>
            <a:endParaRPr lang="zh-CN" altLang="zh-CN" sz="2000" b="1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00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97024" y="102870"/>
            <a:ext cx="5791200" cy="44577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5" name="AutoShape 2"/>
          <p:cNvSpPr>
            <a:spLocks noChangeArrowheads="1"/>
          </p:cNvSpPr>
          <p:nvPr/>
        </p:nvSpPr>
        <p:spPr bwMode="auto">
          <a:xfrm>
            <a:off x="539552" y="4058989"/>
            <a:ext cx="7848600" cy="819150"/>
          </a:xfrm>
          <a:prstGeom prst="parallelogram">
            <a:avLst>
              <a:gd name="adj" fmla="val 110275"/>
            </a:avLst>
          </a:prstGeom>
          <a:solidFill>
            <a:schemeClr val="bg1"/>
          </a:solidFill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0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0" name="Object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378" y="4165352"/>
            <a:ext cx="258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1291803" y="4630489"/>
            <a:ext cx="441134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手机</a:t>
            </a:r>
          </a:p>
        </p:txBody>
      </p:sp>
      <p:pic>
        <p:nvPicPr>
          <p:cNvPr id="132" name="Picture 116" descr="人-电脑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8990" y="4236789"/>
            <a:ext cx="4683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 Box 37"/>
          <p:cNvSpPr txBox="1">
            <a:spLocks noChangeArrowheads="1"/>
          </p:cNvSpPr>
          <p:nvPr/>
        </p:nvSpPr>
        <p:spPr bwMode="auto">
          <a:xfrm>
            <a:off x="4228678" y="4630489"/>
            <a:ext cx="356176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</a:p>
        </p:txBody>
      </p:sp>
      <p:sp>
        <p:nvSpPr>
          <p:cNvPr id="134" name="Text Box 40"/>
          <p:cNvSpPr txBox="1">
            <a:spLocks noChangeArrowheads="1"/>
          </p:cNvSpPr>
          <p:nvPr/>
        </p:nvSpPr>
        <p:spPr bwMode="auto">
          <a:xfrm>
            <a:off x="5508897" y="4630489"/>
            <a:ext cx="441134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烤箱</a:t>
            </a:r>
          </a:p>
        </p:txBody>
      </p:sp>
      <p:sp>
        <p:nvSpPr>
          <p:cNvPr id="135" name="Text Box 41"/>
          <p:cNvSpPr txBox="1">
            <a:spLocks noChangeArrowheads="1"/>
          </p:cNvSpPr>
          <p:nvPr/>
        </p:nvSpPr>
        <p:spPr bwMode="auto">
          <a:xfrm>
            <a:off x="6127171" y="4630489"/>
            <a:ext cx="441134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酒柜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6" name="Picture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728" y="4149477"/>
            <a:ext cx="8636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 Box 43"/>
          <p:cNvSpPr txBox="1">
            <a:spLocks noChangeArrowheads="1"/>
          </p:cNvSpPr>
          <p:nvPr/>
        </p:nvSpPr>
        <p:spPr bwMode="auto">
          <a:xfrm>
            <a:off x="6587703" y="4630489"/>
            <a:ext cx="82585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传感器网络</a:t>
            </a:r>
          </a:p>
        </p:txBody>
      </p:sp>
      <p:sp>
        <p:nvSpPr>
          <p:cNvPr id="138" name="Text Box 44"/>
          <p:cNvSpPr txBox="1">
            <a:spLocks noChangeArrowheads="1"/>
          </p:cNvSpPr>
          <p:nvPr/>
        </p:nvSpPr>
        <p:spPr bwMode="auto">
          <a:xfrm>
            <a:off x="1696615" y="4630489"/>
            <a:ext cx="69761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视频电话</a:t>
            </a:r>
          </a:p>
        </p:txBody>
      </p:sp>
      <p:pic>
        <p:nvPicPr>
          <p:cNvPr id="139" name="Picture 45" descr="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5253" y="4201864"/>
            <a:ext cx="3952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 Box 46"/>
          <p:cNvSpPr txBox="1">
            <a:spLocks noChangeArrowheads="1"/>
          </p:cNvSpPr>
          <p:nvPr/>
        </p:nvSpPr>
        <p:spPr bwMode="auto">
          <a:xfrm>
            <a:off x="4658890" y="4630489"/>
            <a:ext cx="66555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</a:p>
        </p:txBody>
      </p:sp>
      <p:pic>
        <p:nvPicPr>
          <p:cNvPr id="141" name="Picture 47" descr="人-电脑-电话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2578" y="4162177"/>
            <a:ext cx="508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 Box 48"/>
          <p:cNvSpPr txBox="1">
            <a:spLocks noChangeArrowheads="1"/>
          </p:cNvSpPr>
          <p:nvPr/>
        </p:nvSpPr>
        <p:spPr bwMode="auto">
          <a:xfrm>
            <a:off x="2315740" y="4630489"/>
            <a:ext cx="69761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呼叫中心</a:t>
            </a:r>
          </a:p>
        </p:txBody>
      </p:sp>
      <p:sp>
        <p:nvSpPr>
          <p:cNvPr id="143" name="Text Box 49"/>
          <p:cNvSpPr txBox="1">
            <a:spLocks noChangeArrowheads="1"/>
          </p:cNvSpPr>
          <p:nvPr/>
        </p:nvSpPr>
        <p:spPr bwMode="auto">
          <a:xfrm>
            <a:off x="2849140" y="4630489"/>
            <a:ext cx="69761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无线网关</a:t>
            </a:r>
          </a:p>
        </p:txBody>
      </p:sp>
      <p:pic>
        <p:nvPicPr>
          <p:cNvPr id="144" name="Picture 5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6315" y="4217739"/>
            <a:ext cx="43973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5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9790" y="4216152"/>
            <a:ext cx="438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6" name="Group 52"/>
          <p:cNvGrpSpPr>
            <a:grpSpLocks/>
          </p:cNvGrpSpPr>
          <p:nvPr/>
        </p:nvGrpSpPr>
        <p:grpSpPr bwMode="auto">
          <a:xfrm>
            <a:off x="3565103" y="4236789"/>
            <a:ext cx="536575" cy="360363"/>
            <a:chOff x="2336" y="3430"/>
            <a:chExt cx="428" cy="254"/>
          </a:xfrm>
        </p:grpSpPr>
        <p:pic>
          <p:nvPicPr>
            <p:cNvPr id="147" name="Picture 53" descr="图片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3430"/>
              <a:ext cx="4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8" name="Picture 54" descr="图片58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475"/>
              <a:ext cx="2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9" name="Text Box 55"/>
          <p:cNvSpPr txBox="1">
            <a:spLocks noChangeArrowheads="1"/>
          </p:cNvSpPr>
          <p:nvPr/>
        </p:nvSpPr>
        <p:spPr bwMode="auto">
          <a:xfrm>
            <a:off x="3530178" y="4630489"/>
            <a:ext cx="56937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云计算</a:t>
            </a:r>
          </a:p>
        </p:txBody>
      </p:sp>
      <p:sp>
        <p:nvSpPr>
          <p:cNvPr id="150" name="Text Box 56"/>
          <p:cNvSpPr txBox="1">
            <a:spLocks noChangeArrowheads="1"/>
          </p:cNvSpPr>
          <p:nvPr/>
        </p:nvSpPr>
        <p:spPr bwMode="auto">
          <a:xfrm>
            <a:off x="755576" y="4619377"/>
            <a:ext cx="607847" cy="2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1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感知层</a:t>
            </a:r>
          </a:p>
        </p:txBody>
      </p:sp>
      <p:pic>
        <p:nvPicPr>
          <p:cNvPr id="152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7629" y="4209114"/>
            <a:ext cx="432048" cy="38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488" y="4195872"/>
            <a:ext cx="320234" cy="45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540432" y="1347614"/>
            <a:ext cx="7920000" cy="4367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1995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打造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12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统一平台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设立</a:t>
            </a:r>
            <a:r>
              <a:rPr lang="zh-CN" altLang="en-US" sz="1200" b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2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，达到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平台能力及应用的可成长、可扩充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，支撑面向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智慧家庭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AutoShape 23"/>
          <p:cNvSpPr>
            <a:spLocks noChangeArrowheads="1"/>
          </p:cNvSpPr>
          <p:nvPr/>
        </p:nvSpPr>
        <p:spPr bwMode="auto">
          <a:xfrm>
            <a:off x="539552" y="3291830"/>
            <a:ext cx="7848600" cy="819150"/>
          </a:xfrm>
          <a:prstGeom prst="parallelogram">
            <a:avLst>
              <a:gd name="adj" fmla="val 110275"/>
            </a:avLst>
          </a:prstGeom>
          <a:solidFill>
            <a:schemeClr val="tx2">
              <a:lumMod val="20000"/>
              <a:lumOff val="80000"/>
            </a:schemeClr>
          </a:solidFill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755576" y="3844280"/>
            <a:ext cx="607847" cy="2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1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网络层</a:t>
            </a:r>
          </a:p>
        </p:txBody>
      </p:sp>
      <p:pic>
        <p:nvPicPr>
          <p:cNvPr id="117" name="Picture 25" descr="cloud"/>
          <p:cNvPicPr>
            <a:picLocks noGrp="1"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077" y="3364855"/>
            <a:ext cx="12239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7" descr="cloud"/>
          <p:cNvPicPr>
            <a:picLocks noGrp="1"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739" y="3364855"/>
            <a:ext cx="12239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9" descr="cloud"/>
          <p:cNvPicPr>
            <a:picLocks noGrp="1"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427" y="3364855"/>
            <a:ext cx="12239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AutoShape 6"/>
          <p:cNvSpPr>
            <a:spLocks noChangeArrowheads="1"/>
          </p:cNvSpPr>
          <p:nvPr/>
        </p:nvSpPr>
        <p:spPr bwMode="auto">
          <a:xfrm>
            <a:off x="539552" y="2720075"/>
            <a:ext cx="7848600" cy="819150"/>
          </a:xfrm>
          <a:prstGeom prst="parallelogram">
            <a:avLst>
              <a:gd name="adj" fmla="val 110275"/>
            </a:avLst>
          </a:prstGeom>
          <a:solidFill>
            <a:schemeClr val="bg1"/>
          </a:solidFill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760339" y="3288400"/>
            <a:ext cx="607847" cy="2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1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平台层</a:t>
            </a: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2755819" y="3097708"/>
            <a:ext cx="564566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4624853" y="3097708"/>
            <a:ext cx="69761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4" name="Picture 12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3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9150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6506195" y="3097708"/>
            <a:ext cx="69761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</a:p>
        </p:txBody>
      </p:sp>
      <p:pic>
        <p:nvPicPr>
          <p:cNvPr id="100" name="Picture 16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0450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7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8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654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9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1254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0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21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7070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22" descr="0054 new1-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70" y="2926258"/>
            <a:ext cx="4000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AutoShape 57"/>
          <p:cNvSpPr>
            <a:spLocks noChangeArrowheads="1"/>
          </p:cNvSpPr>
          <p:nvPr/>
        </p:nvSpPr>
        <p:spPr bwMode="auto">
          <a:xfrm>
            <a:off x="539552" y="1999995"/>
            <a:ext cx="7848600" cy="819150"/>
          </a:xfrm>
          <a:prstGeom prst="parallelogram">
            <a:avLst>
              <a:gd name="adj" fmla="val 110275"/>
            </a:avLst>
          </a:prstGeom>
          <a:solidFill>
            <a:schemeClr val="tx2">
              <a:lumMod val="20000"/>
              <a:lumOff val="80000"/>
            </a:schemeClr>
          </a:solidFill>
          <a:ln w="3175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 Box 80"/>
          <p:cNvSpPr txBox="1">
            <a:spLocks noChangeArrowheads="1"/>
          </p:cNvSpPr>
          <p:nvPr/>
        </p:nvSpPr>
        <p:spPr bwMode="auto">
          <a:xfrm>
            <a:off x="755576" y="2560383"/>
            <a:ext cx="607847" cy="2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1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</a:p>
        </p:txBody>
      </p:sp>
      <p:sp>
        <p:nvSpPr>
          <p:cNvPr id="172" name="圆角矩形 171"/>
          <p:cNvSpPr/>
          <p:nvPr/>
        </p:nvSpPr>
        <p:spPr>
          <a:xfrm>
            <a:off x="1907704" y="2139750"/>
            <a:ext cx="972000" cy="43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烤圈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Freeform 31"/>
          <p:cNvSpPr>
            <a:spLocks/>
          </p:cNvSpPr>
          <p:nvPr/>
        </p:nvSpPr>
        <p:spPr bwMode="auto">
          <a:xfrm rot="20445375">
            <a:off x="2073928" y="3954622"/>
            <a:ext cx="431800" cy="207963"/>
          </a:xfrm>
          <a:custGeom>
            <a:avLst/>
            <a:gdLst>
              <a:gd name="T0" fmla="*/ 0 w 576"/>
              <a:gd name="T1" fmla="*/ 288 h 288"/>
              <a:gd name="T2" fmla="*/ 336 w 576"/>
              <a:gd name="T3" fmla="*/ 48 h 288"/>
              <a:gd name="T4" fmla="*/ 288 w 576"/>
              <a:gd name="T5" fmla="*/ 192 h 288"/>
              <a:gd name="T6" fmla="*/ 576 w 576"/>
              <a:gd name="T7" fmla="*/ 0 h 288"/>
              <a:gd name="T8" fmla="*/ 240 w 576"/>
              <a:gd name="T9" fmla="*/ 288 h 288"/>
              <a:gd name="T10" fmla="*/ 264 w 576"/>
              <a:gd name="T11" fmla="*/ 152 h 288"/>
              <a:gd name="T12" fmla="*/ 0 w 576"/>
              <a:gd name="T13" fmla="*/ 288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288"/>
              <a:gd name="T23" fmla="*/ 576 w 576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288">
                <a:moveTo>
                  <a:pt x="0" y="288"/>
                </a:moveTo>
                <a:lnTo>
                  <a:pt x="336" y="48"/>
                </a:lnTo>
                <a:lnTo>
                  <a:pt x="288" y="192"/>
                </a:lnTo>
                <a:lnTo>
                  <a:pt x="576" y="0"/>
                </a:lnTo>
                <a:lnTo>
                  <a:pt x="240" y="288"/>
                </a:lnTo>
                <a:lnTo>
                  <a:pt x="264" y="152"/>
                </a:lnTo>
                <a:lnTo>
                  <a:pt x="0" y="28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Freeform 32"/>
          <p:cNvSpPr>
            <a:spLocks/>
          </p:cNvSpPr>
          <p:nvPr/>
        </p:nvSpPr>
        <p:spPr bwMode="auto">
          <a:xfrm rot="20451245">
            <a:off x="3874082" y="4004961"/>
            <a:ext cx="431800" cy="207963"/>
          </a:xfrm>
          <a:custGeom>
            <a:avLst/>
            <a:gdLst>
              <a:gd name="T0" fmla="*/ 0 w 576"/>
              <a:gd name="T1" fmla="*/ 288 h 288"/>
              <a:gd name="T2" fmla="*/ 336 w 576"/>
              <a:gd name="T3" fmla="*/ 48 h 288"/>
              <a:gd name="T4" fmla="*/ 288 w 576"/>
              <a:gd name="T5" fmla="*/ 192 h 288"/>
              <a:gd name="T6" fmla="*/ 576 w 576"/>
              <a:gd name="T7" fmla="*/ 0 h 288"/>
              <a:gd name="T8" fmla="*/ 240 w 576"/>
              <a:gd name="T9" fmla="*/ 288 h 288"/>
              <a:gd name="T10" fmla="*/ 264 w 576"/>
              <a:gd name="T11" fmla="*/ 152 h 288"/>
              <a:gd name="T12" fmla="*/ 0 w 576"/>
              <a:gd name="T13" fmla="*/ 288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288"/>
              <a:gd name="T23" fmla="*/ 576 w 576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288">
                <a:moveTo>
                  <a:pt x="0" y="288"/>
                </a:moveTo>
                <a:lnTo>
                  <a:pt x="336" y="48"/>
                </a:lnTo>
                <a:lnTo>
                  <a:pt x="288" y="192"/>
                </a:lnTo>
                <a:lnTo>
                  <a:pt x="576" y="0"/>
                </a:lnTo>
                <a:lnTo>
                  <a:pt x="240" y="288"/>
                </a:lnTo>
                <a:lnTo>
                  <a:pt x="264" y="152"/>
                </a:lnTo>
                <a:lnTo>
                  <a:pt x="0" y="28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1907704" y="3582342"/>
            <a:ext cx="56937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通信网</a:t>
            </a:r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3851077" y="3582342"/>
            <a:ext cx="56937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724128" y="3582342"/>
            <a:ext cx="569375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物联网</a:t>
            </a:r>
          </a:p>
        </p:txBody>
      </p:sp>
      <p:sp>
        <p:nvSpPr>
          <p:cNvPr id="129" name="Freeform 33"/>
          <p:cNvSpPr>
            <a:spLocks/>
          </p:cNvSpPr>
          <p:nvPr/>
        </p:nvSpPr>
        <p:spPr bwMode="auto">
          <a:xfrm rot="4131888">
            <a:off x="6043102" y="3957091"/>
            <a:ext cx="431800" cy="207963"/>
          </a:xfrm>
          <a:custGeom>
            <a:avLst/>
            <a:gdLst>
              <a:gd name="T0" fmla="*/ 0 w 576"/>
              <a:gd name="T1" fmla="*/ 288 h 288"/>
              <a:gd name="T2" fmla="*/ 336 w 576"/>
              <a:gd name="T3" fmla="*/ 48 h 288"/>
              <a:gd name="T4" fmla="*/ 288 w 576"/>
              <a:gd name="T5" fmla="*/ 192 h 288"/>
              <a:gd name="T6" fmla="*/ 576 w 576"/>
              <a:gd name="T7" fmla="*/ 0 h 288"/>
              <a:gd name="T8" fmla="*/ 240 w 576"/>
              <a:gd name="T9" fmla="*/ 288 h 288"/>
              <a:gd name="T10" fmla="*/ 264 w 576"/>
              <a:gd name="T11" fmla="*/ 152 h 288"/>
              <a:gd name="T12" fmla="*/ 0 w 576"/>
              <a:gd name="T13" fmla="*/ 288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288"/>
              <a:gd name="T23" fmla="*/ 576 w 576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288">
                <a:moveTo>
                  <a:pt x="0" y="288"/>
                </a:moveTo>
                <a:lnTo>
                  <a:pt x="336" y="48"/>
                </a:lnTo>
                <a:lnTo>
                  <a:pt x="288" y="192"/>
                </a:lnTo>
                <a:lnTo>
                  <a:pt x="576" y="0"/>
                </a:lnTo>
                <a:lnTo>
                  <a:pt x="240" y="288"/>
                </a:lnTo>
                <a:lnTo>
                  <a:pt x="264" y="152"/>
                </a:lnTo>
                <a:lnTo>
                  <a:pt x="0" y="28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Rectangle 2"/>
          <p:cNvSpPr txBox="1">
            <a:spLocks noChangeArrowheads="1"/>
          </p:cNvSpPr>
          <p:nvPr/>
        </p:nvSpPr>
        <p:spPr>
          <a:xfrm>
            <a:off x="428194" y="829836"/>
            <a:ext cx="5791200" cy="445770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基于云平台的海尔物联网创新提案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3779912" y="2139750"/>
            <a:ext cx="972000" cy="43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空气盒子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5652120" y="2139750"/>
            <a:ext cx="972000" cy="43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社区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372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43360"/>
            <a:ext cx="8053336" cy="37766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544" y="771550"/>
            <a:ext cx="5220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云平台的海尔物联网创新提案</a:t>
            </a:r>
            <a:r>
              <a:rPr lang="en-US" altLang="zh-CN" b="1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83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 197"/>
          <p:cNvSpPr/>
          <p:nvPr/>
        </p:nvSpPr>
        <p:spPr>
          <a:xfrm>
            <a:off x="2583432" y="2671840"/>
            <a:ext cx="3412922" cy="915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97024" y="102870"/>
            <a:ext cx="7515317" cy="44577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69340" y="4530558"/>
            <a:ext cx="12136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9340" y="4742603"/>
            <a:ext cx="74164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冰箱</a:t>
            </a:r>
          </a:p>
        </p:txBody>
      </p:sp>
      <p:sp>
        <p:nvSpPr>
          <p:cNvPr id="147" name="矩形 146"/>
          <p:cNvSpPr/>
          <p:nvPr/>
        </p:nvSpPr>
        <p:spPr>
          <a:xfrm>
            <a:off x="1056276" y="4530558"/>
            <a:ext cx="720000" cy="2859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1276798" y="4044432"/>
            <a:ext cx="1415866" cy="2573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接入网关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84073" y="4530558"/>
            <a:ext cx="12136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84073" y="4742603"/>
            <a:ext cx="74164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空调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382884" y="4530558"/>
            <a:ext cx="720000" cy="2859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274328" y="4530558"/>
            <a:ext cx="12136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74328" y="4742603"/>
            <a:ext cx="1082429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洗衣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773139" y="4530558"/>
            <a:ext cx="720000" cy="2859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3981786" y="4044432"/>
            <a:ext cx="1415866" cy="2573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接入网关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89062" y="4530558"/>
            <a:ext cx="12136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589062" y="4742603"/>
            <a:ext cx="74164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酒柜</a:t>
            </a:r>
          </a:p>
        </p:txBody>
      </p:sp>
      <p:sp>
        <p:nvSpPr>
          <p:cNvPr id="160" name="矩形 159"/>
          <p:cNvSpPr/>
          <p:nvPr/>
        </p:nvSpPr>
        <p:spPr>
          <a:xfrm>
            <a:off x="5087873" y="4530558"/>
            <a:ext cx="720000" cy="2859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895219" y="4530558"/>
            <a:ext cx="12136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95219" y="4742603"/>
            <a:ext cx="74164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烤箱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394030" y="4530558"/>
            <a:ext cx="720000" cy="2859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6602677" y="4044432"/>
            <a:ext cx="1415866" cy="2573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接入网关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209952" y="4530558"/>
            <a:ext cx="12136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209952" y="4742603"/>
            <a:ext cx="74164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空调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696888" y="4530558"/>
            <a:ext cx="720000" cy="2859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9" name="直接连接符 168"/>
          <p:cNvCxnSpPr>
            <a:stCxn id="148" idx="2"/>
            <a:endCxn id="147" idx="0"/>
          </p:cNvCxnSpPr>
          <p:nvPr/>
        </p:nvCxnSpPr>
        <p:spPr>
          <a:xfrm flipH="1">
            <a:off x="1416276" y="4301793"/>
            <a:ext cx="568455" cy="228765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48" idx="2"/>
            <a:endCxn id="151" idx="0"/>
          </p:cNvCxnSpPr>
          <p:nvPr/>
        </p:nvCxnSpPr>
        <p:spPr>
          <a:xfrm>
            <a:off x="1984731" y="4301793"/>
            <a:ext cx="758153" cy="228765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6" idx="2"/>
            <a:endCxn id="154" idx="0"/>
          </p:cNvCxnSpPr>
          <p:nvPr/>
        </p:nvCxnSpPr>
        <p:spPr>
          <a:xfrm flipH="1">
            <a:off x="4133139" y="4301793"/>
            <a:ext cx="556580" cy="228765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6" idx="2"/>
            <a:endCxn id="160" idx="0"/>
          </p:cNvCxnSpPr>
          <p:nvPr/>
        </p:nvCxnSpPr>
        <p:spPr>
          <a:xfrm>
            <a:off x="4689719" y="4301793"/>
            <a:ext cx="758154" cy="228765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163" idx="0"/>
          </p:cNvCxnSpPr>
          <p:nvPr/>
        </p:nvCxnSpPr>
        <p:spPr>
          <a:xfrm flipH="1">
            <a:off x="6754030" y="4301793"/>
            <a:ext cx="568455" cy="228765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2"/>
            <a:endCxn id="168" idx="0"/>
          </p:cNvCxnSpPr>
          <p:nvPr/>
        </p:nvCxnSpPr>
        <p:spPr>
          <a:xfrm>
            <a:off x="7310610" y="4301793"/>
            <a:ext cx="746278" cy="228765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2751987" y="2729032"/>
            <a:ext cx="1154278" cy="5719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350687" y="2786223"/>
            <a:ext cx="1154278" cy="5719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822642" y="2843414"/>
            <a:ext cx="1154278" cy="5719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520415" y="2900605"/>
            <a:ext cx="1154278" cy="5719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Command Center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467833" y="2173326"/>
            <a:ext cx="1154278" cy="51472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Name List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232042" y="1528014"/>
            <a:ext cx="1201950" cy="51472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</a:t>
            </a:r>
          </a:p>
        </p:txBody>
      </p:sp>
      <p:sp>
        <p:nvSpPr>
          <p:cNvPr id="181" name="矩形 180"/>
          <p:cNvSpPr/>
          <p:nvPr/>
        </p:nvSpPr>
        <p:spPr>
          <a:xfrm>
            <a:off x="4737392" y="1528014"/>
            <a:ext cx="1201950" cy="51472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4433992" y="1842566"/>
            <a:ext cx="303400" cy="0"/>
          </a:xfrm>
          <a:prstGeom prst="straightConnector1">
            <a:avLst/>
          </a:prstGeom>
          <a:ln w="3175"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>
            <a:off x="4418794" y="1699587"/>
            <a:ext cx="318598" cy="0"/>
          </a:xfrm>
          <a:prstGeom prst="straightConnector1">
            <a:avLst/>
          </a:prstGeom>
          <a:ln w="3175"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endCxn id="198" idx="0"/>
          </p:cNvCxnSpPr>
          <p:nvPr/>
        </p:nvCxnSpPr>
        <p:spPr>
          <a:xfrm>
            <a:off x="3833017" y="2042736"/>
            <a:ext cx="456875" cy="629104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9" idx="1"/>
          </p:cNvCxnSpPr>
          <p:nvPr/>
        </p:nvCxnSpPr>
        <p:spPr>
          <a:xfrm>
            <a:off x="3833018" y="2042736"/>
            <a:ext cx="2634815" cy="387951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79" idx="2"/>
            <a:endCxn id="198" idx="3"/>
          </p:cNvCxnSpPr>
          <p:nvPr/>
        </p:nvCxnSpPr>
        <p:spPr>
          <a:xfrm flipH="1">
            <a:off x="5996352" y="2688049"/>
            <a:ext cx="1048619" cy="441322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602575" y="1813971"/>
            <a:ext cx="1281498" cy="5433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 Center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0" name="直接连接符 189"/>
          <p:cNvCxnSpPr>
            <a:endCxn id="208" idx="0"/>
          </p:cNvCxnSpPr>
          <p:nvPr/>
        </p:nvCxnSpPr>
        <p:spPr>
          <a:xfrm flipH="1">
            <a:off x="1984731" y="3472519"/>
            <a:ext cx="640986" cy="343148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209" idx="0"/>
          </p:cNvCxnSpPr>
          <p:nvPr/>
        </p:nvCxnSpPr>
        <p:spPr>
          <a:xfrm>
            <a:off x="4678903" y="3586901"/>
            <a:ext cx="0" cy="228766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210" idx="0"/>
          </p:cNvCxnSpPr>
          <p:nvPr/>
        </p:nvCxnSpPr>
        <p:spPr>
          <a:xfrm>
            <a:off x="5996354" y="3415327"/>
            <a:ext cx="1310916" cy="40034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5556386" y="3291854"/>
            <a:ext cx="216000" cy="21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7486384" y="2516474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圆柱形 194"/>
          <p:cNvSpPr/>
          <p:nvPr/>
        </p:nvSpPr>
        <p:spPr>
          <a:xfrm>
            <a:off x="467544" y="3014988"/>
            <a:ext cx="910387" cy="571913"/>
          </a:xfrm>
          <a:prstGeom prst="ca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设备配置库</a:t>
            </a:r>
          </a:p>
        </p:txBody>
      </p:sp>
      <p:sp>
        <p:nvSpPr>
          <p:cNvPr id="196" name="圆柱形 195"/>
          <p:cNvSpPr/>
          <p:nvPr/>
        </p:nvSpPr>
        <p:spPr>
          <a:xfrm>
            <a:off x="4429442" y="3186562"/>
            <a:ext cx="269439" cy="285957"/>
          </a:xfrm>
          <a:prstGeom prst="ca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7" name="直接箭头连接符 196"/>
          <p:cNvCxnSpPr>
            <a:stCxn id="198" idx="1"/>
            <a:endCxn id="195" idx="4"/>
          </p:cNvCxnSpPr>
          <p:nvPr/>
        </p:nvCxnSpPr>
        <p:spPr>
          <a:xfrm flipH="1">
            <a:off x="1377931" y="3129371"/>
            <a:ext cx="1205501" cy="171574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曲线连接符 198"/>
          <p:cNvCxnSpPr>
            <a:stCxn id="208" idx="3"/>
          </p:cNvCxnSpPr>
          <p:nvPr/>
        </p:nvCxnSpPr>
        <p:spPr>
          <a:xfrm flipV="1">
            <a:off x="2692665" y="2042735"/>
            <a:ext cx="1140353" cy="1887314"/>
          </a:xfrm>
          <a:prstGeom prst="curvedConnector2">
            <a:avLst/>
          </a:prstGeom>
          <a:ln>
            <a:solidFill>
              <a:srgbClr val="92D050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曲线连接符 199"/>
          <p:cNvCxnSpPr>
            <a:stCxn id="209" idx="1"/>
          </p:cNvCxnSpPr>
          <p:nvPr/>
        </p:nvCxnSpPr>
        <p:spPr>
          <a:xfrm rot="10800000">
            <a:off x="3833017" y="2042735"/>
            <a:ext cx="137953" cy="1887314"/>
          </a:xfrm>
          <a:prstGeom prst="curvedConnector2">
            <a:avLst/>
          </a:prstGeom>
          <a:ln>
            <a:solidFill>
              <a:srgbClr val="92D050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>
            <a:stCxn id="210" idx="1"/>
          </p:cNvCxnSpPr>
          <p:nvPr/>
        </p:nvCxnSpPr>
        <p:spPr>
          <a:xfrm rot="10800000">
            <a:off x="3833017" y="2042735"/>
            <a:ext cx="2766320" cy="1887314"/>
          </a:xfrm>
          <a:prstGeom prst="curvedConnector2">
            <a:avLst/>
          </a:prstGeom>
          <a:ln>
            <a:solidFill>
              <a:srgbClr val="92D050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圆柱形 203"/>
          <p:cNvSpPr/>
          <p:nvPr/>
        </p:nvSpPr>
        <p:spPr>
          <a:xfrm>
            <a:off x="539552" y="2157118"/>
            <a:ext cx="269439" cy="285957"/>
          </a:xfrm>
          <a:prstGeom prst="ca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5" name="直接箭头连接符 204"/>
          <p:cNvCxnSpPr>
            <a:endCxn id="187" idx="3"/>
          </p:cNvCxnSpPr>
          <p:nvPr/>
        </p:nvCxnSpPr>
        <p:spPr>
          <a:xfrm flipH="1" flipV="1">
            <a:off x="1884073" y="2085630"/>
            <a:ext cx="1439722" cy="586211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835135" y="1603865"/>
            <a:ext cx="103694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 - ZD</a:t>
            </a:r>
            <a:endParaRPr lang="zh-CN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510313" y="1923678"/>
            <a:ext cx="1374055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ZD – WG - CC</a:t>
            </a:r>
          </a:p>
        </p:txBody>
      </p:sp>
      <p:sp>
        <p:nvSpPr>
          <p:cNvPr id="208" name="圆角矩形 207"/>
          <p:cNvSpPr/>
          <p:nvPr/>
        </p:nvSpPr>
        <p:spPr>
          <a:xfrm>
            <a:off x="1276798" y="3815667"/>
            <a:ext cx="1415866" cy="228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接入代理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3970970" y="3815667"/>
            <a:ext cx="1415866" cy="228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接入代理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599337" y="3815667"/>
            <a:ext cx="1415866" cy="228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接入代理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428194" y="829836"/>
            <a:ext cx="5791200" cy="445770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基于云平台的海尔物联网创新提案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部署架构</a:t>
            </a:r>
            <a:endParaRPr lang="zh-CN" altLang="zh-CN" sz="2000" b="1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endCxn id="180" idx="2"/>
          </p:cNvCxnSpPr>
          <p:nvPr/>
        </p:nvCxnSpPr>
        <p:spPr>
          <a:xfrm flipH="1" flipV="1">
            <a:off x="3833017" y="2042736"/>
            <a:ext cx="1317408" cy="62910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80" idx="1"/>
          </p:cNvCxnSpPr>
          <p:nvPr/>
        </p:nvCxnSpPr>
        <p:spPr>
          <a:xfrm flipV="1">
            <a:off x="1872079" y="1785375"/>
            <a:ext cx="1359963" cy="150127"/>
          </a:xfrm>
          <a:prstGeom prst="straightConnector1">
            <a:avLst/>
          </a:prstGeom>
          <a:ln w="3175"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90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97024" y="102870"/>
            <a:ext cx="7199914" cy="44577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itchFamily="34" charset="-122"/>
              <a:cs typeface="+mj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83568" y="4720530"/>
            <a:ext cx="7344816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4011910"/>
            <a:ext cx="7344816" cy="45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海尔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通过大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uHome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战略逐步建立的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海尔网络家电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权威</a:t>
            </a:r>
            <a:endParaRPr lang="en-US" altLang="zh-CN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83568" y="3525872"/>
            <a:ext cx="7344816" cy="45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融合转换产业资源变为海尔的各项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海尔独特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83568" y="3039835"/>
            <a:ext cx="7344816" cy="45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模式不断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用户运营，逐渐产生扩大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海尔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用户群</a:t>
            </a:r>
            <a:endParaRPr lang="en-US" altLang="zh-CN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83568" y="2553798"/>
            <a:ext cx="7344816" cy="45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结合，通过能力化建设的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海尔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生态圈</a:t>
            </a:r>
            <a:endParaRPr lang="en-US" altLang="zh-CN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77580" y="1334541"/>
            <a:ext cx="925434" cy="28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58" name="圆角矩形 57"/>
          <p:cNvSpPr/>
          <p:nvPr/>
        </p:nvSpPr>
        <p:spPr bwMode="auto">
          <a:xfrm>
            <a:off x="2158070" y="2126105"/>
            <a:ext cx="925434" cy="28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5454929" y="2126105"/>
            <a:ext cx="925434" cy="28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7" name="等腰三角形 6"/>
          <p:cNvSpPr/>
          <p:nvPr/>
        </p:nvSpPr>
        <p:spPr bwMode="auto">
          <a:xfrm>
            <a:off x="3430542" y="1673783"/>
            <a:ext cx="1677349" cy="508863"/>
          </a:xfrm>
          <a:prstGeom prst="triangle">
            <a:avLst>
              <a:gd name="adj" fmla="val 48931"/>
            </a:avLst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9740" y="1786864"/>
            <a:ext cx="1041113" cy="40011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产业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生态平台服务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上箭头 2"/>
          <p:cNvSpPr/>
          <p:nvPr/>
        </p:nvSpPr>
        <p:spPr bwMode="auto">
          <a:xfrm>
            <a:off x="2339800" y="4482512"/>
            <a:ext cx="432000" cy="216000"/>
          </a:xfrm>
          <a:prstGeom prst="upArrow">
            <a:avLst>
              <a:gd name="adj1" fmla="val 68822"/>
              <a:gd name="adj2" fmla="val 51048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2702" y="4748628"/>
            <a:ext cx="167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uHome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云平台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28194" y="829836"/>
            <a:ext cx="5791200" cy="445770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云平台为海尔带来的核心竞争力</a:t>
            </a:r>
          </a:p>
        </p:txBody>
      </p:sp>
      <p:sp>
        <p:nvSpPr>
          <p:cNvPr id="12" name="矩形 11"/>
          <p:cNvSpPr/>
          <p:nvPr/>
        </p:nvSpPr>
        <p:spPr>
          <a:xfrm>
            <a:off x="7053565" y="2610208"/>
            <a:ext cx="902811" cy="328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不能复制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53565" y="3101445"/>
            <a:ext cx="902811" cy="328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不能复制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53565" y="3592682"/>
            <a:ext cx="902811" cy="328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不能复制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53565" y="4083918"/>
            <a:ext cx="902811" cy="328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不能复制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上箭头 25"/>
          <p:cNvSpPr/>
          <p:nvPr/>
        </p:nvSpPr>
        <p:spPr bwMode="auto">
          <a:xfrm>
            <a:off x="5796136" y="4482512"/>
            <a:ext cx="432000" cy="216000"/>
          </a:xfrm>
          <a:prstGeom prst="upArrow">
            <a:avLst>
              <a:gd name="adj1" fmla="val 68822"/>
              <a:gd name="adj2" fmla="val 51048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左右箭头 12"/>
          <p:cNvSpPr/>
          <p:nvPr/>
        </p:nvSpPr>
        <p:spPr>
          <a:xfrm>
            <a:off x="3131840" y="2211710"/>
            <a:ext cx="2255745" cy="14499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右箭头 27"/>
          <p:cNvSpPr/>
          <p:nvPr/>
        </p:nvSpPr>
        <p:spPr>
          <a:xfrm rot="19873835">
            <a:off x="2602027" y="1697867"/>
            <a:ext cx="1188000" cy="14499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右箭头 28"/>
          <p:cNvSpPr/>
          <p:nvPr/>
        </p:nvSpPr>
        <p:spPr>
          <a:xfrm rot="1726165" flipH="1">
            <a:off x="4718573" y="1697866"/>
            <a:ext cx="1188000" cy="14499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65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520</Words>
  <Application>Microsoft Office PowerPoint</Application>
  <PresentationFormat>全屏显示(16:9)</PresentationFormat>
  <Paragraphs>121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自定义设计方案</vt:lpstr>
      <vt:lpstr>1_自定义设计方案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zhouying</cp:lastModifiedBy>
  <cp:revision>41</cp:revision>
  <dcterms:created xsi:type="dcterms:W3CDTF">2014-06-18T07:44:43Z</dcterms:created>
  <dcterms:modified xsi:type="dcterms:W3CDTF">2014-07-18T10:12:43Z</dcterms:modified>
</cp:coreProperties>
</file>