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sldIdLst>
    <p:sldId id="287" r:id="rId2"/>
    <p:sldId id="293" r:id="rId3"/>
    <p:sldId id="294" r:id="rId4"/>
    <p:sldId id="288" r:id="rId5"/>
    <p:sldId id="289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290" r:id="rId16"/>
    <p:sldId id="306" r:id="rId17"/>
    <p:sldId id="307" r:id="rId18"/>
    <p:sldId id="292" r:id="rId19"/>
    <p:sldId id="309" r:id="rId20"/>
    <p:sldId id="291" r:id="rId21"/>
    <p:sldId id="31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040A6-9614-437A-B4F0-416C49875B55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536C85-F1EC-4506-9CB8-35776850A4AA}">
      <dgm:prSet phldrT="[Text]"/>
      <dgm:spPr/>
      <dgm:t>
        <a:bodyPr/>
        <a:lstStyle/>
        <a:p>
          <a:r>
            <a:rPr lang="zh-CN" altLang="en-US" dirty="0" smtClean="0"/>
            <a:t>性能</a:t>
          </a:r>
          <a:endParaRPr lang="en-US" dirty="0"/>
        </a:p>
      </dgm:t>
    </dgm:pt>
    <dgm:pt modelId="{DC64A6A8-31A7-45F6-8E35-A7129DCC55BC}" type="parTrans" cxnId="{D39398A3-0609-4824-9CAD-5E868DB4C19F}">
      <dgm:prSet/>
      <dgm:spPr/>
      <dgm:t>
        <a:bodyPr/>
        <a:lstStyle/>
        <a:p>
          <a:endParaRPr lang="en-US"/>
        </a:p>
      </dgm:t>
    </dgm:pt>
    <dgm:pt modelId="{F594BEE9-4570-4772-AFDD-4B3660A9DA90}" type="sibTrans" cxnId="{D39398A3-0609-4824-9CAD-5E868DB4C19F}">
      <dgm:prSet/>
      <dgm:spPr/>
      <dgm:t>
        <a:bodyPr/>
        <a:lstStyle/>
        <a:p>
          <a:endParaRPr lang="en-US"/>
        </a:p>
      </dgm:t>
    </dgm:pt>
    <dgm:pt modelId="{BBDE49AE-CAF1-4C4B-8A9A-7CF5238A866D}">
      <dgm:prSet phldrT="[Text]"/>
      <dgm:spPr/>
      <dgm:t>
        <a:bodyPr/>
        <a:lstStyle/>
        <a:p>
          <a:r>
            <a:rPr lang="en-US" dirty="0" err="1" smtClean="0"/>
            <a:t>js还是直接嵌入</a:t>
          </a:r>
          <a:endParaRPr lang="en-US" dirty="0"/>
        </a:p>
      </dgm:t>
    </dgm:pt>
    <dgm:pt modelId="{F49462CC-3D22-4F54-84A2-C328BA57DDF2}" type="parTrans" cxnId="{234F2D6C-97F4-4CB3-894E-1189E79F609B}">
      <dgm:prSet/>
      <dgm:spPr/>
      <dgm:t>
        <a:bodyPr/>
        <a:lstStyle/>
        <a:p>
          <a:endParaRPr lang="en-US"/>
        </a:p>
      </dgm:t>
    </dgm:pt>
    <dgm:pt modelId="{EC1E8C43-3FFE-4EFA-B570-441249C097DC}" type="sibTrans" cxnId="{234F2D6C-97F4-4CB3-894E-1189E79F609B}">
      <dgm:prSet/>
      <dgm:spPr/>
      <dgm:t>
        <a:bodyPr/>
        <a:lstStyle/>
        <a:p>
          <a:endParaRPr lang="en-US"/>
        </a:p>
      </dgm:t>
    </dgm:pt>
    <dgm:pt modelId="{E9FCF743-8E18-4FBD-8007-363B796B4586}">
      <dgm:prSet phldrT="[Text]"/>
      <dgm:spPr/>
      <dgm:t>
        <a:bodyPr/>
        <a:lstStyle/>
        <a:p>
          <a:r>
            <a:rPr lang="en-US" dirty="0" smtClean="0"/>
            <a:t>&lt;script </a:t>
          </a:r>
          <a:r>
            <a:rPr lang="en-US" dirty="0" err="1" smtClean="0"/>
            <a:t>src</a:t>
          </a:r>
          <a:r>
            <a:rPr lang="en-US" dirty="0" smtClean="0"/>
            <a:t>=filename.js&gt;</a:t>
          </a:r>
          <a:r>
            <a:rPr lang="en-US" dirty="0" err="1" smtClean="0"/>
            <a:t>的位置</a:t>
          </a:r>
          <a:endParaRPr lang="en-US" dirty="0"/>
        </a:p>
      </dgm:t>
    </dgm:pt>
    <dgm:pt modelId="{5A394FC4-6DDA-499B-9EDE-E4C867431E35}" type="parTrans" cxnId="{2A7C21ED-B677-4907-AE4F-CC6C0FC18AC1}">
      <dgm:prSet/>
      <dgm:spPr/>
      <dgm:t>
        <a:bodyPr/>
        <a:lstStyle/>
        <a:p>
          <a:endParaRPr lang="en-US"/>
        </a:p>
      </dgm:t>
    </dgm:pt>
    <dgm:pt modelId="{45CE85F8-B8E8-4502-8D28-73C9A59341EB}" type="sibTrans" cxnId="{2A7C21ED-B677-4907-AE4F-CC6C0FC18AC1}">
      <dgm:prSet/>
      <dgm:spPr/>
      <dgm:t>
        <a:bodyPr/>
        <a:lstStyle/>
        <a:p>
          <a:endParaRPr lang="en-US"/>
        </a:p>
      </dgm:t>
    </dgm:pt>
    <dgm:pt modelId="{9DD75C60-4CA7-464C-946E-304F3A2E9F7E}">
      <dgm:prSet phldrT="[Text]"/>
      <dgm:spPr/>
      <dgm:t>
        <a:bodyPr/>
        <a:lstStyle/>
        <a:p>
          <a:r>
            <a:rPr lang="zh-CN" altLang="en-US" dirty="0" smtClean="0"/>
            <a:t>优美</a:t>
          </a:r>
          <a:endParaRPr lang="en-US" dirty="0"/>
        </a:p>
      </dgm:t>
    </dgm:pt>
    <dgm:pt modelId="{A786EF36-9842-4E29-95F5-8B891543E8B5}" type="parTrans" cxnId="{F8060340-36FC-4AFD-9B27-B941087C24D2}">
      <dgm:prSet/>
      <dgm:spPr/>
      <dgm:t>
        <a:bodyPr/>
        <a:lstStyle/>
        <a:p>
          <a:endParaRPr lang="en-US"/>
        </a:p>
      </dgm:t>
    </dgm:pt>
    <dgm:pt modelId="{FB9B5597-35B6-40E9-B5D4-679C3EE84367}" type="sibTrans" cxnId="{F8060340-36FC-4AFD-9B27-B941087C24D2}">
      <dgm:prSet/>
      <dgm:spPr/>
      <dgm:t>
        <a:bodyPr/>
        <a:lstStyle/>
        <a:p>
          <a:endParaRPr lang="en-US"/>
        </a:p>
      </dgm:t>
    </dgm:pt>
    <dgm:pt modelId="{ED3AAEF6-E8F1-4F2C-9388-731E9F8C818E}">
      <dgm:prSet phldrT="[Text]"/>
      <dgm:spPr/>
      <dgm:t>
        <a:bodyPr/>
        <a:lstStyle/>
        <a:p>
          <a:r>
            <a:rPr lang="en-US" dirty="0" err="1" smtClean="0"/>
            <a:t>JS代码的分割</a:t>
          </a:r>
          <a:endParaRPr lang="en-US" dirty="0"/>
        </a:p>
      </dgm:t>
    </dgm:pt>
    <dgm:pt modelId="{A33DA1CB-3B79-4DA6-A722-F7E82BF5B6B5}" type="parTrans" cxnId="{136284DA-C1BF-4945-92E4-628B1CC893C2}">
      <dgm:prSet/>
      <dgm:spPr/>
      <dgm:t>
        <a:bodyPr/>
        <a:lstStyle/>
        <a:p>
          <a:endParaRPr lang="en-US"/>
        </a:p>
      </dgm:t>
    </dgm:pt>
    <dgm:pt modelId="{EE9F8C90-DF31-4908-A32F-11722463B761}" type="sibTrans" cxnId="{136284DA-C1BF-4945-92E4-628B1CC893C2}">
      <dgm:prSet/>
      <dgm:spPr/>
      <dgm:t>
        <a:bodyPr/>
        <a:lstStyle/>
        <a:p>
          <a:endParaRPr lang="en-US"/>
        </a:p>
      </dgm:t>
    </dgm:pt>
    <dgm:pt modelId="{9D236127-01B4-45CE-BDEA-C2CCF3865DDE}">
      <dgm:prSet/>
      <dgm:spPr/>
      <dgm:t>
        <a:bodyPr/>
        <a:lstStyle/>
        <a:p>
          <a:r>
            <a:rPr lang="en-US" smtClean="0"/>
            <a:t>尽量使用.js，利用浏览器的cache</a:t>
          </a:r>
          <a:endParaRPr lang="en-US"/>
        </a:p>
      </dgm:t>
    </dgm:pt>
    <dgm:pt modelId="{64FD1F3D-2230-4476-A824-2AFE5F424723}" type="parTrans" cxnId="{B1F16D8C-5365-4F4A-ADA4-30AE3BC74CC6}">
      <dgm:prSet/>
      <dgm:spPr/>
      <dgm:t>
        <a:bodyPr/>
        <a:lstStyle/>
        <a:p>
          <a:endParaRPr lang="en-US"/>
        </a:p>
      </dgm:t>
    </dgm:pt>
    <dgm:pt modelId="{7358B258-C78B-4C88-AA17-96328743DB1E}" type="sibTrans" cxnId="{B1F16D8C-5365-4F4A-ADA4-30AE3BC74CC6}">
      <dgm:prSet/>
      <dgm:spPr/>
      <dgm:t>
        <a:bodyPr/>
        <a:lstStyle/>
        <a:p>
          <a:endParaRPr lang="en-US"/>
        </a:p>
      </dgm:t>
    </dgm:pt>
    <dgm:pt modelId="{2E3E9A47-076E-4052-93E3-F03F5C88633F}">
      <dgm:prSet/>
      <dgm:spPr/>
      <dgm:t>
        <a:bodyPr/>
        <a:lstStyle/>
        <a:p>
          <a:r>
            <a:rPr lang="en-US" smtClean="0"/>
            <a:t>尽量靠后，减少调入的延迟</a:t>
          </a:r>
          <a:endParaRPr lang="en-US"/>
        </a:p>
      </dgm:t>
    </dgm:pt>
    <dgm:pt modelId="{5B51B82A-1F5A-449C-B27E-CF83B45F308A}" type="parTrans" cxnId="{D2DBA480-2CE4-4CE4-8BAC-1C13B50A7EE0}">
      <dgm:prSet/>
      <dgm:spPr/>
      <dgm:t>
        <a:bodyPr/>
        <a:lstStyle/>
        <a:p>
          <a:endParaRPr lang="en-US"/>
        </a:p>
      </dgm:t>
    </dgm:pt>
    <dgm:pt modelId="{B97277CC-8902-4FB3-B436-76754645E8EF}" type="sibTrans" cxnId="{D2DBA480-2CE4-4CE4-8BAC-1C13B50A7EE0}">
      <dgm:prSet/>
      <dgm:spPr/>
      <dgm:t>
        <a:bodyPr/>
        <a:lstStyle/>
        <a:p>
          <a:endParaRPr lang="en-US"/>
        </a:p>
      </dgm:t>
    </dgm:pt>
    <dgm:pt modelId="{6AD0A0A7-FA22-4A1C-8BCF-C7BF78A49188}">
      <dgm:prSet/>
      <dgm:spPr/>
      <dgm:t>
        <a:bodyPr/>
        <a:lstStyle/>
        <a:p>
          <a:r>
            <a:rPr lang="en-US" smtClean="0"/>
            <a:t>写成一个文件是“过时”的思想</a:t>
          </a:r>
          <a:endParaRPr lang="en-US" dirty="0"/>
        </a:p>
      </dgm:t>
    </dgm:pt>
    <dgm:pt modelId="{3265C8B0-75E6-424C-A503-0E86812BDA05}" type="parTrans" cxnId="{34E922A7-34DF-429E-9C61-25D65E7DD417}">
      <dgm:prSet/>
      <dgm:spPr/>
      <dgm:t>
        <a:bodyPr/>
        <a:lstStyle/>
        <a:p>
          <a:endParaRPr lang="en-US"/>
        </a:p>
      </dgm:t>
    </dgm:pt>
    <dgm:pt modelId="{AB58DBE4-A6F4-4C3A-8E6F-5B65BB5AE909}" type="sibTrans" cxnId="{34E922A7-34DF-429E-9C61-25D65E7DD417}">
      <dgm:prSet/>
      <dgm:spPr/>
      <dgm:t>
        <a:bodyPr/>
        <a:lstStyle/>
        <a:p>
          <a:endParaRPr lang="en-US"/>
        </a:p>
      </dgm:t>
    </dgm:pt>
    <dgm:pt modelId="{FB47ADEE-72D1-4C0F-B6BA-54DF915A0186}">
      <dgm:prSet/>
      <dgm:spPr/>
      <dgm:t>
        <a:bodyPr/>
        <a:lstStyle/>
        <a:p>
          <a:r>
            <a:rPr lang="en-US" smtClean="0"/>
            <a:t>可以分割成多个文件</a:t>
          </a:r>
          <a:endParaRPr lang="en-US" dirty="0"/>
        </a:p>
      </dgm:t>
    </dgm:pt>
    <dgm:pt modelId="{5F28570F-7273-4BD9-B69E-9BCA084C4B35}" type="parTrans" cxnId="{1355DF12-5833-47DE-BFD4-747F77DB298C}">
      <dgm:prSet/>
      <dgm:spPr/>
      <dgm:t>
        <a:bodyPr/>
        <a:lstStyle/>
        <a:p>
          <a:endParaRPr lang="en-US"/>
        </a:p>
      </dgm:t>
    </dgm:pt>
    <dgm:pt modelId="{F1022FA9-1D88-40C7-9F2D-166328E4750A}" type="sibTrans" cxnId="{1355DF12-5833-47DE-BFD4-747F77DB298C}">
      <dgm:prSet/>
      <dgm:spPr/>
      <dgm:t>
        <a:bodyPr/>
        <a:lstStyle/>
        <a:p>
          <a:endParaRPr lang="en-US"/>
        </a:p>
      </dgm:t>
    </dgm:pt>
    <dgm:pt modelId="{78537DCC-673C-4326-8FB9-019BC262BA24}">
      <dgm:prSet/>
      <dgm:spPr/>
      <dgm:t>
        <a:bodyPr/>
        <a:lstStyle/>
        <a:p>
          <a:r>
            <a:rPr lang="en-US" dirty="0" err="1" smtClean="0"/>
            <a:t>减少由于修改引发的重复调入</a:t>
          </a:r>
          <a:endParaRPr lang="en-US" dirty="0"/>
        </a:p>
      </dgm:t>
    </dgm:pt>
    <dgm:pt modelId="{F9188C1F-E2AC-4925-8B59-C485F3BE3CCD}" type="parTrans" cxnId="{82E679EB-93D6-4F45-A3C0-6A4FC998984C}">
      <dgm:prSet/>
      <dgm:spPr/>
      <dgm:t>
        <a:bodyPr/>
        <a:lstStyle/>
        <a:p>
          <a:endParaRPr lang="en-US"/>
        </a:p>
      </dgm:t>
    </dgm:pt>
    <dgm:pt modelId="{C5786DDF-3F28-40B0-9189-DBDC850100EF}" type="sibTrans" cxnId="{82E679EB-93D6-4F45-A3C0-6A4FC998984C}">
      <dgm:prSet/>
      <dgm:spPr/>
      <dgm:t>
        <a:bodyPr/>
        <a:lstStyle/>
        <a:p>
          <a:endParaRPr lang="en-US"/>
        </a:p>
      </dgm:t>
    </dgm:pt>
    <dgm:pt modelId="{08184C9B-CDA1-40B5-8EAE-46BF079DF333}" type="pres">
      <dgm:prSet presAssocID="{CB8040A6-9614-437A-B4F0-416C49875B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01B9F3-D5D1-45CC-B2F2-C7D7411CBB70}" type="pres">
      <dgm:prSet presAssocID="{BF536C85-F1EC-4506-9CB8-35776850A4A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4A005-50C3-4C1D-8871-C827A2BA80C8}" type="pres">
      <dgm:prSet presAssocID="{F594BEE9-4570-4772-AFDD-4B3660A9DA90}" presName="sibTrans" presStyleCnt="0"/>
      <dgm:spPr/>
    </dgm:pt>
    <dgm:pt modelId="{0C99A84B-6495-4B7E-A172-AD0C7FB437C8}" type="pres">
      <dgm:prSet presAssocID="{9DD75C60-4CA7-464C-946E-304F3A2E9F7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BCC2D-2FE1-4069-A510-77BE44053415}" type="presOf" srcId="{CB8040A6-9614-437A-B4F0-416C49875B55}" destId="{08184C9B-CDA1-40B5-8EAE-46BF079DF333}" srcOrd="0" destOrd="0" presId="urn:microsoft.com/office/officeart/2005/8/layout/hList6"/>
    <dgm:cxn modelId="{82E679EB-93D6-4F45-A3C0-6A4FC998984C}" srcId="{ED3AAEF6-E8F1-4F2C-9388-731E9F8C818E}" destId="{78537DCC-673C-4326-8FB9-019BC262BA24}" srcOrd="2" destOrd="0" parTransId="{F9188C1F-E2AC-4925-8B59-C485F3BE3CCD}" sibTransId="{C5786DDF-3F28-40B0-9189-DBDC850100EF}"/>
    <dgm:cxn modelId="{D39398A3-0609-4824-9CAD-5E868DB4C19F}" srcId="{CB8040A6-9614-437A-B4F0-416C49875B55}" destId="{BF536C85-F1EC-4506-9CB8-35776850A4AA}" srcOrd="0" destOrd="0" parTransId="{DC64A6A8-31A7-45F6-8E35-A7129DCC55BC}" sibTransId="{F594BEE9-4570-4772-AFDD-4B3660A9DA90}"/>
    <dgm:cxn modelId="{65A58272-F360-4EB5-903F-9CB6CFEDF435}" type="presOf" srcId="{BF536C85-F1EC-4506-9CB8-35776850A4AA}" destId="{0201B9F3-D5D1-45CC-B2F2-C7D7411CBB70}" srcOrd="0" destOrd="0" presId="urn:microsoft.com/office/officeart/2005/8/layout/hList6"/>
    <dgm:cxn modelId="{70058DDC-EDCA-4615-928A-8E499333EC61}" type="presOf" srcId="{9DD75C60-4CA7-464C-946E-304F3A2E9F7E}" destId="{0C99A84B-6495-4B7E-A172-AD0C7FB437C8}" srcOrd="0" destOrd="0" presId="urn:microsoft.com/office/officeart/2005/8/layout/hList6"/>
    <dgm:cxn modelId="{234F2D6C-97F4-4CB3-894E-1189E79F609B}" srcId="{BF536C85-F1EC-4506-9CB8-35776850A4AA}" destId="{BBDE49AE-CAF1-4C4B-8A9A-7CF5238A866D}" srcOrd="0" destOrd="0" parTransId="{F49462CC-3D22-4F54-84A2-C328BA57DDF2}" sibTransId="{EC1E8C43-3FFE-4EFA-B570-441249C097DC}"/>
    <dgm:cxn modelId="{FC13FA83-9620-4539-A35D-76629AAD9674}" type="presOf" srcId="{78537DCC-673C-4326-8FB9-019BC262BA24}" destId="{0C99A84B-6495-4B7E-A172-AD0C7FB437C8}" srcOrd="0" destOrd="4" presId="urn:microsoft.com/office/officeart/2005/8/layout/hList6"/>
    <dgm:cxn modelId="{34E922A7-34DF-429E-9C61-25D65E7DD417}" srcId="{ED3AAEF6-E8F1-4F2C-9388-731E9F8C818E}" destId="{6AD0A0A7-FA22-4A1C-8BCF-C7BF78A49188}" srcOrd="0" destOrd="0" parTransId="{3265C8B0-75E6-424C-A503-0E86812BDA05}" sibTransId="{AB58DBE4-A6F4-4C3A-8E6F-5B65BB5AE909}"/>
    <dgm:cxn modelId="{EFA6CF7F-CE60-4499-8B7D-C82311BF1ED6}" type="presOf" srcId="{2E3E9A47-076E-4052-93E3-F03F5C88633F}" destId="{0201B9F3-D5D1-45CC-B2F2-C7D7411CBB70}" srcOrd="0" destOrd="4" presId="urn:microsoft.com/office/officeart/2005/8/layout/hList6"/>
    <dgm:cxn modelId="{CB53EE69-5DF1-407E-82A9-934AEA62BD0F}" type="presOf" srcId="{BBDE49AE-CAF1-4C4B-8A9A-7CF5238A866D}" destId="{0201B9F3-D5D1-45CC-B2F2-C7D7411CBB70}" srcOrd="0" destOrd="1" presId="urn:microsoft.com/office/officeart/2005/8/layout/hList6"/>
    <dgm:cxn modelId="{0E07A7DA-528C-485E-B92F-BEF732EBDC95}" type="presOf" srcId="{9D236127-01B4-45CE-BDEA-C2CCF3865DDE}" destId="{0201B9F3-D5D1-45CC-B2F2-C7D7411CBB70}" srcOrd="0" destOrd="2" presId="urn:microsoft.com/office/officeart/2005/8/layout/hList6"/>
    <dgm:cxn modelId="{1B0CC43D-BBBF-47F7-84B7-08CBEAA46BDF}" type="presOf" srcId="{6AD0A0A7-FA22-4A1C-8BCF-C7BF78A49188}" destId="{0C99A84B-6495-4B7E-A172-AD0C7FB437C8}" srcOrd="0" destOrd="2" presId="urn:microsoft.com/office/officeart/2005/8/layout/hList6"/>
    <dgm:cxn modelId="{6C5BDB35-48D1-432A-B757-D878A86D1B75}" type="presOf" srcId="{FB47ADEE-72D1-4C0F-B6BA-54DF915A0186}" destId="{0C99A84B-6495-4B7E-A172-AD0C7FB437C8}" srcOrd="0" destOrd="3" presId="urn:microsoft.com/office/officeart/2005/8/layout/hList6"/>
    <dgm:cxn modelId="{1355DF12-5833-47DE-BFD4-747F77DB298C}" srcId="{ED3AAEF6-E8F1-4F2C-9388-731E9F8C818E}" destId="{FB47ADEE-72D1-4C0F-B6BA-54DF915A0186}" srcOrd="1" destOrd="0" parTransId="{5F28570F-7273-4BD9-B69E-9BCA084C4B35}" sibTransId="{F1022FA9-1D88-40C7-9F2D-166328E4750A}"/>
    <dgm:cxn modelId="{136284DA-C1BF-4945-92E4-628B1CC893C2}" srcId="{9DD75C60-4CA7-464C-946E-304F3A2E9F7E}" destId="{ED3AAEF6-E8F1-4F2C-9388-731E9F8C818E}" srcOrd="0" destOrd="0" parTransId="{A33DA1CB-3B79-4DA6-A722-F7E82BF5B6B5}" sibTransId="{EE9F8C90-DF31-4908-A32F-11722463B761}"/>
    <dgm:cxn modelId="{D2DBA480-2CE4-4CE4-8BAC-1C13B50A7EE0}" srcId="{E9FCF743-8E18-4FBD-8007-363B796B4586}" destId="{2E3E9A47-076E-4052-93E3-F03F5C88633F}" srcOrd="0" destOrd="0" parTransId="{5B51B82A-1F5A-449C-B27E-CF83B45F308A}" sibTransId="{B97277CC-8902-4FB3-B436-76754645E8EF}"/>
    <dgm:cxn modelId="{B1F16D8C-5365-4F4A-ADA4-30AE3BC74CC6}" srcId="{BBDE49AE-CAF1-4C4B-8A9A-7CF5238A866D}" destId="{9D236127-01B4-45CE-BDEA-C2CCF3865DDE}" srcOrd="0" destOrd="0" parTransId="{64FD1F3D-2230-4476-A824-2AFE5F424723}" sibTransId="{7358B258-C78B-4C88-AA17-96328743DB1E}"/>
    <dgm:cxn modelId="{2A7C21ED-B677-4907-AE4F-CC6C0FC18AC1}" srcId="{BF536C85-F1EC-4506-9CB8-35776850A4AA}" destId="{E9FCF743-8E18-4FBD-8007-363B796B4586}" srcOrd="1" destOrd="0" parTransId="{5A394FC4-6DDA-499B-9EDE-E4C867431E35}" sibTransId="{45CE85F8-B8E8-4502-8D28-73C9A59341EB}"/>
    <dgm:cxn modelId="{35E8F491-A742-4D74-B217-4C625FBE81E1}" type="presOf" srcId="{ED3AAEF6-E8F1-4F2C-9388-731E9F8C818E}" destId="{0C99A84B-6495-4B7E-A172-AD0C7FB437C8}" srcOrd="0" destOrd="1" presId="urn:microsoft.com/office/officeart/2005/8/layout/hList6"/>
    <dgm:cxn modelId="{F8060340-36FC-4AFD-9B27-B941087C24D2}" srcId="{CB8040A6-9614-437A-B4F0-416C49875B55}" destId="{9DD75C60-4CA7-464C-946E-304F3A2E9F7E}" srcOrd="1" destOrd="0" parTransId="{A786EF36-9842-4E29-95F5-8B891543E8B5}" sibTransId="{FB9B5597-35B6-40E9-B5D4-679C3EE84367}"/>
    <dgm:cxn modelId="{89A2DF9A-1B7E-4CD0-888F-1ADF6118585A}" type="presOf" srcId="{E9FCF743-8E18-4FBD-8007-363B796B4586}" destId="{0201B9F3-D5D1-45CC-B2F2-C7D7411CBB70}" srcOrd="0" destOrd="3" presId="urn:microsoft.com/office/officeart/2005/8/layout/hList6"/>
    <dgm:cxn modelId="{0C1DCCB2-74EF-435F-A579-FAE98142B497}" type="presParOf" srcId="{08184C9B-CDA1-40B5-8EAE-46BF079DF333}" destId="{0201B9F3-D5D1-45CC-B2F2-C7D7411CBB70}" srcOrd="0" destOrd="0" presId="urn:microsoft.com/office/officeart/2005/8/layout/hList6"/>
    <dgm:cxn modelId="{5108426F-CA1F-41BC-8B01-B3FC0A24AB88}" type="presParOf" srcId="{08184C9B-CDA1-40B5-8EAE-46BF079DF333}" destId="{52A4A005-50C3-4C1D-8871-C827A2BA80C8}" srcOrd="1" destOrd="0" presId="urn:microsoft.com/office/officeart/2005/8/layout/hList6"/>
    <dgm:cxn modelId="{929D992A-50C8-41C5-A4B8-FDF196AE3BA4}" type="presParOf" srcId="{08184C9B-CDA1-40B5-8EAE-46BF079DF333}" destId="{0C99A84B-6495-4B7E-A172-AD0C7FB437C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B9F3-D5D1-45CC-B2F2-C7D7411CBB70}">
      <dsp:nvSpPr>
        <dsp:cNvPr id="0" name=""/>
        <dsp:cNvSpPr/>
      </dsp:nvSpPr>
      <dsp:spPr>
        <a:xfrm rot="16200000">
          <a:off x="-103186" y="107304"/>
          <a:ext cx="4176712" cy="3962102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性能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js还是直接嵌入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尽量使用.js，利用浏览器的cache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&lt;script </a:t>
          </a:r>
          <a:r>
            <a:rPr lang="en-US" sz="2000" kern="1200" dirty="0" err="1" smtClean="0"/>
            <a:t>src</a:t>
          </a:r>
          <a:r>
            <a:rPr lang="en-US" sz="2000" kern="1200" dirty="0" smtClean="0"/>
            <a:t>=filename.js&gt;</a:t>
          </a:r>
          <a:r>
            <a:rPr lang="en-US" sz="2000" kern="1200" dirty="0" err="1" smtClean="0"/>
            <a:t>的位置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尽量靠后，减少调入的延迟</a:t>
          </a:r>
          <a:endParaRPr lang="en-US" sz="2000" kern="1200"/>
        </a:p>
      </dsp:txBody>
      <dsp:txXfrm rot="5400000">
        <a:off x="4119" y="835341"/>
        <a:ext cx="3962102" cy="2506028"/>
      </dsp:txXfrm>
    </dsp:sp>
    <dsp:sp modelId="{0C99A84B-6495-4B7E-A172-AD0C7FB437C8}">
      <dsp:nvSpPr>
        <dsp:cNvPr id="0" name=""/>
        <dsp:cNvSpPr/>
      </dsp:nvSpPr>
      <dsp:spPr>
        <a:xfrm rot="16200000">
          <a:off x="4156074" y="107304"/>
          <a:ext cx="4176712" cy="3962102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优美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JS代码的分割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写成一个文件是“过时”的思想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可以分割成多个文件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减少由于修改引发的重复调入</a:t>
          </a:r>
          <a:endParaRPr lang="en-US" sz="2000" kern="1200" dirty="0"/>
        </a:p>
      </dsp:txBody>
      <dsp:txXfrm rot="5400000">
        <a:off x="4263379" y="835341"/>
        <a:ext cx="3962102" cy="250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FCBB-EE40-4CBE-80A8-E83E92642C26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1DCFD-2853-41A8-AF4A-FF15D838B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主页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3575" y="1900238"/>
            <a:ext cx="5788025" cy="1312862"/>
          </a:xfr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500438"/>
            <a:ext cx="5410200" cy="762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40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885113" y="6381750"/>
            <a:ext cx="806450" cy="2873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73238"/>
            <a:ext cx="4038600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038600" cy="2012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885113" y="6381750"/>
            <a:ext cx="806450" cy="2873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修改龙-底版黑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3081" name="Picture 9" descr="小白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101"/>
          <a:stretch>
            <a:fillRect/>
          </a:stretch>
        </p:blipFill>
        <p:spPr bwMode="auto">
          <a:xfrm>
            <a:off x="179388" y="6280150"/>
            <a:ext cx="1152525" cy="604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SzPct val="75000"/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3000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30000"/>
        </a:spcBef>
        <a:spcAft>
          <a:spcPct val="3000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代码组织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代码调试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代码发布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zh-CN" altLang="en-US" dirty="0" smtClean="0"/>
              <a:t>模式开发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paradigm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6013"/>
          </a:xfrm>
        </p:spPr>
        <p:txBody>
          <a:bodyPr/>
          <a:lstStyle/>
          <a:p>
            <a:r>
              <a:rPr lang="en-US" sz="2000"/>
              <a:t>好处：不会为每个对象使用独立的资源，从而不会造成资源的重复浪费</a:t>
            </a:r>
          </a:p>
          <a:p>
            <a:r>
              <a:rPr lang="en-US" sz="2000"/>
              <a:t>问题：每个对象没有独立的“成员变量”</a:t>
            </a:r>
          </a:p>
          <a:p>
            <a:r>
              <a:rPr lang="en-US" sz="2000"/>
              <a:t>例子：</a:t>
            </a:r>
          </a:p>
          <a:p>
            <a:pPr lvl="2">
              <a:buFontTx/>
              <a:buNone/>
            </a:pPr>
            <a:r>
              <a:rPr lang="en-US"/>
              <a:t>function Car() {</a:t>
            </a:r>
          </a:p>
          <a:p>
            <a:pPr lvl="2">
              <a:buFontTx/>
              <a:buNone/>
            </a:pPr>
            <a:r>
              <a:rPr lang="en-US"/>
              <a:t>}</a:t>
            </a:r>
          </a:p>
          <a:p>
            <a:pPr lvl="2">
              <a:buFontTx/>
              <a:buNone/>
            </a:pPr>
            <a:r>
              <a:rPr lang="en-US"/>
              <a:t>Car.prototype.color = “red”;</a:t>
            </a:r>
          </a:p>
          <a:p>
            <a:pPr lvl="2">
              <a:buFontTx/>
              <a:buNone/>
            </a:pPr>
            <a:r>
              <a:rPr lang="en-US"/>
              <a:t>Car.prototype.showColor = function () {</a:t>
            </a:r>
          </a:p>
          <a:p>
            <a:pPr lvl="2">
              <a:buFontTx/>
              <a:buNone/>
            </a:pPr>
            <a:r>
              <a:rPr lang="en-US"/>
              <a:t>    alert(this.color);</a:t>
            </a:r>
          </a:p>
          <a:p>
            <a:pPr lvl="2">
              <a:buFontTx/>
              <a:buNone/>
            </a:pPr>
            <a:r>
              <a:rPr lang="en-US"/>
              <a:t>};</a:t>
            </a:r>
          </a:p>
          <a:p>
            <a:pPr lvl="2">
              <a:buFontTx/>
              <a:buNone/>
            </a:pPr>
            <a:r>
              <a:rPr lang="en-US"/>
              <a:t>var oCar1 = new Car();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276225"/>
            <a:ext cx="8929688" cy="633413"/>
          </a:xfrm>
        </p:spPr>
        <p:txBody>
          <a:bodyPr/>
          <a:lstStyle/>
          <a:p>
            <a:r>
              <a:rPr lang="en-US" sz="4000"/>
              <a:t>Hybrid constructor/prototype paradigm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5688"/>
            <a:ext cx="8497887" cy="56165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方法</a:t>
            </a:r>
            <a:r>
              <a:rPr lang="en-US" sz="2800" dirty="0"/>
              <a:t>：</a:t>
            </a:r>
          </a:p>
          <a:p>
            <a:pPr lvl="1"/>
            <a:r>
              <a:rPr lang="en-US" sz="2400" dirty="0" err="1"/>
              <a:t>对“成员变量”使用Constructor模式来定义</a:t>
            </a:r>
            <a:endParaRPr lang="en-US" sz="2400" dirty="0"/>
          </a:p>
          <a:p>
            <a:pPr lvl="1"/>
            <a:r>
              <a:rPr lang="en-US" sz="2400" dirty="0" err="1"/>
              <a:t>对“成员函数”使用Prototype模式来定义</a:t>
            </a:r>
            <a:endParaRPr lang="en-US" sz="2400" dirty="0"/>
          </a:p>
          <a:p>
            <a:r>
              <a:rPr lang="en-US" sz="2800" dirty="0" err="1"/>
              <a:t>例子</a:t>
            </a:r>
            <a:r>
              <a:rPr lang="en-US" sz="2800" dirty="0"/>
              <a:t>：</a:t>
            </a:r>
            <a:endParaRPr lang="en-US" sz="1800" dirty="0"/>
          </a:p>
          <a:p>
            <a:pPr lvl="2">
              <a:buFontTx/>
              <a:buNone/>
            </a:pPr>
            <a:r>
              <a:rPr lang="en-US" sz="2000" dirty="0"/>
              <a:t>function Car(</a:t>
            </a:r>
            <a:r>
              <a:rPr lang="en-US" sz="2000" dirty="0" err="1"/>
              <a:t>sColor</a:t>
            </a:r>
            <a:r>
              <a:rPr lang="en-US" sz="2000" dirty="0"/>
              <a:t>) {</a:t>
            </a:r>
          </a:p>
          <a:p>
            <a:pPr lvl="2"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this.color</a:t>
            </a:r>
            <a:r>
              <a:rPr lang="en-US" sz="2000" dirty="0"/>
              <a:t> = </a:t>
            </a:r>
            <a:r>
              <a:rPr lang="en-US" sz="2000" dirty="0" err="1"/>
              <a:t>sColor</a:t>
            </a:r>
            <a:r>
              <a:rPr lang="en-US" sz="2000" dirty="0"/>
              <a:t>;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2">
              <a:buFontTx/>
              <a:buNone/>
            </a:pPr>
            <a:r>
              <a:rPr lang="en-US" sz="2000" dirty="0" err="1"/>
              <a:t>Car.prototype.showColor</a:t>
            </a:r>
            <a:r>
              <a:rPr lang="en-US" sz="2000" dirty="0"/>
              <a:t> = function () {</a:t>
            </a:r>
          </a:p>
          <a:p>
            <a:pPr lvl="2">
              <a:buFontTx/>
              <a:buNone/>
            </a:pPr>
            <a:r>
              <a:rPr lang="en-US" sz="2000" dirty="0"/>
              <a:t>	alert(</a:t>
            </a:r>
            <a:r>
              <a:rPr lang="en-US" sz="2000" dirty="0" err="1"/>
              <a:t>this.color</a:t>
            </a:r>
            <a:r>
              <a:rPr lang="en-US" sz="2000" dirty="0"/>
              <a:t>);</a:t>
            </a:r>
          </a:p>
          <a:p>
            <a:pPr lvl="2">
              <a:buFontTx/>
              <a:buNone/>
            </a:pPr>
            <a:r>
              <a:rPr lang="en-US" sz="2000" dirty="0"/>
              <a:t>};</a:t>
            </a:r>
          </a:p>
          <a:p>
            <a:pPr lvl="2">
              <a:buFontTx/>
              <a:buNone/>
            </a:pP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var</a:t>
            </a:r>
            <a:r>
              <a:rPr lang="en-US" sz="2000" dirty="0"/>
              <a:t> oCar1 = new Car(“red”);</a:t>
            </a:r>
          </a:p>
          <a:p>
            <a:pPr lvl="2">
              <a:buFontTx/>
              <a:buNone/>
            </a:pPr>
            <a:r>
              <a:rPr lang="en-US" sz="2000" dirty="0" err="1"/>
              <a:t>var</a:t>
            </a:r>
            <a:r>
              <a:rPr lang="en-US" sz="2000" dirty="0"/>
              <a:t> oCar2 = new Car(“blue”);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代码风格</a:t>
            </a:r>
            <a:r>
              <a:rPr lang="en-US" dirty="0" smtClean="0"/>
              <a:t>（</a:t>
            </a:r>
            <a:r>
              <a:rPr lang="en-US" dirty="0"/>
              <a:t>1）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缩进：用“4个空格”来替代tab</a:t>
            </a:r>
          </a:p>
          <a:p>
            <a:r>
              <a:rPr lang="en-US" dirty="0"/>
              <a:t>一行的长度：不超过80个字节</a:t>
            </a:r>
          </a:p>
          <a:p>
            <a:r>
              <a:rPr lang="en-US" dirty="0" err="1"/>
              <a:t>注释</a:t>
            </a:r>
            <a:endParaRPr lang="en-US" dirty="0"/>
          </a:p>
          <a:p>
            <a:pPr lvl="1"/>
            <a:r>
              <a:rPr lang="en-US" dirty="0" err="1"/>
              <a:t>要写入足够多的注释</a:t>
            </a:r>
            <a:r>
              <a:rPr lang="en-US" dirty="0"/>
              <a:t> （</a:t>
            </a:r>
            <a:r>
              <a:rPr lang="en-US" dirty="0" err="1"/>
              <a:t>在缩小时会被去掉</a:t>
            </a:r>
            <a:r>
              <a:rPr lang="en-US" dirty="0"/>
              <a:t>）</a:t>
            </a:r>
          </a:p>
          <a:p>
            <a:pPr lvl="1"/>
            <a:r>
              <a:rPr lang="en-US" dirty="0" err="1"/>
              <a:t>单行的注释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//this is a single-line comment</a:t>
            </a:r>
          </a:p>
          <a:p>
            <a:pPr lvl="1"/>
            <a:r>
              <a:rPr lang="en-US" dirty="0" err="1"/>
              <a:t>多行的注释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/* this is a multiline</a:t>
            </a:r>
          </a:p>
          <a:p>
            <a:pPr lvl="1">
              <a:buFontTx/>
              <a:buNone/>
            </a:pPr>
            <a:r>
              <a:rPr lang="en-US" dirty="0"/>
              <a:t>	   comment */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代码风格</a:t>
            </a:r>
            <a:r>
              <a:rPr lang="en-US" dirty="0" smtClean="0"/>
              <a:t>（</a:t>
            </a:r>
            <a:r>
              <a:rPr lang="en-US" dirty="0"/>
              <a:t>2）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变量的定义</a:t>
            </a:r>
            <a:endParaRPr lang="en-US" dirty="0"/>
          </a:p>
          <a:p>
            <a:pPr lvl="1"/>
            <a:r>
              <a:rPr lang="en-US" dirty="0" err="1"/>
              <a:t>一定要使用“var”关键字</a:t>
            </a:r>
            <a:endParaRPr lang="en-US" dirty="0"/>
          </a:p>
          <a:p>
            <a:pPr lvl="2"/>
            <a:r>
              <a:rPr lang="en-US" dirty="0" err="1"/>
              <a:t>不使用var定义的变量都会被当作是全局变量</a:t>
            </a:r>
            <a:endParaRPr lang="en-US" dirty="0"/>
          </a:p>
          <a:p>
            <a:pPr lvl="1"/>
            <a:r>
              <a:rPr lang="en-US" dirty="0" err="1"/>
              <a:t>要尽量减少全局变量的使用</a:t>
            </a:r>
            <a:endParaRPr lang="en-US" dirty="0"/>
          </a:p>
          <a:p>
            <a:pPr lvl="1"/>
            <a:r>
              <a:rPr lang="en-US" dirty="0" err="1"/>
              <a:t>变量的注释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currentEntry</a:t>
            </a:r>
            <a:r>
              <a:rPr lang="en-US" sz="2400" dirty="0"/>
              <a:t>,	// currently selected table entry</a:t>
            </a:r>
          </a:p>
          <a:p>
            <a:pPr>
              <a:buFontTx/>
              <a:buNone/>
            </a:pPr>
            <a:r>
              <a:rPr lang="en-US" sz="2800" dirty="0"/>
              <a:t>        level,       	// indentation level</a:t>
            </a:r>
          </a:p>
          <a:p>
            <a:pPr>
              <a:buFontTx/>
              <a:buNone/>
            </a:pPr>
            <a:r>
              <a:rPr lang="en-US" sz="2800" dirty="0"/>
              <a:t>        size;        	// size of table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706438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代码风格</a:t>
            </a:r>
            <a:r>
              <a:rPr lang="en-US" dirty="0" smtClean="0"/>
              <a:t>（3）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100"/>
            <a:ext cx="8229600" cy="56165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关于单行的程序</a:t>
            </a:r>
            <a:endParaRPr lang="en-US" sz="2800" dirty="0"/>
          </a:p>
          <a:p>
            <a:pPr lvl="1"/>
            <a:r>
              <a:rPr lang="en-US" sz="2400" dirty="0" err="1"/>
              <a:t>单行程序的末尾，应该使用</a:t>
            </a:r>
            <a:r>
              <a:rPr lang="en-US" sz="2400" dirty="0"/>
              <a:t>“;”</a:t>
            </a:r>
          </a:p>
          <a:p>
            <a:r>
              <a:rPr lang="en-US" sz="2800" dirty="0" err="1"/>
              <a:t>with的使用</a:t>
            </a:r>
            <a:endParaRPr lang="en-US" sz="2800" dirty="0"/>
          </a:p>
          <a:p>
            <a:pPr lvl="1"/>
            <a:r>
              <a:rPr lang="en-US" sz="2400" dirty="0" err="1"/>
              <a:t>避免使用“with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 err="1"/>
              <a:t>容易出现变量名字的混淆</a:t>
            </a:r>
            <a:endParaRPr lang="en-US" sz="2000" dirty="0"/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 err="1"/>
              <a:t>with的一个例子</a:t>
            </a:r>
            <a:r>
              <a:rPr lang="en-US" sz="2000" dirty="0"/>
              <a:t>：</a:t>
            </a:r>
          </a:p>
          <a:p>
            <a:pPr lvl="2">
              <a:buFontTx/>
              <a:buNone/>
            </a:pPr>
            <a:r>
              <a:rPr lang="en-US" sz="2000" dirty="0"/>
              <a:t>alert(</a:t>
            </a:r>
            <a:r>
              <a:rPr lang="en-US" sz="2000" dirty="0" err="1"/>
              <a:t>document.title</a:t>
            </a:r>
            <a:r>
              <a:rPr lang="en-US" sz="2000" dirty="0"/>
              <a:t>);</a:t>
            </a:r>
          </a:p>
          <a:p>
            <a:pPr lvl="2">
              <a:buFontTx/>
              <a:buNone/>
            </a:pPr>
            <a:r>
              <a:rPr lang="en-US" sz="2000" dirty="0"/>
              <a:t>alert(</a:t>
            </a:r>
            <a:r>
              <a:rPr lang="en-US" sz="2000" dirty="0" err="1"/>
              <a:t>document.location</a:t>
            </a:r>
            <a:r>
              <a:rPr lang="en-US" sz="2000" dirty="0"/>
              <a:t>);</a:t>
            </a:r>
          </a:p>
          <a:p>
            <a:pPr lvl="1">
              <a:buFontTx/>
              <a:buNone/>
            </a:pPr>
            <a:r>
              <a:rPr lang="en-US" sz="2000" dirty="0" err="1"/>
              <a:t>等价于</a:t>
            </a:r>
            <a:r>
              <a:rPr lang="en-US" sz="2000" dirty="0"/>
              <a:t>：</a:t>
            </a:r>
          </a:p>
          <a:p>
            <a:pPr lvl="2">
              <a:buFontTx/>
              <a:buNone/>
            </a:pPr>
            <a:r>
              <a:rPr lang="en-US" sz="2000" dirty="0"/>
              <a:t>with (document) {</a:t>
            </a:r>
          </a:p>
          <a:p>
            <a:pPr lvl="3">
              <a:buFontTx/>
              <a:buNone/>
            </a:pPr>
            <a:r>
              <a:rPr lang="en-US" dirty="0"/>
              <a:t>alert(title);</a:t>
            </a:r>
          </a:p>
          <a:p>
            <a:pPr lvl="3">
              <a:buFontTx/>
              <a:buNone/>
            </a:pPr>
            <a:r>
              <a:rPr lang="en-US" dirty="0"/>
              <a:t>alert(location);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字符串的合并</a:t>
            </a:r>
            <a:endParaRPr lang="en-US" sz="2800" dirty="0" smtClean="0"/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= str1 + str2 + ... + </a:t>
            </a:r>
            <a:r>
              <a:rPr lang="en-US" dirty="0" err="1" smtClean="0"/>
              <a:t>strn</a:t>
            </a:r>
            <a:r>
              <a:rPr lang="en-US" dirty="0" smtClean="0"/>
              <a:t>    </a:t>
            </a:r>
            <a:r>
              <a:rPr lang="en-US" dirty="0" err="1" smtClean="0"/>
              <a:t>效率很低</a:t>
            </a:r>
            <a:endParaRPr lang="en-US" dirty="0" smtClean="0"/>
          </a:p>
          <a:p>
            <a:pPr lvl="1"/>
            <a:r>
              <a:rPr lang="en-US" dirty="0" err="1" smtClean="0"/>
              <a:t>另外一种方式</a:t>
            </a:r>
            <a:r>
              <a:rPr lang="en-US" dirty="0" smtClean="0"/>
              <a:t> （</a:t>
            </a:r>
            <a:r>
              <a:rPr lang="en-US" dirty="0" err="1" smtClean="0"/>
              <a:t>推荐</a:t>
            </a:r>
            <a:r>
              <a:rPr lang="en-US" dirty="0" smtClean="0"/>
              <a:t>）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new Array;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[0] = “hello “;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[1] = “world”;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arr.</a:t>
            </a:r>
            <a:r>
              <a:rPr lang="en-US" dirty="0" err="1" smtClean="0">
                <a:solidFill>
                  <a:srgbClr val="FF0000"/>
                </a:solidFill>
              </a:rPr>
              <a:t>join</a:t>
            </a:r>
            <a:r>
              <a:rPr lang="en-US" dirty="0" smtClean="0"/>
              <a:t>(“”);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变量的类型</a:t>
            </a:r>
            <a:endParaRPr lang="en-US" dirty="0" smtClean="0"/>
          </a:p>
          <a:p>
            <a:pPr lvl="1"/>
            <a:r>
              <a:rPr lang="en-US" dirty="0" err="1" smtClean="0"/>
              <a:t>对JS这样不做类型强检查的语言很重要</a:t>
            </a:r>
            <a:endParaRPr lang="en-US" dirty="0" smtClean="0"/>
          </a:p>
          <a:p>
            <a:pPr lvl="1"/>
            <a:r>
              <a:rPr lang="en-US" dirty="0" err="1" smtClean="0"/>
              <a:t>typeof关键字</a:t>
            </a:r>
            <a:endParaRPr lang="en-US" dirty="0" smtClean="0"/>
          </a:p>
          <a:p>
            <a:pPr lvl="1"/>
            <a:r>
              <a:rPr lang="en-US" dirty="0" smtClean="0"/>
              <a:t>undefined, </a:t>
            </a:r>
            <a:r>
              <a:rPr lang="en-US" dirty="0" err="1" smtClean="0"/>
              <a:t>boolean</a:t>
            </a:r>
            <a:r>
              <a:rPr lang="en-US" dirty="0" smtClean="0"/>
              <a:t>, number, string, object</a:t>
            </a:r>
          </a:p>
          <a:p>
            <a:r>
              <a:rPr lang="en-US" dirty="0" err="1" smtClean="0"/>
              <a:t>内存泄露的避免</a:t>
            </a:r>
            <a:endParaRPr lang="en-US" dirty="0" smtClean="0"/>
          </a:p>
          <a:p>
            <a:pPr lvl="1"/>
            <a:r>
              <a:rPr lang="en-US" dirty="0" err="1" smtClean="0"/>
              <a:t>原因：cyclic</a:t>
            </a:r>
            <a:r>
              <a:rPr lang="en-US" dirty="0" smtClean="0"/>
              <a:t> structure, A-&gt;B, B-&gt;A</a:t>
            </a:r>
          </a:p>
          <a:p>
            <a:pPr lvl="1"/>
            <a:r>
              <a:rPr lang="en-US" dirty="0" err="1" smtClean="0"/>
              <a:t>解决方法：在一个对象使用完毕后，把其中指向其它对象的reference设为null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问题的缘起：默认情况，按照字符串排序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[3, 32, 2, 5]</a:t>
            </a:r>
          </a:p>
          <a:p>
            <a:pPr lvl="1">
              <a:buFontTx/>
              <a:buNone/>
            </a:pPr>
            <a:r>
              <a:rPr lang="en-US" dirty="0" err="1" smtClean="0"/>
              <a:t>arr.sort</a:t>
            </a:r>
            <a:r>
              <a:rPr lang="en-US" dirty="0" smtClean="0"/>
              <a:t>();</a:t>
            </a:r>
          </a:p>
          <a:p>
            <a:pPr lvl="1">
              <a:buFontTx/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arr.toString</a:t>
            </a:r>
            <a:r>
              <a:rPr lang="en-US" dirty="0" smtClean="0"/>
              <a:t>());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解决方法</a:t>
            </a:r>
            <a:endParaRPr lang="en-US" dirty="0" smtClean="0"/>
          </a:p>
          <a:p>
            <a:pPr lvl="1"/>
            <a:r>
              <a:rPr lang="en-US" dirty="0" err="1" smtClean="0"/>
              <a:t>写一个compare函数</a:t>
            </a:r>
            <a:r>
              <a:rPr lang="en-US" dirty="0" smtClean="0"/>
              <a:t>：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 err="1" smtClean="0"/>
              <a:t>comparison_function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err="1" smtClean="0"/>
              <a:t>comparison_function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代码调试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格式检查：JSLint</a:t>
            </a:r>
            <a:r>
              <a:rPr lang="en-US" dirty="0" smtClean="0"/>
              <a:t> (http://www.jslint.com/)</a:t>
            </a:r>
          </a:p>
          <a:p>
            <a:r>
              <a:rPr lang="en-US" dirty="0" err="1" smtClean="0"/>
              <a:t>单元测试：jsunit</a:t>
            </a:r>
            <a:endParaRPr lang="en-US" dirty="0" smtClean="0"/>
          </a:p>
          <a:p>
            <a:pPr lvl="1"/>
            <a:r>
              <a:rPr lang="zh-CN" altLang="en-US" dirty="0" smtClean="0"/>
              <a:t>测试页包含</a:t>
            </a:r>
            <a:r>
              <a:rPr lang="en-US" dirty="0" smtClean="0"/>
              <a:t>jsUnitCore.js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的测试页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dirty="0" smtClean="0"/>
              <a:t>HTML/JavaScript</a:t>
            </a:r>
            <a:r>
              <a:rPr lang="zh-CN" altLang="en-US" dirty="0" smtClean="0"/>
              <a:t>的测试运行工具</a:t>
            </a:r>
            <a:endParaRPr lang="en-US" altLang="zh-CN" dirty="0" smtClean="0"/>
          </a:p>
          <a:p>
            <a:pPr lvl="1"/>
            <a:r>
              <a:rPr lang="en-US" dirty="0" err="1" smtClean="0"/>
              <a:t>setUp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在浏览器中运行</a:t>
            </a:r>
            <a:endParaRPr lang="en-US" dirty="0" smtClean="0"/>
          </a:p>
          <a:p>
            <a:r>
              <a:rPr lang="en-US" dirty="0" err="1" smtClean="0"/>
              <a:t>调试工具</a:t>
            </a:r>
            <a:r>
              <a:rPr lang="en-US" dirty="0" smtClean="0"/>
              <a:t>：</a:t>
            </a:r>
          </a:p>
          <a:p>
            <a:pPr lvl="1"/>
            <a:r>
              <a:rPr lang="en-US" dirty="0" err="1" smtClean="0"/>
              <a:t>Miscrosoft</a:t>
            </a:r>
            <a:r>
              <a:rPr lang="en-US" dirty="0" smtClean="0"/>
              <a:t> Script Debugger: for IE</a:t>
            </a:r>
          </a:p>
          <a:p>
            <a:pPr lvl="1"/>
            <a:r>
              <a:rPr lang="en-US" dirty="0" err="1" smtClean="0"/>
              <a:t>Venkman：for</a:t>
            </a:r>
            <a:r>
              <a:rPr lang="en-US" dirty="0" smtClean="0"/>
              <a:t> Mozilla series  (OK)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500042"/>
            <a:ext cx="5286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代码　</a:t>
            </a:r>
            <a:r>
              <a:rPr lang="en-US" sz="1400" dirty="0" smtClean="0">
                <a:solidFill>
                  <a:srgbClr val="00B0F0"/>
                </a:solidFill>
              </a:rPr>
              <a:t>simple.js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function </a:t>
            </a:r>
            <a:r>
              <a:rPr lang="en-US" sz="1400" dirty="0" err="1" smtClean="0"/>
              <a:t>addTwoNumbers</a:t>
            </a:r>
            <a:r>
              <a:rPr lang="en-US" sz="1400" dirty="0" smtClean="0"/>
              <a:t>(value1, value2) {</a:t>
            </a:r>
            <a:br>
              <a:rPr lang="en-US" sz="1400" dirty="0" smtClean="0"/>
            </a:br>
            <a:r>
              <a:rPr lang="en-US" sz="1400" dirty="0" smtClean="0"/>
              <a:t>　　return 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(value1) + 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(value2);</a:t>
            </a:r>
            <a:br>
              <a:rPr lang="en-US" sz="1400" dirty="0" smtClean="0"/>
            </a:br>
            <a:r>
              <a:rPr lang="en-US" sz="1400" dirty="0" smtClean="0"/>
              <a:t>　　}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643050"/>
            <a:ext cx="69294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单元测试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&lt;!DOCTYPE HTML PUBLIC "-//W3C//DTD HTML 4.01 Transitional//EN"&gt;</a:t>
            </a:r>
            <a:br>
              <a:rPr lang="en-US" sz="1400" dirty="0" smtClean="0"/>
            </a:br>
            <a:r>
              <a:rPr lang="en-US" sz="1400" dirty="0" smtClean="0"/>
              <a:t>　　&lt;html&gt;</a:t>
            </a:r>
            <a:br>
              <a:rPr lang="en-US" sz="1400" dirty="0" smtClean="0"/>
            </a:br>
            <a:r>
              <a:rPr lang="en-US" sz="1400" dirty="0" smtClean="0"/>
              <a:t>　　&lt;head&gt;</a:t>
            </a:r>
            <a:br>
              <a:rPr lang="en-US" sz="1400" dirty="0" smtClean="0"/>
            </a:br>
            <a:r>
              <a:rPr lang="en-US" sz="1400" dirty="0" smtClean="0"/>
              <a:t>　　&lt;title&gt;Another Test Page&lt;/title&gt;</a:t>
            </a:r>
            <a:br>
              <a:rPr lang="en-US" sz="1400" dirty="0" smtClean="0"/>
            </a:br>
            <a:r>
              <a:rPr lang="en-US" sz="1400" dirty="0" smtClean="0"/>
              <a:t>　　&lt;script language="JavaScript" </a:t>
            </a:r>
            <a:r>
              <a:rPr lang="en-US" sz="1400" dirty="0" err="1" smtClean="0"/>
              <a:t>src</a:t>
            </a:r>
            <a:r>
              <a:rPr lang="en-US" sz="1400" dirty="0" smtClean="0"/>
              <a:t>="../</a:t>
            </a:r>
            <a:r>
              <a:rPr lang="en-US" sz="1400" dirty="0" err="1" smtClean="0"/>
              <a:t>jsunit</a:t>
            </a:r>
            <a:r>
              <a:rPr lang="en-US" sz="1400" dirty="0" smtClean="0"/>
              <a:t>/app/jsUnitCore.js"&gt;&lt;/script&gt;</a:t>
            </a:r>
            <a:br>
              <a:rPr lang="en-US" sz="1400" dirty="0" smtClean="0"/>
            </a:br>
            <a:r>
              <a:rPr lang="en-US" sz="1400" dirty="0" smtClean="0"/>
              <a:t>　　&lt;script language="JavaScript" </a:t>
            </a:r>
            <a:r>
              <a:rPr lang="en-US" sz="1400" dirty="0" err="1" smtClean="0"/>
              <a:t>src</a:t>
            </a:r>
            <a:r>
              <a:rPr lang="en-US" sz="1400" dirty="0" smtClean="0"/>
              <a:t>="simpleJS.js"&gt;&lt;/script&gt;</a:t>
            </a:r>
            <a:br>
              <a:rPr lang="en-US" sz="1400" dirty="0" smtClean="0"/>
            </a:br>
            <a:r>
              <a:rPr lang="en-US" sz="1400" dirty="0" smtClean="0"/>
              <a:t>　　&lt;script language="JavaScript"&gt;</a:t>
            </a:r>
            <a:br>
              <a:rPr lang="en-US" sz="1400" dirty="0" smtClean="0"/>
            </a:br>
            <a:r>
              <a:rPr lang="en-US" sz="1400" dirty="0" smtClean="0"/>
              <a:t>　　function </a:t>
            </a:r>
            <a:r>
              <a:rPr lang="en-US" sz="1400" dirty="0" err="1" smtClean="0"/>
              <a:t>testValidArgs</a:t>
            </a:r>
            <a:r>
              <a:rPr lang="en-US" sz="1400" dirty="0" smtClean="0"/>
              <a:t>() {</a:t>
            </a:r>
            <a:br>
              <a:rPr lang="en-US" sz="1400" dirty="0" smtClean="0"/>
            </a:br>
            <a:r>
              <a:rPr lang="en-US" sz="1400" dirty="0" smtClean="0"/>
              <a:t>　　</a:t>
            </a:r>
            <a:r>
              <a:rPr lang="en-US" sz="1400" dirty="0" err="1" smtClean="0"/>
              <a:t>assertEquals</a:t>
            </a:r>
            <a:r>
              <a:rPr lang="en-US" sz="1400" dirty="0" smtClean="0"/>
              <a:t>("2 + 2 is 4", 4, </a:t>
            </a:r>
            <a:r>
              <a:rPr lang="en-US" sz="1400" dirty="0" err="1" smtClean="0"/>
              <a:t>addTwoNumbers</a:t>
            </a:r>
            <a:r>
              <a:rPr lang="en-US" sz="1400" dirty="0" smtClean="0"/>
              <a:t>(2, 2));</a:t>
            </a:r>
            <a:br>
              <a:rPr lang="en-US" sz="1400" dirty="0" smtClean="0"/>
            </a:br>
            <a:r>
              <a:rPr lang="en-US" sz="1400" dirty="0" smtClean="0"/>
              <a:t>　　}</a:t>
            </a:r>
            <a:br>
              <a:rPr lang="en-US" sz="1400" dirty="0" smtClean="0"/>
            </a:br>
            <a:r>
              <a:rPr lang="en-US" sz="1400" dirty="0" smtClean="0"/>
              <a:t>　　function </a:t>
            </a:r>
            <a:r>
              <a:rPr lang="en-US" sz="1400" dirty="0" err="1" smtClean="0"/>
              <a:t>testWithNegativeNumbers</a:t>
            </a:r>
            <a:r>
              <a:rPr lang="en-US" sz="1400" dirty="0" smtClean="0"/>
              <a:t>() {</a:t>
            </a:r>
            <a:br>
              <a:rPr lang="en-US" sz="1400" dirty="0" smtClean="0"/>
            </a:br>
            <a:r>
              <a:rPr lang="en-US" sz="1400" dirty="0" smtClean="0"/>
              <a:t>　　</a:t>
            </a:r>
            <a:r>
              <a:rPr lang="en-US" sz="1400" dirty="0" err="1" smtClean="0"/>
              <a:t>assertEquals</a:t>
            </a:r>
            <a:r>
              <a:rPr lang="en-US" sz="1400" dirty="0" smtClean="0"/>
              <a:t>("negative numbers: -2 + -2 is -4", -4,</a:t>
            </a:r>
            <a:br>
              <a:rPr lang="en-US" sz="1400" dirty="0" smtClean="0"/>
            </a:br>
            <a:r>
              <a:rPr lang="en-US" sz="1400" dirty="0" smtClean="0"/>
              <a:t>　　</a:t>
            </a:r>
            <a:r>
              <a:rPr lang="en-US" sz="1400" dirty="0" err="1" smtClean="0"/>
              <a:t>addTwoNumbers</a:t>
            </a:r>
            <a:r>
              <a:rPr lang="en-US" sz="1400" dirty="0" smtClean="0"/>
              <a:t>(-2, -2));</a:t>
            </a:r>
            <a:br>
              <a:rPr lang="en-US" sz="1400" dirty="0" smtClean="0"/>
            </a:br>
            <a:r>
              <a:rPr lang="en-US" sz="1400" dirty="0" smtClean="0"/>
              <a:t>　　}</a:t>
            </a:r>
            <a:br>
              <a:rPr lang="en-US" sz="1400" dirty="0" smtClean="0"/>
            </a:br>
            <a:r>
              <a:rPr lang="en-US" sz="1400" dirty="0" smtClean="0"/>
              <a:t>　　&lt;/script&gt;</a:t>
            </a:r>
            <a:br>
              <a:rPr lang="en-US" sz="1400" dirty="0" smtClean="0"/>
            </a:br>
            <a:r>
              <a:rPr lang="en-US" sz="1400" dirty="0" smtClean="0"/>
              <a:t>　　&lt;/head&gt;</a:t>
            </a:r>
            <a:br>
              <a:rPr lang="en-US" sz="1400" dirty="0" smtClean="0"/>
            </a:br>
            <a:r>
              <a:rPr lang="en-US" sz="1400" dirty="0" smtClean="0"/>
              <a:t>　　&lt;body&gt;</a:t>
            </a:r>
            <a:br>
              <a:rPr lang="en-US" sz="1400" dirty="0" smtClean="0"/>
            </a:br>
            <a:r>
              <a:rPr lang="en-US" sz="1400" dirty="0" smtClean="0"/>
              <a:t>　　This is a simple test page for the </a:t>
            </a:r>
            <a:r>
              <a:rPr lang="en-US" sz="1400" dirty="0" err="1" smtClean="0"/>
              <a:t>simpleJS</a:t>
            </a:r>
            <a:r>
              <a:rPr lang="en-US" sz="1400" dirty="0" smtClean="0"/>
              <a:t> file.</a:t>
            </a:r>
            <a:br>
              <a:rPr lang="en-US" sz="1400" dirty="0" smtClean="0"/>
            </a:br>
            <a:r>
              <a:rPr lang="en-US" sz="1400" dirty="0" smtClean="0"/>
              <a:t>　　&lt;/body&gt;</a:t>
            </a:r>
            <a:br>
              <a:rPr lang="en-US" sz="1400" dirty="0" smtClean="0"/>
            </a:br>
            <a:r>
              <a:rPr lang="en-US" sz="1400" dirty="0" smtClean="0"/>
              <a:t>　　&lt;/html&gt;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72066" y="5286388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function </a:t>
            </a:r>
            <a:r>
              <a:rPr lang="en-US" sz="1200" dirty="0" err="1" smtClean="0"/>
              <a:t>exposeTestFunctionNames</a:t>
            </a:r>
            <a:r>
              <a:rPr lang="en-US" sz="1200" dirty="0" smtClean="0"/>
              <a:t>() {</a:t>
            </a:r>
            <a:br>
              <a:rPr lang="en-US" sz="1200" dirty="0" smtClean="0"/>
            </a:br>
            <a:r>
              <a:rPr lang="en-US" sz="1200" dirty="0" smtClean="0"/>
              <a:t>　　</a:t>
            </a:r>
            <a:r>
              <a:rPr lang="en-US" sz="1200" dirty="0" err="1" smtClean="0"/>
              <a:t>var</a:t>
            </a:r>
            <a:r>
              <a:rPr lang="en-US" sz="1200" dirty="0" smtClean="0"/>
              <a:t> tests = new Array(2);</a:t>
            </a:r>
            <a:br>
              <a:rPr lang="en-US" sz="1200" dirty="0" smtClean="0"/>
            </a:br>
            <a:r>
              <a:rPr lang="en-US" sz="1200" dirty="0" smtClean="0"/>
              <a:t>　　tests[0] = "</a:t>
            </a:r>
            <a:r>
              <a:rPr lang="en-US" sz="1200" dirty="0" err="1" smtClean="0"/>
              <a:t>testValidArgs</a:t>
            </a:r>
            <a:r>
              <a:rPr lang="en-US" sz="1200" dirty="0" smtClean="0"/>
              <a:t>";</a:t>
            </a:r>
            <a:br>
              <a:rPr lang="en-US" sz="1200" dirty="0" smtClean="0"/>
            </a:br>
            <a:r>
              <a:rPr lang="en-US" sz="1200" dirty="0" smtClean="0"/>
              <a:t>　　tests[1] = "</a:t>
            </a:r>
            <a:r>
              <a:rPr lang="en-US" sz="1200" dirty="0" err="1" smtClean="0"/>
              <a:t>testWithNegativeNumbers</a:t>
            </a:r>
            <a:r>
              <a:rPr lang="en-US" sz="1200" dirty="0" smtClean="0"/>
              <a:t>";</a:t>
            </a:r>
            <a:br>
              <a:rPr lang="en-US" sz="1200" dirty="0" smtClean="0"/>
            </a:br>
            <a:r>
              <a:rPr lang="en-US" sz="1200" dirty="0" smtClean="0"/>
              <a:t>　　return tests;</a:t>
            </a:r>
            <a:br>
              <a:rPr lang="en-US" sz="1200" dirty="0" smtClean="0"/>
            </a:br>
            <a:r>
              <a:rPr lang="en-US" sz="1200" dirty="0" smtClean="0"/>
              <a:t>　　}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语言的基本语法</a:t>
            </a:r>
          </a:p>
          <a:p>
            <a:r>
              <a:rPr lang="en-US" dirty="0" err="1" smtClean="0"/>
              <a:t>DOM（Document</a:t>
            </a:r>
            <a:r>
              <a:rPr lang="en-US" dirty="0" smtClean="0"/>
              <a:t> Object Model）</a:t>
            </a:r>
          </a:p>
          <a:p>
            <a:r>
              <a:rPr lang="en-US" dirty="0" err="1" smtClean="0"/>
              <a:t>BOM（Browser</a:t>
            </a:r>
            <a:r>
              <a:rPr lang="en-US" dirty="0" smtClean="0"/>
              <a:t> Object Model）</a:t>
            </a:r>
          </a:p>
          <a:p>
            <a:r>
              <a:rPr lang="zh-CN" altLang="en-US" dirty="0" smtClean="0"/>
              <a:t>事件的处理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代码发布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JS代码的缩小</a:t>
            </a:r>
            <a:endParaRPr lang="en-US" dirty="0" smtClean="0"/>
          </a:p>
          <a:p>
            <a:pPr lvl="1"/>
            <a:r>
              <a:rPr lang="en-US" dirty="0" err="1" smtClean="0"/>
              <a:t>目的</a:t>
            </a:r>
            <a:r>
              <a:rPr lang="en-US" dirty="0" smtClean="0"/>
              <a:t>：</a:t>
            </a:r>
          </a:p>
          <a:p>
            <a:pPr lvl="2"/>
            <a:r>
              <a:rPr lang="en-US" dirty="0" err="1" smtClean="0"/>
              <a:t>减小代码的大小（主要目的</a:t>
            </a:r>
            <a:r>
              <a:rPr lang="en-US" dirty="0" smtClean="0"/>
              <a:t>）</a:t>
            </a:r>
          </a:p>
          <a:p>
            <a:pPr lvl="2"/>
            <a:r>
              <a:rPr lang="en-US" dirty="0" err="1" smtClean="0"/>
              <a:t>降低代码可读性，保护Copyright（次要目的</a:t>
            </a:r>
            <a:r>
              <a:rPr lang="en-US" dirty="0" smtClean="0"/>
              <a:t>）</a:t>
            </a:r>
          </a:p>
          <a:p>
            <a:pPr lvl="1"/>
            <a:r>
              <a:rPr lang="en-US" dirty="0" err="1" smtClean="0"/>
              <a:t>一个工具：JSMin</a:t>
            </a:r>
            <a:endParaRPr lang="en-US" dirty="0" smtClean="0"/>
          </a:p>
          <a:p>
            <a:r>
              <a:rPr lang="en-US" dirty="0" err="1" smtClean="0"/>
              <a:t>JS文件版本的管理</a:t>
            </a:r>
            <a:endParaRPr lang="en-US" dirty="0" smtClean="0"/>
          </a:p>
          <a:p>
            <a:pPr lvl="1"/>
            <a:r>
              <a:rPr lang="en-US" dirty="0" err="1" smtClean="0"/>
              <a:t>利用Apache的mod_rewrite</a:t>
            </a:r>
            <a:r>
              <a:rPr lang="zh-CN" altLang="en-US" sz="2300" dirty="0" smtClean="0">
                <a:solidFill>
                  <a:srgbClr val="FF0000"/>
                </a:solidFill>
              </a:rPr>
              <a:t>（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纠正：</a:t>
            </a:r>
            <a:r>
              <a:rPr lang="zh-CN" altLang="en-US" sz="2300" dirty="0" smtClean="0">
                <a:solidFill>
                  <a:srgbClr val="FF0000"/>
                </a:solidFill>
              </a:rPr>
              <a:t>这是运行时版本管理，不是物理文件的版本管理</a:t>
            </a:r>
            <a:r>
              <a:rPr lang="en-US" altLang="zh-CN" sz="2300" dirty="0" smtClean="0">
                <a:solidFill>
                  <a:srgbClr val="FF0000"/>
                </a:solidFill>
              </a:rPr>
              <a:t>,</a:t>
            </a:r>
            <a:r>
              <a:rPr lang="zh-CN" altLang="en-US" sz="2300" dirty="0" smtClean="0">
                <a:solidFill>
                  <a:srgbClr val="FF0000"/>
                </a:solidFill>
              </a:rPr>
              <a:t>即：</a:t>
            </a:r>
            <a:r>
              <a:rPr lang="en-US" altLang="en-US" sz="2300" dirty="0" smtClean="0">
                <a:solidFill>
                  <a:srgbClr val="FF0000"/>
                </a:solidFill>
              </a:rPr>
              <a:t> apache</a:t>
            </a:r>
            <a:r>
              <a:rPr lang="zh-CN" altLang="en-US" sz="2300" dirty="0" smtClean="0">
                <a:solidFill>
                  <a:srgbClr val="FF0000"/>
                </a:solidFill>
              </a:rPr>
              <a:t>的反向代理模块，升级时，增加一个版本文件</a:t>
            </a:r>
            <a:r>
              <a:rPr lang="en-US" altLang="zh-CN" sz="2300" dirty="0" smtClean="0">
                <a:solidFill>
                  <a:srgbClr val="FF0000"/>
                </a:solidFill>
              </a:rPr>
              <a:t>/</a:t>
            </a:r>
            <a:r>
              <a:rPr lang="zh-CN" altLang="en-US" sz="2300" dirty="0" smtClean="0">
                <a:solidFill>
                  <a:srgbClr val="FF0000"/>
                </a:solidFill>
              </a:rPr>
              <a:t>文件夹）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300" dirty="0" smtClean="0">
                <a:solidFill>
                  <a:srgbClr val="FF0000"/>
                </a:solidFill>
              </a:rPr>
              <a:t>比如一个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2300" dirty="0" smtClean="0">
                <a:solidFill>
                  <a:srgbClr val="FF0000"/>
                </a:solidFill>
              </a:rPr>
              <a:t>的路径是 </a:t>
            </a:r>
            <a:r>
              <a:rPr lang="en-US" altLang="zh-CN" sz="2300" dirty="0" smtClean="0">
                <a:solidFill>
                  <a:srgbClr val="FF0000"/>
                </a:solidFill>
              </a:rPr>
              <a:t>http://abc.com/js/base.js</a:t>
            </a:r>
            <a:r>
              <a:rPr lang="zh-CN" altLang="en-US" sz="2300" dirty="0" smtClean="0">
                <a:solidFill>
                  <a:srgbClr val="FF0000"/>
                </a:solidFill>
              </a:rPr>
              <a:t>，如果有新版本了，这样可能要修改所有的源代码，调整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300" dirty="0" smtClean="0">
                <a:solidFill>
                  <a:srgbClr val="FF0000"/>
                </a:solidFill>
              </a:rPr>
              <a:t>。而这个思路则是 在</a:t>
            </a:r>
            <a:r>
              <a:rPr lang="en-US" altLang="zh-CN" sz="2300" dirty="0" smtClean="0">
                <a:solidFill>
                  <a:srgbClr val="FF0000"/>
                </a:solidFill>
              </a:rPr>
              <a:t>apache</a:t>
            </a:r>
            <a:r>
              <a:rPr lang="zh-CN" altLang="en-US" sz="2300" dirty="0" smtClean="0">
                <a:solidFill>
                  <a:srgbClr val="FF0000"/>
                </a:solidFill>
              </a:rPr>
              <a:t>增加一个</a:t>
            </a:r>
            <a:r>
              <a:rPr lang="en-US" altLang="zh-CN" sz="2300" dirty="0" smtClean="0">
                <a:solidFill>
                  <a:srgbClr val="FF0000"/>
                </a:solidFill>
              </a:rPr>
              <a:t>js_v2</a:t>
            </a:r>
            <a:r>
              <a:rPr lang="zh-CN" altLang="en-US" sz="2300" dirty="0" smtClean="0">
                <a:solidFill>
                  <a:srgbClr val="FF0000"/>
                </a:solidFill>
              </a:rPr>
              <a:t>的文件夹，然后把原来的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300" dirty="0" smtClean="0">
                <a:solidFill>
                  <a:srgbClr val="FF0000"/>
                </a:solidFill>
              </a:rPr>
              <a:t>映射到这个新文件夹。这种情况的弊端是： 对</a:t>
            </a:r>
            <a:r>
              <a:rPr lang="en-US" altLang="zh-CN" sz="2300" dirty="0" smtClean="0">
                <a:solidFill>
                  <a:srgbClr val="FF0000"/>
                </a:solidFill>
              </a:rPr>
              <a:t>apache</a:t>
            </a:r>
            <a:r>
              <a:rPr lang="zh-CN" altLang="en-US" sz="2300" dirty="0" smtClean="0">
                <a:solidFill>
                  <a:srgbClr val="FF0000"/>
                </a:solidFill>
              </a:rPr>
              <a:t>的定制太多，容易导致不方便部署。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http://httpd.apache.org/docs/1.3/mod/mod_rewrite.html </a:t>
            </a:r>
          </a:p>
          <a:p>
            <a:pPr lvl="1"/>
            <a:r>
              <a:rPr lang="en-US" dirty="0" smtClean="0"/>
              <a:t>http://lamp.linux.gov.cn/Apache/ApacheMenu/mod/mod_rewrite.html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模式开发</a:t>
            </a:r>
            <a:r>
              <a:rPr lang="en-US" altLang="zh-CN" dirty="0" smtClean="0"/>
              <a:t>– YUI for example(Ext)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28802"/>
            <a:ext cx="73628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--BOM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0034" y="1357298"/>
            <a:ext cx="7675563" cy="468153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代码组织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函数编写</a:t>
            </a:r>
            <a:endParaRPr lang="en-US" altLang="zh-CN" dirty="0" smtClean="0"/>
          </a:p>
          <a:p>
            <a:r>
              <a:rPr lang="zh-CN" altLang="en-US" dirty="0" smtClean="0"/>
              <a:t>对象编码</a:t>
            </a:r>
            <a:endParaRPr lang="en-US" altLang="zh-CN" dirty="0" smtClean="0"/>
          </a:p>
          <a:p>
            <a:r>
              <a:rPr lang="zh-CN" altLang="en-US" dirty="0" smtClean="0"/>
              <a:t>类的定义</a:t>
            </a:r>
            <a:endParaRPr lang="en-US" altLang="zh-CN" dirty="0" smtClean="0"/>
          </a:p>
          <a:p>
            <a:r>
              <a:rPr lang="zh-CN" altLang="en-US" dirty="0" smtClean="0"/>
              <a:t>代码风格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函数编写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err="1" smtClean="0"/>
              <a:t>基本写法</a:t>
            </a:r>
            <a:endParaRPr lang="en-US" sz="2400" dirty="0" smtClean="0"/>
          </a:p>
          <a:p>
            <a:pPr lvl="2">
              <a:buFontTx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(arg0, arg1,...,</a:t>
            </a:r>
            <a:r>
              <a:rPr lang="en-US" dirty="0" err="1" smtClean="0"/>
              <a:t>argN</a:t>
            </a:r>
            <a:r>
              <a:rPr lang="en-US" dirty="0" smtClean="0"/>
              <a:t>) {</a:t>
            </a:r>
          </a:p>
          <a:p>
            <a:pPr lvl="2">
              <a:buFontTx/>
              <a:buNone/>
            </a:pPr>
            <a:r>
              <a:rPr lang="en-US" dirty="0" smtClean="0"/>
              <a:t>    statements</a:t>
            </a:r>
          </a:p>
          <a:p>
            <a:pPr lvl="2">
              <a:buFontTx/>
              <a:buNone/>
            </a:pPr>
            <a:r>
              <a:rPr lang="en-US" dirty="0" smtClean="0"/>
              <a:t>}</a:t>
            </a:r>
            <a:endParaRPr lang="en-US" sz="1800" dirty="0" smtClean="0"/>
          </a:p>
          <a:p>
            <a:r>
              <a:rPr lang="en-US" sz="2400" dirty="0" err="1" smtClean="0"/>
              <a:t>arguments对象</a:t>
            </a:r>
            <a:endParaRPr lang="en-US" sz="2400" dirty="0" smtClean="0"/>
          </a:p>
          <a:p>
            <a:pPr lvl="2">
              <a:buFontTx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() {</a:t>
            </a:r>
          </a:p>
          <a:p>
            <a:pPr lvl="2">
              <a:buFontTx/>
              <a:buNone/>
            </a:pPr>
            <a:r>
              <a:rPr lang="en-US" dirty="0" smtClean="0"/>
              <a:t>    alert(arguments[0]);</a:t>
            </a:r>
          </a:p>
          <a:p>
            <a:pPr lvl="2">
              <a:buFontTx/>
              <a:buNone/>
            </a:pPr>
            <a:r>
              <a:rPr lang="en-US" dirty="0" smtClean="0"/>
              <a:t>    alert(</a:t>
            </a:r>
            <a:r>
              <a:rPr lang="en-US" dirty="0" err="1" smtClean="0"/>
              <a:t>arguments.length</a:t>
            </a:r>
            <a:r>
              <a:rPr lang="en-US" dirty="0" smtClean="0"/>
              <a:t>);</a:t>
            </a:r>
          </a:p>
          <a:p>
            <a:pPr lvl="2">
              <a:buFontTx/>
              <a:buNone/>
            </a:pPr>
            <a:r>
              <a:rPr lang="en-US" dirty="0" smtClean="0"/>
              <a:t>}</a:t>
            </a:r>
            <a:endParaRPr lang="en-US" sz="1800" dirty="0" smtClean="0"/>
          </a:p>
          <a:p>
            <a:r>
              <a:rPr lang="en-US" sz="2400" dirty="0" err="1" smtClean="0"/>
              <a:t>Function类</a:t>
            </a:r>
            <a:endParaRPr lang="en-US" sz="2400" dirty="0" smtClean="0"/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function_name</a:t>
            </a:r>
            <a:r>
              <a:rPr lang="en-US" sz="2000" dirty="0" smtClean="0"/>
              <a:t> = new Function(argument1, argument2 , ..,</a:t>
            </a:r>
            <a:r>
              <a:rPr lang="en-US" sz="2000" dirty="0" err="1" smtClean="0"/>
              <a:t>argumentN</a:t>
            </a:r>
            <a:r>
              <a:rPr lang="en-US" sz="2000" dirty="0" smtClean="0"/>
              <a:t>, </a:t>
            </a:r>
            <a:r>
              <a:rPr lang="en-US" sz="2000" dirty="0" err="1" smtClean="0"/>
              <a:t>function_body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例子：var</a:t>
            </a:r>
            <a:r>
              <a:rPr lang="en-US" sz="2000" dirty="0" smtClean="0"/>
              <a:t> </a:t>
            </a:r>
            <a:r>
              <a:rPr lang="en-US" sz="2000" dirty="0" err="1" smtClean="0"/>
              <a:t>sayHi</a:t>
            </a:r>
            <a:r>
              <a:rPr lang="en-US" sz="2000" dirty="0" smtClean="0"/>
              <a:t> = new Function(“</a:t>
            </a:r>
            <a:r>
              <a:rPr lang="en-US" sz="2000" dirty="0" err="1" smtClean="0"/>
              <a:t>sName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sMessage</a:t>
            </a:r>
            <a:r>
              <a:rPr lang="en-US" sz="2000" dirty="0" smtClean="0"/>
              <a:t>”, “alert(\”Hello \” + </a:t>
            </a:r>
            <a:r>
              <a:rPr lang="en-US" sz="2000" dirty="0" err="1" smtClean="0"/>
              <a:t>sName</a:t>
            </a:r>
            <a:r>
              <a:rPr lang="en-US" sz="2000" dirty="0" smtClean="0"/>
              <a:t> + \”, \” + </a:t>
            </a:r>
            <a:r>
              <a:rPr lang="en-US" sz="2000" dirty="0" err="1" smtClean="0"/>
              <a:t>sMessage</a:t>
            </a:r>
            <a:r>
              <a:rPr lang="en-US" sz="2000" dirty="0" smtClean="0"/>
              <a:t> + \”);”);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对象编写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对象的创建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myHashtable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;  （</a:t>
            </a:r>
            <a:r>
              <a:rPr lang="en-US" dirty="0" err="1" smtClean="0"/>
              <a:t>推荐的方法</a:t>
            </a:r>
            <a:r>
              <a:rPr lang="en-US" dirty="0" smtClean="0"/>
              <a:t>）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myHashtable</a:t>
            </a:r>
            <a:r>
              <a:rPr lang="en-US" dirty="0" smtClean="0"/>
              <a:t> = new Object()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myHashtable</a:t>
            </a:r>
            <a:r>
              <a:rPr lang="en-US" dirty="0" smtClean="0"/>
              <a:t> = new </a:t>
            </a:r>
            <a:r>
              <a:rPr lang="en-US" dirty="0" err="1" smtClean="0"/>
              <a:t>hashTable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对象中成员的添加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myObject</a:t>
            </a:r>
            <a:r>
              <a:rPr lang="en-US" dirty="0" smtClean="0"/>
              <a:t> = {name: "Jack B. Nimble", '</a:t>
            </a:r>
            <a:r>
              <a:rPr lang="en-US" dirty="0" err="1" smtClean="0"/>
              <a:t>goto</a:t>
            </a:r>
            <a:r>
              <a:rPr lang="en-US" dirty="0" smtClean="0"/>
              <a:t>': 'Jail', grade: 'A', level: 3};</a:t>
            </a:r>
          </a:p>
          <a:p>
            <a:pPr lvl="1"/>
            <a:r>
              <a:rPr lang="en-US" dirty="0" err="1" smtClean="0"/>
              <a:t>添加函数</a:t>
            </a:r>
            <a:r>
              <a:rPr lang="en-US" dirty="0" smtClean="0"/>
              <a:t> （</a:t>
            </a:r>
            <a:r>
              <a:rPr lang="en-US" dirty="0" err="1" smtClean="0"/>
              <a:t>注意空格</a:t>
            </a:r>
            <a:r>
              <a:rPr lang="en-US" dirty="0" smtClean="0"/>
              <a:t>）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div.onclick</a:t>
            </a:r>
            <a:r>
              <a:rPr lang="en-US" dirty="0" smtClean="0"/>
              <a:t> = function (e) {</a:t>
            </a:r>
          </a:p>
          <a:p>
            <a:pPr lvl="1">
              <a:buFontTx/>
              <a:buNone/>
            </a:pPr>
            <a:r>
              <a:rPr lang="en-US" dirty="0" smtClean="0"/>
              <a:t>   	    return false;</a:t>
            </a:r>
          </a:p>
          <a:p>
            <a:pPr lvl="1">
              <a:buFontTx/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paradigm</a:t>
            </a:r>
          </a:p>
          <a:p>
            <a:r>
              <a:rPr lang="en-US" dirty="0" smtClean="0"/>
              <a:t>Prototype paradigm</a:t>
            </a:r>
          </a:p>
          <a:p>
            <a:r>
              <a:rPr lang="en-US" dirty="0" smtClean="0"/>
              <a:t>Hybrid constructor/prototype paradigm （</a:t>
            </a:r>
            <a:r>
              <a:rPr lang="en-US" dirty="0" err="1" smtClean="0"/>
              <a:t>推荐的方法</a:t>
            </a:r>
            <a:r>
              <a:rPr lang="en-US" dirty="0" smtClean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r>
              <a:rPr lang="en-US"/>
              <a:t>Constructor paradigm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r>
              <a:rPr lang="en-US"/>
              <a:t>问题：</a:t>
            </a:r>
            <a:r>
              <a:rPr lang="en-US" sz="2800"/>
              <a:t>需要为每个新的对象分配全部的资源，包括其中的“成员函数”</a:t>
            </a:r>
          </a:p>
          <a:p>
            <a:r>
              <a:rPr lang="en-US"/>
              <a:t>例子：</a:t>
            </a:r>
            <a:endParaRPr lang="en-US" sz="2400"/>
          </a:p>
          <a:p>
            <a:pPr lvl="2">
              <a:buFontTx/>
              <a:buNone/>
            </a:pPr>
            <a:r>
              <a:rPr lang="en-US"/>
              <a:t>function Car(sColor) {</a:t>
            </a:r>
          </a:p>
          <a:p>
            <a:pPr lvl="2">
              <a:buFontTx/>
              <a:buNone/>
            </a:pPr>
            <a:r>
              <a:rPr lang="en-US"/>
              <a:t>	this.color = sColor;</a:t>
            </a:r>
          </a:p>
          <a:p>
            <a:pPr lvl="2">
              <a:buFontTx/>
              <a:buNone/>
            </a:pPr>
            <a:r>
              <a:rPr lang="en-US"/>
              <a:t>	this.showColor = function () {</a:t>
            </a:r>
          </a:p>
          <a:p>
            <a:pPr lvl="2">
              <a:buFontTx/>
              <a:buNone/>
            </a:pPr>
            <a:r>
              <a:rPr lang="en-US"/>
              <a:t>	    alert(this.color)</a:t>
            </a:r>
          </a:p>
          <a:p>
            <a:pPr lvl="2">
              <a:buFontTx/>
              <a:buNone/>
            </a:pPr>
            <a:r>
              <a:rPr lang="en-US"/>
              <a:t>	};</a:t>
            </a:r>
          </a:p>
          <a:p>
            <a:pPr lvl="2">
              <a:buFontTx/>
              <a:buNone/>
            </a:pPr>
            <a:r>
              <a:rPr lang="en-US"/>
              <a:t>}</a:t>
            </a:r>
          </a:p>
          <a:p>
            <a:pPr lvl="2">
              <a:buFontTx/>
              <a:buNone/>
            </a:pPr>
            <a:r>
              <a:rPr lang="en-US"/>
              <a:t>var oCar1 = new Car(“red”);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东南融通PPT模板（白）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东南融通PPT模板（白）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东南融通PPT模板（白）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3081</TotalTime>
  <Words>724</Words>
  <Application>Microsoft Office PowerPoint</Application>
  <PresentationFormat>全屏显示(4:3)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宋体</vt:lpstr>
      <vt:lpstr>Arial</vt:lpstr>
      <vt:lpstr>Calibri</vt:lpstr>
      <vt:lpstr>Wingdings</vt:lpstr>
      <vt:lpstr>Theme1</vt:lpstr>
      <vt:lpstr>Agenda</vt:lpstr>
      <vt:lpstr>JS入门</vt:lpstr>
      <vt:lpstr>JS入门--BOM</vt:lpstr>
      <vt:lpstr>JS代码组织</vt:lpstr>
      <vt:lpstr>JS代码规范</vt:lpstr>
      <vt:lpstr>JS代码规范– 函数编写</vt:lpstr>
      <vt:lpstr>JS代码规范– 对象编写</vt:lpstr>
      <vt:lpstr>JS代码规范– 类定义</vt:lpstr>
      <vt:lpstr>Constructor paradigm</vt:lpstr>
      <vt:lpstr>Prototype paradigm</vt:lpstr>
      <vt:lpstr>Hybrid constructor/prototype paradigm</vt:lpstr>
      <vt:lpstr>JS代码规范– 代码风格（1）</vt:lpstr>
      <vt:lpstr>JS代码规范– 代码风格（2）</vt:lpstr>
      <vt:lpstr>JS代码规范– 代码风格（3）</vt:lpstr>
      <vt:lpstr>JS代码特性(1)</vt:lpstr>
      <vt:lpstr>JS代码特性(2)</vt:lpstr>
      <vt:lpstr>JS代码特性(3)</vt:lpstr>
      <vt:lpstr>JS代码调试</vt:lpstr>
      <vt:lpstr>PowerPoint 演示文稿</vt:lpstr>
      <vt:lpstr>JS代码发布</vt:lpstr>
      <vt:lpstr>模式开发– YUI for example(Ext)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深圳移动E问易答项目介绍</dc:title>
  <dc:creator>lwy</dc:creator>
  <cp:lastModifiedBy>Huang, Xiao Xin</cp:lastModifiedBy>
  <cp:revision>253</cp:revision>
  <dcterms:created xsi:type="dcterms:W3CDTF">2009-11-13T02:11:34Z</dcterms:created>
  <dcterms:modified xsi:type="dcterms:W3CDTF">2014-12-05T08:04:23Z</dcterms:modified>
</cp:coreProperties>
</file>