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6"/>
  </p:notesMasterIdLst>
  <p:sldIdLst>
    <p:sldId id="256" r:id="rId3"/>
    <p:sldId id="274" r:id="rId4"/>
    <p:sldId id="259" r:id="rId5"/>
    <p:sldId id="270" r:id="rId6"/>
    <p:sldId id="271" r:id="rId7"/>
    <p:sldId id="272" r:id="rId8"/>
    <p:sldId id="273" r:id="rId9"/>
    <p:sldId id="260" r:id="rId10"/>
    <p:sldId id="262" r:id="rId11"/>
    <p:sldId id="267" r:id="rId12"/>
    <p:sldId id="268" r:id="rId13"/>
    <p:sldId id="261" r:id="rId14"/>
    <p:sldId id="269" r:id="rId15"/>
  </p:sldIdLst>
  <p:sldSz cx="9144000" cy="6858000" type="screen4x3"/>
  <p:notesSz cx="7010400" cy="92964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76" autoAdjust="0"/>
    <p:restoredTop sz="94660" autoAdjust="0"/>
  </p:normalViewPr>
  <p:slideViewPr>
    <p:cSldViewPr>
      <p:cViewPr>
        <p:scale>
          <a:sx n="125" d="100"/>
          <a:sy n="125" d="100"/>
        </p:scale>
        <p:origin x="-150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932C9-B45D-4B18-A86F-EEEDF9DF74D0}" type="datetimeFigureOut">
              <a:rPr lang="fi-FI" smtClean="0"/>
              <a:pPr/>
              <a:t>13.9.2012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A80C0-DB4C-414C-BE32-3D66A0686D7F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7412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14D6-9F1A-40F1-ADC1-117DBF946ED9}" type="datetime1">
              <a:rPr lang="fi-FI" smtClean="0"/>
              <a:pPr/>
              <a:t>13.9.2012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CONFIDENTIAL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650C-FD03-4A67-BB95-C9F47DC07D5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ED2-E4A0-4F87-857A-D3B66B99A5FE}" type="datetime1">
              <a:rPr lang="fi-FI" smtClean="0"/>
              <a:pPr/>
              <a:t>13.9.2012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CONFIDENTIAL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650C-FD03-4A67-BB95-C9F47DC07D5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F893-921A-48CE-A58E-504FAD9D7B3E}" type="datetime1">
              <a:rPr lang="fi-FI" smtClean="0"/>
              <a:pPr/>
              <a:t>13.9.2012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CONFIDENTIAL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650C-FD03-4A67-BB95-C9F47DC07D5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97828" y="6273800"/>
            <a:ext cx="281060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FFFFFF"/>
                </a:solidFill>
              </a:rPr>
              <a:t>Company Confidential</a:t>
            </a: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7529145" y="3136901"/>
            <a:ext cx="1356946" cy="396875"/>
            <a:chOff x="5138" y="1976"/>
            <a:chExt cx="926" cy="250"/>
          </a:xfrm>
        </p:grpSpPr>
        <p:pic>
          <p:nvPicPr>
            <p:cNvPr id="6" name="Picture 6" descr="Logotype_White_33mm300dpi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15" y="2041"/>
              <a:ext cx="749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5138" y="1976"/>
              <a:ext cx="125" cy="250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>
              <a:spAutoFit/>
            </a:bodyPr>
            <a:lstStyle/>
            <a:p>
              <a:pPr eaLnBrk="0" fontAlgn="base" hangingPunct="0">
                <a:spcBef>
                  <a:spcPct val="15000"/>
                </a:spcBef>
                <a:spcAft>
                  <a:spcPct val="15000"/>
                </a:spcAft>
                <a:buClr>
                  <a:srgbClr val="040477"/>
                </a:buClr>
                <a:defRPr/>
              </a:pPr>
              <a:endParaRPr lang="en-US" sz="2000">
                <a:solidFill>
                  <a:srgbClr val="000000"/>
                </a:solidFill>
              </a:endParaRPr>
            </a:p>
          </p:txBody>
        </p:sp>
      </p:grpSp>
      <p:sp>
        <p:nvSpPr>
          <p:cNvPr id="110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1450" y="1574801"/>
            <a:ext cx="6553200" cy="2168525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 Master title style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1708" y="4029075"/>
            <a:ext cx="6553200" cy="1752600"/>
          </a:xfrm>
        </p:spPr>
        <p:txBody>
          <a:bodyPr/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Nokia Large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540727" y="6524625"/>
            <a:ext cx="3909646" cy="1920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© 2008  Nokia 	 V1-Filename.ppt / YYYY-MM-DD / Initials</a:t>
            </a: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99293" y="6518275"/>
            <a:ext cx="344366" cy="1984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98490D6-B11E-49F9-8BB7-336F274425DA}" type="slidenum">
              <a:rPr lang="en-GB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985775"/>
      </p:ext>
    </p:extLst>
  </p:cSld>
  <p:clrMapOvr>
    <a:masterClrMapping/>
  </p:clrMapOvr>
  <p:transition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© 2008  Nokia 	 V1-Filename.ppt / YYYY-MM-DD / Initials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DEE3D-8C4A-4A1A-B415-A2AD8D6F3D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667905"/>
      </p:ext>
    </p:extLst>
  </p:cSld>
  <p:clrMapOvr>
    <a:masterClrMapping/>
  </p:clrMapOvr>
  <p:transition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© 2008  Nokia 	 V1-Filename.ppt / YYYY-MM-DD / Initials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154E0-77BB-44F6-ADD4-FEF43A50013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613884"/>
      </p:ext>
    </p:extLst>
  </p:cSld>
  <p:clrMapOvr>
    <a:masterClrMapping/>
  </p:clrMapOvr>
  <p:transition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8777" y="1128713"/>
            <a:ext cx="4331677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131" y="1128713"/>
            <a:ext cx="433314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defRPr/>
            </a:pPr>
            <a:r>
              <a:rPr lang="en-US" smtClean="0">
                <a:solidFill>
                  <a:srgbClr val="000000"/>
                </a:solidFill>
              </a:rPr>
              <a:t>© 2008  Nokia 	 V1-Filename.ppt / YYYY-MM-DD / Initials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defRPr/>
            </a:pPr>
            <a:fld id="{C748623D-5B67-466C-A7C6-8455EE547EA1}" type="slidenum">
              <a:rPr lang="en-US" smtClean="0">
                <a:solidFill>
                  <a:srgbClr val="000000"/>
                </a:solidFill>
              </a:rPr>
              <a:pPr eaLnBrk="0" fontAlgn="base" hangingPunct="0"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8405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© 2008  Nokia 	 V1-Filename.ppt / YYYY-MM-DD / Initials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9CD66B-66E2-457E-88F4-5518A8926FD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09855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© 2008  Nokia 	 V1-Filename.ppt / YYYY-MM-DD / Initials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E22DC7-F48E-412B-B6E3-49CFCDA3FE4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70775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© 2008  Nokia 	 V1-Filename.ppt / YYYY-MM-DD / Initials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6157B-14CC-44FF-9A58-D84D36F4A0E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375070"/>
      </p:ext>
    </p:extLst>
  </p:cSld>
  <p:clrMapOvr>
    <a:masterClrMapping/>
  </p:clrMapOvr>
  <p:transition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© 2008  Nokia 	 V1-Filename.ppt / YYYY-MM-DD / Initials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CE6B6-1234-4010-BC98-EE7B5FD5144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57641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CAFD-1169-47A5-A5B0-D1A4371C6DE5}" type="datetime1">
              <a:rPr lang="fi-FI" smtClean="0"/>
              <a:pPr/>
              <a:t>13.9.2012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CONFIDENTIAL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650C-FD03-4A67-BB95-C9F47DC07D5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© 2008  Nokia 	 V1-Filename.ppt / YYYY-MM-DD / Initials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7511BA-B3C4-43DF-9D7C-2769C105FC4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28420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© 2008  Nokia 	 V1-Filename.ppt / YYYY-MM-DD / Initials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22273-6BC7-43F0-90AB-AA340561171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21873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"/>
            <a:ext cx="2202474" cy="6100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9985" y="1"/>
            <a:ext cx="6471138" cy="6100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© 2008  Nokia 	 V1-Filename.ppt / YYYY-MM-DD / Initials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BDD87-21AA-4187-88F7-30CA5D6F2C5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30578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431D-3C52-4FC3-AB71-BC9FF107F54D}" type="datetime1">
              <a:rPr lang="fi-FI" smtClean="0"/>
              <a:pPr/>
              <a:t>13.9.2012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CONFIDENTIAL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650C-FD03-4A67-BB95-C9F47DC07D5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9F66-19D1-4085-81C6-FA90538E8FD8}" type="datetime1">
              <a:rPr lang="fi-FI" smtClean="0"/>
              <a:pPr/>
              <a:t>13.9.2012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CONFIDENTIAL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650C-FD03-4A67-BB95-C9F47DC07D5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B32FE-CB66-4FE2-84F0-038115E6B733}" type="datetime1">
              <a:rPr lang="fi-FI" smtClean="0"/>
              <a:pPr/>
              <a:t>13.9.2012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CONFIDENTIAL</a:t>
            </a:r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650C-FD03-4A67-BB95-C9F47DC07D5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21D2-E095-4A51-AF83-CBE97C4A181F}" type="datetime1">
              <a:rPr lang="fi-FI" smtClean="0"/>
              <a:pPr/>
              <a:t>13.9.2012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CONFIDENTIAL</a:t>
            </a:r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650C-FD03-4A67-BB95-C9F47DC07D5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5E4-164A-46AB-BAD6-250B2E56D6EA}" type="datetime1">
              <a:rPr lang="fi-FI" smtClean="0"/>
              <a:pPr/>
              <a:t>13.9.2012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CONFIDENTIAL</a:t>
            </a:r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650C-FD03-4A67-BB95-C9F47DC07D5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B473-93C4-49EE-AFF1-673EF5F43135}" type="datetime1">
              <a:rPr lang="fi-FI" smtClean="0"/>
              <a:pPr/>
              <a:t>13.9.2012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CONFIDENTIAL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650C-FD03-4A67-BB95-C9F47DC07D5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BC024-5B89-4151-9900-5D322CD4B593}" type="datetime1">
              <a:rPr lang="fi-FI" smtClean="0"/>
              <a:pPr/>
              <a:t>13.9.2012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CONFIDENTIAL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650C-FD03-4A67-BB95-C9F47DC07D5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CBE27-B8B6-4FFF-A6CC-D2BE4AA16933}" type="datetime1">
              <a:rPr lang="fi-FI" smtClean="0"/>
              <a:pPr/>
              <a:t>13.9.2012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smtClean="0"/>
              <a:t>CONFIDENTIAL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A650C-FD03-4A67-BB95-C9F47DC07D5C}" type="slidenum">
              <a:rPr lang="fi-FI" smtClean="0"/>
              <a:pPr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9985" y="1"/>
            <a:ext cx="8804031" cy="1128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8777" y="1128713"/>
            <a:ext cx="8805497" cy="49720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Nokia PowerPoint 2008 Template, A4 </a:t>
            </a:r>
            <a:br>
              <a:rPr lang="en-US" smtClean="0"/>
            </a:br>
            <a:r>
              <a:rPr lang="en-US" smtClean="0"/>
              <a:t>Title font: Nokia Large bold 32 pt</a:t>
            </a:r>
            <a:br>
              <a:rPr lang="en-US" smtClean="0"/>
            </a:br>
            <a:r>
              <a:rPr lang="en-US" smtClean="0"/>
              <a:t>Copy font: Nokia Sans Wide 20 pt (regular, bold or italic)</a:t>
            </a:r>
          </a:p>
          <a:p>
            <a:pPr lvl="0"/>
            <a:r>
              <a:rPr lang="en-US" smtClean="0"/>
              <a:t>1st Level Bullet</a:t>
            </a:r>
          </a:p>
          <a:p>
            <a:pPr lvl="1"/>
            <a:r>
              <a:rPr lang="en-US" smtClean="0"/>
              <a:t>2nd Level Bullet (size: 18 pt)</a:t>
            </a:r>
          </a:p>
          <a:p>
            <a:pPr lvl="2"/>
            <a:r>
              <a:rPr lang="en-US" smtClean="0"/>
              <a:t>3rd Level Bullet (size: 16 pt)</a:t>
            </a:r>
          </a:p>
          <a:p>
            <a:pPr lvl="3"/>
            <a:r>
              <a:rPr lang="en-US" smtClean="0"/>
              <a:t>4th Level Bullet (size: 14 pt)</a:t>
            </a:r>
          </a:p>
          <a:p>
            <a:pPr lvl="0"/>
            <a:r>
              <a:rPr lang="en-US" smtClean="0"/>
              <a:t>Footer (font: Nokia Sans Wide, 8 pt):</a:t>
            </a:r>
            <a:br>
              <a:rPr lang="en-US" smtClean="0"/>
            </a:br>
            <a:r>
              <a:rPr lang="en-US" smtClean="0"/>
              <a:t>“©2008 Nokia   V1 Filename .ppt / yyyy-mm-dd / Initials” is set via “Insert” menu / “Slide number”– NOT via SLIDE MASTER</a:t>
            </a:r>
          </a:p>
          <a:p>
            <a:pPr lvl="0"/>
            <a:r>
              <a:rPr lang="en-US" smtClean="0"/>
              <a:t>Nokia PowerPoint presentations should always be marked with the appropriate level of confidentiality: Company Confidential (default), Confidential or Secret. More info from Corporate Security web.</a:t>
            </a:r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5558" y="6524625"/>
            <a:ext cx="3909646" cy="1920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defRPr sz="800" noProof="1"/>
            </a:lvl1pPr>
          </a:lstStyle>
          <a:p>
            <a:pPr eaLnBrk="0" fontAlgn="base" hangingPunct="0">
              <a:defRPr/>
            </a:pPr>
            <a:r>
              <a:rPr lang="en-US">
                <a:solidFill>
                  <a:srgbClr val="000000"/>
                </a:solidFill>
              </a:rPr>
              <a:t>© 2008  Nokia 	 V1-Filename.ppt / YYYY-MM-DD / Initials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197828" y="6273800"/>
            <a:ext cx="281060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</a:rPr>
              <a:t>Company Confidential</a:t>
            </a:r>
          </a:p>
        </p:txBody>
      </p:sp>
      <p:grpSp>
        <p:nvGrpSpPr>
          <p:cNvPr id="2054" name="Group 11"/>
          <p:cNvGrpSpPr>
            <a:grpSpLocks/>
          </p:cNvGrpSpPr>
          <p:nvPr/>
        </p:nvGrpSpPr>
        <p:grpSpPr bwMode="auto">
          <a:xfrm>
            <a:off x="7529148" y="6286501"/>
            <a:ext cx="1355481" cy="396875"/>
            <a:chOff x="5138" y="3960"/>
            <a:chExt cx="925" cy="250"/>
          </a:xfrm>
        </p:grpSpPr>
        <p:pic>
          <p:nvPicPr>
            <p:cNvPr id="2056" name="Picture 8" descr="Logotype_RGB_33mm300dpi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5314" y="4025"/>
              <a:ext cx="749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9577" name="Rectangle 9"/>
            <p:cNvSpPr>
              <a:spLocks noChangeArrowheads="1"/>
            </p:cNvSpPr>
            <p:nvPr userDrawn="1"/>
          </p:nvSpPr>
          <p:spPr bwMode="auto">
            <a:xfrm>
              <a:off x="5138" y="3960"/>
              <a:ext cx="125" cy="250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>
              <a:spAutoFit/>
            </a:bodyPr>
            <a:lstStyle/>
            <a:p>
              <a:pPr eaLnBrk="0" fontAlgn="base" hangingPunct="0">
                <a:spcBef>
                  <a:spcPct val="15000"/>
                </a:spcBef>
                <a:spcAft>
                  <a:spcPct val="15000"/>
                </a:spcAft>
                <a:buClr>
                  <a:srgbClr val="040477"/>
                </a:buClr>
                <a:defRPr/>
              </a:pPr>
              <a:endParaRPr lang="en-US" sz="2000">
                <a:solidFill>
                  <a:srgbClr val="000000"/>
                </a:solidFill>
              </a:endParaRPr>
            </a:p>
          </p:txBody>
        </p:sp>
      </p:grpSp>
      <p:sp>
        <p:nvSpPr>
          <p:cNvPr id="10958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4123" y="6518275"/>
            <a:ext cx="344366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ClrTx/>
              <a:defRPr sz="800"/>
            </a:lvl1pPr>
          </a:lstStyle>
          <a:p>
            <a:pPr eaLnBrk="0" fontAlgn="base" hangingPunct="0">
              <a:defRPr/>
            </a:pPr>
            <a:fld id="{C748623D-5B67-466C-A7C6-8455EE547EA1}" type="slidenum">
              <a:rPr lang="en-US">
                <a:solidFill>
                  <a:srgbClr val="000000"/>
                </a:solidFill>
              </a:rPr>
              <a:pPr eaLnBrk="0" fontAlgn="base" hangingPunct="0"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927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wipe dir="d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Nokia Larg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Nokia Larg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Nokia Larg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Nokia Larg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Nokia Larg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Nokia Larg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Nokia Larg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Nokia Large" pitchFamily="34" charset="0"/>
        </a:defRPr>
      </a:lvl9pPr>
    </p:titleStyle>
    <p:bodyStyle>
      <a:lvl1pPr marL="192088" indent="-192088" algn="l" defTabSz="762000" rtl="0" eaLnBrk="0" fontAlgn="base" hangingPunct="0">
        <a:spcBef>
          <a:spcPct val="15000"/>
        </a:spcBef>
        <a:spcAft>
          <a:spcPct val="1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66750" indent="-195263" algn="l" defTabSz="762000" rtl="0" eaLnBrk="0" fontAlgn="base" hangingPunct="0">
        <a:spcBef>
          <a:spcPct val="15000"/>
        </a:spcBef>
        <a:spcAft>
          <a:spcPct val="1500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2pPr>
      <a:lvl3pPr marL="1147763" indent="-195263" algn="l" defTabSz="762000" rtl="0" eaLnBrk="0" fontAlgn="base" hangingPunct="0">
        <a:spcBef>
          <a:spcPct val="15000"/>
        </a:spcBef>
        <a:spcAft>
          <a:spcPct val="1500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</a:defRPr>
      </a:lvl3pPr>
      <a:lvl4pPr marL="1712913" indent="-185738" algn="l" defTabSz="762000" rtl="0" eaLnBrk="0" fontAlgn="base" hangingPunct="0">
        <a:spcBef>
          <a:spcPct val="15000"/>
        </a:spcBef>
        <a:spcAft>
          <a:spcPct val="1500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4pPr>
      <a:lvl5pPr marL="2193925" indent="-188913" algn="l" defTabSz="762000" rtl="0" eaLnBrk="0" fontAlgn="base" hangingPunct="0">
        <a:spcBef>
          <a:spcPct val="15000"/>
        </a:spcBef>
        <a:spcAft>
          <a:spcPct val="15000"/>
        </a:spcAft>
        <a:buClr>
          <a:schemeClr val="accent1"/>
        </a:buClr>
        <a:buChar char="•"/>
        <a:defRPr>
          <a:solidFill>
            <a:schemeClr val="tx1"/>
          </a:solidFill>
          <a:latin typeface="+mn-lt"/>
        </a:defRPr>
      </a:lvl5pPr>
      <a:lvl6pPr marL="2651125" indent="-188913" algn="l" defTabSz="762000" rtl="0" eaLnBrk="0" fontAlgn="base" hangingPunct="0">
        <a:spcBef>
          <a:spcPct val="15000"/>
        </a:spcBef>
        <a:spcAft>
          <a:spcPct val="15000"/>
        </a:spcAft>
        <a:buClr>
          <a:schemeClr val="accent1"/>
        </a:buClr>
        <a:buChar char="•"/>
        <a:defRPr>
          <a:solidFill>
            <a:schemeClr val="tx1"/>
          </a:solidFill>
          <a:latin typeface="+mn-lt"/>
        </a:defRPr>
      </a:lvl6pPr>
      <a:lvl7pPr marL="3108325" indent="-188913" algn="l" defTabSz="762000" rtl="0" eaLnBrk="0" fontAlgn="base" hangingPunct="0">
        <a:spcBef>
          <a:spcPct val="15000"/>
        </a:spcBef>
        <a:spcAft>
          <a:spcPct val="15000"/>
        </a:spcAft>
        <a:buClr>
          <a:schemeClr val="accent1"/>
        </a:buClr>
        <a:buChar char="•"/>
        <a:defRPr>
          <a:solidFill>
            <a:schemeClr val="tx1"/>
          </a:solidFill>
          <a:latin typeface="+mn-lt"/>
        </a:defRPr>
      </a:lvl7pPr>
      <a:lvl8pPr marL="3565525" indent="-188913" algn="l" defTabSz="762000" rtl="0" eaLnBrk="0" fontAlgn="base" hangingPunct="0">
        <a:spcBef>
          <a:spcPct val="15000"/>
        </a:spcBef>
        <a:spcAft>
          <a:spcPct val="15000"/>
        </a:spcAft>
        <a:buClr>
          <a:schemeClr val="accent1"/>
        </a:buClr>
        <a:buChar char="•"/>
        <a:defRPr>
          <a:solidFill>
            <a:schemeClr val="tx1"/>
          </a:solidFill>
          <a:latin typeface="+mn-lt"/>
        </a:defRPr>
      </a:lvl8pPr>
      <a:lvl9pPr marL="4022725" indent="-188913" algn="l" defTabSz="762000" rtl="0" eaLnBrk="0" fontAlgn="base" hangingPunct="0">
        <a:spcBef>
          <a:spcPct val="15000"/>
        </a:spcBef>
        <a:spcAft>
          <a:spcPct val="15000"/>
        </a:spcAft>
        <a:buClr>
          <a:schemeClr val="accent1"/>
        </a:buClr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i-FI" b="1" dirty="0" smtClean="0"/>
              <a:t>Scrum</a:t>
            </a:r>
            <a:endParaRPr lang="fi-FI" sz="2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Short introduction</a:t>
            </a:r>
            <a:endParaRPr lang="fi-FI" dirty="0" smtClean="0"/>
          </a:p>
          <a:p>
            <a:r>
              <a:rPr lang="fi-FI" dirty="0" smtClean="0"/>
              <a:t>13.9.2012</a:t>
            </a:r>
            <a:endParaRPr lang="fi-FI" dirty="0" smtClean="0"/>
          </a:p>
          <a:p>
            <a:r>
              <a:rPr lang="fi-FI" dirty="0" smtClean="0"/>
              <a:t>Jari Selin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b="1" dirty="0" smtClean="0">
                <a:solidFill>
                  <a:srgbClr val="FF0000"/>
                </a:solidFill>
              </a:rPr>
              <a:t>CONFIDENTIAL</a:t>
            </a:r>
            <a:endParaRPr lang="fi-FI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Daily Scrum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What have you done since last daily scrum</a:t>
            </a:r>
          </a:p>
          <a:p>
            <a:r>
              <a:rPr lang="fi-FI" dirty="0" smtClean="0"/>
              <a:t>What will you do till the next daily scrum</a:t>
            </a:r>
          </a:p>
          <a:p>
            <a:r>
              <a:rPr lang="fi-FI" dirty="0" smtClean="0"/>
              <a:t>What prevents you from doing your work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CONFIDENTIAL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1123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Sprint review meeting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Concise overview of the sprint</a:t>
            </a:r>
          </a:p>
          <a:p>
            <a:r>
              <a:rPr lang="fi-FI" dirty="0" smtClean="0"/>
              <a:t>Sprint demonstrations that showcase the sprint goal</a:t>
            </a:r>
          </a:p>
          <a:p>
            <a:r>
              <a:rPr lang="fi-FI" dirty="0" smtClean="0"/>
              <a:t>Stakeholders are engouraged to be present</a:t>
            </a:r>
          </a:p>
          <a:p>
            <a:endParaRPr lang="fi-FI" dirty="0"/>
          </a:p>
          <a:p>
            <a:r>
              <a:rPr lang="fi-FI" dirty="0" smtClean="0"/>
              <a:t>Followed by Retrospective</a:t>
            </a:r>
            <a:endParaRPr lang="fi-FI" dirty="0"/>
          </a:p>
          <a:p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CONFIDENTIAL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0029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Agile SW development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i-FI" b="1" dirty="0" smtClean="0"/>
              <a:t>Potentially shippable release after every sprint</a:t>
            </a:r>
          </a:p>
          <a:p>
            <a:r>
              <a:rPr lang="fi-FI" dirty="0" smtClean="0"/>
              <a:t>How to do this</a:t>
            </a:r>
          </a:p>
          <a:p>
            <a:pPr lvl="1"/>
            <a:r>
              <a:rPr lang="fi-FI" dirty="0" smtClean="0"/>
              <a:t>DoD</a:t>
            </a:r>
          </a:p>
          <a:p>
            <a:pPr lvl="1"/>
            <a:r>
              <a:rPr lang="fi-FI" dirty="0" smtClean="0"/>
              <a:t>Small </a:t>
            </a:r>
            <a:r>
              <a:rPr lang="fi-FI" dirty="0" smtClean="0"/>
              <a:t>iterations, always build and test</a:t>
            </a:r>
          </a:p>
          <a:p>
            <a:pPr lvl="1"/>
            <a:r>
              <a:rPr lang="fi-FI" dirty="0" smtClean="0"/>
              <a:t>Keep trunk in good shape</a:t>
            </a:r>
          </a:p>
          <a:p>
            <a:pPr lvl="1"/>
            <a:r>
              <a:rPr lang="fi-FI" dirty="0" smtClean="0"/>
              <a:t>Continuously increase test autiomation</a:t>
            </a:r>
          </a:p>
          <a:p>
            <a:pPr lvl="1"/>
            <a:r>
              <a:rPr lang="fi-FI" dirty="0"/>
              <a:t>Keep bug count low all the time</a:t>
            </a:r>
          </a:p>
          <a:p>
            <a:pPr lvl="1"/>
            <a:r>
              <a:rPr lang="fi-FI" dirty="0" smtClean="0"/>
              <a:t>Keep code quality up with code reviews, TDD and other good practices</a:t>
            </a:r>
          </a:p>
          <a:p>
            <a:pPr marL="457200" lvl="1" indent="0">
              <a:buNone/>
            </a:pPr>
            <a:r>
              <a:rPr lang="fi-FI" dirty="0" smtClean="0"/>
              <a:t>                                                    ... Go figure it out!</a:t>
            </a:r>
          </a:p>
          <a:p>
            <a:pPr lvl="1"/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CONFIDENTIAL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4805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Motivation</a:t>
            </a:r>
            <a:r>
              <a:rPr lang="fi-FI" sz="1600" dirty="0" smtClean="0"/>
              <a:t> [1]</a:t>
            </a:r>
            <a:endParaRPr lang="fi-FI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i-FI" dirty="0" smtClean="0"/>
          </a:p>
          <a:p>
            <a:pPr marL="0" indent="0" algn="ctr">
              <a:buNone/>
            </a:pPr>
            <a:r>
              <a:rPr lang="fi-FI" dirty="0" smtClean="0"/>
              <a:t>Autonomy</a:t>
            </a:r>
          </a:p>
          <a:p>
            <a:pPr marL="0" indent="0" algn="ctr">
              <a:buNone/>
            </a:pPr>
            <a:r>
              <a:rPr lang="fi-FI" dirty="0" smtClean="0"/>
              <a:t>Mastery</a:t>
            </a:r>
          </a:p>
          <a:p>
            <a:pPr marL="0" indent="0" algn="ctr">
              <a:buNone/>
            </a:pPr>
            <a:r>
              <a:rPr lang="fi-FI" dirty="0" smtClean="0"/>
              <a:t>Purpose</a:t>
            </a:r>
          </a:p>
          <a:p>
            <a:pPr marL="0" indent="0" algn="ctr">
              <a:buNone/>
            </a:pPr>
            <a:endParaRPr lang="fi-FI" dirty="0"/>
          </a:p>
          <a:p>
            <a:pPr marL="0" indent="0" algn="ctr">
              <a:buNone/>
            </a:pPr>
            <a:endParaRPr lang="fi-FI" dirty="0" smtClean="0"/>
          </a:p>
          <a:p>
            <a:pPr marL="0" indent="0" algn="ctr">
              <a:buNone/>
            </a:pPr>
            <a:r>
              <a:rPr lang="fi-FI" sz="2000" dirty="0" smtClean="0"/>
              <a:t>[1] Accoring to Daniel Pink in </a:t>
            </a:r>
            <a:r>
              <a:rPr lang="fi-FI" sz="2000" i="1" dirty="0" smtClean="0"/>
              <a:t>Drive</a:t>
            </a:r>
            <a:endParaRPr lang="fi-FI" sz="2000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CONFIDENTIAL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4602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About Scrum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Scrum has very few simple yet powerful rules</a:t>
            </a:r>
          </a:p>
          <a:p>
            <a:r>
              <a:rPr lang="fi-FI" dirty="0" smtClean="0"/>
              <a:t>Scrum is all about iterating and improving in small steps – both the software and the practices</a:t>
            </a:r>
          </a:p>
          <a:p>
            <a:r>
              <a:rPr lang="fi-FI" dirty="0" smtClean="0"/>
              <a:t>In order to do proper Scrum, one must adopt some Agile SW development practices also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CONFIDENTIAL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4916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Scrum Roles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Product owner</a:t>
            </a:r>
          </a:p>
          <a:p>
            <a:r>
              <a:rPr lang="fi-FI" dirty="0" smtClean="0"/>
              <a:t>Scrum master</a:t>
            </a:r>
          </a:p>
          <a:p>
            <a:r>
              <a:rPr lang="fi-FI" dirty="0" smtClean="0"/>
              <a:t>Scrum Team</a:t>
            </a:r>
          </a:p>
          <a:p>
            <a:r>
              <a:rPr lang="fi-FI" dirty="0" smtClean="0"/>
              <a:t>Chickens and pigs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CONFIDENTIAL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5411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Product owner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Solely responsible for prioritizing and controlling the product backlog</a:t>
            </a:r>
          </a:p>
          <a:p>
            <a:r>
              <a:rPr lang="fi-FI" dirty="0" smtClean="0"/>
              <a:t>Facilitates the creation and estimation of the product backlog items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CONFIDENTIAL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2623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Scrum Master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Facilitates and enforces Scrum practices</a:t>
            </a:r>
          </a:p>
          <a:p>
            <a:r>
              <a:rPr lang="fi-FI" dirty="0" smtClean="0"/>
              <a:t>Removes Impediments</a:t>
            </a:r>
          </a:p>
          <a:p>
            <a:r>
              <a:rPr lang="fi-FI" dirty="0" smtClean="0"/>
              <a:t>Represents management and the team to each other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CONFIDENTIAL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4442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Scrum Team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Team commits to achieving the sprint goal</a:t>
            </a:r>
          </a:p>
          <a:p>
            <a:r>
              <a:rPr lang="fi-FI" dirty="0" smtClean="0"/>
              <a:t>Team has full authority to do whatever it deems necessary to achieve the goal</a:t>
            </a:r>
          </a:p>
          <a:p>
            <a:r>
              <a:rPr lang="fi-FI"/>
              <a:t>Team </a:t>
            </a:r>
            <a:r>
              <a:rPr lang="fi-FI" smtClean="0"/>
              <a:t>delivers </a:t>
            </a:r>
            <a:r>
              <a:rPr lang="fi-FI"/>
              <a:t>a potentially shippable product after every </a:t>
            </a:r>
            <a:r>
              <a:rPr lang="fi-FI" smtClean="0"/>
              <a:t>sprint</a:t>
            </a:r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CONFIDENTIAL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5391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Chickens and pigs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itchFamily="34" charset="0"/>
              <a:buChar char="—"/>
            </a:pPr>
            <a:r>
              <a:rPr lang="fi-FI" dirty="0" smtClean="0"/>
              <a:t>Chicken and pig are together when the chicken say ”</a:t>
            </a:r>
            <a:r>
              <a:rPr lang="fi-FI" b="1" dirty="0" smtClean="0"/>
              <a:t>Let’s start a restaurant</a:t>
            </a:r>
            <a:r>
              <a:rPr lang="fi-FI" dirty="0" smtClean="0"/>
              <a:t>”. </a:t>
            </a:r>
          </a:p>
          <a:p>
            <a:pPr>
              <a:buFont typeface="Calibri" pitchFamily="34" charset="0"/>
              <a:buChar char="—"/>
            </a:pPr>
            <a:r>
              <a:rPr lang="fi-FI" dirty="0" smtClean="0"/>
              <a:t>Pig asks ”</a:t>
            </a:r>
            <a:r>
              <a:rPr lang="fi-FI" b="1" dirty="0" smtClean="0"/>
              <a:t>What would be the name?</a:t>
            </a:r>
            <a:r>
              <a:rPr lang="fi-FI" dirty="0" smtClean="0"/>
              <a:t>”</a:t>
            </a:r>
          </a:p>
          <a:p>
            <a:pPr>
              <a:buFont typeface="Calibri" pitchFamily="34" charset="0"/>
              <a:buChar char="—"/>
            </a:pPr>
            <a:r>
              <a:rPr lang="fi-FI" dirty="0" smtClean="0"/>
              <a:t>Chicken ”</a:t>
            </a:r>
            <a:r>
              <a:rPr lang="fi-FI" b="1" dirty="0" smtClean="0"/>
              <a:t>Ham and Eggs</a:t>
            </a:r>
            <a:r>
              <a:rPr lang="fi-FI" dirty="0" smtClean="0"/>
              <a:t>”</a:t>
            </a:r>
          </a:p>
          <a:p>
            <a:pPr>
              <a:buFont typeface="Calibri" pitchFamily="34" charset="0"/>
              <a:buChar char="—"/>
            </a:pPr>
            <a:r>
              <a:rPr lang="fi-FI" dirty="0" smtClean="0"/>
              <a:t>Pig says ”</a:t>
            </a:r>
            <a:r>
              <a:rPr lang="fi-FI" b="1" dirty="0" smtClean="0"/>
              <a:t>No, thanks. I’d be committed, but you would only be involved!</a:t>
            </a:r>
            <a:r>
              <a:rPr lang="fi-FI" dirty="0" smtClean="0"/>
              <a:t>”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CONFIDENTIAL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4415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Meetings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Sprint planning meeting</a:t>
            </a:r>
            <a:endParaRPr lang="fi-FI" dirty="0"/>
          </a:p>
          <a:p>
            <a:r>
              <a:rPr lang="fi-FI" dirty="0" smtClean="0"/>
              <a:t>Daily Scrum</a:t>
            </a:r>
          </a:p>
          <a:p>
            <a:r>
              <a:rPr lang="fi-FI" dirty="0" smtClean="0"/>
              <a:t>Sprint review meeting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CONFIDENTIAL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3302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Sprint planning meeting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Product owner explains what is most important</a:t>
            </a:r>
          </a:p>
          <a:p>
            <a:r>
              <a:rPr lang="fi-FI" dirty="0" smtClean="0"/>
              <a:t>Team commits to set of items from the top of the product backlog for the sprint</a:t>
            </a:r>
          </a:p>
          <a:p>
            <a:r>
              <a:rPr lang="fi-FI" dirty="0" smtClean="0"/>
              <a:t>Sprint goal is crafted</a:t>
            </a:r>
          </a:p>
          <a:p>
            <a:r>
              <a:rPr lang="fi-FI" dirty="0" smtClean="0"/>
              <a:t>Sprint backlog is crafted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CONFIDENTIAL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5808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zi_theme">
  <a:themeElements>
    <a:clrScheme name="Kanzi_colors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2B2B2B"/>
      </a:accent1>
      <a:accent2>
        <a:srgbClr val="99B719"/>
      </a:accent2>
      <a:accent3>
        <a:srgbClr val="494949"/>
      </a:accent3>
      <a:accent4>
        <a:srgbClr val="5C5C5C"/>
      </a:accent4>
      <a:accent5>
        <a:srgbClr val="C2E335"/>
      </a:accent5>
      <a:accent6>
        <a:srgbClr val="22BEF6"/>
      </a:accent6>
      <a:hlink>
        <a:srgbClr val="0000FF"/>
      </a:hlink>
      <a:folHlink>
        <a:srgbClr val="800080"/>
      </a:folHlink>
    </a:clrScheme>
    <a:fontScheme name="kanzi_fonts">
      <a:majorFont>
        <a:latin typeface="Cambria"/>
        <a:ea typeface=""/>
        <a:cs typeface=""/>
      </a:majorFont>
      <a:minorFont>
        <a:latin typeface="Calibri"/>
        <a:ea typeface=""/>
        <a:cs typeface="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33CC"/>
      </a:dk2>
      <a:lt2>
        <a:srgbClr val="808080"/>
      </a:lt2>
      <a:accent1>
        <a:srgbClr val="040477"/>
      </a:accent1>
      <a:accent2>
        <a:srgbClr val="AFD4F0"/>
      </a:accent2>
      <a:accent3>
        <a:srgbClr val="FFFFFF"/>
      </a:accent3>
      <a:accent4>
        <a:srgbClr val="000000"/>
      </a:accent4>
      <a:accent5>
        <a:srgbClr val="AAAABD"/>
      </a:accent5>
      <a:accent6>
        <a:srgbClr val="9EC0D9"/>
      </a:accent6>
      <a:hlink>
        <a:srgbClr val="44A51C"/>
      </a:hlink>
      <a:folHlink>
        <a:srgbClr val="F9F206"/>
      </a:folHlink>
    </a:clrScheme>
    <a:fontScheme name="BLANK">
      <a:majorFont>
        <a:latin typeface="Nokia Large"/>
        <a:ea typeface=""/>
        <a:cs typeface=""/>
      </a:majorFont>
      <a:minorFont>
        <a:latin typeface="Nokia Sans Wi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  <a:spAutoFit/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15000"/>
          </a:spcBef>
          <a:spcAft>
            <a:spcPct val="15000"/>
          </a:spcAft>
          <a:buClr>
            <a:schemeClr val="accent1"/>
          </a:buClr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okia Sans Wi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  <a:spAutoFit/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15000"/>
          </a:spcBef>
          <a:spcAft>
            <a:spcPct val="15000"/>
          </a:spcAft>
          <a:buClr>
            <a:schemeClr val="accent1"/>
          </a:buClr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okia Sans Wide" pitchFamily="34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33CC"/>
        </a:dk2>
        <a:lt2>
          <a:srgbClr val="808080"/>
        </a:lt2>
        <a:accent1>
          <a:srgbClr val="040477"/>
        </a:accent1>
        <a:accent2>
          <a:srgbClr val="AFD4F0"/>
        </a:accent2>
        <a:accent3>
          <a:srgbClr val="FFFFFF"/>
        </a:accent3>
        <a:accent4>
          <a:srgbClr val="000000"/>
        </a:accent4>
        <a:accent5>
          <a:srgbClr val="AAAABD"/>
        </a:accent5>
        <a:accent6>
          <a:srgbClr val="9EC0D9"/>
        </a:accent6>
        <a:hlink>
          <a:srgbClr val="44A51C"/>
        </a:hlink>
        <a:folHlink>
          <a:srgbClr val="F9F20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8904</TotalTime>
  <Words>360</Words>
  <Application>Microsoft Office PowerPoint</Application>
  <PresentationFormat>On-screen Show (4:3)</PresentationFormat>
  <Paragraphs>79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kanzi_theme</vt:lpstr>
      <vt:lpstr>BLANK</vt:lpstr>
      <vt:lpstr>Scrum</vt:lpstr>
      <vt:lpstr>About Scrum</vt:lpstr>
      <vt:lpstr>Scrum Roles</vt:lpstr>
      <vt:lpstr>Product owner</vt:lpstr>
      <vt:lpstr>Scrum Master</vt:lpstr>
      <vt:lpstr>Scrum Team</vt:lpstr>
      <vt:lpstr>Chickens and pigs</vt:lpstr>
      <vt:lpstr>Meetings</vt:lpstr>
      <vt:lpstr>Sprint planning meeting</vt:lpstr>
      <vt:lpstr>Daily Scrum</vt:lpstr>
      <vt:lpstr>Sprint review meeting</vt:lpstr>
      <vt:lpstr>Agile SW development</vt:lpstr>
      <vt:lpstr>Motivation [1]</vt:lpstr>
    </vt:vector>
  </TitlesOfParts>
  <Company>Futuremark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dsfsdf</dc:title>
  <dc:creator>Tero Koivu</dc:creator>
  <cp:lastModifiedBy>Jari Selin</cp:lastModifiedBy>
  <cp:revision>410</cp:revision>
  <dcterms:created xsi:type="dcterms:W3CDTF">2009-10-23T10:50:00Z</dcterms:created>
  <dcterms:modified xsi:type="dcterms:W3CDTF">2012-09-13T13:03:39Z</dcterms:modified>
</cp:coreProperties>
</file>