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70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Sora SemiBold" panose="020B0604020202020204" charset="0"/>
      <p:regular r:id="rId18"/>
      <p:bold r:id="rId19"/>
    </p:embeddedFont>
    <p:embeddedFont>
      <p:font typeface="IBM Plex Sans Medium" panose="020B0604020202020204" charset="0"/>
      <p:regular r:id="rId20"/>
      <p:bold r:id="rId21"/>
      <p:italic r:id="rId22"/>
      <p:boldItalic r:id="rId23"/>
    </p:embeddedFont>
    <p:embeddedFont>
      <p:font typeface="Sora" panose="020B0604020202020204" charset="0"/>
      <p:regular r:id="rId24"/>
      <p:bold r:id="rId25"/>
    </p:embeddedFont>
    <p:embeddedFont>
      <p:font typeface="IBM Plex Sans" panose="020B0604020202020204" charset="0"/>
      <p:regular r:id="rId26"/>
      <p:bold r:id="rId27"/>
      <p:italic r:id="rId28"/>
      <p:boldItalic r:id="rId29"/>
    </p:embeddedFont>
    <p:embeddedFont>
      <p:font typeface="IBM Plex Sans SemiBold" panose="020B0604020202020204" charset="0"/>
      <p:regular r:id="rId30"/>
      <p:bold r:id="rId31"/>
      <p:italic r:id="rId32"/>
      <p:boldItalic r:id="rId33"/>
    </p:embeddedFont>
    <p:embeddedFont>
      <p:font typeface="Sora Light" panose="020B0604020202020204" charset="0"/>
      <p:regular r:id="rId34"/>
      <p:bold r:id="rId35"/>
    </p:embeddedFont>
    <p:embeddedFont>
      <p:font typeface="Sora ExtraLight" panose="020B0604020202020204" charset="0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Sora Medium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9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69983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6958d804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6958d804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76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6958d80483_0_1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6958d80483_0_1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256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65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6958d80483_0_1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36958d80483_0_1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248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6958d80483_0_1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36958d80483_0_1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778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6958d80483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6958d80483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6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6958d8048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6958d8048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3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6958d80483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6958d80483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47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6958d80483_0_1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36958d80483_0_1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8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6958d80483_0_1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6958d80483_0_1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1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449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6958d80483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6958d80483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7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6958d80483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6958d80483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18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6958d80483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6958d80483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97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60" name="Google Shape;60;p14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" name="Google Shape;61;p14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62" name="Google Shape;62;p14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64" name="Google Shape;64;p1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5" name="Google Shape;65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" name="Google Shape;66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" name="Google Shape;6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8" name="Google Shape;68;p14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69" name="Google Shape;6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0" name="Google Shape;70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1" name="Google Shape;71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2" name="Google Shape;72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3" name="Google Shape;73;p1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4" name="Google Shape;74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" name="Google Shape;75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" name="Google Shape;76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" name="Google Shape;7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8" name="Google Shape;78;p14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79" name="Google Shape;7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1" name="Google Shape;81;p14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86" name="Google Shape;86;p1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7" name="Google Shape;87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2" name="Google Shape;92;p1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" name="Google Shape;93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8" name="Google Shape;98;p1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" name="Google Shape;99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4" name="Google Shape;104;p1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5" name="Google Shape;105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10" name="Google Shape;110;p1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1" name="Google Shape;111;p15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" name="Google Shape;113;p15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" name="Google Shape;114;p15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22" name="Google Shape;122;p1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3" name="Google Shape;123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4" name="Google Shape;124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5" name="Google Shape;125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8" name="Google Shape;128;p1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9" name="Google Shape;129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4" name="Google Shape;134;p1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7" name="Google Shape;137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0" name="Google Shape;140;p1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3" name="Google Shape;143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6" name="Google Shape;146;p1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" name="Google Shape;149;p16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2" name="Google Shape;162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3" name="Google Shape;163;p17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" name="Google Shape;164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" name="Google Shape;165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8" name="Google Shape;168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9" name="Google Shape;169;p17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0" name="Google Shape;170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1" name="Google Shape;171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2" name="Google Shape;172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3" name="Google Shape;173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4" name="Google Shape;174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75" name="Google Shape;175;p17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6" name="Google Shape;176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7" name="Google Shape;177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8" name="Google Shape;178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9" name="Google Shape;179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81" name="Google Shape;181;p17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83" name="Google Shape;183;p17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3" name="Google Shape;193;p17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94" name="Google Shape;194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8" name="Google Shape;198;p17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99" name="Google Shape;19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203" name="Google Shape;203;p17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204" name="Google Shape;204;p17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05" name="Google Shape;205;p17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" name="Google Shape;213;p18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4" name="Google Shape;214;p18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" name="Google Shape;215;p18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18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8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226" name="Google Shape;226;p18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1" name="Google Shape;231;p19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39" name="Google Shape;239;p20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240" name="Google Shape;240;p20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241" name="Google Shape;241;p20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47" name="Google Shape;247;p20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48" name="Google Shape;248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53" name="Google Shape;253;p20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6" name="Google Shape;256;p20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1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68" name="Google Shape;268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69" name="Google Shape;269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4" name="Google Shape;274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75" name="Google Shape;275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9" name="Google Shape;279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80" name="Google Shape;280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3" name="Google Shape;283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90" name="Google Shape;290;p23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91" name="Google Shape;291;p23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94" name="Google Shape;294;p23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0" name="Google Shape;300;p23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301" name="Google Shape;301;p23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302" name="Google Shape;302;p23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303" name="Google Shape;303;p23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23" name="Google Shape;323;p25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324" name="Google Shape;324;p25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5" name="Google Shape;325;p25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5" name="Google Shape;335;p26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337" name="Google Shape;337;p26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338" name="Google Shape;33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2" name="Google Shape;342;p26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343" name="Google Shape;343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7" name="Google Shape;347;p26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48" name="Google Shape;34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52" name="Google Shape;352;p26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353" name="Google Shape;353;p26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4" name="Google Shape;354;p26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0" name="Google Shape;360;p2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3" name="Google Shape;373;p2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4" name="Google Shape;394;p29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5" name="Google Shape;395;p29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6" name="Google Shape;396;p29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29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29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09" name="Google Shape;409;p30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10" name="Google Shape;410;p30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411" name="Google Shape;411;p30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412" name="Google Shape;412;p3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13" name="Google Shape;413;p3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18" name="Google Shape;418;p3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19" name="Google Shape;419;p3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9" name="Google Shape;429;p30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0" name="Google Shape;430;p30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30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30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30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4" name="Google Shape;434;p30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5" name="Google Shape;435;p30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6" name="Google Shape;436;p30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8" name="Google Shape;438;p30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40" name="Google Shape;440;p30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5" name="Google Shape;445;p31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8" name="Google Shape;448;p31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5" name="Google Shape;455;p31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63" name="Google Shape;463;p32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64" name="Google Shape;464;p32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65" name="Google Shape;465;p32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6" name="Google Shape;466;p32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70" name="Google Shape;470;p32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71" name="Google Shape;471;p32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2" name="Google Shape;472;p32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4" name="Google Shape;474;p32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75" name="Google Shape;475;p32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6" name="Google Shape;476;p32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79" name="Google Shape;479;p3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80" name="Google Shape;480;p3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85" name="Google Shape;485;p3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86" name="Google Shape;486;p3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90" name="Google Shape;490;p3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91" name="Google Shape;491;p3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95" name="Google Shape;495;p3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7" name="Google Shape;497;p33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8" name="Google Shape;498;p33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00" name="Google Shape;500;p33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501" name="Google Shape;501;p3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4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504" name="Google Shape;504;p34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505" name="Google Shape;505;p34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0" name="Google Shape;510;p34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511" name="Google Shape;511;p3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5" name="Google Shape;515;p34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516" name="Google Shape;516;p3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520" name="Google Shape;520;p34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1" name="Google Shape;521;p34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23" name="Google Shape;523;p34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524" name="Google Shape;524;p34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34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34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34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28" name="Google Shape;528;p34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5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541" name="Google Shape;541;p35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542" name="Google Shape;542;p35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543" name="Google Shape;543;p35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35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35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35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7" name="Google Shape;547;p35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8" name="Google Shape;548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9" name="Google Shape;54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0" name="Google Shape;55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1" name="Google Shape;55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2" name="Google Shape;55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3" name="Google Shape;55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54" name="Google Shape;554;p35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55" name="Google Shape;555;p35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6" name="Google Shape;55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7" name="Google Shape;55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8" name="Google Shape;55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9" name="Google Shape;55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60" name="Google Shape;560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61" name="Google Shape;56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2" name="Google Shape;56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3" name="Google Shape;563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4" name="Google Shape;564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65" name="Google Shape;565;p35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66" name="Google Shape;566;p35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67" name="Google Shape;567;p3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68" name="Google Shape;568;p3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69" name="Google Shape;56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0" name="Google Shape;57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1" name="Google Shape;57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2" name="Google Shape;57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3" name="Google Shape;57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74" name="Google Shape;574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75" name="Google Shape;575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6" name="Google Shape;57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8" name="Google Shape;57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9" name="Google Shape;57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0" name="Google Shape;580;p3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1" name="Google Shape;58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2" name="Google Shape;58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4" name="Google Shape;584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5" name="Google Shape;585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6" name="Google Shape;586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7" name="Google Shape;587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0" name="Google Shape;590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1" name="Google Shape;591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92" name="Google Shape;592;p3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93" name="Google Shape;593;p35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94" name="Google Shape;594;p35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95" name="Google Shape;595;p35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6" name="Google Shape;596;p35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99" name="Google Shape;599;p35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0" name="Google Shape;600;p35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35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4" name="Google Shape;604;p35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35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6" name="Google Shape;606;p35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35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8" name="Google Shape;608;p35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35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12" name="Google Shape;612;p36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36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36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36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36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36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36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36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36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6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36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36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36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36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1" name="Google Shape;631;p37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2" name="Google Shape;632;p37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37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634" name="Google Shape;634;p37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635" name="Google Shape;635;p3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36" name="Google Shape;636;p37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637" name="Google Shape;637;p37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8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640" name="Google Shape;640;p38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641" name="Google Shape;641;p38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4" name="Google Shape;644;p38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45" name="Google Shape;645;p3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8" name="Google Shape;648;p38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52" name="Google Shape;652;p38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53" name="Google Shape;653;p38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55" name="Google Shape;655;p38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56" name="Google Shape;656;p3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57" name="Google Shape;657;p38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38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38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38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2" name="Google Shape;662;p38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3" name="Google Shape;663;p38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4" name="Google Shape;664;p38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5" name="Google Shape;665;p38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6" name="Google Shape;666;p38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7" name="Google Shape;667;p38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39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70" name="Google Shape;670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71" name="Google Shape;671;p39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72" name="Google Shape;672;p3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74" name="Google Shape;674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75" name="Google Shape;675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6" name="Google Shape;676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7" name="Google Shape;677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78" name="Google Shape;678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79" name="Google Shape;67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80" name="Google Shape;68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81" name="Google Shape;681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82" name="Google Shape;682;p39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83" name="Google Shape;683;p39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39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5" name="Google Shape;685;p39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6" name="Google Shape;686;p39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7" name="Google Shape;687;p39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8" name="Google Shape;688;p39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9" name="Google Shape;689;p39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90" name="Google Shape;690;p39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91" name="Google Shape;691;p39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92" name="Google Shape;692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93" name="Google Shape;693;p39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94" name="Google Shape;694;p39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95" name="Google Shape;695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96" name="Google Shape;696;p39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97" name="Google Shape;697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98" name="Google Shape;698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99" name="Google Shape;69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0" name="Google Shape;70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1" name="Google Shape;701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702" name="Google Shape;702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703" name="Google Shape;703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4" name="Google Shape;704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705" name="Google Shape;705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706" name="Google Shape;706;p39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07" name="Google Shape;707;p39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709" name="Google Shape;709;p3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39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1" name="Google Shape;711;p39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39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39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39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9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0" name="Google Shape;720;p40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1" name="Google Shape;721;p40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2" name="Google Shape;722;p40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723" name="Google Shape;723;p4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24" name="Google Shape;724;p4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25" name="Google Shape;725;p4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7" name="Google Shape;727;p4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8" name="Google Shape;728;p4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2" name="Google Shape;732;p4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33" name="Google Shape;733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6" name="Google Shape;736;p4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7" name="Google Shape;737;p4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42" name="Google Shape;742;p40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3" name="Google Shape;743;p40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4" name="Google Shape;744;p40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5" name="Google Shape;745;p40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6" name="Google Shape;746;p4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47" name="Google Shape;747;p40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40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60" name="Google Shape;760;p41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761" name="Google Shape;761;p41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2" name="Google Shape;762;p41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63" name="Google Shape;763;p41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64" name="Google Shape;764;p41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5" name="Google Shape;765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66" name="Google Shape;766;p41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67" name="Google Shape;767;p41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1" name="Google Shape;771;p41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72" name="Google Shape;772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5" name="Google Shape;775;p41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76" name="Google Shape;776;p41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9" name="Google Shape;779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81" name="Google Shape;781;p41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2" name="Google Shape;782;p41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3" name="Google Shape;783;p41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4" name="Google Shape;784;p41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5" name="Google Shape;785;p41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6" name="Google Shape;786;p41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7" name="Google Shape;787;p41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8" name="Google Shape;788;p41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9" name="Google Shape;789;p41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41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41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41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41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41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2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42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98" name="Google Shape;798;p42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99" name="Google Shape;799;p4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0" name="Google Shape;800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1" name="Google Shape;801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2" name="Google Shape;802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3" name="Google Shape;803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04" name="Google Shape;804;p42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5" name="Google Shape;805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6" name="Google Shape;80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7" name="Google Shape;80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8" name="Google Shape;80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9" name="Google Shape;80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0" name="Google Shape;810;p42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811" name="Google Shape;811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2" name="Google Shape;812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3" name="Google Shape;813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4" name="Google Shape;814;p42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5" name="Google Shape;815;p42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816" name="Google Shape;81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7" name="Google Shape;81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8" name="Google Shape;81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9" name="Google Shape;81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20" name="Google Shape;820;p42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1" name="Google Shape;821;p42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2" name="Google Shape;822;p42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3" name="Google Shape;823;p42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4" name="Google Shape;824;p42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42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42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42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4" name="Google Shape;834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3" name="Google Shape;843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8" name="Google Shape;848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3" name="Google Shape;853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4" name="Google Shape;854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5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1" name="Google Shape;861;p5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2" name="Google Shape;862;p5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3" name="Google Shape;863;p5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4" name="Google Shape;864;p5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5" name="Google Shape;865;p5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9" name="Google Shape;869;p5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5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3" name="Google Shape;873;p5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4" name="Google Shape;874;p5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5" name="Google Shape;875;p5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8" name="Google Shape;878;p5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9" name="Google Shape;879;p5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56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1" name="Google Shape;881;p56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2" name="Google Shape;882;p56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3" name="Google Shape;883;p56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6" name="Google Shape;886;p5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7" name="Google Shape;887;p5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8" name="Google Shape;888;p5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9" name="Google Shape;889;p5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5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1" name="Google Shape;891;p5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2" name="Google Shape;892;p5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3" name="Google Shape;893;p5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5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99" name="Google Shape;899;p5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5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5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5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4" name="Google Shape;904;p5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7" name="Google Shape;907;p6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8" name="Google Shape;908;p6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9" name="Google Shape;909;p6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0" name="Google Shape;910;p6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11" name="Google Shape;911;p6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2" name="Google Shape;91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6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4" name="Google Shape;914;p6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5" name="Google Shape;915;p6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0" name="Google Shape;920;p6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1" name="Google Shape;921;p6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Google Shape;922;p6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3" name="Google Shape;923;p6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4" name="Google Shape;924;p6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5" name="Google Shape;925;p6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6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7" name="Google Shape;927;p6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8" name="Google Shape;928;p6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3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3121200" cy="1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Arial"/>
                <a:ea typeface="Arial"/>
                <a:cs typeface="Arial"/>
                <a:sym typeface="Arial"/>
              </a:rPr>
              <a:t>University of San Diego</a:t>
            </a:r>
            <a:br>
              <a:rPr lang="en" sz="1600" b="1">
                <a:latin typeface="Arial"/>
                <a:ea typeface="Arial"/>
                <a:cs typeface="Arial"/>
                <a:sym typeface="Arial"/>
              </a:rPr>
            </a:br>
            <a:r>
              <a:rPr lang="en" sz="1600" b="1">
                <a:latin typeface="Arial"/>
                <a:ea typeface="Arial"/>
                <a:cs typeface="Arial"/>
                <a:sym typeface="Arial"/>
              </a:rPr>
              <a:t>Prof.  </a:t>
            </a:r>
            <a:r>
              <a:rPr lang="en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Dave Friesen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63"/>
          <p:cNvSpPr txBox="1">
            <a:spLocks noGrp="1"/>
          </p:cNvSpPr>
          <p:nvPr>
            <p:ph type="title"/>
          </p:nvPr>
        </p:nvSpPr>
        <p:spPr>
          <a:xfrm>
            <a:off x="74600" y="1439325"/>
            <a:ext cx="6931500" cy="18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 b="1">
                <a:latin typeface="Arial"/>
                <a:ea typeface="Arial"/>
                <a:cs typeface="Arial"/>
                <a:sym typeface="Arial"/>
              </a:rPr>
              <a:t>Machine learning: Fundamentals and Applications (AAI-510-03)</a:t>
            </a:r>
            <a:endParaRPr sz="5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63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Aditi Jha &amp; James McCarthy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1"/>
          <p:cNvSpPr txBox="1">
            <a:spLocks noGrp="1"/>
          </p:cNvSpPr>
          <p:nvPr>
            <p:ph type="title"/>
          </p:nvPr>
        </p:nvSpPr>
        <p:spPr>
          <a:xfrm>
            <a:off x="2063100" y="1711500"/>
            <a:ext cx="51117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“It works perfectly, delivery was fast!”  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⭐⭐⭐⭐⭐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“I’m really disappointed. Broke after one day.”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“Okay product, not amazing but not bad either.”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⭐⭐⭐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71"/>
          <p:cNvSpPr txBox="1"/>
          <p:nvPr/>
        </p:nvSpPr>
        <p:spPr>
          <a:xfrm>
            <a:off x="228600" y="359825"/>
            <a:ext cx="367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Review Text AI Prediction Example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028" name="Google Shape;1028;p71"/>
          <p:cNvSpPr txBox="1"/>
          <p:nvPr/>
        </p:nvSpPr>
        <p:spPr>
          <a:xfrm>
            <a:off x="95250" y="4683725"/>
            <a:ext cx="1428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AAI-510:Team 7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029" name="Google Shape;1029;p71" title="reviews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125" y="3736800"/>
            <a:ext cx="2285887" cy="14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5822805" y="579481"/>
            <a:ext cx="3069415" cy="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Arial"/>
              </a:rPr>
              <a:t>Sentence-BERT + Random Forest</a:t>
            </a: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>
            <a:spLocks noGrp="1"/>
          </p:cNvSpPr>
          <p:nvPr>
            <p:ph type="title" idx="5"/>
          </p:nvPr>
        </p:nvSpPr>
        <p:spPr>
          <a:xfrm>
            <a:off x="2524116" y="165995"/>
            <a:ext cx="3869757" cy="4087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 Performance</a:t>
            </a:r>
            <a:endParaRPr dirty="0"/>
          </a:p>
        </p:txBody>
      </p:sp>
      <p:sp>
        <p:nvSpPr>
          <p:cNvPr id="988" name="Google Shape;988;p68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90" name="Google Shape;990;p68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AA1-510: Team 7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970" y="574704"/>
            <a:ext cx="2060345" cy="340783"/>
          </a:xfrm>
        </p:spPr>
        <p:txBody>
          <a:bodyPr/>
          <a:lstStyle/>
          <a:p>
            <a:pPr algn="ctr"/>
            <a:r>
              <a:rPr lang="en-US" dirty="0" smtClean="0"/>
              <a:t>TF-IDF + Ridge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27" y="894066"/>
            <a:ext cx="2957032" cy="237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83" y="915487"/>
            <a:ext cx="2974060" cy="23761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586" y="2433851"/>
            <a:ext cx="2438969" cy="2182481"/>
          </a:xfrm>
          <a:prstGeom prst="rect">
            <a:avLst/>
          </a:prstGeom>
        </p:spPr>
      </p:pic>
      <p:sp>
        <p:nvSpPr>
          <p:cNvPr id="12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3478671" y="2103537"/>
            <a:ext cx="2192800" cy="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Arial"/>
              </a:rPr>
              <a:t>Confusion Matrix (TF-IDF + R)</a:t>
            </a: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pic>
        <p:nvPicPr>
          <p:cNvPr id="13" name="Google Shape;1037;p72" title="reviews1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9910" y="696258"/>
            <a:ext cx="2450321" cy="1407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26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3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Impact</a:t>
            </a:r>
            <a:endParaRPr/>
          </a:p>
        </p:txBody>
      </p:sp>
      <p:sp>
        <p:nvSpPr>
          <p:cNvPr id="1044" name="Google Shape;1044;p73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73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46" name="Google Shape;1046;p7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4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52" name="Google Shape;1052;p74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74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54" name="Google Shape;1054;p7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5"/>
          <p:cNvSpPr txBox="1">
            <a:spLocks noGrp="1"/>
          </p:cNvSpPr>
          <p:nvPr>
            <p:ph type="title"/>
          </p:nvPr>
        </p:nvSpPr>
        <p:spPr>
          <a:xfrm>
            <a:off x="2662050" y="1569925"/>
            <a:ext cx="38199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4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41" name="Google Shape;941;p64"/>
          <p:cNvSpPr txBox="1">
            <a:spLocks noGrp="1"/>
          </p:cNvSpPr>
          <p:nvPr>
            <p:ph type="title" idx="17"/>
          </p:nvPr>
        </p:nvSpPr>
        <p:spPr>
          <a:xfrm>
            <a:off x="228600" y="4748070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  <p:sp>
        <p:nvSpPr>
          <p:cNvPr id="942" name="Google Shape;942;p64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5.</a:t>
            </a:r>
            <a:endParaRPr b="0"/>
          </a:p>
        </p:txBody>
      </p:sp>
      <p:sp>
        <p:nvSpPr>
          <p:cNvPr id="943" name="Google Shape;943;p64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44" name="Google Shape;944;p64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4.</a:t>
            </a:r>
            <a:endParaRPr b="0"/>
          </a:p>
        </p:txBody>
      </p:sp>
      <p:sp>
        <p:nvSpPr>
          <p:cNvPr id="945" name="Google Shape;945;p64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46" name="Google Shape;946;p64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3.</a:t>
            </a:r>
            <a:endParaRPr b="0"/>
          </a:p>
        </p:txBody>
      </p:sp>
      <p:sp>
        <p:nvSpPr>
          <p:cNvPr id="947" name="Google Shape;947;p64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48" name="Google Shape;948;p64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2.</a:t>
            </a:r>
            <a:endParaRPr b="0"/>
          </a:p>
        </p:txBody>
      </p:sp>
      <p:sp>
        <p:nvSpPr>
          <p:cNvPr id="949" name="Google Shape;949;p64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50" name="Google Shape;950;p64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1.</a:t>
            </a:r>
            <a:endParaRPr b="0"/>
          </a:p>
        </p:txBody>
      </p:sp>
      <p:sp>
        <p:nvSpPr>
          <p:cNvPr id="951" name="Google Shape;951;p64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952" name="Google Shape;952;p64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6.</a:t>
            </a:r>
            <a:endParaRPr b="0"/>
          </a:p>
        </p:txBody>
      </p:sp>
      <p:sp>
        <p:nvSpPr>
          <p:cNvPr id="953" name="Google Shape;953;p64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5"/>
          <p:cNvSpPr txBox="1">
            <a:spLocks noGrp="1"/>
          </p:cNvSpPr>
          <p:nvPr>
            <p:ph type="title" idx="3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AAI-510: Team 7  </a:t>
            </a:r>
            <a:endParaRPr/>
          </a:p>
        </p:txBody>
      </p:sp>
      <p:sp>
        <p:nvSpPr>
          <p:cNvPr id="959" name="Google Shape;959;p65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Predicting Customer Review Ratings with AI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5"/>
          <p:cNvSpPr txBox="1">
            <a:spLocks noGrp="1"/>
          </p:cNvSpPr>
          <p:nvPr>
            <p:ph type="subTitle" idx="1"/>
          </p:nvPr>
        </p:nvSpPr>
        <p:spPr>
          <a:xfrm>
            <a:off x="115025" y="2258250"/>
            <a:ext cx="5631600" cy="8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Turning Text Reviews into Actionable Insights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1" name="Google Shape;961;p65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5"/>
          <p:cNvSpPr txBox="1"/>
          <p:nvPr/>
        </p:nvSpPr>
        <p:spPr>
          <a:xfrm>
            <a:off x="0" y="412750"/>
            <a:ext cx="196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</a:rPr>
              <a:t>Title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6"/>
          <p:cNvSpPr txBox="1">
            <a:spLocks noGrp="1"/>
          </p:cNvSpPr>
          <p:nvPr>
            <p:ph type="title" idx="3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  </a:t>
            </a:r>
            <a:endParaRPr/>
          </a:p>
        </p:txBody>
      </p:sp>
      <p:sp>
        <p:nvSpPr>
          <p:cNvPr id="968" name="Google Shape;968;p66"/>
          <p:cNvSpPr txBox="1">
            <a:spLocks noGrp="1"/>
          </p:cNvSpPr>
          <p:nvPr>
            <p:ph type="title"/>
          </p:nvPr>
        </p:nvSpPr>
        <p:spPr>
          <a:xfrm>
            <a:off x="53700" y="996900"/>
            <a:ext cx="67491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Thousands of Reviews, but no time to read them all.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6"/>
          <p:cNvSpPr txBox="1">
            <a:spLocks noGrp="1"/>
          </p:cNvSpPr>
          <p:nvPr>
            <p:ph type="subTitle" idx="1"/>
          </p:nvPr>
        </p:nvSpPr>
        <p:spPr>
          <a:xfrm>
            <a:off x="115025" y="2314375"/>
            <a:ext cx="5631600" cy="15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Star ratings are useful—but often inconsistent or missing.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Manually reviewing is slow, expensive, and impractical.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Provide a high-level summary of what you’ll be discussing in this presentation.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0" name="Google Shape;970;p66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66"/>
          <p:cNvSpPr txBox="1"/>
          <p:nvPr/>
        </p:nvSpPr>
        <p:spPr>
          <a:xfrm>
            <a:off x="0" y="457200"/>
            <a:ext cx="152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The Problem</a:t>
            </a:r>
            <a:endParaRPr sz="1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7"/>
          <p:cNvSpPr txBox="1">
            <a:spLocks noGrp="1"/>
          </p:cNvSpPr>
          <p:nvPr>
            <p:ph type="title" idx="3"/>
          </p:nvPr>
        </p:nvSpPr>
        <p:spPr>
          <a:xfrm>
            <a:off x="115025" y="4774925"/>
            <a:ext cx="20529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4646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646469"/>
                </a:solidFill>
                <a:latin typeface="Arial"/>
                <a:ea typeface="Arial"/>
                <a:cs typeface="Arial"/>
                <a:sym typeface="Arial"/>
              </a:rPr>
              <a:t>  AAI-510  </a:t>
            </a:r>
            <a:endParaRPr/>
          </a:p>
        </p:txBody>
      </p:sp>
      <p:sp>
        <p:nvSpPr>
          <p:cNvPr id="977" name="Google Shape;977;p67"/>
          <p:cNvSpPr txBox="1">
            <a:spLocks noGrp="1"/>
          </p:cNvSpPr>
          <p:nvPr>
            <p:ph type="title"/>
          </p:nvPr>
        </p:nvSpPr>
        <p:spPr>
          <a:xfrm>
            <a:off x="53700" y="996900"/>
            <a:ext cx="67491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Can we predict rating from the review itself?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7"/>
          <p:cNvSpPr txBox="1">
            <a:spLocks noGrp="1"/>
          </p:cNvSpPr>
          <p:nvPr>
            <p:ph type="subTitle" idx="1"/>
          </p:nvPr>
        </p:nvSpPr>
        <p:spPr>
          <a:xfrm>
            <a:off x="115025" y="2444750"/>
            <a:ext cx="5631600" cy="16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AI to </a:t>
            </a: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customer reviews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the star rating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 to 5).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monitor satisfaction, detect unhappy customers, and find improvement areas.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9" name="Google Shape;979;p67" title="reviews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2258250"/>
            <a:ext cx="2450321" cy="1407279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67"/>
          <p:cNvSpPr txBox="1"/>
          <p:nvPr/>
        </p:nvSpPr>
        <p:spPr>
          <a:xfrm>
            <a:off x="0" y="457200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Our Goal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8"/>
          <p:cNvSpPr txBox="1">
            <a:spLocks noGrp="1"/>
          </p:cNvSpPr>
          <p:nvPr>
            <p:ph type="title"/>
          </p:nvPr>
        </p:nvSpPr>
        <p:spPr>
          <a:xfrm>
            <a:off x="3720075" y="633775"/>
            <a:ext cx="1836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Reviews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feedback)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5000 product reviews from the real users.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Dataset has 5000 rows and 12 columns.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6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6140900" y="633775"/>
            <a:ext cx="17649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Yelp Reviews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(Service and business feedback)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More than 100,000 of real reviews from real users.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Dataset has 100,000 rows and 9 columns.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>
            <a:spLocks noGrp="1"/>
          </p:cNvSpPr>
          <p:nvPr>
            <p:ph type="title" idx="5"/>
          </p:nvPr>
        </p:nvSpPr>
        <p:spPr>
          <a:xfrm>
            <a:off x="175575" y="370350"/>
            <a:ext cx="3544500" cy="49213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</a:t>
            </a:r>
            <a:r>
              <a:rPr lang="en" dirty="0"/>
              <a:t>Data </a:t>
            </a:r>
            <a:r>
              <a:rPr lang="en" dirty="0" smtClean="0"/>
              <a:t>Sources</a:t>
            </a:r>
            <a:endParaRPr dirty="0"/>
          </a:p>
        </p:txBody>
      </p:sp>
      <p:sp>
        <p:nvSpPr>
          <p:cNvPr id="988" name="Google Shape;988;p68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89" name="Google Shape;989;p68"/>
          <p:cNvSpPr txBox="1">
            <a:spLocks noGrp="1"/>
          </p:cNvSpPr>
          <p:nvPr>
            <p:ph type="title" idx="6"/>
          </p:nvPr>
        </p:nvSpPr>
        <p:spPr>
          <a:xfrm>
            <a:off x="3720075" y="2125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Massive Review Platforms</a:t>
            </a:r>
            <a:endParaRPr/>
          </a:p>
        </p:txBody>
      </p:sp>
      <p:sp>
        <p:nvSpPr>
          <p:cNvPr id="990" name="Google Shape;990;p68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AA1-510: Team 7</a:t>
            </a:r>
            <a:endParaRPr/>
          </a:p>
        </p:txBody>
      </p:sp>
      <p:sp>
        <p:nvSpPr>
          <p:cNvPr id="991" name="Google Shape;991;p68"/>
          <p:cNvSpPr/>
          <p:nvPr/>
        </p:nvSpPr>
        <p:spPr>
          <a:xfrm rot="10800000" flipH="1">
            <a:off x="3820800" y="552325"/>
            <a:ext cx="53232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92" name="Google Shape;992;p68" title="reviews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5" y="862481"/>
            <a:ext cx="2724150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34549"/>
              </p:ext>
            </p:extLst>
          </p:nvPr>
        </p:nvGraphicFramePr>
        <p:xfrm>
          <a:off x="228601" y="2692941"/>
          <a:ext cx="8697036" cy="935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4745"/>
                <a:gridCol w="861143"/>
                <a:gridCol w="634527"/>
                <a:gridCol w="725171"/>
                <a:gridCol w="407910"/>
                <a:gridCol w="1314376"/>
                <a:gridCol w="426542"/>
                <a:gridCol w="842509"/>
                <a:gridCol w="861143"/>
                <a:gridCol w="634527"/>
                <a:gridCol w="498556"/>
                <a:gridCol w="634527"/>
                <a:gridCol w="541360"/>
              </a:tblGrid>
              <a:tr h="1305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effectLst/>
                        </a:rPr>
                        <a:t>Row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reviewerID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asin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reviewerName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helpful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reviewText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overall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summary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unixReviewTime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reviewTime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day_diff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helpful_yes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 err="1">
                          <a:effectLst/>
                        </a:rPr>
                        <a:t>total_vote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</a:tr>
              <a:tr h="1305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A3SBTW3WS4IQSN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No issues.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Four Stars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1406073600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2014-07-23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138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</a:tr>
              <a:tr h="13911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A18K1ODH1I2MVB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0mie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Purchased this for my device, it worked as adv...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MOAR SPACE!!!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1382659200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2013-10-25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409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</a:tr>
              <a:tr h="13911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A2FII3I2MBMUIA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1K3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it works as expected. I should have sprung for...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nothing to really say....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1356220800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2012-12-23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715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</a:tr>
              <a:tr h="1975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A3H99DFEG68SR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1m2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This think has worked out great.Had a diff. br...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Great buy at this price!!! *** UPDATE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1384992000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2013-11-21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382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</a:tr>
              <a:tr h="13911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effectLst/>
                        </a:rPr>
                        <a:t>4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A375ZM4U047O79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B007WTAJTO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2&amp;amp;1/2Men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[0, 0]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Bought it with Retail Packaging, arrived legit...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best deal around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1373673600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>
                          <a:solidFill>
                            <a:schemeClr val="bg1"/>
                          </a:solidFill>
                          <a:effectLst/>
                        </a:rPr>
                        <a:t>2013-07-13</a:t>
                      </a:r>
                      <a:endParaRPr lang="en-US" sz="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513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5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027" marR="36027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8"/>
          <p:cNvSpPr txBox="1">
            <a:spLocks noGrp="1"/>
          </p:cNvSpPr>
          <p:nvPr>
            <p:ph type="title" idx="3"/>
          </p:nvPr>
        </p:nvSpPr>
        <p:spPr>
          <a:xfrm>
            <a:off x="4686659" y="851253"/>
            <a:ext cx="3069415" cy="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Sora" panose="020B0604020202020204" charset="0"/>
                <a:ea typeface="Sora Light"/>
                <a:cs typeface="Sora" panose="020B0604020202020204" charset="0"/>
                <a:sym typeface="Arial"/>
              </a:rPr>
              <a:t>Amazon</a:t>
            </a:r>
            <a:endParaRPr dirty="0"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87" name="Google Shape;987;p68"/>
          <p:cNvSpPr txBox="1">
            <a:spLocks noGrp="1"/>
          </p:cNvSpPr>
          <p:nvPr>
            <p:ph type="title" idx="5"/>
          </p:nvPr>
        </p:nvSpPr>
        <p:spPr>
          <a:xfrm>
            <a:off x="2524116" y="165995"/>
            <a:ext cx="3869757" cy="4087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Rating Distributions</a:t>
            </a:r>
            <a:endParaRPr dirty="0"/>
          </a:p>
        </p:txBody>
      </p:sp>
      <p:sp>
        <p:nvSpPr>
          <p:cNvPr id="988" name="Google Shape;988;p68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697700" cy="277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90" name="Google Shape;990;p68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AA1-510: Team 7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800" y="884541"/>
            <a:ext cx="1665300" cy="340783"/>
          </a:xfrm>
        </p:spPr>
        <p:txBody>
          <a:bodyPr/>
          <a:lstStyle/>
          <a:p>
            <a:pPr algn="ctr"/>
            <a:r>
              <a:rPr lang="en-US" dirty="0" smtClean="0"/>
              <a:t>Yelp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66" y="1225325"/>
            <a:ext cx="3164673" cy="237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58" y="1225324"/>
            <a:ext cx="3069415" cy="23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9"/>
          <p:cNvSpPr txBox="1">
            <a:spLocks noGrp="1"/>
          </p:cNvSpPr>
          <p:nvPr>
            <p:ph type="title" idx="14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AA1-510: Team 7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6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834500" cy="3090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999" name="Google Shape;999;p69"/>
          <p:cNvSpPr txBox="1">
            <a:spLocks noGrp="1"/>
          </p:cNvSpPr>
          <p:nvPr>
            <p:ph type="title" idx="3"/>
          </p:nvPr>
        </p:nvSpPr>
        <p:spPr>
          <a:xfrm>
            <a:off x="102050" y="18015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Simple Word Counts (Bag of Words)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00" name="Google Shape;1000;p69"/>
          <p:cNvSpPr txBox="1">
            <a:spLocks noGrp="1"/>
          </p:cNvSpPr>
          <p:nvPr>
            <p:ph type="title" idx="5"/>
          </p:nvPr>
        </p:nvSpPr>
        <p:spPr>
          <a:xfrm>
            <a:off x="5166350" y="1801500"/>
            <a:ext cx="1834500" cy="38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Advanced AI – BERT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9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Tried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2" name="Google Shape;1002;p69"/>
          <p:cNvSpPr txBox="1">
            <a:spLocks noGrp="1"/>
          </p:cNvSpPr>
          <p:nvPr>
            <p:ph type="title" idx="4"/>
          </p:nvPr>
        </p:nvSpPr>
        <p:spPr>
          <a:xfrm>
            <a:off x="2581850" y="1801500"/>
            <a:ext cx="1939200" cy="381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Word Meaning Models(Embeddings)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03" name="Google Shape;1003;p69"/>
          <p:cNvSpPr txBox="1">
            <a:spLocks noGrp="1"/>
          </p:cNvSpPr>
          <p:nvPr>
            <p:ph type="body" idx="9"/>
          </p:nvPr>
        </p:nvSpPr>
        <p:spPr>
          <a:xfrm>
            <a:off x="5169200" y="2330575"/>
            <a:ext cx="2419200" cy="2062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model reads reviews like a human would.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understands tone, context, and even subtle language.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it knows 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“not bad at all”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actually positive.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accurate and reliable model for predicting ratings.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4" name="Google Shape;1004;p69"/>
          <p:cNvSpPr txBox="1">
            <a:spLocks noGrp="1"/>
          </p:cNvSpPr>
          <p:nvPr>
            <p:ph type="body" idx="1"/>
          </p:nvPr>
        </p:nvSpPr>
        <p:spPr>
          <a:xfrm>
            <a:off x="115025" y="2222500"/>
            <a:ext cx="1939200" cy="22542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counted how often words appeared in reviews.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like 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“great”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“bad”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influenced the prediction.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use, but doesn’t understand meaning or context.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5" name="Google Shape;1005;p69"/>
          <p:cNvSpPr txBox="1">
            <a:spLocks noGrp="1"/>
          </p:cNvSpPr>
          <p:nvPr>
            <p:ph type="body" idx="7"/>
          </p:nvPr>
        </p:nvSpPr>
        <p:spPr>
          <a:xfrm>
            <a:off x="2529500" y="2222575"/>
            <a:ext cx="2089500" cy="20625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models understand relationships between words.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they know that </a:t>
            </a:r>
            <a:r>
              <a:rPr lang="en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“terrible”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similar to </a:t>
            </a:r>
            <a:r>
              <a:rPr lang="en" sz="1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“awful.”</a:t>
            </a:r>
            <a:endParaRPr sz="13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give the AI a better grasp of tone and sentiment.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Smarter, but still not personalized to our data.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1006" name="Google Shape;1006;p69"/>
          <p:cNvCxnSpPr/>
          <p:nvPr/>
        </p:nvCxnSpPr>
        <p:spPr>
          <a:xfrm rot="5400000">
            <a:off x="3572975" y="3148650"/>
            <a:ext cx="2489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69"/>
          <p:cNvCxnSpPr/>
          <p:nvPr/>
        </p:nvCxnSpPr>
        <p:spPr>
          <a:xfrm rot="5400000">
            <a:off x="1040825" y="3148650"/>
            <a:ext cx="2489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AAI-510: Team 7</a:t>
            </a:r>
            <a:endParaRPr/>
          </a:p>
        </p:txBody>
      </p:sp>
      <p:sp>
        <p:nvSpPr>
          <p:cNvPr id="1013" name="Google Shape;1013;p70"/>
          <p:cNvSpPr txBox="1">
            <a:spLocks noGrp="1"/>
          </p:cNvSpPr>
          <p:nvPr>
            <p:ph type="body" idx="9"/>
          </p:nvPr>
        </p:nvSpPr>
        <p:spPr>
          <a:xfrm>
            <a:off x="5842000" y="2217150"/>
            <a:ext cx="2434500" cy="21591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looking at isolated words, it reads entire sentences.</a:t>
            </a:r>
            <a:b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captures the emotion, intent, and nuance in the review.</a:t>
            </a:r>
            <a:b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 it gives its best prediction of what rating the customer would have chosen.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4" name="Google Shape;1014;p70"/>
          <p:cNvSpPr txBox="1">
            <a:spLocks noGrp="1"/>
          </p:cNvSpPr>
          <p:nvPr>
            <p:ph type="title" idx="3"/>
          </p:nvPr>
        </p:nvSpPr>
        <p:spPr>
          <a:xfrm>
            <a:off x="115025" y="1679150"/>
            <a:ext cx="1834500" cy="266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Learns by Example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0"/>
          <p:cNvSpPr txBox="1">
            <a:spLocks noGrp="1"/>
          </p:cNvSpPr>
          <p:nvPr>
            <p:ph type="title" idx="429496729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1016" name="Google Shape;1016;p7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834500" cy="2667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San Diego</a:t>
            </a:r>
            <a:endParaRPr/>
          </a:p>
        </p:txBody>
      </p:sp>
      <p:sp>
        <p:nvSpPr>
          <p:cNvPr id="1017" name="Google Shape;1017;p70"/>
          <p:cNvSpPr txBox="1">
            <a:spLocks noGrp="1"/>
          </p:cNvSpPr>
          <p:nvPr>
            <p:ph type="title" idx="2"/>
          </p:nvPr>
        </p:nvSpPr>
        <p:spPr>
          <a:xfrm>
            <a:off x="126900" y="650950"/>
            <a:ext cx="60555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Works</a:t>
            </a:r>
            <a:endParaRPr/>
          </a:p>
        </p:txBody>
      </p:sp>
      <p:sp>
        <p:nvSpPr>
          <p:cNvPr id="1018" name="Google Shape;1018;p70"/>
          <p:cNvSpPr txBox="1">
            <a:spLocks noGrp="1"/>
          </p:cNvSpPr>
          <p:nvPr>
            <p:ph type="title" idx="4"/>
          </p:nvPr>
        </p:nvSpPr>
        <p:spPr>
          <a:xfrm>
            <a:off x="2699850" y="1679250"/>
            <a:ext cx="2634300" cy="363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Understands Context and Tone</a:t>
            </a:r>
            <a:endParaRPr sz="1400" b="1">
              <a:solidFill>
                <a:srgbClr val="FF99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9" name="Google Shape;1019;p70"/>
          <p:cNvSpPr txBox="1">
            <a:spLocks noGrp="1"/>
          </p:cNvSpPr>
          <p:nvPr>
            <p:ph type="title" idx="5"/>
          </p:nvPr>
        </p:nvSpPr>
        <p:spPr>
          <a:xfrm>
            <a:off x="5884650" y="1679250"/>
            <a:ext cx="1939200" cy="432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Reads Like a Human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70"/>
          <p:cNvSpPr txBox="1">
            <a:spLocks noGrp="1"/>
          </p:cNvSpPr>
          <p:nvPr>
            <p:ph type="body" idx="6"/>
          </p:nvPr>
        </p:nvSpPr>
        <p:spPr>
          <a:xfrm>
            <a:off x="115025" y="2190750"/>
            <a:ext cx="2149800" cy="2211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gave the AI thousands of real reviews, each with a known rating.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read them carefully and started to recognize patterns.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 like </a:t>
            </a:r>
            <a:r>
              <a:rPr lang="en" sz="53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“amazing,” “highly recommend,” “perfect”</a:t>
            </a: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usually 5 stars.</a:t>
            </a:r>
            <a:endParaRPr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42887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Phrases like </a:t>
            </a:r>
            <a:r>
              <a:rPr lang="en" sz="9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“never again,” “waste of money,” “terrible”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usually 1 star.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70"/>
          <p:cNvSpPr txBox="1">
            <a:spLocks noGrp="1"/>
          </p:cNvSpPr>
          <p:nvPr>
            <p:ph type="body" idx="7"/>
          </p:nvPr>
        </p:nvSpPr>
        <p:spPr>
          <a:xfrm>
            <a:off x="2766900" y="2217150"/>
            <a:ext cx="2567400" cy="23124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Knows the difference between “good” and “not good.”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Recognizes sarcasm, like: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“Just what I needed—another broken charger”</a:t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Understands how words change meaning depending on how they’re used.</a:t>
            </a: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716</Words>
  <Application>Microsoft Office PowerPoint</Application>
  <PresentationFormat>On-screen Show (16:9)</PresentationFormat>
  <Paragraphs>182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Times New Roman</vt:lpstr>
      <vt:lpstr>Sora SemiBold</vt:lpstr>
      <vt:lpstr>IBM Plex Sans Medium</vt:lpstr>
      <vt:lpstr>Arial</vt:lpstr>
      <vt:lpstr>Sora</vt:lpstr>
      <vt:lpstr>IBM Plex Sans</vt:lpstr>
      <vt:lpstr>IBM Plex Sans SemiBold</vt:lpstr>
      <vt:lpstr>Sora Light</vt:lpstr>
      <vt:lpstr>Sora ExtraLight</vt:lpstr>
      <vt:lpstr>Calibri</vt:lpstr>
      <vt:lpstr>Sora Medium</vt:lpstr>
      <vt:lpstr>Simple Light</vt:lpstr>
      <vt:lpstr>GEOMETRIC OVERLAYS</vt:lpstr>
      <vt:lpstr>Machine learning: Fundamentals and Applications (AAI-510-03)</vt:lpstr>
      <vt:lpstr>Contents</vt:lpstr>
      <vt:lpstr>   AAI-510: Team 7  </vt:lpstr>
      <vt:lpstr>   AAI-510  </vt:lpstr>
      <vt:lpstr>   AAI-510  </vt:lpstr>
      <vt:lpstr>Amazon Reviews (Product feedback) 5000 product reviews from the real users. Dataset has 5000 rows and 12 columns. </vt:lpstr>
      <vt:lpstr>Amazon</vt:lpstr>
      <vt:lpstr>AA1-510: Team 7 </vt:lpstr>
      <vt:lpstr>AAI-510: Team 7</vt:lpstr>
      <vt:lpstr> “It works perfectly, delivery was fast!”   ⭐⭐⭐⭐⭐ “I’m really disappointed. Broke after one day.” ⭐ “Okay product, not amazing but not bad either.” ⭐⭐⭐ </vt:lpstr>
      <vt:lpstr>Sentence-BERT + Random Forest</vt:lpstr>
      <vt:lpstr>Real-World Impact</vt:lpstr>
      <vt:lpstr>Recommendations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Fundamentals and Applications (AAI-510-03)</dc:title>
  <cp:lastModifiedBy>Jim McCarthy</cp:lastModifiedBy>
  <cp:revision>4</cp:revision>
  <dcterms:modified xsi:type="dcterms:W3CDTF">2025-06-19T03:22:29Z</dcterms:modified>
</cp:coreProperties>
</file>