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302" r:id="rId12"/>
    <p:sldId id="303" r:id="rId13"/>
    <p:sldId id="304" r:id="rId14"/>
    <p:sldId id="297" r:id="rId15"/>
    <p:sldId id="306" r:id="rId16"/>
    <p:sldId id="307" r:id="rId17"/>
    <p:sldId id="298" r:id="rId18"/>
    <p:sldId id="299" r:id="rId19"/>
    <p:sldId id="300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FF3300"/>
    <a:srgbClr val="FFFFCC"/>
    <a:srgbClr val="FF0000"/>
    <a:srgbClr val="CC0000"/>
    <a:srgbClr val="303030"/>
    <a:srgbClr val="282828"/>
    <a:srgbClr val="6F6F6F"/>
    <a:srgbClr val="696969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>
      <p:cViewPr>
        <p:scale>
          <a:sx n="80" d="100"/>
          <a:sy n="80" d="100"/>
        </p:scale>
        <p:origin x="-172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 anchor="b" anchorCtr="0">
            <a:normAutofit/>
          </a:bodyPr>
          <a:lstStyle>
            <a:lvl1pPr>
              <a:defRPr sz="2800" b="1">
                <a:latin typeface="Helvetica Neu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Helvetica Neue"/>
              </a:defRPr>
            </a:lvl1pPr>
            <a:lvl2pPr>
              <a:defRPr sz="2000">
                <a:latin typeface="Helvetica Neue"/>
              </a:defRPr>
            </a:lvl2pPr>
            <a:lvl3pPr>
              <a:defRPr sz="1800">
                <a:latin typeface="Helvetica Neue"/>
              </a:defRPr>
            </a:lvl3pPr>
            <a:lvl4pPr>
              <a:defRPr sz="1600">
                <a:latin typeface="Helvetica Neue"/>
              </a:defRPr>
            </a:lvl4pPr>
            <a:lvl5pPr>
              <a:defRPr sz="1600">
                <a:latin typeface="Helvetica Neu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424975"/>
            <a:ext cx="2133600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defRPr>
            </a:lvl1pPr>
          </a:lstStyle>
          <a:p>
            <a:fld id="{0EDF5CF2-0355-4E51-BCC7-AA420C5CB3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762896"/>
            <a:ext cx="685800" cy="152400"/>
          </a:xfrm>
          <a:prstGeom prst="rect">
            <a:avLst/>
          </a:prstGeom>
          <a:solidFill>
            <a:srgbClr val="FF3300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63344" y="762000"/>
            <a:ext cx="8380655" cy="153296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01" y="6368179"/>
            <a:ext cx="1246681" cy="45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8AB1-8A1B-4D60-AE6C-68509A1BEBAD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5CF2-0355-4E51-BCC7-AA420C5CB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egraphs" TargetMode="External"/><Relationship Id="rId4" Type="http://schemas.openxmlformats.org/officeDocument/2006/relationships/hyperlink" Target="http://www.facebook.com/egraphs" TargetMode="External"/><Relationship Id="rId5" Type="http://schemas.openxmlformats.org/officeDocument/2006/relationships/hyperlink" Target="mailto:will@egraph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graph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egraphs.com/6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693225" y="2409700"/>
            <a:ext cx="0" cy="1371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0" y="253835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Scala</a:t>
            </a:r>
            <a:r>
              <a:rPr lang="en-US" sz="27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 at </a:t>
            </a:r>
            <a:r>
              <a:rPr lang="en-US" sz="270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egraphs.com</a:t>
            </a:r>
            <a:endParaRPr lang="en-US" sz="27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24584"/>
            <a:ext cx="3109911" cy="113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0" y="6096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September 2012</a:t>
            </a:r>
          </a:p>
        </p:txBody>
      </p:sp>
    </p:spTree>
    <p:extLst>
      <p:ext uri="{BB962C8B-B14F-4D97-AF65-F5344CB8AC3E}">
        <p14:creationId xmlns:p14="http://schemas.microsoft.com/office/powerpoint/2010/main" val="104006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Type-Safety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def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authenticate(email: String,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passwordAttempt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String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: </a:t>
            </a:r>
            <a:r>
              <a:rPr lang="en-US" sz="1800" dirty="0"/>
              <a:t>Either[</a:t>
            </a:r>
            <a:r>
              <a:rPr lang="en-US" sz="1800" dirty="0" err="1"/>
              <a:t>AccountAuthenticationError</a:t>
            </a:r>
            <a:r>
              <a:rPr lang="en-US" sz="1800" dirty="0"/>
              <a:t>, Account] =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</a:t>
            </a:r>
            <a:r>
              <a:rPr lang="en-US" sz="1800" dirty="0" err="1" smtClean="0">
                <a:solidFill>
                  <a:srgbClr val="7F7F7F"/>
                </a:solidFill>
              </a:rPr>
              <a:t>findByEmail</a:t>
            </a:r>
            <a:r>
              <a:rPr lang="en-US" sz="1800" dirty="0">
                <a:solidFill>
                  <a:srgbClr val="7F7F7F"/>
                </a:solidFill>
              </a:rPr>
              <a:t>(email) match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  </a:t>
            </a:r>
            <a:r>
              <a:rPr lang="en-US" sz="1800" dirty="0" smtClean="0">
                <a:solidFill>
                  <a:srgbClr val="7F7F7F"/>
                </a:solidFill>
              </a:rPr>
              <a:t>case </a:t>
            </a:r>
            <a:r>
              <a:rPr lang="en-US" sz="1800" dirty="0">
                <a:solidFill>
                  <a:srgbClr val="7F7F7F"/>
                </a:solidFill>
              </a:rPr>
              <a:t>None =&gt;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Left</a:t>
            </a:r>
            <a:r>
              <a:rPr lang="en-US" sz="1800" dirty="0"/>
              <a:t>(new </a:t>
            </a:r>
            <a:r>
              <a:rPr lang="en-US" sz="1800" dirty="0" err="1"/>
              <a:t>AccountNotFoundError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  </a:t>
            </a:r>
            <a:r>
              <a:rPr lang="en-US" sz="1800" dirty="0" smtClean="0">
                <a:solidFill>
                  <a:srgbClr val="7F7F7F"/>
                </a:solidFill>
              </a:rPr>
              <a:t>case </a:t>
            </a:r>
            <a:r>
              <a:rPr lang="en-US" sz="1800" dirty="0">
                <a:solidFill>
                  <a:srgbClr val="7F7F7F"/>
                </a:solidFill>
              </a:rPr>
              <a:t>Some(account) 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  </a:t>
            </a:r>
            <a:r>
              <a:rPr lang="en-US" sz="1800" dirty="0" smtClean="0">
                <a:solidFill>
                  <a:srgbClr val="7F7F7F"/>
                </a:solidFill>
              </a:rPr>
              <a:t>  </a:t>
            </a:r>
            <a:r>
              <a:rPr lang="en-US" sz="1800" dirty="0" err="1">
                <a:solidFill>
                  <a:srgbClr val="7F7F7F"/>
                </a:solidFill>
              </a:rPr>
              <a:t>account.password</a:t>
            </a:r>
            <a:r>
              <a:rPr lang="en-US" sz="1800" dirty="0">
                <a:solidFill>
                  <a:srgbClr val="7F7F7F"/>
                </a:solidFill>
              </a:rPr>
              <a:t> match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  </a:t>
            </a:r>
            <a:r>
              <a:rPr lang="en-US" sz="1800" dirty="0" smtClean="0">
                <a:solidFill>
                  <a:srgbClr val="7F7F7F"/>
                </a:solidFill>
              </a:rPr>
              <a:t>    </a:t>
            </a:r>
            <a:r>
              <a:rPr lang="en-US" sz="1800" dirty="0">
                <a:solidFill>
                  <a:srgbClr val="7F7F7F"/>
                </a:solidFill>
              </a:rPr>
              <a:t>case None =</a:t>
            </a:r>
            <a:r>
              <a:rPr lang="en-US" sz="1800" dirty="0" smtClean="0">
                <a:solidFill>
                  <a:srgbClr val="7F7F7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   Left(new </a:t>
            </a:r>
            <a:r>
              <a:rPr lang="en-US" sz="1800" dirty="0" err="1" smtClean="0"/>
              <a:t>AccountPasswordNotSetError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  </a:t>
            </a:r>
            <a:r>
              <a:rPr lang="en-US" sz="1800" dirty="0" smtClean="0">
                <a:solidFill>
                  <a:srgbClr val="7F7F7F"/>
                </a:solidFill>
              </a:rPr>
              <a:t>    </a:t>
            </a:r>
            <a:r>
              <a:rPr lang="en-US" sz="1800" dirty="0">
                <a:solidFill>
                  <a:srgbClr val="7F7F7F"/>
                </a:solidFill>
              </a:rPr>
              <a:t>case Some(password) if </a:t>
            </a:r>
            <a:r>
              <a:rPr lang="en-US" sz="1800" dirty="0" err="1">
                <a:solidFill>
                  <a:srgbClr val="7F7F7F"/>
                </a:solidFill>
              </a:rPr>
              <a:t>password.is</a:t>
            </a:r>
            <a:r>
              <a:rPr lang="en-US" sz="1800" dirty="0">
                <a:solidFill>
                  <a:srgbClr val="7F7F7F"/>
                </a:solidFill>
              </a:rPr>
              <a:t>(</a:t>
            </a:r>
            <a:r>
              <a:rPr lang="en-US" sz="1800" dirty="0" err="1">
                <a:solidFill>
                  <a:srgbClr val="7F7F7F"/>
                </a:solidFill>
              </a:rPr>
              <a:t>passwordAttempt</a:t>
            </a:r>
            <a:r>
              <a:rPr lang="en-US" sz="1800" dirty="0">
                <a:solidFill>
                  <a:srgbClr val="7F7F7F"/>
                </a:solidFill>
              </a:rPr>
              <a:t>) =&gt;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Right(account)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</a:rPr>
              <a:t>  </a:t>
            </a:r>
            <a:r>
              <a:rPr lang="en-US" sz="1800" dirty="0" smtClean="0">
                <a:solidFill>
                  <a:srgbClr val="7F7F7F"/>
                </a:solidFill>
              </a:rPr>
              <a:t>      </a:t>
            </a:r>
            <a:r>
              <a:rPr lang="en-US" sz="1800" dirty="0">
                <a:solidFill>
                  <a:srgbClr val="7F7F7F"/>
                </a:solidFill>
              </a:rPr>
              <a:t>case _ =&gt;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   </a:t>
            </a:r>
            <a:r>
              <a:rPr lang="en-US" sz="1800" dirty="0"/>
              <a:t>Left(new </a:t>
            </a:r>
            <a:r>
              <a:rPr lang="en-US" sz="1800" dirty="0" err="1"/>
              <a:t>AccountCredentialsError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71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Logic Bug Found Since Launch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Punch line first: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Big surprise that it happens in the few lines of code where types are erased and we lose type-safety.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thing to know about the next slide…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celebFilters.requireCelebrityAndProductUrlSlugs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dirty="0" smtClean="0"/>
              <a:t>parameter of type: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(</a:t>
            </a:r>
            <a:r>
              <a:rPr lang="en-US" b="1" dirty="0"/>
              <a:t>Celebrity, Product) =&gt; Any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7366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spot where the bug is?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postStorefrontFinalize</a:t>
            </a:r>
            <a:r>
              <a:rPr lang="en-US" dirty="0"/>
              <a:t>(</a:t>
            </a:r>
            <a:r>
              <a:rPr lang="en-US" dirty="0" err="1"/>
              <a:t>celebrityUrlSlug</a:t>
            </a:r>
            <a:r>
              <a:rPr lang="en-US" dirty="0"/>
              <a:t>: String, </a:t>
            </a:r>
            <a:r>
              <a:rPr lang="en-US" dirty="0" err="1"/>
              <a:t>productUrlSlug</a:t>
            </a:r>
            <a:r>
              <a:rPr lang="en-US" dirty="0"/>
              <a:t>: String) </a:t>
            </a:r>
            <a:r>
              <a:rPr lang="en-US" dirty="0" smtClean="0"/>
              <a:t>= </a:t>
            </a:r>
            <a:r>
              <a:rPr lang="en-US" dirty="0" err="1" smtClean="0"/>
              <a:t>postController</a:t>
            </a:r>
            <a:r>
              <a:rPr lang="en-US" dirty="0"/>
              <a:t>()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redirectOrPurchaseData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celebFilters.requireCelebrityAndProductUrlSlugs</a:t>
            </a:r>
            <a:r>
              <a:rPr lang="en-US" dirty="0"/>
              <a:t> { (celeb, product) =&gt;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forms = </a:t>
            </a:r>
            <a:r>
              <a:rPr lang="en-US" dirty="0" err="1"/>
              <a:t>purchaseFormFactory.formsForStorefront</a:t>
            </a:r>
            <a:r>
              <a:rPr lang="en-US" dirty="0"/>
              <a:t>(</a:t>
            </a:r>
            <a:r>
              <a:rPr lang="en-US" dirty="0" err="1"/>
              <a:t>celeb.id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 &lt;- </a:t>
            </a:r>
            <a:r>
              <a:rPr lang="en-US" dirty="0" err="1"/>
              <a:t>forms.allPurchaseFormsOrRedirect</a:t>
            </a:r>
            <a:r>
              <a:rPr lang="en-US" dirty="0"/>
              <a:t>(celeb, product).right) yield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dirty="0"/>
              <a:t>(celeb, product, </a:t>
            </a:r>
            <a:r>
              <a:rPr lang="en-US" dirty="0" err="1" smtClean="0"/>
              <a:t>formData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redirectOrPurchaseData</a:t>
            </a:r>
            <a:r>
              <a:rPr lang="en-US" dirty="0"/>
              <a:t> match {</a:t>
            </a:r>
          </a:p>
          <a:p>
            <a:pPr marL="0" indent="0">
              <a:buNone/>
            </a:pPr>
            <a:r>
              <a:rPr lang="en-US" dirty="0"/>
              <a:t>    case Right((celeb: Celebrity, product: Product, </a:t>
            </a:r>
            <a:r>
              <a:rPr lang="en-US" dirty="0" err="1"/>
              <a:t>formData</a:t>
            </a:r>
            <a:r>
              <a:rPr lang="en-US" dirty="0"/>
              <a:t>: </a:t>
            </a:r>
            <a:r>
              <a:rPr lang="en-US" dirty="0" err="1"/>
              <a:t>PurchaseForms</a:t>
            </a:r>
            <a:r>
              <a:rPr lang="en-US" dirty="0"/>
              <a:t>)) =&gt;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EgraphPurchaseHandler</a:t>
            </a:r>
            <a:r>
              <a:rPr lang="en-US" dirty="0"/>
              <a:t>(celeb, product, </a:t>
            </a:r>
            <a:r>
              <a:rPr lang="en-US" dirty="0" err="1"/>
              <a:t>formData</a:t>
            </a:r>
            <a:r>
              <a:rPr lang="en-US" dirty="0"/>
              <a:t>).execute()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case Left(result: </a:t>
            </a:r>
            <a:r>
              <a:rPr lang="en-US" dirty="0" err="1"/>
              <a:t>play.mvc.Http.</a:t>
            </a:r>
            <a:r>
              <a:rPr lang="en-US" b="1" dirty="0" err="1"/>
              <a:t>Response</a:t>
            </a:r>
            <a:r>
              <a:rPr lang="en-US" dirty="0"/>
              <a:t>)  =&gt;</a:t>
            </a:r>
          </a:p>
          <a:p>
            <a:pPr marL="0" indent="0">
              <a:buNone/>
            </a:pPr>
            <a:r>
              <a:rPr lang="en-US" dirty="0"/>
              <a:t>     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case whoops =&gt;</a:t>
            </a:r>
          </a:p>
          <a:p>
            <a:pPr marL="0" indent="0">
              <a:buNone/>
            </a:pPr>
            <a:r>
              <a:rPr lang="en-US" dirty="0"/>
              <a:t>      throw new </a:t>
            </a:r>
            <a:r>
              <a:rPr lang="en-US" dirty="0" err="1"/>
              <a:t>RuntimeException</a:t>
            </a:r>
            <a:r>
              <a:rPr lang="en-US" dirty="0" smtClean="0"/>
              <a:t>(”This is not a valid </a:t>
            </a:r>
            <a:r>
              <a:rPr lang="en-US" dirty="0"/>
              <a:t>purchase request: " + whoops)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48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Warts and All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requireCelebrityAndProductUrlSlugs</a:t>
            </a:r>
            <a:r>
              <a:rPr lang="en-US" sz="2200" dirty="0" smtClean="0"/>
              <a:t>(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continue</a:t>
            </a:r>
            <a:r>
              <a:rPr lang="en-US" sz="2200" dirty="0"/>
              <a:t>: (Celebrity, Product) =&gt; </a:t>
            </a:r>
            <a:r>
              <a:rPr lang="en-US" sz="2200" dirty="0" smtClean="0"/>
              <a:t>Any</a:t>
            </a:r>
          </a:p>
          <a:p>
            <a:pPr marL="0" indent="0">
              <a:buNone/>
            </a:pPr>
            <a:r>
              <a:rPr lang="en-US" sz="2200" dirty="0" smtClean="0"/>
              <a:t>) = </a:t>
            </a:r>
          </a:p>
          <a:p>
            <a:pPr marL="0" indent="0">
              <a:buNone/>
            </a:pPr>
            <a:r>
              <a:rPr lang="en-US" sz="2200" dirty="0" smtClean="0"/>
              <a:t>{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requireCelebrityUrlSlug</a:t>
            </a:r>
            <a:r>
              <a:rPr lang="en-US" sz="2200" dirty="0"/>
              <a:t> { celebrity =&gt;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requireCelebrityProductUrl</a:t>
            </a:r>
            <a:r>
              <a:rPr lang="en-US" sz="2200" dirty="0"/>
              <a:t>(celebrity) { product =&gt;</a:t>
            </a:r>
          </a:p>
          <a:p>
            <a:pPr marL="0" indent="0">
              <a:buNone/>
            </a:pPr>
            <a:r>
              <a:rPr lang="en-US" sz="2200" dirty="0"/>
              <a:t>      continue(celebrity, product)</a:t>
            </a:r>
          </a:p>
          <a:p>
            <a:pPr marL="0" indent="0">
              <a:buNone/>
            </a:pPr>
            <a:r>
              <a:rPr lang="en-US" sz="2200" dirty="0"/>
              <a:t>    }</a:t>
            </a:r>
          </a:p>
          <a:p>
            <a:pPr marL="0" indent="0">
              <a:buNone/>
            </a:pPr>
            <a:r>
              <a:rPr lang="en-US" sz="2200" dirty="0"/>
              <a:t>  }</a:t>
            </a:r>
          </a:p>
          <a:p>
            <a:pPr marL="0" indent="0">
              <a:buNone/>
            </a:pPr>
            <a:r>
              <a:rPr lang="en-US" sz="2200" dirty="0" smtClean="0"/>
              <a:t>}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// We intend to rewrite this with parameterized </a:t>
            </a:r>
            <a:r>
              <a:rPr lang="en-US" sz="2200" dirty="0" smtClean="0"/>
              <a:t>types and Either</a:t>
            </a:r>
          </a:p>
          <a:p>
            <a:pPr marL="0" indent="0">
              <a:buNone/>
            </a:pPr>
            <a:r>
              <a:rPr lang="en-US" sz="2200" dirty="0" smtClean="0"/>
              <a:t>// … </a:t>
            </a:r>
            <a:r>
              <a:rPr lang="en-US" sz="2200" dirty="0" smtClean="0"/>
              <a:t>not </a:t>
            </a:r>
            <a:r>
              <a:rPr lang="en-US" sz="2200" dirty="0" smtClean="0"/>
              <a:t>with </a:t>
            </a:r>
            <a:r>
              <a:rPr lang="en-US" sz="2200" dirty="0" smtClean="0"/>
              <a:t>an </a:t>
            </a:r>
            <a:r>
              <a:rPr lang="en-US" sz="2200" dirty="0" smtClean="0"/>
              <a:t>Any return type.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491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Forms: Starting Simple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Forms explode in complexity with increasing number of inputs.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Probably each form input needs to be validated. Often these validations require knowledge of the model objects.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19400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This is as simple as it gets…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postSubscribeMailingList</a:t>
            </a:r>
            <a:r>
              <a:rPr lang="en-US" sz="2000" dirty="0" smtClean="0"/>
              <a:t>(email: </a:t>
            </a:r>
            <a:r>
              <a:rPr lang="en-US" sz="2000" dirty="0"/>
              <a:t>String) = </a:t>
            </a:r>
            <a:r>
              <a:rPr lang="en-US" sz="2000" dirty="0" err="1"/>
              <a:t>postController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validateIsEmail</a:t>
            </a:r>
            <a:r>
              <a:rPr lang="en-US" sz="2000" dirty="0" smtClean="0"/>
              <a:t>(</a:t>
            </a:r>
            <a:r>
              <a:rPr lang="en-US" sz="2000" dirty="0"/>
              <a:t>email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 if </a:t>
            </a:r>
            <a:r>
              <a:rPr lang="en-US" sz="2000" dirty="0" smtClean="0"/>
              <a:t>(</a:t>
            </a:r>
            <a:r>
              <a:rPr lang="en-US" sz="2000" dirty="0" err="1" smtClean="0"/>
              <a:t>validationErrors.isEmpty</a:t>
            </a:r>
            <a:r>
              <a:rPr lang="en-US" sz="2000" dirty="0"/>
              <a:t>) </a:t>
            </a:r>
            <a:r>
              <a:rPr lang="en-US" sz="2000" dirty="0" smtClean="0"/>
              <a:t>{ </a:t>
            </a:r>
            <a:r>
              <a:rPr lang="en-US" sz="2000" dirty="0" err="1" smtClean="0"/>
              <a:t>redirectWithValidationErrors</a:t>
            </a:r>
            <a:r>
              <a:rPr lang="en-US" sz="2000" dirty="0" smtClean="0"/>
              <a:t>(…) 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else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err="1" smtClean="0"/>
              <a:t>SubscribeEmail</a:t>
            </a:r>
            <a:r>
              <a:rPr lang="en-US" sz="2000" dirty="0" smtClean="0"/>
              <a:t>(</a:t>
            </a:r>
            <a:r>
              <a:rPr lang="en-US" sz="2000" dirty="0"/>
              <a:t>email</a:t>
            </a:r>
            <a:r>
              <a:rPr lang="en-US" sz="2000" dirty="0" smtClean="0"/>
              <a:t>)</a:t>
            </a:r>
            <a:r>
              <a:rPr lang="en-US" sz="2000" dirty="0"/>
              <a:t>.save()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new </a:t>
            </a:r>
            <a:r>
              <a:rPr lang="en-US" sz="2000" dirty="0"/>
              <a:t>Redirect(</a:t>
            </a:r>
            <a:r>
              <a:rPr lang="en-US" sz="2000" dirty="0" err="1"/>
              <a:t>GetConfirmation.url</a:t>
            </a:r>
            <a:r>
              <a:rPr lang="en-US" sz="2000" dirty="0" smtClean="0"/>
              <a:t>(</a:t>
            </a:r>
            <a:r>
              <a:rPr lang="en-US" sz="2000" dirty="0"/>
              <a:t>email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13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Forms: Complexity Grows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postAccount</a:t>
            </a:r>
            <a:r>
              <a:rPr lang="en-US" sz="2000" dirty="0" smtClean="0"/>
              <a:t>(email: String, pw: String, </a:t>
            </a:r>
            <a:r>
              <a:rPr lang="en-US" sz="2000" dirty="0" err="1" smtClean="0"/>
              <a:t>confirmPw</a:t>
            </a:r>
            <a:r>
              <a:rPr lang="en-US" sz="2000" dirty="0" smtClean="0"/>
              <a:t>: String)</a:t>
            </a:r>
          </a:p>
          <a:p>
            <a:pPr marL="0" indent="0">
              <a:buNone/>
            </a:pPr>
            <a:r>
              <a:rPr lang="en-US" sz="2000" dirty="0"/>
              <a:t>	= </a:t>
            </a:r>
            <a:r>
              <a:rPr lang="en-US" sz="2000" dirty="0" err="1"/>
              <a:t>postController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validateIsEmail</a:t>
            </a:r>
            <a:r>
              <a:rPr lang="en-US" sz="2000" dirty="0"/>
              <a:t>(email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validatePasswordIsValid</a:t>
            </a:r>
            <a:r>
              <a:rPr lang="en-US" sz="2000" dirty="0" smtClean="0"/>
              <a:t>(pw)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validateIsSame</a:t>
            </a:r>
            <a:r>
              <a:rPr lang="en-US" sz="2000" dirty="0" smtClean="0"/>
              <a:t>(pw, </a:t>
            </a:r>
            <a:r>
              <a:rPr lang="en-US" sz="2000" dirty="0" err="1" smtClean="0"/>
              <a:t>confirmPw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validateIsTrue</a:t>
            </a:r>
            <a:r>
              <a:rPr lang="en-US" sz="2000" dirty="0" smtClean="0"/>
              <a:t>(</a:t>
            </a:r>
            <a:r>
              <a:rPr lang="en-US" sz="2000" dirty="0" err="1"/>
              <a:t>accountStore.findByEmail</a:t>
            </a:r>
            <a:r>
              <a:rPr lang="en-US" sz="2000" dirty="0"/>
              <a:t>(email).</a:t>
            </a:r>
            <a:r>
              <a:rPr lang="en-US" sz="2000" dirty="0" err="1"/>
              <a:t>isEmpty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if </a:t>
            </a:r>
            <a:r>
              <a:rPr lang="en-US" sz="2000" dirty="0"/>
              <a:t>(</a:t>
            </a:r>
            <a:r>
              <a:rPr lang="en-US" sz="2000" dirty="0" err="1"/>
              <a:t>validationErrors.isEmpty</a:t>
            </a:r>
            <a:r>
              <a:rPr lang="en-US" sz="2000" dirty="0"/>
              <a:t>) { </a:t>
            </a:r>
            <a:r>
              <a:rPr lang="en-US" sz="2000" dirty="0" err="1"/>
              <a:t>redirectWithValidationErrors</a:t>
            </a:r>
            <a:r>
              <a:rPr lang="en-US" sz="2000" dirty="0"/>
              <a:t>(…) }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else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val</a:t>
            </a:r>
            <a:r>
              <a:rPr lang="en-US" sz="2000" dirty="0" smtClean="0"/>
              <a:t> account = Account(email).</a:t>
            </a:r>
            <a:r>
              <a:rPr lang="en-US" sz="2000" dirty="0" err="1" smtClean="0"/>
              <a:t>withPassword</a:t>
            </a:r>
            <a:r>
              <a:rPr lang="en-US" sz="2000" dirty="0" smtClean="0"/>
              <a:t>(pw).save()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new </a:t>
            </a:r>
            <a:r>
              <a:rPr lang="en-US" sz="2000" dirty="0"/>
              <a:t>Redirect(</a:t>
            </a:r>
            <a:r>
              <a:rPr lang="en-US" sz="2000" dirty="0" err="1" smtClean="0"/>
              <a:t>GetAccount.url</a:t>
            </a:r>
            <a:r>
              <a:rPr lang="en-US" sz="2000" dirty="0" smtClean="0"/>
              <a:t>(account))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// Already, complexity is increasing faster because inputs are interrelated</a:t>
            </a:r>
          </a:p>
          <a:p>
            <a:pPr marL="0" indent="0">
              <a:buNone/>
            </a:pPr>
            <a:r>
              <a:rPr lang="en-US" sz="2000" dirty="0" smtClean="0"/>
              <a:t>// and require logic from domain models.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60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Forms: Very Complex, But Type-Safe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Most complex form we’ve written so far is our purchase flow.</a:t>
            </a:r>
          </a:p>
          <a:p>
            <a:pPr marL="0" indent="0" algn="ctr">
              <a:buNone/>
            </a:pPr>
            <a:r>
              <a:rPr lang="en-US" sz="2000" dirty="0" smtClean="0"/>
              <a:t>20+ form inputs…. </a:t>
            </a:r>
            <a:r>
              <a:rPr lang="en-US" sz="2000" dirty="0"/>
              <a:t>Our homegrown solution </a:t>
            </a:r>
            <a:r>
              <a:rPr lang="en-US" sz="2000" dirty="0" smtClean="0"/>
              <a:t>was (abridged):</a:t>
            </a: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trait Form[+</a:t>
            </a:r>
            <a:r>
              <a:rPr lang="en-US" sz="2000" dirty="0" err="1"/>
              <a:t>ValidFormType</a:t>
            </a:r>
            <a:r>
              <a:rPr lang="en-US" sz="2000" dirty="0"/>
              <a:t>] </a:t>
            </a:r>
            <a:r>
              <a:rPr lang="en-US" sz="2000" dirty="0" smtClean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protected abstract class </a:t>
            </a:r>
            <a:r>
              <a:rPr lang="en-US" sz="2000" dirty="0" err="1"/>
              <a:t>FormField</a:t>
            </a:r>
            <a:r>
              <a:rPr lang="en-US" sz="2000" dirty="0"/>
              <a:t>[</a:t>
            </a:r>
            <a:r>
              <a:rPr lang="en-US" sz="2000" dirty="0" err="1"/>
              <a:t>ValueType</a:t>
            </a:r>
            <a:r>
              <a:rPr lang="en-US" sz="2000" dirty="0"/>
              <a:t>]</a:t>
            </a:r>
            <a:r>
              <a:rPr lang="en-US" sz="2000" dirty="0" smtClean="0"/>
              <a:t> 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name: String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/>
              <a:t>stringsToValidate</a:t>
            </a:r>
            <a:r>
              <a:rPr lang="en-US" sz="2000" dirty="0"/>
              <a:t> =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paramsMap</a:t>
            </a:r>
            <a:r>
              <a:rPr lang="en-US" sz="2000" dirty="0"/>
              <a:t>(</a:t>
            </a:r>
            <a:r>
              <a:rPr lang="en-US" sz="2000" dirty="0" err="1"/>
              <a:t>this.name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value: Option[</a:t>
            </a:r>
            <a:r>
              <a:rPr lang="en-US" sz="2000" dirty="0" err="1"/>
              <a:t>ValueType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error: Option[</a:t>
            </a:r>
            <a:r>
              <a:rPr lang="en-US" sz="2000" dirty="0" err="1"/>
              <a:t>FormError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}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protected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paramsMap</a:t>
            </a:r>
            <a:r>
              <a:rPr lang="en-US" sz="2000" dirty="0"/>
              <a:t>: </a:t>
            </a:r>
            <a:r>
              <a:rPr lang="en-US" sz="2000" dirty="0" err="1"/>
              <a:t>Iterable</a:t>
            </a:r>
            <a:r>
              <a:rPr lang="en-US" sz="2000" dirty="0"/>
              <a:t>[String]</a:t>
            </a:r>
          </a:p>
          <a:p>
            <a:pPr marL="0" indent="0">
              <a:buNone/>
            </a:pPr>
            <a:r>
              <a:rPr lang="en-US" sz="2000" dirty="0"/>
              <a:t>  protected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formAssumingValid</a:t>
            </a:r>
            <a:r>
              <a:rPr lang="en-US" sz="2000" dirty="0"/>
              <a:t>: </a:t>
            </a:r>
            <a:r>
              <a:rPr lang="en-US" sz="2000" dirty="0" err="1"/>
              <a:t>ValidFormType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errorsOrValidatedForm</a:t>
            </a:r>
            <a:r>
              <a:rPr lang="en-US" sz="2000" dirty="0"/>
              <a:t>: Either[</a:t>
            </a:r>
            <a:r>
              <a:rPr lang="en-US" sz="2000" dirty="0" err="1"/>
              <a:t>Iterable</a:t>
            </a:r>
            <a:r>
              <a:rPr lang="en-US" sz="2000" dirty="0"/>
              <a:t>[</a:t>
            </a:r>
            <a:r>
              <a:rPr lang="en-US" sz="2000" dirty="0" err="1"/>
              <a:t>FormError</a:t>
            </a:r>
            <a:r>
              <a:rPr lang="en-US" sz="2000" dirty="0"/>
              <a:t>], </a:t>
            </a:r>
            <a:r>
              <a:rPr lang="en-US" sz="2000" dirty="0" err="1"/>
              <a:t>ValidFormType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65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 I Can Talk About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 smtClean="0"/>
              <a:t>Amazing time to launch a business</a:t>
            </a:r>
            <a:r>
              <a:rPr lang="en-US" sz="1800" dirty="0"/>
              <a:t>… there is SO much available to a developer to speed the building of complete software.</a:t>
            </a:r>
            <a:endParaRPr lang="en-US" sz="1800" dirty="0" smtClean="0"/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dirty="0"/>
              <a:t>Amazing community support from </a:t>
            </a:r>
            <a:r>
              <a:rPr lang="en-US" sz="1800" dirty="0" err="1" smtClean="0"/>
              <a:t>Scala</a:t>
            </a:r>
            <a:r>
              <a:rPr lang="en-US" sz="1800" dirty="0" smtClean="0"/>
              <a:t>, Play, and other communities.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We host our application servers with </a:t>
            </a:r>
            <a:r>
              <a:rPr lang="en-US" sz="1800" dirty="0" err="1" smtClean="0"/>
              <a:t>CloudBees</a:t>
            </a:r>
            <a:r>
              <a:rPr lang="en-US" sz="1800" dirty="0" smtClean="0"/>
              <a:t>, which manages AWS EC2 instances for us. They handle deployment, SSL, </a:t>
            </a:r>
            <a:r>
              <a:rPr lang="en-US" sz="1800" dirty="0" smtClean="0"/>
              <a:t>and </a:t>
            </a:r>
            <a:r>
              <a:rPr lang="en-US" sz="1800" dirty="0" err="1" smtClean="0"/>
              <a:t>autoscaling</a:t>
            </a:r>
            <a:r>
              <a:rPr lang="en-US" sz="1800" dirty="0" smtClean="0"/>
              <a:t>. Ecosystem provides </a:t>
            </a:r>
            <a:r>
              <a:rPr lang="en-US" sz="1800" dirty="0" smtClean="0"/>
              <a:t>monitoring and logging cheaply.</a:t>
            </a:r>
            <a:endParaRPr lang="en-US" sz="1800" dirty="0" smtClean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err="1" smtClean="0"/>
              <a:t>EnterpriseDB</a:t>
            </a:r>
            <a:r>
              <a:rPr lang="en-US" sz="1800" dirty="0" smtClean="0"/>
              <a:t> provides us a remote DBA team based in India 24/7. </a:t>
            </a:r>
          </a:p>
          <a:p>
            <a:pPr marL="0" indent="0" algn="ctr">
              <a:buNone/>
            </a:pPr>
            <a:r>
              <a:rPr lang="en-US" sz="1800" dirty="0"/>
              <a:t>[</a:t>
            </a:r>
            <a:r>
              <a:rPr lang="en-US" sz="1800" dirty="0" smtClean="0"/>
              <a:t>Cost &lt;75% in-house DBA, which we have not had time to hire anyway.]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But cloud services are a brave new world. Things are mostly great, but everyone does overpromise a bit.</a:t>
            </a:r>
          </a:p>
          <a:p>
            <a:pPr marL="0" indent="0" algn="ctr">
              <a:buNone/>
            </a:pPr>
            <a:endParaRPr lang="en-US" sz="1800" dirty="0" smtClean="0"/>
          </a:p>
          <a:p>
            <a:pPr marL="0" indent="0" algn="ctr">
              <a:buNone/>
            </a:pPr>
            <a:r>
              <a:rPr lang="en-US" sz="1800" dirty="0" smtClean="0"/>
              <a:t>Play2 </a:t>
            </a:r>
            <a:r>
              <a:rPr lang="en-US" sz="1800" dirty="0" smtClean="0"/>
              <a:t>and control forcing question: </a:t>
            </a:r>
            <a:r>
              <a:rPr lang="en-US" sz="1800" dirty="0" err="1" smtClean="0"/>
              <a:t>CloudBees</a:t>
            </a:r>
            <a:r>
              <a:rPr lang="en-US" sz="1800" dirty="0" smtClean="0"/>
              <a:t>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Heroku</a:t>
            </a:r>
            <a:r>
              <a:rPr lang="en-US" sz="1800" dirty="0" smtClean="0"/>
              <a:t> </a:t>
            </a:r>
            <a:r>
              <a:rPr lang="en-US" sz="1800" dirty="0" err="1" smtClean="0"/>
              <a:t>vs</a:t>
            </a:r>
            <a:r>
              <a:rPr lang="en-US" sz="1800" dirty="0" smtClean="0"/>
              <a:t> hire Tech Ops team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57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Hiring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Rolling out MLB for all baseball fans within months of launch. Other sports, music, and other verticals of celebrity forthcoming.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Change how stars and fans connect via products with global potential.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Team that used to market booze, win MLB World Series, play sports professionally, manage sports teams, and work at software startups / big companies.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Engineering team of 4 server </a:t>
            </a:r>
            <a:r>
              <a:rPr lang="en-US" sz="2000" dirty="0" err="1" smtClean="0"/>
              <a:t>devs</a:t>
            </a:r>
            <a:r>
              <a:rPr lang="en-US" sz="2000" dirty="0" smtClean="0"/>
              <a:t> and 1 </a:t>
            </a:r>
            <a:r>
              <a:rPr lang="en-US" sz="2000" dirty="0" err="1" smtClean="0"/>
              <a:t>iOS</a:t>
            </a:r>
            <a:r>
              <a:rPr lang="en-US" sz="2000" dirty="0" smtClean="0"/>
              <a:t> dev.</a:t>
            </a:r>
          </a:p>
          <a:p>
            <a:pPr marL="0" indent="0" algn="ctr">
              <a:buNone/>
            </a:pPr>
            <a:r>
              <a:rPr lang="en-US" sz="2000" dirty="0" smtClean="0"/>
              <a:t>Engineering process with no formal manager. A team of equals.</a:t>
            </a:r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542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www.egraphs.com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Headquarters in Seattle</a:t>
            </a:r>
          </a:p>
          <a:p>
            <a:pPr marL="0" indent="0" algn="ctr">
              <a:buNone/>
            </a:pPr>
            <a:r>
              <a:rPr lang="en-US" sz="2000" dirty="0" smtClean="0"/>
              <a:t>Business Development in Malibu, CA</a:t>
            </a:r>
          </a:p>
          <a:p>
            <a:pPr marL="0" indent="0" algn="ctr">
              <a:buNone/>
            </a:pPr>
            <a:endParaRPr lang="en-US" sz="2000" dirty="0" smtClean="0">
              <a:hlinkClick r:id="rId3"/>
            </a:endParaRPr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www.twitter.com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smtClean="0">
                <a:hlinkClick r:id="rId3"/>
              </a:rPr>
              <a:t>egraphs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4"/>
              </a:rPr>
              <a:t>www.facebook.com/egraphs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Will Chan</a:t>
            </a:r>
          </a:p>
          <a:p>
            <a:pPr marL="0" indent="0" algn="ctr">
              <a:buNone/>
            </a:pPr>
            <a:r>
              <a:rPr lang="en-US" sz="2000" dirty="0">
                <a:hlinkClick r:id="rId5"/>
              </a:rPr>
              <a:t>will@egraphs.com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936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Started in Oct 2011, launched in July 2012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An </a:t>
            </a:r>
            <a:r>
              <a:rPr lang="en-US" sz="2800" dirty="0" err="1" smtClean="0"/>
              <a:t>egraph</a:t>
            </a:r>
            <a:r>
              <a:rPr lang="en-US" sz="2800" dirty="0" smtClean="0"/>
              <a:t> is a digital autograph + audio greeting from your favorite star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Currently have &gt;100 MLB players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Digital, authenticated, shareable</a:t>
            </a:r>
          </a:p>
        </p:txBody>
      </p:sp>
    </p:spTree>
    <p:extLst>
      <p:ext uri="{BB962C8B-B14F-4D97-AF65-F5344CB8AC3E}">
        <p14:creationId xmlns:p14="http://schemas.microsoft.com/office/powerpoint/2010/main" val="271560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Philosophy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A balanced attitude for </a:t>
            </a:r>
            <a:r>
              <a:rPr lang="en-US" sz="2000" b="1" dirty="0" err="1" smtClean="0"/>
              <a:t>Scala</a:t>
            </a:r>
            <a:r>
              <a:rPr lang="en-US" sz="2000" b="1" dirty="0" smtClean="0"/>
              <a:t> programmers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Prefer </a:t>
            </a:r>
            <a:r>
              <a:rPr lang="en-US" sz="2000" dirty="0" err="1"/>
              <a:t>vals</a:t>
            </a:r>
            <a:r>
              <a:rPr lang="en-US" sz="2000" dirty="0"/>
              <a:t>, immutable objects and methods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without side </a:t>
            </a:r>
            <a:r>
              <a:rPr lang="en-US" sz="2000" dirty="0"/>
              <a:t>effects. Reach for them first. </a:t>
            </a: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Use </a:t>
            </a:r>
            <a:r>
              <a:rPr lang="en-US" sz="2000" dirty="0" err="1"/>
              <a:t>vars</a:t>
            </a:r>
            <a:r>
              <a:rPr lang="en-US" sz="2000" dirty="0"/>
              <a:t>, mutable objects, and methods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with </a:t>
            </a:r>
            <a:r>
              <a:rPr lang="en-US" sz="2000" dirty="0"/>
              <a:t>side </a:t>
            </a:r>
            <a:r>
              <a:rPr lang="en-US" sz="2000" dirty="0" smtClean="0"/>
              <a:t>effects </a:t>
            </a:r>
            <a:r>
              <a:rPr lang="en-US" sz="2000" dirty="0"/>
              <a:t>when you have a 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specific </a:t>
            </a:r>
            <a:r>
              <a:rPr lang="en-US" sz="2000" dirty="0"/>
              <a:t>need and justification for them.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5119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hlinkClick r:id="rId3"/>
              </a:rPr>
              <a:t>www.egraphs.com/66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881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/>
              <a:t>Scala</a:t>
            </a:r>
            <a:r>
              <a:rPr lang="en-US" sz="2800" dirty="0"/>
              <a:t> </a:t>
            </a:r>
            <a:r>
              <a:rPr lang="en-US" sz="2800" dirty="0" smtClean="0"/>
              <a:t>2.8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Play Framework 1.2.4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App servers managed by </a:t>
            </a:r>
            <a:r>
              <a:rPr lang="en-US" sz="2800" dirty="0" err="1" smtClean="0"/>
              <a:t>CloudBees</a:t>
            </a: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err="1" smtClean="0"/>
              <a:t>Postgres</a:t>
            </a:r>
            <a:r>
              <a:rPr lang="en-US" sz="2800" dirty="0" smtClean="0"/>
              <a:t> cluster managed by </a:t>
            </a:r>
            <a:r>
              <a:rPr lang="en-US" sz="2800" dirty="0" err="1" smtClean="0"/>
              <a:t>EnterpriseDB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(AWS, </a:t>
            </a:r>
            <a:r>
              <a:rPr lang="en-US" sz="2800" dirty="0" err="1" smtClean="0"/>
              <a:t>Redis</a:t>
            </a:r>
            <a:r>
              <a:rPr lang="en-US" sz="2800" dirty="0" smtClean="0"/>
              <a:t>, </a:t>
            </a:r>
            <a:r>
              <a:rPr lang="en-US" sz="2800" dirty="0" err="1" smtClean="0"/>
              <a:t>iOS</a:t>
            </a:r>
            <a:r>
              <a:rPr lang="en-US" sz="2800" dirty="0" smtClean="0"/>
              <a:t>, </a:t>
            </a:r>
            <a:r>
              <a:rPr lang="en-US" sz="2800" dirty="0" err="1" smtClean="0"/>
              <a:t>Crashlytics</a:t>
            </a:r>
            <a:r>
              <a:rPr lang="en-US" sz="2800" dirty="0" smtClean="0"/>
              <a:t>, et al)</a:t>
            </a:r>
          </a:p>
        </p:txBody>
      </p:sp>
    </p:spTree>
    <p:extLst>
      <p:ext uri="{BB962C8B-B14F-4D97-AF65-F5344CB8AC3E}">
        <p14:creationId xmlns:p14="http://schemas.microsoft.com/office/powerpoint/2010/main" val="31881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hear something interesting?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From June 1 through mid-July launch,               WE STOPPED WRITING TESTS.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 am not proud.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Amazingly, things didn’t fall over when we opened to the public and customers started using the site.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 smtClean="0"/>
              <a:t>Almost</a:t>
            </a:r>
            <a:r>
              <a:rPr lang="en-US" sz="2800" dirty="0" smtClean="0"/>
              <a:t> zero NPEs. Few logic bugs.</a:t>
            </a:r>
          </a:p>
        </p:txBody>
      </p:sp>
    </p:spTree>
    <p:extLst>
      <p:ext uri="{BB962C8B-B14F-4D97-AF65-F5344CB8AC3E}">
        <p14:creationId xmlns:p14="http://schemas.microsoft.com/office/powerpoint/2010/main" val="18783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FTW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We were able to achieve this:</a:t>
            </a:r>
          </a:p>
          <a:p>
            <a:pPr marL="0" indent="0" algn="ctr">
              <a:buNone/>
            </a:pPr>
            <a:endParaRPr lang="en-US" sz="2800" dirty="0"/>
          </a:p>
          <a:p>
            <a:pPr marL="514350" indent="-514350" algn="ctr">
              <a:buAutoNum type="arabicPeriod"/>
            </a:pPr>
            <a:r>
              <a:rPr lang="en-US" sz="2800" dirty="0" smtClean="0"/>
              <a:t>Not because we’re code ninjas. I mean, </a:t>
            </a:r>
            <a:r>
              <a:rPr lang="en-US" sz="2800" dirty="0" err="1" smtClean="0"/>
              <a:t>lol</a:t>
            </a:r>
            <a:r>
              <a:rPr lang="en-US" sz="2800" dirty="0" smtClean="0"/>
              <a:t>.</a:t>
            </a:r>
          </a:p>
          <a:p>
            <a:pPr marL="514350" indent="-514350" algn="ctr">
              <a:buAutoNum type="arabicPeriod"/>
            </a:pPr>
            <a:endParaRPr lang="en-US" sz="2800" dirty="0"/>
          </a:p>
          <a:p>
            <a:pPr marL="514350" indent="-514350" algn="ctr">
              <a:buAutoNum type="arabicPeriod"/>
            </a:pPr>
            <a:r>
              <a:rPr lang="en-US" sz="2800" dirty="0" smtClean="0"/>
              <a:t>Little </a:t>
            </a:r>
            <a:r>
              <a:rPr lang="en-US" sz="2800" dirty="0" err="1" smtClean="0"/>
              <a:t>Scala</a:t>
            </a:r>
            <a:r>
              <a:rPr lang="en-US" sz="2800" dirty="0" smtClean="0"/>
              <a:t> habits with big wins.</a:t>
            </a:r>
          </a:p>
          <a:p>
            <a:pPr marL="514350" indent="-514350" algn="ctr">
              <a:buAutoNum type="arabicPeriod"/>
            </a:pPr>
            <a:endParaRPr lang="en-US" sz="2800" dirty="0"/>
          </a:p>
          <a:p>
            <a:pPr marL="514350" indent="-514350" algn="ctr">
              <a:buAutoNum type="arabicPeriod"/>
            </a:pPr>
            <a:r>
              <a:rPr lang="en-US" sz="2800" dirty="0" smtClean="0"/>
              <a:t>Type-safety wherever possible. Like in forms.</a:t>
            </a:r>
            <a:endParaRPr lang="en-US" sz="2800" dirty="0"/>
          </a:p>
          <a:p>
            <a:pPr marL="514350" indent="-514350" algn="ctr"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3176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 from our codebase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/>
              <a:t>authenticate(email: String, </a:t>
            </a:r>
            <a:r>
              <a:rPr lang="en-US" sz="1800" dirty="0" err="1"/>
              <a:t>passwordAttempt</a:t>
            </a:r>
            <a:r>
              <a:rPr lang="en-US" sz="1800" dirty="0"/>
              <a:t>: String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: </a:t>
            </a:r>
            <a:r>
              <a:rPr lang="en-US" sz="1800" dirty="0"/>
              <a:t>Either[</a:t>
            </a:r>
            <a:r>
              <a:rPr lang="en-US" sz="1800" dirty="0" err="1"/>
              <a:t>AccountAuthenticationError</a:t>
            </a:r>
            <a:r>
              <a:rPr lang="en-US" sz="1800" dirty="0"/>
              <a:t>, Account] = 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</a:t>
            </a:r>
            <a:r>
              <a:rPr lang="en-US" sz="1800" b="1" dirty="0" err="1" smtClean="0"/>
              <a:t>findByEmail</a:t>
            </a:r>
            <a:r>
              <a:rPr lang="en-US" sz="1800" b="1" dirty="0"/>
              <a:t>(email) match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case </a:t>
            </a:r>
            <a:r>
              <a:rPr lang="en-US" sz="1800" dirty="0"/>
              <a:t>None =&gt;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Left</a:t>
            </a:r>
            <a:r>
              <a:rPr lang="en-US" sz="1800" dirty="0"/>
              <a:t>(new </a:t>
            </a:r>
            <a:r>
              <a:rPr lang="en-US" sz="1800" dirty="0" err="1"/>
              <a:t>AccountNotFoundError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case </a:t>
            </a:r>
            <a:r>
              <a:rPr lang="en-US" sz="1800" dirty="0"/>
              <a:t>Some(account) =&gt;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</a:t>
            </a:r>
            <a:r>
              <a:rPr lang="en-US" sz="1800" dirty="0" err="1"/>
              <a:t>account.password</a:t>
            </a:r>
            <a:r>
              <a:rPr lang="en-US" sz="1800" dirty="0"/>
              <a:t> match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</a:t>
            </a:r>
            <a:r>
              <a:rPr lang="en-US" sz="1800" dirty="0"/>
              <a:t>case None =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          Left(new </a:t>
            </a:r>
            <a:r>
              <a:rPr lang="en-US" sz="1800" dirty="0" err="1" smtClean="0"/>
              <a:t>AccountPasswordNotSetError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</a:t>
            </a:r>
            <a:r>
              <a:rPr lang="en-US" sz="1800" dirty="0"/>
              <a:t>case Some(password) if </a:t>
            </a:r>
            <a:r>
              <a:rPr lang="en-US" sz="1800" dirty="0" err="1"/>
              <a:t>password.is</a:t>
            </a:r>
            <a:r>
              <a:rPr lang="en-US" sz="1800" dirty="0"/>
              <a:t>(</a:t>
            </a:r>
            <a:r>
              <a:rPr lang="en-US" sz="1800" dirty="0" err="1"/>
              <a:t>passwordAttempt</a:t>
            </a:r>
            <a:r>
              <a:rPr lang="en-US" sz="1800" dirty="0"/>
              <a:t>) =&gt;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      </a:t>
            </a:r>
            <a:r>
              <a:rPr lang="en-US" sz="1800" dirty="0"/>
              <a:t>Right(account)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  </a:t>
            </a:r>
            <a:r>
              <a:rPr lang="en-US" sz="1800" dirty="0"/>
              <a:t>case _ =&gt;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   </a:t>
            </a:r>
            <a:r>
              <a:rPr lang="en-US" sz="1800" dirty="0"/>
              <a:t>Left(new </a:t>
            </a:r>
            <a:r>
              <a:rPr lang="en-US" sz="1800" dirty="0" err="1"/>
              <a:t>AccountCredentialsError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16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Old Habits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A Java </a:t>
            </a:r>
            <a:r>
              <a:rPr lang="en-US" sz="1800" b="1" dirty="0" err="1" smtClean="0"/>
              <a:t>dev</a:t>
            </a:r>
            <a:r>
              <a:rPr lang="en-US" sz="1800" b="1" dirty="0" smtClean="0"/>
              <a:t> would have to write: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Account account = </a:t>
            </a:r>
            <a:r>
              <a:rPr lang="en-US" sz="1800" dirty="0" err="1" smtClean="0"/>
              <a:t>findByEmail</a:t>
            </a:r>
            <a:r>
              <a:rPr lang="en-US" sz="1800" dirty="0"/>
              <a:t>(email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f (account != null)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… handle my business …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A Java </a:t>
            </a:r>
            <a:r>
              <a:rPr lang="en-US" sz="1800" b="1" dirty="0" err="1" smtClean="0"/>
              <a:t>dev</a:t>
            </a:r>
            <a:r>
              <a:rPr lang="en-US" sz="1800" b="1" dirty="0"/>
              <a:t> </a:t>
            </a:r>
            <a:r>
              <a:rPr lang="en-US" sz="1800" b="1" dirty="0" smtClean="0"/>
              <a:t>turned </a:t>
            </a:r>
            <a:r>
              <a:rPr lang="en-US" sz="1800" b="1" dirty="0" err="1" smtClean="0"/>
              <a:t>Scala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dev</a:t>
            </a:r>
            <a:r>
              <a:rPr lang="en-US" sz="1800" b="1" dirty="0" smtClean="0"/>
              <a:t> might write: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maybeAccount</a:t>
            </a:r>
            <a:r>
              <a:rPr lang="en-US" sz="1800" dirty="0" smtClean="0"/>
              <a:t>: Option[Account] = </a:t>
            </a:r>
            <a:r>
              <a:rPr lang="en-US" sz="1800" dirty="0" err="1"/>
              <a:t>findByEmail</a:t>
            </a:r>
            <a:r>
              <a:rPr lang="en-US" sz="1800" dirty="0"/>
              <a:t>(email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i</a:t>
            </a:r>
            <a:r>
              <a:rPr lang="en-US" sz="1800" dirty="0" smtClean="0"/>
              <a:t>f (</a:t>
            </a:r>
            <a:r>
              <a:rPr lang="en-US" sz="1800" dirty="0" err="1" smtClean="0"/>
              <a:t>maybeAccount.isDefined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account = </a:t>
            </a:r>
            <a:r>
              <a:rPr lang="en-US" sz="1800" dirty="0" err="1" smtClean="0"/>
              <a:t>maybeAccount.get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… handle my business …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292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Null-Safety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Both approaches are error-prone because humans are error-prone.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err="1" smtClean="0"/>
              <a:t>NoSuchElementExceptions</a:t>
            </a:r>
            <a:r>
              <a:rPr lang="en-US" sz="2000" dirty="0" smtClean="0"/>
              <a:t> </a:t>
            </a:r>
            <a:r>
              <a:rPr lang="en-US" sz="2000" dirty="0" smtClean="0"/>
              <a:t>are thrown when you try to </a:t>
            </a:r>
            <a:r>
              <a:rPr lang="en-US" sz="2000" dirty="0" err="1" smtClean="0">
                <a:solidFill>
                  <a:srgbClr val="FF0000"/>
                </a:solidFill>
              </a:rPr>
              <a:t>None.get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Why not sidestep this whole class of errors altogether?</a:t>
            </a:r>
            <a:endParaRPr lang="en-US" sz="2000" dirty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Months into the </a:t>
            </a:r>
            <a:r>
              <a:rPr lang="en-US" sz="2000" dirty="0" err="1" smtClean="0"/>
              <a:t>Egraphs</a:t>
            </a:r>
            <a:r>
              <a:rPr lang="en-US" sz="2000" dirty="0" smtClean="0"/>
              <a:t> project when we were no longer total n00bs, we did a global-search for </a:t>
            </a:r>
            <a:r>
              <a:rPr lang="en-US" sz="2000" b="1" dirty="0" err="1" smtClean="0">
                <a:solidFill>
                  <a:srgbClr val="FF6600"/>
                </a:solidFill>
              </a:rPr>
              <a:t>Option.get</a:t>
            </a:r>
            <a:r>
              <a:rPr lang="en-US" sz="2000" dirty="0" smtClean="0"/>
              <a:t> and rewrote them instead to </a:t>
            </a:r>
            <a:r>
              <a:rPr lang="en-US" sz="2000" b="1" dirty="0" smtClean="0">
                <a:solidFill>
                  <a:srgbClr val="FF6600"/>
                </a:solidFill>
              </a:rPr>
              <a:t>map</a:t>
            </a:r>
            <a:r>
              <a:rPr lang="en-US" sz="2000" dirty="0" smtClean="0">
                <a:solidFill>
                  <a:srgbClr val="FF6600"/>
                </a:solidFill>
              </a:rPr>
              <a:t> </a:t>
            </a: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rgbClr val="FF6600"/>
                </a:solidFill>
              </a:rPr>
              <a:t>match</a:t>
            </a:r>
            <a:r>
              <a:rPr lang="en-US" sz="2000" dirty="0" smtClean="0"/>
              <a:t>.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Simple but seriously effective for null-safety.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37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10555</TotalTime>
  <Words>1077</Words>
  <Application>Microsoft Macintosh PowerPoint</Application>
  <PresentationFormat>On-screen Show (4:3)</PresentationFormat>
  <Paragraphs>243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Who We Are</vt:lpstr>
      <vt:lpstr>Like This</vt:lpstr>
      <vt:lpstr>Tech Stack</vt:lpstr>
      <vt:lpstr>Want to hear something interesting?</vt:lpstr>
      <vt:lpstr>Scala FTW</vt:lpstr>
      <vt:lpstr>A simple example from our codebase</vt:lpstr>
      <vt:lpstr>My Old Habits</vt:lpstr>
      <vt:lpstr>Null-Safety</vt:lpstr>
      <vt:lpstr>And Type-Safety</vt:lpstr>
      <vt:lpstr>First Logic Bug Found Since Launch</vt:lpstr>
      <vt:lpstr>Can you spot where the bug is?</vt:lpstr>
      <vt:lpstr>Warts and All</vt:lpstr>
      <vt:lpstr>Forms: Starting Simple</vt:lpstr>
      <vt:lpstr>Forms: Complexity Grows</vt:lpstr>
      <vt:lpstr>Forms: Very Complex, But Type-Safe</vt:lpstr>
      <vt:lpstr>Other Topics I Can Talk About</vt:lpstr>
      <vt:lpstr>We’re Hiring</vt:lpstr>
      <vt:lpstr>Find Us</vt:lpstr>
      <vt:lpstr>Scala Philosophy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William Chan</cp:lastModifiedBy>
  <cp:revision>606</cp:revision>
  <dcterms:created xsi:type="dcterms:W3CDTF">2012-04-11T17:53:22Z</dcterms:created>
  <dcterms:modified xsi:type="dcterms:W3CDTF">2012-09-13T17:58:06Z</dcterms:modified>
</cp:coreProperties>
</file>