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952500" y="3937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Relationship Id="rId3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tableViewUIStruc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0160" y="2957076"/>
            <a:ext cx="11422179" cy="6524826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>
            <p:ph type="title"/>
          </p:nvPr>
        </p:nvSpPr>
        <p:spPr>
          <a:xfrm>
            <a:off x="309440" y="369732"/>
            <a:ext cx="6768506" cy="13780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构建TableView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521235" y="2305034"/>
            <a:ext cx="3799087" cy="11303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——理解IOS UI编程</a:t>
            </a:r>
          </a:p>
        </p:txBody>
      </p:sp>
      <p:sp>
        <p:nvSpPr>
          <p:cNvPr id="35" name="Shape 35"/>
          <p:cNvSpPr/>
          <p:nvPr/>
        </p:nvSpPr>
        <p:spPr>
          <a:xfrm>
            <a:off x="292133" y="8912455"/>
            <a:ext cx="24012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StoneDong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view_tree_3d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6744" y="1075414"/>
            <a:ext cx="3219848" cy="3530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view_tree_text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6744" y="4624962"/>
            <a:ext cx="3219848" cy="55266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" name="Group 101"/>
          <p:cNvGrpSpPr/>
          <p:nvPr/>
        </p:nvGrpSpPr>
        <p:grpSpPr>
          <a:xfrm>
            <a:off x="91917" y="310587"/>
            <a:ext cx="12553157" cy="9464945"/>
            <a:chOff x="0" y="0"/>
            <a:chExt cx="12553156" cy="9464943"/>
          </a:xfrm>
        </p:grpSpPr>
        <p:sp>
          <p:nvSpPr>
            <p:cNvPr id="99" name="Shape 99"/>
            <p:cNvSpPr/>
            <p:nvPr/>
          </p:nvSpPr>
          <p:spPr>
            <a:xfrm>
              <a:off x="0" y="0"/>
              <a:ext cx="12553157" cy="779806"/>
            </a:xfrm>
            <a:prstGeom prst="roundRect">
              <a:avLst>
                <a:gd name="adj" fmla="val 25803"/>
              </a:avLst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Z-order</a:t>
              </a:r>
            </a:p>
          </p:txBody>
        </p:sp>
        <p:sp>
          <p:nvSpPr>
            <p:cNvPr id="100" name="Shape 100"/>
            <p:cNvSpPr/>
            <p:nvPr/>
          </p:nvSpPr>
          <p:spPr>
            <a:xfrm flipV="1">
              <a:off x="84302" y="850904"/>
              <a:ext cx="1" cy="86140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sp>
        <p:nvSpPr>
          <p:cNvPr id="102" name="Shape 102"/>
          <p:cNvSpPr/>
          <p:nvPr/>
        </p:nvSpPr>
        <p:spPr>
          <a:xfrm>
            <a:off x="317203" y="2574473"/>
            <a:ext cx="7148304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246944" indent="-246944" algn="l" defTabSz="457200">
              <a:buSzPct val="75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20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superview</a:t>
            </a:r>
            <a:r>
              <a:rPr sz="2000">
                <a:solidFill>
                  <a:srgbClr val="999966"/>
                </a:solidFill>
                <a:latin typeface="Lucida Grande"/>
                <a:ea typeface="Lucida Grande"/>
                <a:cs typeface="Lucida Grande"/>
                <a:sym typeface="Lucida Grande"/>
              </a:rPr>
              <a:t>  property</a:t>
            </a:r>
            <a:endParaRPr sz="20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246944" indent="-246944" algn="l" defTabSz="457200">
              <a:buSzPct val="75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20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subviews</a:t>
            </a:r>
            <a:r>
              <a:rPr sz="2000">
                <a:solidFill>
                  <a:srgbClr val="999966"/>
                </a:solidFill>
                <a:latin typeface="Lucida Grande"/>
                <a:ea typeface="Lucida Grande"/>
                <a:cs typeface="Lucida Grande"/>
                <a:sym typeface="Lucida Grande"/>
              </a:rPr>
              <a:t>  property</a:t>
            </a:r>
            <a:endParaRPr sz="20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246944" indent="-246944" algn="l" defTabSz="457200">
              <a:buSzPct val="75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20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window</a:t>
            </a:r>
            <a:r>
              <a:rPr sz="2000">
                <a:solidFill>
                  <a:srgbClr val="999966"/>
                </a:solidFill>
                <a:latin typeface="Lucida Grande"/>
                <a:ea typeface="Lucida Grande"/>
                <a:cs typeface="Lucida Grande"/>
                <a:sym typeface="Lucida Grande"/>
              </a:rPr>
              <a:t>  property</a:t>
            </a:r>
            <a:endParaRPr sz="20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246944" indent="-246944" algn="l" defTabSz="457200">
              <a:buSzPct val="75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20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– addSubview:</a:t>
            </a:r>
            <a:endParaRPr sz="20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246944" indent="-246944" algn="l" defTabSz="457200">
              <a:buSzPct val="75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20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– bringSubviewToFront:</a:t>
            </a:r>
            <a:endParaRPr sz="20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246944" indent="-246944" algn="l" defTabSz="457200">
              <a:buSzPct val="75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20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– sendSubviewToBack:</a:t>
            </a:r>
            <a:endParaRPr sz="20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246944" indent="-246944" algn="l" defTabSz="457200">
              <a:buSzPct val="75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20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– removeFromSuperview</a:t>
            </a:r>
            <a:endParaRPr sz="20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246944" indent="-246944" algn="l" defTabSz="457200">
              <a:buSzPct val="75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20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– insertSubview:atIndex:</a:t>
            </a:r>
            <a:endParaRPr sz="20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246944" indent="-246944" algn="l" defTabSz="457200">
              <a:buSzPct val="75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20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– insertSubview:aboveSubview:</a:t>
            </a:r>
            <a:endParaRPr sz="20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246944" indent="-246944" algn="l" defTabSz="457200">
              <a:buSzPct val="75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20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– insertSubview:belowSubview:</a:t>
            </a:r>
            <a:endParaRPr sz="20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246944" indent="-246944" algn="l" defTabSz="457200">
              <a:buSzPct val="75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20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– exchangeSubviewAtIndex:withSubviewAtIndex:</a:t>
            </a:r>
            <a:endParaRPr sz="20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246944" indent="-246944" algn="l" defTabSz="457200">
              <a:buSzPct val="75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20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– isDescendantOfView:</a:t>
            </a:r>
          </a:p>
        </p:txBody>
      </p:sp>
      <p:sp>
        <p:nvSpPr>
          <p:cNvPr id="103" name="Shape 103"/>
          <p:cNvSpPr/>
          <p:nvPr/>
        </p:nvSpPr>
        <p:spPr>
          <a:xfrm>
            <a:off x="325405" y="1486058"/>
            <a:ext cx="65151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view们像千层饼一样一层叠一层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7"/>
          <p:cNvGrpSpPr/>
          <p:nvPr/>
        </p:nvGrpSpPr>
        <p:grpSpPr>
          <a:xfrm>
            <a:off x="32938" y="251609"/>
            <a:ext cx="12553158" cy="9464944"/>
            <a:chOff x="0" y="0"/>
            <a:chExt cx="12553156" cy="9464943"/>
          </a:xfrm>
        </p:grpSpPr>
        <p:sp>
          <p:nvSpPr>
            <p:cNvPr id="105" name="Shape 105"/>
            <p:cNvSpPr/>
            <p:nvPr/>
          </p:nvSpPr>
          <p:spPr>
            <a:xfrm>
              <a:off x="0" y="0"/>
              <a:ext cx="12553157" cy="779806"/>
            </a:xfrm>
            <a:prstGeom prst="roundRect">
              <a:avLst>
                <a:gd name="adj" fmla="val 25803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什么时候布局（在那个函数中布局）</a:t>
              </a:r>
            </a:p>
          </p:txBody>
        </p:sp>
        <p:sp>
          <p:nvSpPr>
            <p:cNvPr id="106" name="Shape 106"/>
            <p:cNvSpPr/>
            <p:nvPr/>
          </p:nvSpPr>
          <p:spPr>
            <a:xfrm flipV="1">
              <a:off x="84302" y="850904"/>
              <a:ext cx="1" cy="86140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sp>
        <p:nvSpPr>
          <p:cNvPr id="108" name="Shape 108"/>
          <p:cNvSpPr/>
          <p:nvPr/>
        </p:nvSpPr>
        <p:spPr>
          <a:xfrm>
            <a:off x="253047" y="1489474"/>
            <a:ext cx="11489675" cy="1496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/>
              <a:t>因为UIKit使用了延迟布局的策略，所以布局的时候我们往往是</a:t>
            </a:r>
            <a:r>
              <a:rPr sz="3000">
                <a:solidFill>
                  <a:srgbClr val="EC5D57"/>
                </a:solidFill>
              </a:rPr>
              <a:t>setNeedsLayout</a:t>
            </a:r>
            <a:r>
              <a:rPr sz="3000"/>
              <a:t>置一下需要布局的标志位，在合适的时机，系统会调用UIView的</a:t>
            </a:r>
            <a:r>
              <a:rPr sz="3000">
                <a:solidFill>
                  <a:srgbClr val="C82506"/>
                </a:solidFill>
              </a:rPr>
              <a:t>layoutSubviews</a:t>
            </a:r>
            <a:r>
              <a:rPr sz="3000"/>
              <a:t>等函数进行布局。</a:t>
            </a:r>
          </a:p>
        </p:txBody>
      </p:sp>
      <p:sp>
        <p:nvSpPr>
          <p:cNvPr id="109" name="Shape 109"/>
          <p:cNvSpPr/>
          <p:nvPr/>
        </p:nvSpPr>
        <p:spPr>
          <a:xfrm>
            <a:off x="724272" y="8961822"/>
            <a:ext cx="784060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PS：切记不要在initWithFrame中进行几何布局</a:t>
            </a:r>
          </a:p>
        </p:txBody>
      </p:sp>
      <p:pic>
        <p:nvPicPr>
          <p:cNvPr id="110" name="Untitl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091" y="3876850"/>
            <a:ext cx="10167635" cy="4193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4"/>
          <p:cNvGrpSpPr/>
          <p:nvPr/>
        </p:nvGrpSpPr>
        <p:grpSpPr>
          <a:xfrm>
            <a:off x="225821" y="144328"/>
            <a:ext cx="12553158" cy="9464944"/>
            <a:chOff x="0" y="0"/>
            <a:chExt cx="12553156" cy="9464943"/>
          </a:xfrm>
        </p:grpSpPr>
        <p:sp>
          <p:nvSpPr>
            <p:cNvPr id="112" name="Shape 112"/>
            <p:cNvSpPr/>
            <p:nvPr/>
          </p:nvSpPr>
          <p:spPr>
            <a:xfrm>
              <a:off x="0" y="0"/>
              <a:ext cx="12553157" cy="779806"/>
            </a:xfrm>
            <a:prstGeom prst="roundRect">
              <a:avLst>
                <a:gd name="adj" fmla="val 25803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UIScrollView</a:t>
              </a:r>
            </a:p>
          </p:txBody>
        </p:sp>
        <p:sp>
          <p:nvSpPr>
            <p:cNvPr id="113" name="Shape 113"/>
            <p:cNvSpPr/>
            <p:nvPr/>
          </p:nvSpPr>
          <p:spPr>
            <a:xfrm flipV="1">
              <a:off x="84302" y="850904"/>
              <a:ext cx="1" cy="86140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pic>
        <p:nvPicPr>
          <p:cNvPr id="11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88328" y="939869"/>
            <a:ext cx="7291849" cy="8802266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725035" y="1385017"/>
            <a:ext cx="3690621" cy="280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150000"/>
              </a:lnSpc>
              <a:defRPr sz="1800"/>
            </a:pPr>
            <a:r>
              <a:rPr sz="2500"/>
              <a:t>frame：视窗大小</a:t>
            </a:r>
            <a:endParaRPr sz="2500"/>
          </a:p>
          <a:p>
            <a:pPr lvl="0" algn="l">
              <a:lnSpc>
                <a:spcPct val="150000"/>
              </a:lnSpc>
              <a:defRPr sz="1800"/>
            </a:pPr>
            <a:r>
              <a:rPr sz="2500"/>
              <a:t>contentSize：画布大小</a:t>
            </a:r>
            <a:endParaRPr sz="2500"/>
          </a:p>
          <a:p>
            <a:pPr lvl="0" algn="l">
              <a:lnSpc>
                <a:spcPct val="150000"/>
              </a:lnSpc>
              <a:defRPr sz="1800"/>
            </a:pPr>
            <a:r>
              <a:rPr sz="2500"/>
              <a:t>contentOffset：视窗偏移</a:t>
            </a:r>
            <a:endParaRPr sz="2500"/>
          </a:p>
          <a:p>
            <a:pPr lvl="0" algn="l">
              <a:lnSpc>
                <a:spcPct val="150000"/>
              </a:lnSpc>
              <a:defRPr sz="1800"/>
            </a:pPr>
            <a:r>
              <a:rPr sz="2500"/>
              <a:t>contentInset：画布扩展</a:t>
            </a:r>
            <a:endParaRPr sz="2500"/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382" y="1768859"/>
            <a:ext cx="11726002" cy="6698383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grpSp>
        <p:nvGrpSpPr>
          <p:cNvPr id="121" name="Group 121"/>
          <p:cNvGrpSpPr/>
          <p:nvPr/>
        </p:nvGrpSpPr>
        <p:grpSpPr>
          <a:xfrm>
            <a:off x="225821" y="385578"/>
            <a:ext cx="12553158" cy="9464945"/>
            <a:chOff x="0" y="0"/>
            <a:chExt cx="12553156" cy="9464943"/>
          </a:xfrm>
        </p:grpSpPr>
        <p:sp>
          <p:nvSpPr>
            <p:cNvPr id="119" name="Shape 119"/>
            <p:cNvSpPr/>
            <p:nvPr/>
          </p:nvSpPr>
          <p:spPr>
            <a:xfrm>
              <a:off x="0" y="0"/>
              <a:ext cx="12553157" cy="779806"/>
            </a:xfrm>
            <a:prstGeom prst="roundRect">
              <a:avLst>
                <a:gd name="adj" fmla="val 25803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子类化实现布局</a:t>
              </a:r>
            </a:p>
          </p:txBody>
        </p:sp>
        <p:sp>
          <p:nvSpPr>
            <p:cNvPr id="120" name="Shape 120"/>
            <p:cNvSpPr/>
            <p:nvPr/>
          </p:nvSpPr>
          <p:spPr>
            <a:xfrm flipV="1">
              <a:off x="84302" y="850904"/>
              <a:ext cx="1" cy="86140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344" y="709098"/>
            <a:ext cx="10078112" cy="8335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577976" y="577850"/>
            <a:ext cx="42542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Cell的重用-享元模式</a:t>
            </a:r>
          </a:p>
        </p:txBody>
      </p:sp>
      <p:pic>
        <p:nvPicPr>
          <p:cNvPr id="126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36" y="1902323"/>
            <a:ext cx="10115774" cy="5650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503656" y="584200"/>
            <a:ext cx="8185653" cy="769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////////////////////////////////////////////////////////////////////////////////</a:t>
            </a:r>
            <a:endParaRPr sz="1100">
              <a:solidFill>
                <a:srgbClr val="BB2CA2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@protocol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DZTableViewActionDelegate &lt;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NSObject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- 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 dzTableView:(</a:t>
            </a:r>
            <a:r>
              <a:rPr sz="1100">
                <a:solidFill>
                  <a:srgbClr val="4F8187"/>
                </a:solidFill>
                <a:latin typeface="Menlo Regular"/>
                <a:ea typeface="Menlo Regular"/>
                <a:cs typeface="Menlo Regular"/>
                <a:sym typeface="Menlo Regular"/>
              </a:rPr>
              <a:t>DZTableView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*)tableView didTapAtRow:(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NSInteger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)row;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- 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 dzTableView:(</a:t>
            </a:r>
            <a:r>
              <a:rPr sz="1100">
                <a:solidFill>
                  <a:srgbClr val="4F8187"/>
                </a:solidFill>
                <a:latin typeface="Menlo Regular"/>
                <a:ea typeface="Menlo Regular"/>
                <a:cs typeface="Menlo Regular"/>
                <a:sym typeface="Menlo Regular"/>
              </a:rPr>
              <a:t>DZTableView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*)tableView deleteCellAtRow:(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NSInteger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)row;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- 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 dzTableView:(</a:t>
            </a:r>
            <a:r>
              <a:rPr sz="1100">
                <a:solidFill>
                  <a:srgbClr val="4F8187"/>
                </a:solidFill>
                <a:latin typeface="Menlo Regular"/>
                <a:ea typeface="Menlo Regular"/>
                <a:cs typeface="Menlo Regular"/>
                <a:sym typeface="Menlo Regular"/>
              </a:rPr>
              <a:t>DZTableView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*)tableView editCellDataAtRow:(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NSInteger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)row;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@end</a:t>
            </a:r>
            <a:endParaRPr sz="1100">
              <a:solidFill>
                <a:srgbClr val="BB2CA2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////////////////////////////////////////////////////////////////////////////////</a:t>
            </a:r>
            <a:endParaRPr sz="1100">
              <a:solidFill>
                <a:srgbClr val="BB2CA2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@protocol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DZTableViewSourceDelegate &lt;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NSObject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- (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NSInteger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 numberOfRowsInDZTableView:(</a:t>
            </a:r>
            <a:r>
              <a:rPr sz="1100">
                <a:solidFill>
                  <a:srgbClr val="4F8187"/>
                </a:solidFill>
                <a:latin typeface="Menlo Regular"/>
                <a:ea typeface="Menlo Regular"/>
                <a:cs typeface="Menlo Regular"/>
                <a:sym typeface="Menlo Regular"/>
              </a:rPr>
              <a:t>DZTableView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*)tableView;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- (</a:t>
            </a:r>
            <a:r>
              <a:rPr sz="1100">
                <a:solidFill>
                  <a:srgbClr val="4F8187"/>
                </a:solidFill>
                <a:latin typeface="Menlo Regular"/>
                <a:ea typeface="Menlo Regular"/>
                <a:cs typeface="Menlo Regular"/>
                <a:sym typeface="Menlo Regular"/>
              </a:rPr>
              <a:t>DZTableViewCell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*) dzTableView:(</a:t>
            </a:r>
            <a:r>
              <a:rPr sz="1100">
                <a:solidFill>
                  <a:srgbClr val="4F8187"/>
                </a:solidFill>
                <a:latin typeface="Menlo Regular"/>
                <a:ea typeface="Menlo Regular"/>
                <a:cs typeface="Menlo Regular"/>
                <a:sym typeface="Menlo Regular"/>
              </a:rPr>
              <a:t>DZTableView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*)tableView cellAtRow:(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NSInteger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)row;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- (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CGFloat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 dzTableView:(</a:t>
            </a:r>
            <a:r>
              <a:rPr sz="1100">
                <a:solidFill>
                  <a:srgbClr val="4F8187"/>
                </a:solidFill>
                <a:latin typeface="Menlo Regular"/>
                <a:ea typeface="Menlo Regular"/>
                <a:cs typeface="Menlo Regular"/>
                <a:sym typeface="Menlo Regular"/>
              </a:rPr>
              <a:t>DZTableView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*)tableView cellHeightAtRow:(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NSInteger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)row;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@end</a:t>
            </a:r>
            <a:endParaRPr sz="1100">
              <a:solidFill>
                <a:srgbClr val="BB2CA2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////////////////////////////////////////////////////////////////////////////////</a:t>
            </a:r>
            <a:endParaRPr sz="1100">
              <a:solidFill>
                <a:srgbClr val="BB2CA2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@interface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DZTableView : 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UIScrollView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rPr>
              <a:t>DEFINE_PROPERTY_STRONG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(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UIColor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*, gradientColor);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@property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nonatomic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strong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 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UIImageView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* backgroudView;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@property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nonatomic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strong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readonly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 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NSArray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* visibleCells;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@property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nonatomic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weak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id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&lt;</a:t>
            </a:r>
            <a:r>
              <a:rPr sz="1100">
                <a:solidFill>
                  <a:srgbClr val="4F8187"/>
                </a:solidFill>
                <a:latin typeface="Menlo Regular"/>
                <a:ea typeface="Menlo Regular"/>
                <a:cs typeface="Menlo Regular"/>
                <a:sym typeface="Menlo Regular"/>
              </a:rPr>
              <a:t>DZTableViewActionDelegate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&gt; actionDelegate;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@property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nonatomic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weak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id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&lt;</a:t>
            </a:r>
            <a:r>
              <a:rPr sz="1100">
                <a:solidFill>
                  <a:srgbClr val="4F8187"/>
                </a:solidFill>
                <a:latin typeface="Menlo Regular"/>
                <a:ea typeface="Menlo Regular"/>
                <a:cs typeface="Menlo Regular"/>
                <a:sym typeface="Menlo Regular"/>
              </a:rPr>
              <a:t>DZTableViewSourceDelegate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&gt; dataSource;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@property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nonatomic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assign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 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NSInteger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selectedIndex;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@property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nonatomic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strong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 </a:t>
            </a:r>
            <a:r>
              <a:rPr sz="1100">
                <a:solidFill>
                  <a:srgbClr val="4F8187"/>
                </a:solidFill>
                <a:latin typeface="Menlo Regular"/>
                <a:ea typeface="Menlo Regular"/>
                <a:cs typeface="Menlo Regular"/>
                <a:sym typeface="Menlo Regular"/>
              </a:rPr>
              <a:t>DZPullDownView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* topPullDownView;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rPr>
              <a:t>DEFINE_PROPERTY_STRONG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(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UIView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*, bottomView);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- (</a:t>
            </a:r>
            <a:r>
              <a:rPr sz="1100">
                <a:solidFill>
                  <a:srgbClr val="4F8187"/>
                </a:solidFill>
                <a:latin typeface="Menlo Regular"/>
                <a:ea typeface="Menlo Regular"/>
                <a:cs typeface="Menlo Regular"/>
                <a:sym typeface="Menlo Regular"/>
              </a:rPr>
              <a:t>DZTableViewCell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*) dequeueDZTalbeViewCellForIdentifiy:(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NSString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*)identifiy;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- 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 reloadData;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- 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 insertRowAt:(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NSSet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*)rowsSet withAnimation:(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BOOL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)animation;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- 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 removeRowAt:(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NSInteger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)row withAnimation:(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BOOL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)animation;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- 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 manuSelectedRowAt:(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NSInteger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)row;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@end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////////////////////////////////////////////////////////////////////////////////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@interface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DZTableViewCell : 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UIView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{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UIView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* _contentView;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}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rPr>
              <a:t>DEFINE_PROPERTY_STRONG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(</a:t>
            </a:r>
            <a:r>
              <a:rPr sz="1100">
                <a:solidFill>
                  <a:srgbClr val="4F8187"/>
                </a:solidFill>
                <a:latin typeface="Menlo Regular"/>
                <a:ea typeface="Menlo Regular"/>
                <a:cs typeface="Menlo Regular"/>
                <a:sym typeface="Menlo Regular"/>
              </a:rPr>
              <a:t>DZSeparationLine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*, topSeperationLine);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rPr>
              <a:t>DEFINE_PROPERTY_STRONG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(</a:t>
            </a:r>
            <a:r>
              <a:rPr sz="1100">
                <a:solidFill>
                  <a:srgbClr val="4F8187"/>
                </a:solidFill>
                <a:latin typeface="Menlo Regular"/>
                <a:ea typeface="Menlo Regular"/>
                <a:cs typeface="Menlo Regular"/>
                <a:sym typeface="Menlo Regular"/>
              </a:rPr>
              <a:t>DZSeparationLine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*, bottomSeperationLine);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rPr>
              <a:t>DEFINE_PROPERTY_STRONG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(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CAGradientLayer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*, gradientLayer);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@property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nonatomic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strong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 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UIView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* contentView;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@property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nonatomic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strong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 </a:t>
            </a:r>
            <a:r>
              <a:rPr sz="1100">
                <a:solidFill>
                  <a:srgbClr val="4F8187"/>
                </a:solidFill>
                <a:latin typeface="Menlo Regular"/>
                <a:ea typeface="Menlo Regular"/>
                <a:cs typeface="Menlo Regular"/>
                <a:sym typeface="Menlo Regular"/>
              </a:rPr>
              <a:t>DZCellActionsView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* actionsView;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@property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nonatomic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strong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 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UIView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* selectedBackgroudView;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@property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nonatomic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assign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 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BOOL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 isSelected;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- 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instancetype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 initWithIdentifiy:(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NSString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*)identifiy;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- (</a:t>
            </a: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) showGradientStart:(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UIColor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*)startColor endColor:(</a:t>
            </a:r>
            <a:r>
              <a:rPr sz="1100">
                <a:solidFill>
                  <a:srgbClr val="703DAA"/>
                </a:solidFill>
                <a:latin typeface="Menlo Regular"/>
                <a:ea typeface="Menlo Regular"/>
                <a:cs typeface="Menlo Regular"/>
                <a:sym typeface="Menlo Regular"/>
              </a:rPr>
              <a:t>UIColor</a:t>
            </a:r>
            <a:r>
              <a:rPr sz="1100">
                <a:latin typeface="Menlo Regular"/>
                <a:ea typeface="Menlo Regular"/>
                <a:cs typeface="Menlo Regular"/>
                <a:sym typeface="Menlo Regular"/>
              </a:rPr>
              <a:t>*)end;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1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@end</a:t>
            </a:r>
            <a:endParaRPr sz="1100">
              <a:latin typeface="Menlo Regular"/>
              <a:ea typeface="Menlo Regular"/>
              <a:cs typeface="Menlo Regular"/>
              <a:sym typeface="Menlo Regular"/>
            </a:endParaRP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2"/>
          <p:cNvGrpSpPr/>
          <p:nvPr/>
        </p:nvGrpSpPr>
        <p:grpSpPr>
          <a:xfrm>
            <a:off x="124221" y="274605"/>
            <a:ext cx="12553158" cy="9464944"/>
            <a:chOff x="0" y="0"/>
            <a:chExt cx="12553156" cy="9464943"/>
          </a:xfrm>
        </p:grpSpPr>
        <p:sp>
          <p:nvSpPr>
            <p:cNvPr id="130" name="Shape 130"/>
            <p:cNvSpPr/>
            <p:nvPr/>
          </p:nvSpPr>
          <p:spPr>
            <a:xfrm>
              <a:off x="0" y="0"/>
              <a:ext cx="12553157" cy="779806"/>
            </a:xfrm>
            <a:prstGeom prst="roundRect">
              <a:avLst>
                <a:gd name="adj" fmla="val 25803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交互</a:t>
              </a:r>
            </a:p>
          </p:txBody>
        </p:sp>
        <p:sp>
          <p:nvSpPr>
            <p:cNvPr id="131" name="Shape 131"/>
            <p:cNvSpPr/>
            <p:nvPr/>
          </p:nvSpPr>
          <p:spPr>
            <a:xfrm flipV="1">
              <a:off x="84302" y="850904"/>
              <a:ext cx="1" cy="86140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sp>
        <p:nvSpPr>
          <p:cNvPr id="133" name="Shape 133"/>
          <p:cNvSpPr/>
          <p:nvPr/>
        </p:nvSpPr>
        <p:spPr>
          <a:xfrm>
            <a:off x="688679" y="1458628"/>
            <a:ext cx="2398199" cy="698529"/>
          </a:xfrm>
          <a:prstGeom prst="roundRect">
            <a:avLst>
              <a:gd name="adj" fmla="val 27272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核心数据结构</a:t>
            </a:r>
          </a:p>
        </p:txBody>
      </p:sp>
      <p:sp>
        <p:nvSpPr>
          <p:cNvPr id="134" name="Shape 134"/>
          <p:cNvSpPr/>
          <p:nvPr/>
        </p:nvSpPr>
        <p:spPr>
          <a:xfrm>
            <a:off x="3094093" y="2547141"/>
            <a:ext cx="17149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UIEvent</a:t>
            </a:r>
          </a:p>
        </p:txBody>
      </p:sp>
      <p:sp>
        <p:nvSpPr>
          <p:cNvPr id="135" name="Shape 135"/>
          <p:cNvSpPr/>
          <p:nvPr/>
        </p:nvSpPr>
        <p:spPr>
          <a:xfrm flipH="1" flipV="1">
            <a:off x="1856993" y="2208014"/>
            <a:ext cx="1" cy="643488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6" name="Shape 136"/>
          <p:cNvSpPr/>
          <p:nvPr/>
        </p:nvSpPr>
        <p:spPr>
          <a:xfrm>
            <a:off x="3055688" y="5101608"/>
            <a:ext cx="17917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UITouch</a:t>
            </a:r>
          </a:p>
        </p:txBody>
      </p:sp>
      <p:sp>
        <p:nvSpPr>
          <p:cNvPr id="137" name="Shape 137"/>
          <p:cNvSpPr/>
          <p:nvPr/>
        </p:nvSpPr>
        <p:spPr>
          <a:xfrm>
            <a:off x="2179579" y="8017947"/>
            <a:ext cx="26298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UIResponse</a:t>
            </a:r>
          </a:p>
        </p:txBody>
      </p:sp>
      <p:sp>
        <p:nvSpPr>
          <p:cNvPr id="138" name="Shape 138"/>
          <p:cNvSpPr/>
          <p:nvPr/>
        </p:nvSpPr>
        <p:spPr>
          <a:xfrm>
            <a:off x="1856849" y="3192568"/>
            <a:ext cx="294680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9" name="Shape 139"/>
          <p:cNvSpPr/>
          <p:nvPr/>
        </p:nvSpPr>
        <p:spPr>
          <a:xfrm>
            <a:off x="1856849" y="5752439"/>
            <a:ext cx="294680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0" name="Shape 140"/>
          <p:cNvSpPr/>
          <p:nvPr/>
        </p:nvSpPr>
        <p:spPr>
          <a:xfrm>
            <a:off x="1856849" y="8630987"/>
            <a:ext cx="294680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1" name="Shape 141"/>
          <p:cNvSpPr/>
          <p:nvPr/>
        </p:nvSpPr>
        <p:spPr>
          <a:xfrm>
            <a:off x="7769032" y="5055918"/>
            <a:ext cx="2380196" cy="1386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17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tapCount</a:t>
            </a:r>
            <a:r>
              <a:rPr sz="1700">
                <a:solidFill>
                  <a:srgbClr val="999966"/>
                </a:solidFill>
                <a:latin typeface="Lucida Grande"/>
                <a:ea typeface="Lucida Grande"/>
                <a:cs typeface="Lucida Grande"/>
                <a:sym typeface="Lucida Grande"/>
              </a:rPr>
              <a:t>  property</a:t>
            </a:r>
            <a:endParaRPr sz="17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17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timestamp</a:t>
            </a:r>
            <a:r>
              <a:rPr sz="1700">
                <a:solidFill>
                  <a:srgbClr val="999966"/>
                </a:solidFill>
                <a:latin typeface="Lucida Grande"/>
                <a:ea typeface="Lucida Grande"/>
                <a:cs typeface="Lucida Grande"/>
                <a:sym typeface="Lucida Grande"/>
              </a:rPr>
              <a:t>  property</a:t>
            </a:r>
            <a:endParaRPr sz="17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17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phase  property</a:t>
            </a:r>
            <a:endParaRPr sz="1700">
              <a:solidFill>
                <a:srgbClr val="3366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17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….</a:t>
            </a:r>
            <a:endParaRPr sz="1700">
              <a:solidFill>
                <a:srgbClr val="3366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7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– locationInView:</a:t>
            </a:r>
          </a:p>
        </p:txBody>
      </p:sp>
      <p:sp>
        <p:nvSpPr>
          <p:cNvPr id="142" name="Shape 142"/>
          <p:cNvSpPr/>
          <p:nvPr/>
        </p:nvSpPr>
        <p:spPr>
          <a:xfrm>
            <a:off x="7720533" y="2388391"/>
            <a:ext cx="203485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– locationInView:</a:t>
            </a:r>
            <a:endParaRPr sz="1400">
              <a:solidFill>
                <a:srgbClr val="3366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14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sz="1300">
                <a:solidFill>
                  <a:srgbClr val="999966"/>
                </a:solidFill>
                <a:latin typeface="Lucida Grande"/>
                <a:ea typeface="Lucida Grande"/>
                <a:cs typeface="Lucida Grande"/>
                <a:sym typeface="Lucida Grande"/>
              </a:rPr>
              <a:t>  property</a:t>
            </a:r>
            <a:endParaRPr sz="14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14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subtype</a:t>
            </a:r>
            <a:r>
              <a:rPr sz="1300">
                <a:solidFill>
                  <a:srgbClr val="999966"/>
                </a:solidFill>
                <a:latin typeface="Lucida Grande"/>
                <a:ea typeface="Lucida Grande"/>
                <a:cs typeface="Lucida Grande"/>
                <a:sym typeface="Lucida Grande"/>
              </a:rPr>
              <a:t>  property</a:t>
            </a:r>
            <a:endParaRPr sz="1300">
              <a:solidFill>
                <a:srgbClr val="999966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timestamp</a:t>
            </a:r>
            <a:r>
              <a:rPr sz="1300">
                <a:solidFill>
                  <a:srgbClr val="999966"/>
                </a:solidFill>
                <a:latin typeface="Lucida Grande"/>
                <a:ea typeface="Lucida Grande"/>
                <a:cs typeface="Lucida Grande"/>
                <a:sym typeface="Lucida Grande"/>
              </a:rPr>
              <a:t>  property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310" y="5313924"/>
            <a:ext cx="9802306" cy="41502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7" name="Group 147"/>
          <p:cNvGrpSpPr/>
          <p:nvPr/>
        </p:nvGrpSpPr>
        <p:grpSpPr>
          <a:xfrm>
            <a:off x="225821" y="144328"/>
            <a:ext cx="12553158" cy="9464944"/>
            <a:chOff x="0" y="0"/>
            <a:chExt cx="12553156" cy="9464943"/>
          </a:xfrm>
        </p:grpSpPr>
        <p:sp>
          <p:nvSpPr>
            <p:cNvPr id="145" name="Shape 145"/>
            <p:cNvSpPr/>
            <p:nvPr/>
          </p:nvSpPr>
          <p:spPr>
            <a:xfrm>
              <a:off x="0" y="0"/>
              <a:ext cx="12553157" cy="779806"/>
            </a:xfrm>
            <a:prstGeom prst="roundRect">
              <a:avLst>
                <a:gd name="adj" fmla="val 25803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触摸事件</a:t>
              </a:r>
            </a:p>
          </p:txBody>
        </p:sp>
        <p:sp>
          <p:nvSpPr>
            <p:cNvPr id="146" name="Shape 146"/>
            <p:cNvSpPr/>
            <p:nvPr/>
          </p:nvSpPr>
          <p:spPr>
            <a:xfrm flipV="1">
              <a:off x="84302" y="850904"/>
              <a:ext cx="1" cy="86140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sp>
        <p:nvSpPr>
          <p:cNvPr id="148" name="Shape 148"/>
          <p:cNvSpPr/>
          <p:nvPr/>
        </p:nvSpPr>
        <p:spPr>
          <a:xfrm>
            <a:off x="1335314" y="1863703"/>
            <a:ext cx="807542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000"/>
              <a:t>-(void)touchesBegan:(NSSet *)touches withEvent:(UIEvent *)event;</a:t>
            </a:r>
            <a:endParaRPr sz="2000"/>
          </a:p>
          <a:p>
            <a:pPr lvl="0" algn="l">
              <a:defRPr sz="1800"/>
            </a:pPr>
            <a:endParaRPr sz="2000"/>
          </a:p>
          <a:p>
            <a:pPr lvl="0" algn="l">
              <a:defRPr sz="1800"/>
            </a:pPr>
            <a:r>
              <a:rPr sz="2000"/>
              <a:t>-(void)touchesMoved:(NSSet *)touches withEvent:(UIEvent *)event;</a:t>
            </a:r>
            <a:endParaRPr sz="2000"/>
          </a:p>
          <a:p>
            <a:pPr lvl="0" algn="l">
              <a:defRPr sz="1800"/>
            </a:pPr>
            <a:endParaRPr sz="2000"/>
          </a:p>
          <a:p>
            <a:pPr lvl="0" algn="l">
              <a:defRPr sz="1800"/>
            </a:pPr>
            <a:r>
              <a:rPr sz="2000"/>
              <a:t>-(void)touchesEnded:(NSSet *)touches withEvent:(UIEvent *)event;</a:t>
            </a:r>
            <a:endParaRPr sz="2000"/>
          </a:p>
          <a:p>
            <a:pPr lvl="0" algn="l">
              <a:defRPr sz="1800"/>
            </a:pPr>
            <a:endParaRPr sz="2000"/>
          </a:p>
          <a:p>
            <a:pPr lvl="0" algn="l">
              <a:defRPr sz="1800"/>
            </a:pPr>
            <a:r>
              <a:rPr sz="2000"/>
              <a:t>-(void)touchesCancelled:(NSSet *)touches withEvent:(UIEvent *)event;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2"/>
          <p:cNvGrpSpPr/>
          <p:nvPr/>
        </p:nvGrpSpPr>
        <p:grpSpPr>
          <a:xfrm>
            <a:off x="225821" y="144328"/>
            <a:ext cx="12553158" cy="9464944"/>
            <a:chOff x="0" y="0"/>
            <a:chExt cx="12553156" cy="9464943"/>
          </a:xfrm>
        </p:grpSpPr>
        <p:sp>
          <p:nvSpPr>
            <p:cNvPr id="150" name="Shape 150"/>
            <p:cNvSpPr/>
            <p:nvPr/>
          </p:nvSpPr>
          <p:spPr>
            <a:xfrm>
              <a:off x="0" y="0"/>
              <a:ext cx="12553157" cy="779806"/>
            </a:xfrm>
            <a:prstGeom prst="roundRect">
              <a:avLst>
                <a:gd name="adj" fmla="val 25803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事件响应顺序</a:t>
              </a:r>
            </a:p>
          </p:txBody>
        </p:sp>
        <p:sp>
          <p:nvSpPr>
            <p:cNvPr id="151" name="Shape 151"/>
            <p:cNvSpPr/>
            <p:nvPr/>
          </p:nvSpPr>
          <p:spPr>
            <a:xfrm flipV="1">
              <a:off x="84302" y="850904"/>
              <a:ext cx="1" cy="86140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sp>
        <p:nvSpPr>
          <p:cNvPr id="153" name="Shape 153"/>
          <p:cNvSpPr/>
          <p:nvPr/>
        </p:nvSpPr>
        <p:spPr>
          <a:xfrm>
            <a:off x="738381" y="1303420"/>
            <a:ext cx="8420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UIKit的事件分发机制是典型的责任链模式</a:t>
            </a:r>
          </a:p>
        </p:txBody>
      </p:sp>
      <p:pic>
        <p:nvPicPr>
          <p:cNvPr id="15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207" y="7004132"/>
            <a:ext cx="8864601" cy="2656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03198" y="2028457"/>
            <a:ext cx="3340101" cy="4546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611650" y="2957654"/>
            <a:ext cx="7869396" cy="165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pPr lvl="0">
              <a:defRPr sz="1800"/>
            </a:pPr>
            <a:r>
              <a:rPr sz="2000"/>
              <a:t>假设一个单击事件发生在了View D里面，系统首先会从最顶层的View A开始寻找，发现事件是在View A或者其子类里面，那么接着从B和C找，发现事件是在C或者其子类里面，那么接着到C里面找，这时发现事件是在D里面，并且D已经没有子类了，那么hit-test view就是View D啦。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5821" y="132449"/>
            <a:ext cx="12553158" cy="779806"/>
          </a:xfrm>
          <a:prstGeom prst="roundRect">
            <a:avLst>
              <a:gd name="adj" fmla="val 258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主要内容</a:t>
            </a:r>
          </a:p>
        </p:txBody>
      </p:sp>
      <p:sp>
        <p:nvSpPr>
          <p:cNvPr id="38" name="Shape 38"/>
          <p:cNvSpPr/>
          <p:nvPr/>
        </p:nvSpPr>
        <p:spPr>
          <a:xfrm flipV="1">
            <a:off x="310124" y="983353"/>
            <a:ext cx="1" cy="861404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9" name="Shape 39"/>
          <p:cNvSpPr/>
          <p:nvPr/>
        </p:nvSpPr>
        <p:spPr>
          <a:xfrm>
            <a:off x="777572" y="1922528"/>
            <a:ext cx="10020402" cy="384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635000" indent="-635000" algn="l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600"/>
              <a:t>UIKit理解</a:t>
            </a:r>
            <a:endParaRPr sz="3600"/>
          </a:p>
          <a:p>
            <a:pPr lvl="0" marL="635000" indent="-635000" algn="l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600"/>
              <a:t>构建TableView</a:t>
            </a:r>
            <a:endParaRPr sz="3600"/>
          </a:p>
          <a:p>
            <a:pPr lvl="0" marL="635000" indent="-635000" algn="l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600"/>
              <a:t>定制ViewController</a:t>
            </a:r>
            <a:endParaRPr sz="3600"/>
          </a:p>
          <a:p>
            <a:pPr lvl="0" marL="635000" indent="-635000" algn="l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600"/>
              <a:t>如何在实践中应用设计模式以及一些设计思想</a:t>
            </a:r>
            <a:endParaRPr sz="3600"/>
          </a:p>
          <a:p>
            <a:pPr lvl="0" marL="635000" indent="-635000" algn="l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600"/>
              <a:t>TableView可扩展性探讨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60"/>
          <p:cNvGrpSpPr/>
          <p:nvPr/>
        </p:nvGrpSpPr>
        <p:grpSpPr>
          <a:xfrm>
            <a:off x="225821" y="144328"/>
            <a:ext cx="12553158" cy="9464944"/>
            <a:chOff x="0" y="0"/>
            <a:chExt cx="12553156" cy="9464943"/>
          </a:xfrm>
        </p:grpSpPr>
        <p:sp>
          <p:nvSpPr>
            <p:cNvPr id="158" name="Shape 158"/>
            <p:cNvSpPr/>
            <p:nvPr/>
          </p:nvSpPr>
          <p:spPr>
            <a:xfrm>
              <a:off x="0" y="0"/>
              <a:ext cx="12553157" cy="779806"/>
            </a:xfrm>
            <a:prstGeom prst="roundRect">
              <a:avLst>
                <a:gd name="adj" fmla="val 25803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UIGestureRecognizer</a:t>
              </a:r>
            </a:p>
          </p:txBody>
        </p:sp>
        <p:sp>
          <p:nvSpPr>
            <p:cNvPr id="159" name="Shape 159"/>
            <p:cNvSpPr/>
            <p:nvPr/>
          </p:nvSpPr>
          <p:spPr>
            <a:xfrm flipV="1">
              <a:off x="84302" y="850904"/>
              <a:ext cx="1" cy="86140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sp>
        <p:nvSpPr>
          <p:cNvPr id="161" name="Shape 161"/>
          <p:cNvSpPr/>
          <p:nvPr/>
        </p:nvSpPr>
        <p:spPr>
          <a:xfrm>
            <a:off x="614354" y="3431159"/>
            <a:ext cx="524512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172861" indent="-172861" algn="l" defTabSz="457200">
              <a:buSzPct val="75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20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UITapGestureRecognizer</a:t>
            </a:r>
            <a:endParaRPr sz="20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72861" indent="-172861" algn="l" defTabSz="457200">
              <a:buSzPct val="75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20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UIPinchGestureRecognizer</a:t>
            </a:r>
            <a:endParaRPr sz="20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72861" indent="-172861" algn="l" defTabSz="457200">
              <a:buSzPct val="75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2000" u="sng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UIRotationGestureRecognizer</a:t>
            </a:r>
            <a:endParaRPr sz="20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72861" indent="-172861" algn="l" defTabSz="457200">
              <a:buSzPct val="75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20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UISwipeGestureRecognizer</a:t>
            </a:r>
            <a:endParaRPr sz="20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72861" indent="-172861" algn="l" defTabSz="457200">
              <a:buSzPct val="75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20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UIPanGestureRecognizer</a:t>
            </a:r>
            <a:endParaRPr sz="20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72861" indent="-172861" algn="l" defTabSz="457200">
              <a:buSzPct val="75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20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UIScreenEdgePanGestureRecognizer</a:t>
            </a:r>
            <a:endParaRPr sz="20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72861" indent="-172861" algn="l" defTabSz="457200">
              <a:buSzPct val="75000"/>
              <a:buChar char="•"/>
              <a:tabLst>
                <a:tab pos="139700" algn="l"/>
                <a:tab pos="457200" algn="l"/>
              </a:tabLst>
              <a:defRPr sz="1800"/>
            </a:pPr>
            <a:r>
              <a:rPr sz="20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UILongPressGestureRecognizer</a:t>
            </a:r>
          </a:p>
        </p:txBody>
      </p:sp>
      <p:sp>
        <p:nvSpPr>
          <p:cNvPr id="162" name="Shape 162"/>
          <p:cNvSpPr/>
          <p:nvPr/>
        </p:nvSpPr>
        <p:spPr>
          <a:xfrm>
            <a:off x="594546" y="1241088"/>
            <a:ext cx="10921179" cy="1421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/>
            </a:pPr>
            <a:r>
              <a:rPr sz="3000"/>
              <a:t>当我们使用手势的时候，很明显不能每一个View都实现一遍响应触摸时间的所有函数。我们需要一个非常好用的对于事件处理的封装，apple为我们提供了UIGestureRecognizer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336550" y="368807"/>
            <a:ext cx="33147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响应和处理事件</a:t>
            </a:r>
          </a:p>
        </p:txBody>
      </p:sp>
      <p:sp>
        <p:nvSpPr>
          <p:cNvPr id="165" name="Shape 165"/>
          <p:cNvSpPr/>
          <p:nvPr/>
        </p:nvSpPr>
        <p:spPr>
          <a:xfrm>
            <a:off x="436880" y="1104900"/>
            <a:ext cx="11080293" cy="77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1700"/>
              <a:t>- (void) addTapTarget:(id)target selector:(SEL)selecotr</a:t>
            </a:r>
            <a:endParaRPr sz="1700"/>
          </a:p>
          <a:p>
            <a:pPr lvl="0" algn="l">
              <a:defRPr sz="1800"/>
            </a:pPr>
            <a:r>
              <a:rPr sz="1700"/>
              <a:t>{</a:t>
            </a:r>
            <a:endParaRPr sz="1700"/>
          </a:p>
          <a:p>
            <a:pPr lvl="0" algn="l">
              <a:defRPr sz="1800"/>
            </a:pPr>
            <a:r>
              <a:rPr sz="1700"/>
              <a:t>    self.userInteractionEnabled = YES;</a:t>
            </a:r>
            <a:endParaRPr sz="1700"/>
          </a:p>
          <a:p>
            <a:pPr lvl="0" algn="l">
              <a:defRPr sz="1800"/>
            </a:pPr>
            <a:r>
              <a:rPr sz="1700"/>
              <a:t>    UITapGestureRecognizer* tapGesture = [[UITapGestureRecognizer alloc] initWithTarget:target action:selecotr];</a:t>
            </a:r>
            <a:endParaRPr sz="1700"/>
          </a:p>
          <a:p>
            <a:pPr lvl="0" algn="l">
              <a:defRPr sz="1800"/>
            </a:pPr>
            <a:r>
              <a:rPr sz="1700"/>
              <a:t>    tapGesture.numberOfTapsRequired = 1;</a:t>
            </a:r>
            <a:endParaRPr sz="1700"/>
          </a:p>
          <a:p>
            <a:pPr lvl="0" algn="l">
              <a:defRPr sz="1800"/>
            </a:pPr>
            <a:r>
              <a:rPr sz="1700"/>
              <a:t>    tapGesture.numberOfTouchesRequired = 1;</a:t>
            </a:r>
            <a:endParaRPr sz="1700"/>
          </a:p>
          <a:p>
            <a:pPr lvl="0" algn="l">
              <a:defRPr sz="1800"/>
            </a:pPr>
            <a:r>
              <a:rPr sz="1700"/>
              <a:t>    [self addGestureRecognizer:tapGesture];</a:t>
            </a:r>
            <a:endParaRPr sz="1700"/>
          </a:p>
          <a:p>
            <a:pPr lvl="0" algn="l">
              <a:defRPr sz="1800"/>
            </a:pPr>
            <a:r>
              <a:rPr sz="1700"/>
              <a:t>}</a:t>
            </a:r>
            <a:endParaRPr sz="1700"/>
          </a:p>
          <a:p>
            <a:pPr lvl="0" algn="l">
              <a:defRPr sz="1800"/>
            </a:pPr>
            <a:r>
              <a:rPr sz="1700"/>
              <a:t>...</a:t>
            </a:r>
            <a:endParaRPr sz="1700"/>
          </a:p>
          <a:p>
            <a:pPr lvl="0" algn="l">
              <a:defRPr sz="1800"/>
            </a:pPr>
            <a:r>
              <a:rPr sz="1700"/>
              <a:t>[self addTapTarget:self selector:@selector(handleTapGestrue:)];</a:t>
            </a:r>
            <a:endParaRPr sz="1700"/>
          </a:p>
          <a:p>
            <a:pPr lvl="0" algn="l">
              <a:defRPr sz="1800"/>
            </a:pPr>
            <a:r>
              <a:rPr sz="1700"/>
              <a:t>...</a:t>
            </a:r>
            <a:endParaRPr sz="1700"/>
          </a:p>
          <a:p>
            <a:pPr lvl="0" algn="l">
              <a:defRPr sz="1800"/>
            </a:pPr>
            <a:r>
              <a:rPr sz="1700"/>
              <a:t>- (void) handleTapGestrue:(UITapGestureRecognizer*)tapGestrue</a:t>
            </a:r>
            <a:endParaRPr sz="1700"/>
          </a:p>
          <a:p>
            <a:pPr lvl="0" algn="l">
              <a:defRPr sz="1800"/>
            </a:pPr>
            <a:r>
              <a:rPr sz="1700"/>
              <a:t>{</a:t>
            </a:r>
            <a:endParaRPr sz="1700"/>
          </a:p>
          <a:p>
            <a:pPr lvl="0" algn="l">
              <a:defRPr sz="1800"/>
            </a:pPr>
            <a:r>
              <a:rPr sz="1700"/>
              <a:t>    CGPoint point = [tapGestrue locationInView:self];</a:t>
            </a:r>
            <a:endParaRPr sz="1700"/>
          </a:p>
          <a:p>
            <a:pPr lvl="0" algn="l">
              <a:defRPr sz="1800"/>
            </a:pPr>
            <a:r>
              <a:rPr sz="1700"/>
              <a:t>    NSArray* cells = _visibleCellsMap.allValues;</a:t>
            </a:r>
            <a:endParaRPr sz="1700"/>
          </a:p>
          <a:p>
            <a:pPr lvl="0" algn="l">
              <a:defRPr sz="1800"/>
            </a:pPr>
            <a:r>
              <a:rPr sz="1700"/>
              <a:t>    for (DZTableViewCell* each in cells) {</a:t>
            </a:r>
            <a:endParaRPr sz="1700"/>
          </a:p>
          <a:p>
            <a:pPr lvl="0" algn="l">
              <a:defRPr sz="1800"/>
            </a:pPr>
            <a:r>
              <a:rPr sz="1700"/>
              <a:t>        CGRect rect = each.frame;</a:t>
            </a:r>
            <a:endParaRPr sz="1700"/>
          </a:p>
          <a:p>
            <a:pPr lvl="0" algn="l">
              <a:defRPr sz="1800"/>
            </a:pPr>
            <a:r>
              <a:rPr sz="1700"/>
              <a:t>        if (CGRectContainsPoint(rect, point)) {</a:t>
            </a:r>
            <a:endParaRPr sz="1700"/>
          </a:p>
          <a:p>
            <a:pPr lvl="0" algn="l">
              <a:defRPr sz="1800"/>
            </a:pPr>
            <a:r>
              <a:rPr sz="1700"/>
              <a:t>            if ([_actionDelegate respondsToSelector:@selector(dzTableView:didTapAtRow:)]) {</a:t>
            </a:r>
            <a:endParaRPr sz="1700"/>
          </a:p>
          <a:p>
            <a:pPr lvl="0" algn="l">
              <a:defRPr sz="1800"/>
            </a:pPr>
            <a:r>
              <a:rPr sz="1700"/>
              <a:t>                [_actionDelegate dzTableView:self didTapAtRow:each.index];</a:t>
            </a:r>
            <a:endParaRPr sz="1700"/>
          </a:p>
          <a:p>
            <a:pPr lvl="0" algn="l">
              <a:defRPr sz="1800"/>
            </a:pPr>
            <a:r>
              <a:rPr sz="1700"/>
              <a:t>            }</a:t>
            </a:r>
            <a:endParaRPr sz="1700"/>
          </a:p>
          <a:p>
            <a:pPr lvl="0" algn="l">
              <a:defRPr sz="1800"/>
            </a:pPr>
            <a:r>
              <a:rPr sz="1700"/>
              <a:t>            each.isSelected = YES;</a:t>
            </a:r>
            <a:endParaRPr sz="1700"/>
          </a:p>
          <a:p>
            <a:pPr lvl="0" algn="l">
              <a:defRPr sz="1800"/>
            </a:pPr>
            <a:r>
              <a:rPr sz="1700"/>
              <a:t>            _selectedIndex = each.index;</a:t>
            </a:r>
            <a:endParaRPr sz="1700"/>
          </a:p>
          <a:p>
            <a:pPr lvl="0" algn="l">
              <a:defRPr sz="1800"/>
            </a:pPr>
            <a:r>
              <a:rPr sz="1700"/>
              <a:t>        }</a:t>
            </a:r>
            <a:endParaRPr sz="1700"/>
          </a:p>
          <a:p>
            <a:pPr lvl="0" algn="l">
              <a:defRPr sz="1800"/>
            </a:pPr>
            <a:r>
              <a:rPr sz="1700"/>
              <a:t>        else</a:t>
            </a:r>
            <a:endParaRPr sz="1700"/>
          </a:p>
          <a:p>
            <a:pPr lvl="0" algn="l">
              <a:defRPr sz="1800"/>
            </a:pPr>
            <a:r>
              <a:rPr sz="1700"/>
              <a:t>        {</a:t>
            </a:r>
            <a:endParaRPr sz="1700"/>
          </a:p>
          <a:p>
            <a:pPr lvl="0" algn="l">
              <a:defRPr sz="1800"/>
            </a:pPr>
            <a:r>
              <a:rPr sz="1700"/>
              <a:t>            each.isSelected = NO;</a:t>
            </a:r>
            <a:endParaRPr sz="1700"/>
          </a:p>
          <a:p>
            <a:pPr lvl="0" algn="l">
              <a:defRPr sz="1800"/>
            </a:pPr>
            <a:r>
              <a:rPr sz="1700"/>
              <a:t>        }</a:t>
            </a:r>
            <a:endParaRPr sz="1700"/>
          </a:p>
          <a:p>
            <a:pPr lvl="0" algn="l">
              <a:defRPr sz="1800"/>
            </a:pPr>
            <a:r>
              <a:rPr sz="1700"/>
              <a:t>    }</a:t>
            </a:r>
            <a:endParaRPr sz="1700"/>
          </a:p>
          <a:p>
            <a:pPr lvl="0" algn="l">
              <a:defRPr sz="1800"/>
            </a:pPr>
            <a:r>
              <a:rPr sz="1700"/>
              <a:t>}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9"/>
          <p:cNvGrpSpPr/>
          <p:nvPr/>
        </p:nvGrpSpPr>
        <p:grpSpPr>
          <a:xfrm>
            <a:off x="225821" y="144328"/>
            <a:ext cx="12553158" cy="9464944"/>
            <a:chOff x="0" y="0"/>
            <a:chExt cx="12553156" cy="9464943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12553157" cy="779806"/>
            </a:xfrm>
            <a:prstGeom prst="roundRect">
              <a:avLst>
                <a:gd name="adj" fmla="val 25803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UIViewController</a:t>
              </a:r>
            </a:p>
          </p:txBody>
        </p:sp>
        <p:sp>
          <p:nvSpPr>
            <p:cNvPr id="168" name="Shape 168"/>
            <p:cNvSpPr/>
            <p:nvPr/>
          </p:nvSpPr>
          <p:spPr>
            <a:xfrm flipV="1">
              <a:off x="84302" y="850904"/>
              <a:ext cx="1" cy="86140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sp>
        <p:nvSpPr>
          <p:cNvPr id="170" name="Shape 170"/>
          <p:cNvSpPr/>
          <p:nvPr/>
        </p:nvSpPr>
        <p:spPr>
          <a:xfrm>
            <a:off x="637448" y="1139691"/>
            <a:ext cx="11729904" cy="2283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/>
            </a:pPr>
            <a:r>
              <a:rPr sz="3000"/>
              <a:t>在UIKit框架使用的MVC模式中UIViewController属于C层，介于View层和Model层之间。同是也是三层架构中的业务逻辑层。所以很多时候，他是数据层向界面层传递信息的通路，也是控制界面逻辑的管理者。可谓是责任重大。而往往我们很大一部分的界面相关的工作都是在某个ViewController中完成的。</a:t>
            </a:r>
          </a:p>
        </p:txBody>
      </p:sp>
      <p:sp>
        <p:nvSpPr>
          <p:cNvPr id="171" name="Shape 171"/>
          <p:cNvSpPr/>
          <p:nvPr/>
        </p:nvSpPr>
        <p:spPr>
          <a:xfrm>
            <a:off x="2025318" y="8096609"/>
            <a:ext cx="2271026" cy="5793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00501" dist="94535" dir="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Model</a:t>
            </a:r>
          </a:p>
        </p:txBody>
      </p:sp>
      <p:sp>
        <p:nvSpPr>
          <p:cNvPr id="172" name="Shape 172"/>
          <p:cNvSpPr/>
          <p:nvPr/>
        </p:nvSpPr>
        <p:spPr>
          <a:xfrm>
            <a:off x="2025318" y="4587147"/>
            <a:ext cx="2271026" cy="5793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00501" dist="94535" dir="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View</a:t>
            </a:r>
          </a:p>
        </p:txBody>
      </p:sp>
      <p:sp>
        <p:nvSpPr>
          <p:cNvPr id="173" name="Shape 173"/>
          <p:cNvSpPr/>
          <p:nvPr/>
        </p:nvSpPr>
        <p:spPr>
          <a:xfrm>
            <a:off x="1923718" y="6341878"/>
            <a:ext cx="2474226" cy="5793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00501" dist="94535" dir="54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UIViewController</a:t>
            </a:r>
          </a:p>
        </p:txBody>
      </p:sp>
      <p:cxnSp>
        <p:nvCxnSpPr>
          <p:cNvPr id="174" name="Connector 174"/>
          <p:cNvCxnSpPr>
            <a:stCxn id="173" idx="0"/>
            <a:endCxn id="172" idx="0"/>
          </p:cNvCxnSpPr>
          <p:nvPr/>
        </p:nvCxnSpPr>
        <p:spPr>
          <a:xfrm flipH="1" flipV="1">
            <a:off x="3160831" y="4876799"/>
            <a:ext cx="1" cy="1754733"/>
          </a:xfrm>
          <a:prstGeom prst="straightConnector1">
            <a:avLst/>
          </a:prstGeom>
          <a:ln w="25400">
            <a:solidFill/>
            <a:miter lim="400000"/>
          </a:ln>
        </p:spPr>
      </p:cxnSp>
      <p:cxnSp>
        <p:nvCxnSpPr>
          <p:cNvPr id="175" name="Connector 175"/>
          <p:cNvCxnSpPr>
            <a:stCxn id="171" idx="0"/>
            <a:endCxn id="173" idx="0"/>
          </p:cNvCxnSpPr>
          <p:nvPr/>
        </p:nvCxnSpPr>
        <p:spPr>
          <a:xfrm flipV="1">
            <a:off x="3160831" y="6631531"/>
            <a:ext cx="1" cy="1754732"/>
          </a:xfrm>
          <a:prstGeom prst="straightConnector1">
            <a:avLst/>
          </a:prstGeom>
          <a:ln w="25400">
            <a:solidFill/>
            <a:miter lim="400000"/>
          </a:ln>
        </p:spPr>
      </p:cxnSp>
      <p:sp>
        <p:nvSpPr>
          <p:cNvPr id="176" name="Shape 176"/>
          <p:cNvSpPr/>
          <p:nvPr/>
        </p:nvSpPr>
        <p:spPr>
          <a:xfrm>
            <a:off x="7740549" y="8096609"/>
            <a:ext cx="2271026" cy="5793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92100" dist="94535" dir="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数据层</a:t>
            </a:r>
          </a:p>
        </p:txBody>
      </p:sp>
      <p:sp>
        <p:nvSpPr>
          <p:cNvPr id="177" name="Shape 177"/>
          <p:cNvSpPr/>
          <p:nvPr/>
        </p:nvSpPr>
        <p:spPr>
          <a:xfrm>
            <a:off x="7740549" y="4587148"/>
            <a:ext cx="2271026" cy="57930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92100" dist="94535" dir="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展示层</a:t>
            </a:r>
          </a:p>
        </p:txBody>
      </p:sp>
      <p:sp>
        <p:nvSpPr>
          <p:cNvPr id="178" name="Shape 178"/>
          <p:cNvSpPr/>
          <p:nvPr/>
        </p:nvSpPr>
        <p:spPr>
          <a:xfrm>
            <a:off x="6556483" y="6341878"/>
            <a:ext cx="4639158" cy="5793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92100" dist="94535" dir="5400000">
              <a:srgbClr val="000000">
                <a:alpha val="5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UIViewController（业务逻辑层）</a:t>
            </a:r>
          </a:p>
        </p:txBody>
      </p:sp>
      <p:cxnSp>
        <p:nvCxnSpPr>
          <p:cNvPr id="179" name="Connector 179"/>
          <p:cNvCxnSpPr>
            <a:stCxn id="178" idx="0"/>
            <a:endCxn id="177" idx="0"/>
          </p:cNvCxnSpPr>
          <p:nvPr/>
        </p:nvCxnSpPr>
        <p:spPr>
          <a:xfrm flipV="1">
            <a:off x="8876061" y="4876800"/>
            <a:ext cx="1" cy="1754732"/>
          </a:xfrm>
          <a:prstGeom prst="straightConnector1">
            <a:avLst/>
          </a:prstGeom>
          <a:ln w="25400">
            <a:solidFill/>
            <a:miter lim="400000"/>
          </a:ln>
        </p:spPr>
      </p:cxnSp>
      <p:cxnSp>
        <p:nvCxnSpPr>
          <p:cNvPr id="180" name="Connector 180"/>
          <p:cNvCxnSpPr>
            <a:stCxn id="176" idx="0"/>
            <a:endCxn id="178" idx="0"/>
          </p:cNvCxnSpPr>
          <p:nvPr/>
        </p:nvCxnSpPr>
        <p:spPr>
          <a:xfrm flipH="1" flipV="1">
            <a:off x="8876061" y="6631531"/>
            <a:ext cx="1" cy="1754731"/>
          </a:xfrm>
          <a:prstGeom prst="straightConnector1">
            <a:avLst/>
          </a:prstGeom>
          <a:ln w="25400">
            <a:solidFill/>
            <a:miter lim="400000"/>
          </a:ln>
        </p:spPr>
      </p:cxn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4"/>
          <p:cNvGrpSpPr/>
          <p:nvPr/>
        </p:nvGrpSpPr>
        <p:grpSpPr>
          <a:xfrm>
            <a:off x="225821" y="144328"/>
            <a:ext cx="12553158" cy="9464944"/>
            <a:chOff x="0" y="0"/>
            <a:chExt cx="12553156" cy="9464943"/>
          </a:xfrm>
        </p:grpSpPr>
        <p:sp>
          <p:nvSpPr>
            <p:cNvPr id="182" name="Shape 182"/>
            <p:cNvSpPr/>
            <p:nvPr/>
          </p:nvSpPr>
          <p:spPr>
            <a:xfrm>
              <a:off x="0" y="0"/>
              <a:ext cx="12553157" cy="779806"/>
            </a:xfrm>
            <a:prstGeom prst="roundRect">
              <a:avLst>
                <a:gd name="adj" fmla="val 25803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DZTableViewController</a:t>
              </a:r>
            </a:p>
          </p:txBody>
        </p:sp>
        <p:sp>
          <p:nvSpPr>
            <p:cNvPr id="183" name="Shape 183"/>
            <p:cNvSpPr/>
            <p:nvPr/>
          </p:nvSpPr>
          <p:spPr>
            <a:xfrm flipV="1">
              <a:off x="84302" y="850904"/>
              <a:ext cx="1" cy="86140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sp>
        <p:nvSpPr>
          <p:cNvPr id="185" name="Shape 185"/>
          <p:cNvSpPr/>
          <p:nvPr/>
        </p:nvSpPr>
        <p:spPr>
          <a:xfrm>
            <a:off x="492559" y="1196694"/>
            <a:ext cx="10584181" cy="877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1600"/>
              <a:t>@interface DZTableViewController : UIViewController &lt;DZTableViewSourceDelegate, DZTableViewActionDelegate&gt;</a:t>
            </a:r>
            <a:endParaRPr sz="1600"/>
          </a:p>
          <a:p>
            <a:pPr lvl="0" algn="l">
              <a:defRPr sz="1800"/>
            </a:pPr>
            <a:r>
              <a:rPr sz="1600"/>
              <a:t>@property (nonatomic, strong) UIImageView* headerView;</a:t>
            </a:r>
            <a:endParaRPr sz="1600"/>
          </a:p>
          <a:p>
            <a:pPr lvl="0" algn="l">
              <a:defRPr sz="1800"/>
            </a:pPr>
            <a:r>
              <a:rPr sz="1600"/>
              <a:t>@property (nonatomic, strong) UIImageView* backgroudView;</a:t>
            </a:r>
            <a:endParaRPr sz="1600"/>
          </a:p>
          <a:p>
            <a:pPr lvl="0" algn="l">
              <a:defRPr sz="1800"/>
            </a:pPr>
            <a:r>
              <a:rPr sz="1600"/>
              <a:t>@property (nonatomic, strong ,readonly) DZTableView* tableView;</a:t>
            </a:r>
            <a:endParaRPr sz="1600"/>
          </a:p>
          <a:p>
            <a:pPr lvl="0" algn="l">
              <a:defRPr sz="1800"/>
            </a:pPr>
            <a:r>
              <a:rPr sz="1600"/>
              <a:t>@end</a:t>
            </a:r>
            <a:endParaRPr sz="1600"/>
          </a:p>
          <a:p>
            <a:pPr lvl="0" algn="l">
              <a:defRPr sz="1800"/>
            </a:pPr>
            <a:r>
              <a:rPr sz="1600"/>
              <a:t>………..</a:t>
            </a:r>
            <a:endParaRPr sz="1600"/>
          </a:p>
          <a:p>
            <a:pPr lvl="0" algn="l">
              <a:defRPr sz="1800"/>
            </a:pPr>
            <a:r>
              <a:rPr sz="1600"/>
              <a:t>- (DZTableView*) tableView</a:t>
            </a:r>
            <a:endParaRPr sz="1600"/>
          </a:p>
          <a:p>
            <a:pPr lvl="0" algn="l">
              <a:defRPr sz="1800"/>
            </a:pPr>
            <a:r>
              <a:rPr sz="1600"/>
              <a:t>{</a:t>
            </a:r>
            <a:endParaRPr sz="1600"/>
          </a:p>
          <a:p>
            <a:pPr lvl="0" algn="l">
              <a:defRPr sz="1800"/>
            </a:pPr>
            <a:r>
              <a:rPr sz="1600"/>
              <a:t>    if (!_tableView) {</a:t>
            </a:r>
            <a:endParaRPr sz="1600"/>
          </a:p>
          <a:p>
            <a:pPr lvl="0" algn="l">
              <a:defRPr sz="1800"/>
            </a:pPr>
            <a:r>
              <a:rPr sz="1600"/>
              <a:t>        _tableView = [[DZTableView alloc] initWithFrame:CGRectLoadViewFrame];</a:t>
            </a:r>
            <a:endParaRPr sz="1600"/>
          </a:p>
          <a:p>
            <a:pPr lvl="0" algn="l">
              <a:defRPr sz="1800"/>
            </a:pPr>
            <a:r>
              <a:rPr sz="1600"/>
              <a:t>        _tableView.dataSource = self;</a:t>
            </a:r>
            <a:endParaRPr sz="1600"/>
          </a:p>
          <a:p>
            <a:pPr lvl="0" algn="l">
              <a:defRPr sz="1800"/>
            </a:pPr>
            <a:r>
              <a:rPr sz="1600"/>
              <a:t>        _tableView.delegate = self;</a:t>
            </a:r>
            <a:endParaRPr sz="1600"/>
          </a:p>
          <a:p>
            <a:pPr lvl="0" algn="l">
              <a:defRPr sz="1800"/>
            </a:pPr>
            <a:r>
              <a:rPr sz="1600"/>
              <a:t>        _tableView.actionDelegate = self;</a:t>
            </a:r>
            <a:endParaRPr sz="1600"/>
          </a:p>
          <a:p>
            <a:pPr lvl="0" algn="l">
              <a:defRPr sz="1800"/>
            </a:pPr>
            <a:r>
              <a:rPr sz="1600"/>
              <a:t>    }</a:t>
            </a:r>
            <a:endParaRPr sz="1600"/>
          </a:p>
          <a:p>
            <a:pPr lvl="0" algn="l">
              <a:defRPr sz="1800"/>
            </a:pPr>
            <a:r>
              <a:rPr sz="1600"/>
              <a:t>    return _tableView;</a:t>
            </a:r>
            <a:endParaRPr sz="1600"/>
          </a:p>
          <a:p>
            <a:pPr lvl="0" algn="l">
              <a:defRPr sz="1800"/>
            </a:pPr>
            <a:r>
              <a:rPr sz="1600"/>
              <a:t>}</a:t>
            </a:r>
            <a:endParaRPr sz="1600"/>
          </a:p>
          <a:p>
            <a:pPr lvl="0" algn="l">
              <a:defRPr sz="1800"/>
            </a:pPr>
            <a:r>
              <a:rPr sz="1600"/>
              <a:t>- (void) loadView</a:t>
            </a:r>
            <a:endParaRPr sz="1600"/>
          </a:p>
          <a:p>
            <a:pPr lvl="0" algn="l">
              <a:defRPr sz="1800"/>
            </a:pPr>
            <a:r>
              <a:rPr sz="1600"/>
              <a:t>{</a:t>
            </a:r>
            <a:endParaRPr sz="1600"/>
          </a:p>
          <a:p>
            <a:pPr lvl="0" algn="l">
              <a:defRPr sz="1800"/>
            </a:pPr>
            <a:r>
              <a:rPr sz="1600"/>
              <a:t>    DZTableView* tableView = self.tableView;</a:t>
            </a:r>
            <a:endParaRPr sz="1600"/>
          </a:p>
          <a:p>
            <a:pPr lvl="0" algn="l">
              <a:defRPr sz="1800"/>
            </a:pPr>
            <a:r>
              <a:rPr sz="1600"/>
              <a:t>    DZPullDownView* pullView = [[DZPullDownView alloc] init];</a:t>
            </a:r>
            <a:endParaRPr sz="1600"/>
          </a:p>
          <a:p>
            <a:pPr lvl="0" algn="l">
              <a:defRPr sz="1800"/>
            </a:pPr>
            <a:r>
              <a:rPr sz="1600"/>
              <a:t>    pullView.height = 44;</a:t>
            </a:r>
            <a:endParaRPr sz="1600"/>
          </a:p>
          <a:p>
            <a:pPr lvl="0" algn="l">
              <a:defRPr sz="1800"/>
            </a:pPr>
            <a:r>
              <a:rPr sz="1600"/>
              <a:t>    pullView.delegate = self;</a:t>
            </a:r>
            <a:endParaRPr sz="1600"/>
          </a:p>
          <a:p>
            <a:pPr lvl="0" algn="l">
              <a:defRPr sz="1800"/>
            </a:pPr>
            <a:r>
              <a:rPr sz="1600"/>
              <a:t>    tableView.topPullDownView = pullView;</a:t>
            </a:r>
            <a:endParaRPr sz="1600"/>
          </a:p>
          <a:p>
            <a:pPr lvl="0" algn="l">
              <a:defRPr sz="1800"/>
            </a:pPr>
            <a:r>
              <a:rPr sz="1600"/>
              <a:t>}</a:t>
            </a:r>
            <a:endParaRPr sz="1600"/>
          </a:p>
          <a:p>
            <a:pPr lvl="0" marL="135819" indent="-135819" algn="l" defTabSz="457200">
              <a:buSzPct val="75000"/>
              <a:buChar char="-"/>
              <a:tabLst>
                <a:tab pos="330200" algn="l"/>
              </a:tabLst>
              <a:defRPr sz="1800"/>
            </a:pPr>
            <a:r>
              <a:rPr sz="1600">
                <a:latin typeface="Menlo Regular"/>
                <a:ea typeface="Menlo Regular"/>
                <a:cs typeface="Menlo Regular"/>
                <a:sym typeface="Menlo Regular"/>
              </a:rPr>
              <a:t>(</a:t>
            </a:r>
            <a:r>
              <a:rPr sz="1600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600">
                <a:latin typeface="Menlo Regular"/>
                <a:ea typeface="Menlo Regular"/>
                <a:cs typeface="Menlo Regular"/>
                <a:sym typeface="Menlo Regular"/>
              </a:rPr>
              <a:t>)viewDidLoad</a:t>
            </a:r>
            <a:endParaRPr sz="16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600">
                <a:latin typeface="Menlo Regular"/>
                <a:ea typeface="Menlo Regular"/>
                <a:cs typeface="Menlo Regular"/>
                <a:sym typeface="Menlo Regular"/>
              </a:rPr>
              <a:t>{</a:t>
            </a:r>
            <a:endParaRPr sz="16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600">
                <a:latin typeface="Menlo Regular"/>
                <a:ea typeface="Menlo Regular"/>
                <a:cs typeface="Menlo Regular"/>
                <a:sym typeface="Menlo Regular"/>
              </a:rPr>
              <a:t>	[super viewDidLoad];</a:t>
            </a:r>
            <a:endParaRPr sz="16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600">
                <a:latin typeface="Menlo Regular"/>
                <a:ea typeface="Menlo Regular"/>
                <a:cs typeface="Menlo Regular"/>
                <a:sym typeface="Menlo Regular"/>
              </a:rPr>
              <a:t>}</a:t>
            </a:r>
            <a:endParaRPr sz="16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1600">
                <a:latin typeface="Menlo Regular"/>
                <a:ea typeface="Menlo Regular"/>
                <a:cs typeface="Menlo Regular"/>
                <a:sym typeface="Menlo Regular"/>
              </a:rPr>
              <a:t>/*</a:t>
            </a:r>
            <a:endParaRPr sz="16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16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	*	– viewWillAppear:</a:t>
            </a:r>
            <a:endParaRPr sz="16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16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	*	– viewDidAppear:</a:t>
            </a:r>
            <a:endParaRPr sz="16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16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	*	– viewWillDisappear:</a:t>
            </a:r>
            <a:endParaRPr sz="16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16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	*	– viewDidDisappear:</a:t>
            </a:r>
            <a:endParaRPr sz="16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16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	*	– viewWillLayoutSubviews</a:t>
            </a:r>
            <a:endParaRPr sz="1600"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1600">
                <a:solidFill>
                  <a:srgbClr val="3366CC"/>
                </a:solidFill>
                <a:latin typeface="Courier"/>
                <a:ea typeface="Courier"/>
                <a:cs typeface="Courier"/>
                <a:sym typeface="Courier"/>
              </a:rPr>
              <a:t>	*	– viewDidLayoutSubviews</a:t>
            </a:r>
            <a:endParaRPr sz="1600">
              <a:latin typeface="Lucida Grande"/>
              <a:ea typeface="Lucida Grande"/>
              <a:cs typeface="Lucida Grande"/>
              <a:sym typeface="Lucida Grande"/>
            </a:endParaRP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638499" y="4350257"/>
            <a:ext cx="5727802" cy="1027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位置相戾，有画处多属赘疣</a:t>
            </a:r>
            <a:endParaRPr sz="3600"/>
          </a:p>
          <a:p>
            <a:pPr lvl="0">
              <a:defRPr sz="1800"/>
            </a:pPr>
            <a:r>
              <a:rPr sz="3600"/>
              <a:t>虚实相生，无画处皆成妙境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1"/>
          <p:cNvGrpSpPr/>
          <p:nvPr/>
        </p:nvGrpSpPr>
        <p:grpSpPr>
          <a:xfrm>
            <a:off x="225821" y="144328"/>
            <a:ext cx="12553158" cy="9464944"/>
            <a:chOff x="0" y="0"/>
            <a:chExt cx="12553156" cy="9464943"/>
          </a:xfrm>
        </p:grpSpPr>
        <p:sp>
          <p:nvSpPr>
            <p:cNvPr id="189" name="Shape 189"/>
            <p:cNvSpPr/>
            <p:nvPr/>
          </p:nvSpPr>
          <p:spPr>
            <a:xfrm>
              <a:off x="0" y="0"/>
              <a:ext cx="12553157" cy="779806"/>
            </a:xfrm>
            <a:prstGeom prst="roundRect">
              <a:avLst>
                <a:gd name="adj" fmla="val 25803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可扩展性探讨</a:t>
              </a:r>
            </a:p>
          </p:txBody>
        </p:sp>
        <p:sp>
          <p:nvSpPr>
            <p:cNvPr id="190" name="Shape 190"/>
            <p:cNvSpPr/>
            <p:nvPr/>
          </p:nvSpPr>
          <p:spPr>
            <a:xfrm flipV="1">
              <a:off x="84302" y="850904"/>
              <a:ext cx="1" cy="86140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sp>
        <p:nvSpPr>
          <p:cNvPr id="192" name="Shape 192"/>
          <p:cNvSpPr/>
          <p:nvPr/>
        </p:nvSpPr>
        <p:spPr>
          <a:xfrm>
            <a:off x="602630" y="3131022"/>
            <a:ext cx="11223173" cy="231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308680" indent="-308680" algn="l">
              <a:buSzPct val="75000"/>
              <a:buChar char="•"/>
              <a:defRPr sz="1800"/>
            </a:pPr>
            <a:r>
              <a:rPr sz="2500"/>
              <a:t>原型模式，定制Cell扩展功能</a:t>
            </a:r>
            <a:endParaRPr sz="2500"/>
          </a:p>
          <a:p>
            <a:pPr lvl="0" marL="308680" indent="-308680" algn="l">
              <a:buSzPct val="75000"/>
              <a:buChar char="•"/>
              <a:defRPr sz="1800"/>
            </a:pPr>
            <a:r>
              <a:rPr sz="2500"/>
              <a:t>依赖导致，细节要依赖抽象，抽象不能够依赖细节。footerView和HeaderView只记录了一个变量和确定了布局的方式，具体是什么类型和内容不去管它</a:t>
            </a:r>
            <a:endParaRPr sz="2500"/>
          </a:p>
          <a:p>
            <a:pPr lvl="0" marL="308680" indent="-308680" algn="l">
              <a:buSzPct val="75000"/>
              <a:buChar char="•"/>
              <a:defRPr sz="1800"/>
            </a:pPr>
            <a:r>
              <a:rPr sz="2500"/>
              <a:t>职责分离，数据变了动dataSource，布局变了动TableView，避免大手术</a:t>
            </a:r>
            <a:endParaRPr sz="2500"/>
          </a:p>
          <a:p>
            <a:pPr lvl="0" marL="308680" indent="-308680" algn="l">
              <a:buSzPct val="75000"/>
              <a:buChar char="•"/>
              <a:defRPr sz="1800"/>
            </a:pPr>
            <a:r>
              <a:rPr sz="2500"/>
              <a:t>。。。。</a:t>
            </a:r>
          </a:p>
        </p:txBody>
      </p:sp>
      <p:sp>
        <p:nvSpPr>
          <p:cNvPr id="193" name="Shape 193"/>
          <p:cNvSpPr/>
          <p:nvPr/>
        </p:nvSpPr>
        <p:spPr>
          <a:xfrm>
            <a:off x="497877" y="1287595"/>
            <a:ext cx="11661279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/>
            </a:pPr>
            <a:r>
              <a:rPr sz="3000"/>
              <a:t>程序员不是神仙不可能预知到将来产品会有什么样的需求，设计会要求什么样的UI。但是我们能够遇见的是，虽然现在程序界面是这个样子，将来肯定不是这个这个样子。面对越来越多的变化，如何应对？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3783116" y="3893057"/>
            <a:ext cx="6529328" cy="1967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高楼虽然复杂，但是砖与瓦的结构却极其简单，真正复杂的是如何组合砖与瓦，钢筋与混凝土。那就是设计。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421889" y="2539999"/>
            <a:ext cx="8161021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0"/>
            </a:lvl1pPr>
          </a:lstStyle>
          <a:p>
            <a:pPr lvl="0">
              <a:defRPr sz="1800"/>
            </a:pPr>
            <a:r>
              <a:rPr sz="30000"/>
              <a:t>Q&amp;A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5441822" y="4413250"/>
            <a:ext cx="19179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THAKNS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387850" y="4597907"/>
            <a:ext cx="42291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有的放矢，百发百中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5821" y="132449"/>
            <a:ext cx="12553158" cy="779806"/>
          </a:xfrm>
          <a:prstGeom prst="roundRect">
            <a:avLst>
              <a:gd name="adj" fmla="val 258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我们要一个什么样的TableView</a:t>
            </a:r>
          </a:p>
        </p:txBody>
      </p:sp>
      <p:sp>
        <p:nvSpPr>
          <p:cNvPr id="44" name="Shape 44"/>
          <p:cNvSpPr/>
          <p:nvPr/>
        </p:nvSpPr>
        <p:spPr>
          <a:xfrm flipV="1">
            <a:off x="310124" y="983353"/>
            <a:ext cx="1" cy="861404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5" name="Shape 45"/>
          <p:cNvSpPr/>
          <p:nvPr/>
        </p:nvSpPr>
        <p:spPr>
          <a:xfrm>
            <a:off x="1319249" y="1394189"/>
            <a:ext cx="5165441" cy="39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/>
            </a:lvl1pPr>
          </a:lstStyle>
          <a:p>
            <a:pPr lvl="0">
              <a:defRPr sz="1800"/>
            </a:pPr>
            <a:r>
              <a:rPr sz="2000"/>
              <a:t>能够展示不定数量的视图，而且是表视图</a:t>
            </a:r>
          </a:p>
        </p:txBody>
      </p:sp>
      <p:sp>
        <p:nvSpPr>
          <p:cNvPr id="46" name="Shape 46"/>
          <p:cNvSpPr/>
          <p:nvPr/>
        </p:nvSpPr>
        <p:spPr>
          <a:xfrm>
            <a:off x="1319249" y="1971169"/>
            <a:ext cx="1727974" cy="44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/>
            </a:lvl1pPr>
          </a:lstStyle>
          <a:p>
            <a:pPr lvl="0">
              <a:defRPr sz="1800"/>
            </a:pPr>
            <a:r>
              <a:rPr sz="2000"/>
              <a:t>删除一个Cell</a:t>
            </a:r>
          </a:p>
        </p:txBody>
      </p:sp>
      <p:sp>
        <p:nvSpPr>
          <p:cNvPr id="47" name="Shape 47"/>
          <p:cNvSpPr/>
          <p:nvPr/>
        </p:nvSpPr>
        <p:spPr>
          <a:xfrm>
            <a:off x="1319249" y="2573346"/>
            <a:ext cx="1727974" cy="44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/>
            </a:lvl1pPr>
          </a:lstStyle>
          <a:p>
            <a:pPr lvl="0">
              <a:defRPr sz="1800"/>
            </a:pPr>
            <a:r>
              <a:rPr sz="2000"/>
              <a:t>增加一个Cell</a:t>
            </a:r>
          </a:p>
        </p:txBody>
      </p:sp>
      <p:sp>
        <p:nvSpPr>
          <p:cNvPr id="48" name="Shape 48"/>
          <p:cNvSpPr/>
          <p:nvPr/>
        </p:nvSpPr>
        <p:spPr>
          <a:xfrm>
            <a:off x="1319249" y="3200720"/>
            <a:ext cx="4045562" cy="39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/>
            </a:lvl1pPr>
          </a:lstStyle>
          <a:p>
            <a:pPr lvl="0">
              <a:defRPr sz="1800"/>
            </a:pPr>
            <a:r>
              <a:rPr sz="2000"/>
              <a:t>要有动画，一定要有丝滑的动画</a:t>
            </a:r>
          </a:p>
        </p:txBody>
      </p:sp>
      <p:sp>
        <p:nvSpPr>
          <p:cNvPr id="49" name="Shape 49"/>
          <p:cNvSpPr/>
          <p:nvPr/>
        </p:nvSpPr>
        <p:spPr>
          <a:xfrm>
            <a:off x="1319249" y="3802897"/>
            <a:ext cx="3485623" cy="39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/>
            </a:lvl1pPr>
          </a:lstStyle>
          <a:p>
            <a:pPr lvl="0">
              <a:defRPr sz="1800"/>
            </a:pPr>
            <a:r>
              <a:rPr sz="2000"/>
              <a:t>下拉刷新这么流行也该有吧</a:t>
            </a:r>
          </a:p>
        </p:txBody>
      </p:sp>
      <p:sp>
        <p:nvSpPr>
          <p:cNvPr id="50" name="Shape 50"/>
          <p:cNvSpPr/>
          <p:nvPr/>
        </p:nvSpPr>
        <p:spPr>
          <a:xfrm>
            <a:off x="1319249" y="4379877"/>
            <a:ext cx="4543348" cy="44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/>
            </a:lvl1pPr>
          </a:lstStyle>
          <a:p>
            <a:pPr lvl="0">
              <a:defRPr sz="1800"/>
            </a:pPr>
            <a:r>
              <a:rPr sz="2000"/>
              <a:t>对于使用者应该有个“人性化”的接口</a:t>
            </a:r>
          </a:p>
        </p:txBody>
      </p:sp>
      <p:sp>
        <p:nvSpPr>
          <p:cNvPr id="51" name="Shape 51"/>
          <p:cNvSpPr/>
          <p:nvPr/>
        </p:nvSpPr>
        <p:spPr>
          <a:xfrm>
            <a:off x="1319249" y="5007251"/>
            <a:ext cx="2085775" cy="397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/>
            </a:lvl1pPr>
          </a:lstStyle>
          <a:p>
            <a:pPr lvl="0">
              <a:defRPr sz="1800"/>
            </a:pPr>
            <a:r>
              <a:rPr sz="2000"/>
              <a:t>右滑删除应该有</a:t>
            </a:r>
          </a:p>
        </p:txBody>
      </p:sp>
      <p:sp>
        <p:nvSpPr>
          <p:cNvPr id="52" name="Shape 52"/>
          <p:cNvSpPr/>
          <p:nvPr/>
        </p:nvSpPr>
        <p:spPr>
          <a:xfrm>
            <a:off x="1319249" y="5609428"/>
            <a:ext cx="2925684" cy="397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/>
            </a:lvl1pPr>
          </a:lstStyle>
          <a:p>
            <a:pPr lvl="0">
              <a:defRPr sz="1800"/>
            </a:pPr>
            <a:r>
              <a:rPr sz="2000"/>
              <a:t>最好右滑还能扩展功能</a:t>
            </a:r>
          </a:p>
        </p:txBody>
      </p:sp>
      <p:sp>
        <p:nvSpPr>
          <p:cNvPr id="53" name="Shape 53"/>
          <p:cNvSpPr/>
          <p:nvPr/>
        </p:nvSpPr>
        <p:spPr>
          <a:xfrm>
            <a:off x="1319249" y="6211605"/>
            <a:ext cx="1525835" cy="397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/>
            </a:lvl1pPr>
          </a:lstStyle>
          <a:p>
            <a:pPr lvl="0">
              <a:defRPr sz="1800"/>
            </a:pPr>
            <a:r>
              <a:rPr sz="2000"/>
              <a:t>背景可以换</a:t>
            </a:r>
          </a:p>
        </p:txBody>
      </p:sp>
      <p:sp>
        <p:nvSpPr>
          <p:cNvPr id="54" name="Shape 54"/>
          <p:cNvSpPr/>
          <p:nvPr/>
        </p:nvSpPr>
        <p:spPr>
          <a:xfrm>
            <a:off x="1319249" y="6813782"/>
            <a:ext cx="3485623" cy="397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/>
            </a:lvl1pPr>
          </a:lstStyle>
          <a:p>
            <a:pPr lvl="0">
              <a:defRPr sz="1800"/>
            </a:pPr>
            <a:r>
              <a:rPr sz="2000"/>
              <a:t>能够定制表头和表尾的视图</a:t>
            </a:r>
          </a:p>
        </p:txBody>
      </p:sp>
      <p:sp>
        <p:nvSpPr>
          <p:cNvPr id="55" name="Shape 55"/>
          <p:cNvSpPr/>
          <p:nvPr/>
        </p:nvSpPr>
        <p:spPr>
          <a:xfrm>
            <a:off x="1319249" y="7390762"/>
            <a:ext cx="483788" cy="44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/>
            </a:lvl1pPr>
          </a:lstStyle>
          <a:p>
            <a:pPr lvl="0">
              <a:defRPr sz="1800"/>
            </a:pPr>
            <a:r>
              <a:rPr sz="2000"/>
              <a:t>….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" grpId="5"/>
      <p:bldP build="whole" bldLvl="1" animBg="1" rev="0" advAuto="0" spid="47" grpId="3"/>
      <p:bldP build="whole" bldLvl="1" animBg="1" rev="0" advAuto="0" spid="48" grpId="4"/>
      <p:bldP build="whole" bldLvl="1" animBg="1" rev="0" advAuto="0" spid="50" grpId="6"/>
      <p:bldP build="whole" bldLvl="1" animBg="1" rev="0" advAuto="0" spid="46" grpId="2"/>
      <p:bldP build="whole" bldLvl="1" animBg="1" rev="0" advAuto="0" spid="52" grpId="8"/>
      <p:bldP build="whole" bldLvl="1" animBg="1" rev="0" advAuto="0" spid="54" grpId="10"/>
      <p:bldP build="whole" bldLvl="1" animBg="1" rev="0" advAuto="0" spid="53" grpId="9"/>
      <p:bldP build="whole" bldLvl="1" animBg="1" rev="0" advAuto="0" spid="55" grpId="11"/>
      <p:bldP build="whole" bldLvl="1" animBg="1" rev="0" advAuto="0" spid="51" grpId="7"/>
      <p:bldP build="whole" bldLvl="1" animBg="1" rev="0" advAuto="0" spid="4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1269999" y="1257300"/>
            <a:ext cx="1437185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接口</a:t>
            </a:r>
          </a:p>
        </p:txBody>
      </p:sp>
      <p:sp>
        <p:nvSpPr>
          <p:cNvPr id="58" name="Shape 58"/>
          <p:cNvSpPr/>
          <p:nvPr/>
        </p:nvSpPr>
        <p:spPr>
          <a:xfrm>
            <a:off x="1270000" y="3727450"/>
            <a:ext cx="1437184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布局</a:t>
            </a:r>
          </a:p>
        </p:txBody>
      </p:sp>
      <p:sp>
        <p:nvSpPr>
          <p:cNvPr id="59" name="Shape 59"/>
          <p:cNvSpPr/>
          <p:nvPr/>
        </p:nvSpPr>
        <p:spPr>
          <a:xfrm>
            <a:off x="1270000" y="6197600"/>
            <a:ext cx="1437184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交互</a:t>
            </a:r>
          </a:p>
        </p:txBody>
      </p:sp>
      <p:sp>
        <p:nvSpPr>
          <p:cNvPr id="60" name="Shape 60"/>
          <p:cNvSpPr/>
          <p:nvPr/>
        </p:nvSpPr>
        <p:spPr>
          <a:xfrm>
            <a:off x="3549649" y="1613407"/>
            <a:ext cx="46863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告诉开发者我能干什么</a:t>
            </a:r>
          </a:p>
        </p:txBody>
      </p:sp>
      <p:sp>
        <p:nvSpPr>
          <p:cNvPr id="61" name="Shape 61"/>
          <p:cNvSpPr/>
          <p:nvPr/>
        </p:nvSpPr>
        <p:spPr>
          <a:xfrm>
            <a:off x="3549649" y="4083557"/>
            <a:ext cx="33147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我的确能干什么</a:t>
            </a:r>
          </a:p>
        </p:txBody>
      </p:sp>
      <p:sp>
        <p:nvSpPr>
          <p:cNvPr id="62" name="Shape 62"/>
          <p:cNvSpPr/>
          <p:nvPr/>
        </p:nvSpPr>
        <p:spPr>
          <a:xfrm>
            <a:off x="3549649" y="6553707"/>
            <a:ext cx="51435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我怎么和用户打情骂俏的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282971" y="419100"/>
            <a:ext cx="10398722" cy="530474"/>
          </a:xfrm>
          <a:prstGeom prst="roundRect">
            <a:avLst>
              <a:gd name="adj" fmla="val 3591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为了实现TableView我们大概需要那些对象</a:t>
            </a:r>
          </a:p>
        </p:txBody>
      </p:sp>
      <p:sp>
        <p:nvSpPr>
          <p:cNvPr id="65" name="Shape 65"/>
          <p:cNvSpPr/>
          <p:nvPr/>
        </p:nvSpPr>
        <p:spPr>
          <a:xfrm>
            <a:off x="7608341" y="1948501"/>
            <a:ext cx="2500760" cy="749896"/>
          </a:xfrm>
          <a:prstGeom prst="roundRect">
            <a:avLst>
              <a:gd name="adj" fmla="val 25404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DZTableView</a:t>
            </a:r>
          </a:p>
        </p:txBody>
      </p:sp>
      <p:sp>
        <p:nvSpPr>
          <p:cNvPr id="66" name="Shape 66"/>
          <p:cNvSpPr/>
          <p:nvPr/>
        </p:nvSpPr>
        <p:spPr>
          <a:xfrm>
            <a:off x="7528644" y="3424715"/>
            <a:ext cx="2660155" cy="749897"/>
          </a:xfrm>
          <a:prstGeom prst="roundRect">
            <a:avLst>
              <a:gd name="adj" fmla="val 25404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DZTableViewCell</a:t>
            </a:r>
          </a:p>
        </p:txBody>
      </p:sp>
      <p:sp>
        <p:nvSpPr>
          <p:cNvPr id="67" name="Shape 67"/>
          <p:cNvSpPr/>
          <p:nvPr/>
        </p:nvSpPr>
        <p:spPr>
          <a:xfrm>
            <a:off x="5718819" y="4848700"/>
            <a:ext cx="4493321" cy="749896"/>
          </a:xfrm>
          <a:prstGeom prst="roundRect">
            <a:avLst>
              <a:gd name="adj" fmla="val 25404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DZTableViewDataSource</a:t>
            </a:r>
          </a:p>
        </p:txBody>
      </p:sp>
      <p:sp>
        <p:nvSpPr>
          <p:cNvPr id="68" name="Shape 68"/>
          <p:cNvSpPr/>
          <p:nvPr/>
        </p:nvSpPr>
        <p:spPr>
          <a:xfrm flipV="1">
            <a:off x="310124" y="983353"/>
            <a:ext cx="1" cy="861404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9" name="Shape 69"/>
          <p:cNvSpPr/>
          <p:nvPr/>
        </p:nvSpPr>
        <p:spPr>
          <a:xfrm>
            <a:off x="1022349" y="2081513"/>
            <a:ext cx="2781301" cy="483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/>
            </a:pPr>
            <a:r>
              <a:rPr sz="3000"/>
              <a:t>进行表示图布局</a:t>
            </a:r>
          </a:p>
        </p:txBody>
      </p:sp>
      <p:sp>
        <p:nvSpPr>
          <p:cNvPr id="70" name="Shape 70"/>
          <p:cNvSpPr/>
          <p:nvPr/>
        </p:nvSpPr>
        <p:spPr>
          <a:xfrm>
            <a:off x="1022349" y="3531613"/>
            <a:ext cx="3162301" cy="483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/>
            </a:pPr>
            <a:r>
              <a:rPr sz="3000"/>
              <a:t>展示被布局的内容</a:t>
            </a:r>
          </a:p>
        </p:txBody>
      </p:sp>
      <p:sp>
        <p:nvSpPr>
          <p:cNvPr id="71" name="Shape 71"/>
          <p:cNvSpPr/>
          <p:nvPr/>
        </p:nvSpPr>
        <p:spPr>
          <a:xfrm>
            <a:off x="1022349" y="4981712"/>
            <a:ext cx="2400301" cy="483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/>
            </a:pPr>
            <a:r>
              <a:rPr sz="3000"/>
              <a:t>提供展示数据</a:t>
            </a:r>
          </a:p>
        </p:txBody>
      </p:sp>
      <p:sp>
        <p:nvSpPr>
          <p:cNvPr id="72" name="Shape 72"/>
          <p:cNvSpPr/>
          <p:nvPr/>
        </p:nvSpPr>
        <p:spPr>
          <a:xfrm>
            <a:off x="1022349" y="6431812"/>
            <a:ext cx="3543301" cy="483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/>
            </a:pPr>
            <a:r>
              <a:rPr sz="3000"/>
              <a:t>对用户操作作出响应</a:t>
            </a:r>
          </a:p>
        </p:txBody>
      </p:sp>
      <p:sp>
        <p:nvSpPr>
          <p:cNvPr id="73" name="Shape 73"/>
          <p:cNvSpPr/>
          <p:nvPr/>
        </p:nvSpPr>
        <p:spPr>
          <a:xfrm>
            <a:off x="5718819" y="6272685"/>
            <a:ext cx="4493321" cy="749896"/>
          </a:xfrm>
          <a:prstGeom prst="roundRect">
            <a:avLst>
              <a:gd name="adj" fmla="val 25404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DZTableViewActionDelegate</a:t>
            </a:r>
          </a:p>
        </p:txBody>
      </p:sp>
      <p:sp>
        <p:nvSpPr>
          <p:cNvPr id="74" name="Shape 74"/>
          <p:cNvSpPr/>
          <p:nvPr/>
        </p:nvSpPr>
        <p:spPr>
          <a:xfrm>
            <a:off x="1022349" y="2552064"/>
            <a:ext cx="2400301" cy="483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/>
            </a:pPr>
            <a:r>
              <a:rPr sz="3000"/>
              <a:t>接收用户操作</a:t>
            </a:r>
          </a:p>
        </p:txBody>
      </p:sp>
      <p:sp>
        <p:nvSpPr>
          <p:cNvPr id="75" name="Shape 75"/>
          <p:cNvSpPr/>
          <p:nvPr/>
        </p:nvSpPr>
        <p:spPr>
          <a:xfrm>
            <a:off x="895449" y="1908869"/>
            <a:ext cx="3136901" cy="128319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6" name="Shape 76"/>
          <p:cNvSpPr/>
          <p:nvPr/>
        </p:nvSpPr>
        <p:spPr>
          <a:xfrm>
            <a:off x="4113154" y="2481226"/>
            <a:ext cx="3489420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7" name="Shape 77"/>
          <p:cNvSpPr/>
          <p:nvPr/>
        </p:nvSpPr>
        <p:spPr>
          <a:xfrm>
            <a:off x="4111937" y="3799663"/>
            <a:ext cx="3289382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8" name="Shape 78"/>
          <p:cNvSpPr/>
          <p:nvPr/>
        </p:nvSpPr>
        <p:spPr>
          <a:xfrm>
            <a:off x="4506854" y="6676694"/>
            <a:ext cx="1089787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9" name="Shape 79"/>
          <p:cNvSpPr/>
          <p:nvPr/>
        </p:nvSpPr>
        <p:spPr>
          <a:xfrm>
            <a:off x="3376554" y="5290373"/>
            <a:ext cx="2346420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presetClass="entr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" grpId="5"/>
      <p:bldP build="whole" bldLvl="1" animBg="1" rev="0" advAuto="0" spid="65" grpId="8"/>
      <p:bldP build="whole" bldLvl="1" animBg="1" rev="0" advAuto="0" spid="69" grpId="1"/>
      <p:bldP build="whole" bldLvl="1" animBg="1" rev="0" advAuto="0" spid="67" grpId="12"/>
      <p:bldP build="whole" bldLvl="1" animBg="1" rev="0" advAuto="0" spid="76" grpId="7"/>
      <p:bldP build="whole" bldLvl="1" animBg="1" rev="0" advAuto="0" spid="66" grpId="10"/>
      <p:bldP build="whole" bldLvl="1" animBg="1" rev="0" advAuto="0" spid="71" grpId="4"/>
      <p:bldP build="whole" bldLvl="1" animBg="1" rev="0" advAuto="0" spid="74" grpId="2"/>
      <p:bldP build="whole" bldLvl="1" animBg="1" rev="0" advAuto="0" spid="73" grpId="14"/>
      <p:bldP build="whole" bldLvl="1" animBg="1" rev="0" advAuto="0" spid="78" grpId="13"/>
      <p:bldP build="whole" bldLvl="1" animBg="1" rev="0" advAuto="0" spid="75" grpId="6"/>
      <p:bldP build="whole" bldLvl="1" animBg="1" rev="0" advAuto="0" spid="70" grpId="3"/>
      <p:bldP build="whole" bldLvl="1" animBg="1" rev="0" advAuto="0" spid="77" grpId="9"/>
      <p:bldP build="whole" bldLvl="1" animBg="1" rev="0" advAuto="0" spid="79" grpId="1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175720" y="3770925"/>
            <a:ext cx="4653360" cy="1497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合抱之木，生于毫末</a:t>
            </a:r>
            <a:endParaRPr sz="3600"/>
          </a:p>
          <a:p>
            <a:pPr lvl="0">
              <a:defRPr sz="1800"/>
            </a:pPr>
            <a:r>
              <a:rPr sz="3600"/>
              <a:t>九层之台，起于累土</a:t>
            </a:r>
            <a:endParaRPr sz="3600"/>
          </a:p>
          <a:p>
            <a:pPr lvl="0">
              <a:defRPr sz="1800"/>
            </a:pPr>
            <a:r>
              <a:rPr sz="3600"/>
              <a:t>千里之行，始于足下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2012080209370777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06140" y="1762384"/>
            <a:ext cx="4967992" cy="76890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6" name="Group 86"/>
          <p:cNvGrpSpPr/>
          <p:nvPr/>
        </p:nvGrpSpPr>
        <p:grpSpPr>
          <a:xfrm>
            <a:off x="225821" y="388905"/>
            <a:ext cx="12553158" cy="9464944"/>
            <a:chOff x="0" y="0"/>
            <a:chExt cx="12553156" cy="9464943"/>
          </a:xfrm>
        </p:grpSpPr>
        <p:sp>
          <p:nvSpPr>
            <p:cNvPr id="84" name="Shape 84"/>
            <p:cNvSpPr/>
            <p:nvPr/>
          </p:nvSpPr>
          <p:spPr>
            <a:xfrm>
              <a:off x="0" y="0"/>
              <a:ext cx="12553157" cy="779806"/>
            </a:xfrm>
            <a:prstGeom prst="roundRect">
              <a:avLst>
                <a:gd name="adj" fmla="val 25803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UIKit印象</a:t>
              </a:r>
            </a:p>
          </p:txBody>
        </p:sp>
        <p:sp>
          <p:nvSpPr>
            <p:cNvPr id="85" name="Shape 85"/>
            <p:cNvSpPr/>
            <p:nvPr/>
          </p:nvSpPr>
          <p:spPr>
            <a:xfrm flipV="1">
              <a:off x="84302" y="850904"/>
              <a:ext cx="1" cy="86140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sp>
        <p:nvSpPr>
          <p:cNvPr id="87" name="Shape 87"/>
          <p:cNvSpPr/>
          <p:nvPr/>
        </p:nvSpPr>
        <p:spPr>
          <a:xfrm>
            <a:off x="682365" y="1288419"/>
            <a:ext cx="4356203" cy="334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我们在讲一个故事：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1. 时间</a:t>
            </a:r>
            <a:endParaRPr sz="3600"/>
          </a:p>
          <a:p>
            <a:pPr lvl="0" algn="l">
              <a:defRPr sz="1800"/>
            </a:pPr>
            <a:r>
              <a:rPr sz="3600"/>
              <a:t>2. 地点</a:t>
            </a:r>
            <a:endParaRPr sz="3600"/>
          </a:p>
          <a:p>
            <a:pPr lvl="0" algn="l">
              <a:defRPr sz="1800"/>
            </a:pPr>
            <a:r>
              <a:rPr sz="3600"/>
              <a:t>3. 人物</a:t>
            </a:r>
            <a:endParaRPr sz="3600"/>
          </a:p>
          <a:p>
            <a:pPr lvl="0" algn="l">
              <a:defRPr sz="1800"/>
            </a:pPr>
            <a:r>
              <a:rPr sz="3600"/>
              <a:t>4. 故事情节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eometry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9550" y="2657252"/>
            <a:ext cx="6387397" cy="7027529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791392" y="1450058"/>
            <a:ext cx="3421919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struct CGPoint {</a:t>
            </a:r>
            <a:endParaRPr sz="1400">
              <a:solidFill>
                <a:srgbClr val="6666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 CGFloat x;</a:t>
            </a:r>
            <a:endParaRPr sz="1400">
              <a:solidFill>
                <a:srgbClr val="6666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 CGFloat y;</a:t>
            </a:r>
            <a:endParaRPr sz="1400">
              <a:solidFill>
                <a:srgbClr val="6666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sz="1400">
              <a:solidFill>
                <a:srgbClr val="6666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typedef struct CGPoint CGPoint;</a:t>
            </a:r>
          </a:p>
        </p:txBody>
      </p:sp>
      <p:sp>
        <p:nvSpPr>
          <p:cNvPr id="91" name="Shape 91"/>
          <p:cNvSpPr/>
          <p:nvPr/>
        </p:nvSpPr>
        <p:spPr>
          <a:xfrm>
            <a:off x="7868926" y="1450058"/>
            <a:ext cx="320852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struct CGRect {</a:t>
            </a:r>
            <a:endParaRPr sz="1400">
              <a:solidFill>
                <a:srgbClr val="6666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 CGPoint origin;</a:t>
            </a:r>
            <a:endParaRPr sz="1400">
              <a:solidFill>
                <a:srgbClr val="6666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 CGSize size;</a:t>
            </a:r>
            <a:endParaRPr sz="1400">
              <a:solidFill>
                <a:srgbClr val="6666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sz="1400">
              <a:solidFill>
                <a:srgbClr val="6666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typedef struct CGRect CGRect;</a:t>
            </a:r>
          </a:p>
        </p:txBody>
      </p:sp>
      <p:sp>
        <p:nvSpPr>
          <p:cNvPr id="92" name="Shape 92"/>
          <p:cNvSpPr/>
          <p:nvPr/>
        </p:nvSpPr>
        <p:spPr>
          <a:xfrm>
            <a:off x="4383508" y="1450058"/>
            <a:ext cx="320852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struct CGSize {</a:t>
            </a:r>
            <a:endParaRPr sz="1400">
              <a:solidFill>
                <a:srgbClr val="6666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 CGFloat width;</a:t>
            </a:r>
            <a:endParaRPr sz="1400">
              <a:solidFill>
                <a:srgbClr val="6666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   CGFloat height;</a:t>
            </a:r>
            <a:endParaRPr sz="1400">
              <a:solidFill>
                <a:srgbClr val="6666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sz="1400">
              <a:solidFill>
                <a:srgbClr val="6666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14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typedef struct CGSize CGSize;</a:t>
            </a:r>
          </a:p>
        </p:txBody>
      </p:sp>
      <p:grpSp>
        <p:nvGrpSpPr>
          <p:cNvPr id="95" name="Group 95"/>
          <p:cNvGrpSpPr/>
          <p:nvPr/>
        </p:nvGrpSpPr>
        <p:grpSpPr>
          <a:xfrm>
            <a:off x="106662" y="251609"/>
            <a:ext cx="12553157" cy="9464944"/>
            <a:chOff x="0" y="0"/>
            <a:chExt cx="12553156" cy="9464943"/>
          </a:xfrm>
        </p:grpSpPr>
        <p:sp>
          <p:nvSpPr>
            <p:cNvPr id="93" name="Shape 93"/>
            <p:cNvSpPr/>
            <p:nvPr/>
          </p:nvSpPr>
          <p:spPr>
            <a:xfrm>
              <a:off x="0" y="0"/>
              <a:ext cx="12553157" cy="779806"/>
            </a:xfrm>
            <a:prstGeom prst="roundRect">
              <a:avLst>
                <a:gd name="adj" fmla="val 25803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几何布局</a:t>
              </a:r>
            </a:p>
          </p:txBody>
        </p:sp>
        <p:sp>
          <p:nvSpPr>
            <p:cNvPr id="94" name="Shape 94"/>
            <p:cNvSpPr/>
            <p:nvPr/>
          </p:nvSpPr>
          <p:spPr>
            <a:xfrm flipV="1">
              <a:off x="84302" y="850904"/>
              <a:ext cx="1" cy="86140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