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21945600"/>
  <p:notesSz cx="29464000" cy="41986200"/>
  <p:defaultTextStyle>
    <a:defPPr>
      <a:defRPr lang="en-US"/>
    </a:defPPr>
    <a:lvl1pPr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1879525" indent="-1422343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3760638" indent="-2846274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5641750" indent="-4270204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7522862" indent="-5694136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909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091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272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454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1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07" autoAdjust="0"/>
    <p:restoredTop sz="94660" autoAdjust="0"/>
  </p:normalViewPr>
  <p:slideViewPr>
    <p:cSldViewPr snapToGrid="0">
      <p:cViewPr varScale="1">
        <p:scale>
          <a:sx n="36" d="100"/>
          <a:sy n="36" d="100"/>
        </p:scale>
        <p:origin x="1824" y="78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769526" cy="2105077"/>
          </a:xfrm>
          <a:prstGeom prst="rect">
            <a:avLst/>
          </a:prstGeom>
        </p:spPr>
        <p:txBody>
          <a:bodyPr vert="horz" lIns="403159" tIns="201579" rIns="403159" bIns="201579" rtlCol="0"/>
          <a:lstStyle>
            <a:lvl1pPr algn="l">
              <a:defRPr sz="5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6687756" y="0"/>
            <a:ext cx="12769526" cy="2105077"/>
          </a:xfrm>
          <a:prstGeom prst="rect">
            <a:avLst/>
          </a:prstGeom>
        </p:spPr>
        <p:txBody>
          <a:bodyPr vert="horz" lIns="403159" tIns="201579" rIns="403159" bIns="201579" rtlCol="0"/>
          <a:lstStyle>
            <a:lvl1pPr algn="r">
              <a:defRPr sz="5300"/>
            </a:lvl1pPr>
          </a:lstStyle>
          <a:p>
            <a:fld id="{D2091F83-2FFE-4152-B62B-07594307277E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39881123"/>
            <a:ext cx="12769526" cy="2105077"/>
          </a:xfrm>
          <a:prstGeom prst="rect">
            <a:avLst/>
          </a:prstGeom>
        </p:spPr>
        <p:txBody>
          <a:bodyPr vert="horz" lIns="403159" tIns="201579" rIns="403159" bIns="201579" rtlCol="0" anchor="b"/>
          <a:lstStyle>
            <a:lvl1pPr algn="l">
              <a:defRPr sz="5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6687756" y="39881123"/>
            <a:ext cx="12769526" cy="2105077"/>
          </a:xfrm>
          <a:prstGeom prst="rect">
            <a:avLst/>
          </a:prstGeom>
        </p:spPr>
        <p:txBody>
          <a:bodyPr vert="horz" lIns="403159" tIns="201579" rIns="403159" bIns="201579" rtlCol="0" anchor="b"/>
          <a:lstStyle>
            <a:lvl1pPr algn="r">
              <a:defRPr sz="5300"/>
            </a:lvl1pPr>
          </a:lstStyle>
          <a:p>
            <a:fld id="{C3ADF402-C115-4F07-8A7A-9550056BB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585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769526" cy="2105077"/>
          </a:xfrm>
          <a:prstGeom prst="rect">
            <a:avLst/>
          </a:prstGeom>
        </p:spPr>
        <p:txBody>
          <a:bodyPr vert="horz" lIns="403159" tIns="201579" rIns="403159" bIns="201579" rtlCol="0"/>
          <a:lstStyle>
            <a:lvl1pPr algn="l">
              <a:defRPr sz="5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687756" y="0"/>
            <a:ext cx="12769526" cy="2105077"/>
          </a:xfrm>
          <a:prstGeom prst="rect">
            <a:avLst/>
          </a:prstGeom>
        </p:spPr>
        <p:txBody>
          <a:bodyPr vert="horz" lIns="403159" tIns="201579" rIns="403159" bIns="201579" rtlCol="0"/>
          <a:lstStyle>
            <a:lvl1pPr algn="r">
              <a:defRPr sz="5300"/>
            </a:lvl1pPr>
          </a:lstStyle>
          <a:p>
            <a:fld id="{EEC6FF30-A0CA-453F-BC62-0B361A2BF3E5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02100" y="5248275"/>
            <a:ext cx="21259800" cy="1417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03159" tIns="201579" rIns="403159" bIns="2015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43712" y="20207305"/>
            <a:ext cx="23576577" cy="16530622"/>
          </a:xfrm>
          <a:prstGeom prst="rect">
            <a:avLst/>
          </a:prstGeom>
        </p:spPr>
        <p:txBody>
          <a:bodyPr vert="horz" lIns="403159" tIns="201579" rIns="403159" bIns="2015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9881123"/>
            <a:ext cx="12769526" cy="2105077"/>
          </a:xfrm>
          <a:prstGeom prst="rect">
            <a:avLst/>
          </a:prstGeom>
        </p:spPr>
        <p:txBody>
          <a:bodyPr vert="horz" lIns="403159" tIns="201579" rIns="403159" bIns="201579" rtlCol="0" anchor="b"/>
          <a:lstStyle>
            <a:lvl1pPr algn="l">
              <a:defRPr sz="5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687756" y="39881123"/>
            <a:ext cx="12769526" cy="2105077"/>
          </a:xfrm>
          <a:prstGeom prst="rect">
            <a:avLst/>
          </a:prstGeom>
        </p:spPr>
        <p:txBody>
          <a:bodyPr vert="horz" lIns="403159" tIns="201579" rIns="403159" bIns="201579" rtlCol="0" anchor="b"/>
          <a:lstStyle>
            <a:lvl1pPr algn="r">
              <a:defRPr sz="5300"/>
            </a:lvl1pPr>
          </a:lstStyle>
          <a:p>
            <a:fld id="{4A89728B-EFFE-46CB-B86E-4A82A9449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72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gif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371475" y="182881"/>
            <a:ext cx="32204025" cy="21613178"/>
          </a:xfrm>
          <a:prstGeom prst="roundRect">
            <a:avLst>
              <a:gd name="adj" fmla="val 1059"/>
            </a:avLst>
          </a:prstGeom>
          <a:noFill/>
          <a:ln w="635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376187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03226" y="220663"/>
            <a:ext cx="32134174" cy="2269025"/>
          </a:xfrm>
          <a:prstGeom prst="roundRect">
            <a:avLst>
              <a:gd name="adj" fmla="val 7432"/>
            </a:avLst>
          </a:prstGeom>
          <a:solidFill>
            <a:schemeClr val="tx2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376187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6279099" y="19396076"/>
            <a:ext cx="5943048" cy="1820696"/>
          </a:xfrm>
          <a:prstGeom prst="rect">
            <a:avLst/>
          </a:prstGeom>
        </p:spPr>
      </p:pic>
      <p:pic>
        <p:nvPicPr>
          <p:cNvPr id="25" name="Picture 2" descr="http://www.cmu.edu/homeimages/CarnegieMellonUniversity_wordmark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96086" y="19415282"/>
            <a:ext cx="2823773" cy="1736726"/>
          </a:xfrm>
          <a:prstGeom prst="rect">
            <a:avLst/>
          </a:prstGeom>
          <a:noFill/>
        </p:spPr>
      </p:pic>
      <p:pic>
        <p:nvPicPr>
          <p:cNvPr id="26" name="Picture 6" descr="https://www.aepona.com/wp-content/uploads/2013/04/intel_logo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1" y="18978763"/>
            <a:ext cx="3784599" cy="2558850"/>
          </a:xfrm>
          <a:prstGeom prst="rect">
            <a:avLst/>
          </a:prstGeom>
          <a:noFill/>
        </p:spPr>
      </p:pic>
      <p:pic>
        <p:nvPicPr>
          <p:cNvPr id="27" name="Picture 8" descr="http://people.csail.mit.edu/alexch/imgs/MIT.gif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33087" y="19457026"/>
            <a:ext cx="3192668" cy="1681163"/>
          </a:xfrm>
          <a:prstGeom prst="rect">
            <a:avLst/>
          </a:prstGeom>
          <a:noFill/>
        </p:spPr>
      </p:pic>
      <p:pic>
        <p:nvPicPr>
          <p:cNvPr id="28" name="Picture 10" descr="http://www.lems.brown.edu/~dec/psm/brown_logo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15918" y="19390522"/>
            <a:ext cx="1768296" cy="1814169"/>
          </a:xfrm>
          <a:prstGeom prst="rect">
            <a:avLst/>
          </a:prstGeom>
          <a:noFill/>
        </p:spPr>
      </p:pic>
      <p:pic>
        <p:nvPicPr>
          <p:cNvPr id="29" name="Picture 14" descr="http://images.ak.instagram.com/profiles/profile_201177297_75sq_1351893367.jp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323637" y="19443450"/>
            <a:ext cx="2024986" cy="1803400"/>
          </a:xfrm>
          <a:prstGeom prst="rect">
            <a:avLst/>
          </a:prstGeom>
          <a:noFill/>
        </p:spPr>
      </p:pic>
      <p:pic>
        <p:nvPicPr>
          <p:cNvPr id="30" name="Picture 16" descr="http://bedtimesmagazine.com/wp-content/uploads/2012/06/University-Tennessee-Logo-2.jp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753790" y="18870613"/>
            <a:ext cx="2994698" cy="2667000"/>
          </a:xfrm>
          <a:prstGeom prst="rect">
            <a:avLst/>
          </a:prstGeom>
          <a:noFill/>
        </p:spPr>
      </p:pic>
      <p:pic>
        <p:nvPicPr>
          <p:cNvPr id="31" name="Picture 18" descr="http://www.afamilyforeverychild.org/Adoption/TheBasics/images/portland_state_logo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073406" y="19412970"/>
            <a:ext cx="1882380" cy="2067561"/>
          </a:xfrm>
          <a:prstGeom prst="rect">
            <a:avLst/>
          </a:prstGeom>
          <a:noFill/>
        </p:spPr>
      </p:pic>
      <p:pic>
        <p:nvPicPr>
          <p:cNvPr id="32" name="Picture 2" descr="https://lh5.googleusercontent.com/-bxmHzirHOIs/AAAAAAAAAAI/AAAAAAAAAZM/ZFEv-Lst88k/s0-c-k-no-ns/photo.jp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2726" y="19384088"/>
            <a:ext cx="2115608" cy="211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s://lh6.googleusercontent.com/-lWeBqmalLYk/AAAAAAAAAAI/AAAAAAAAAkU/4Ms5cd4gBhU/photo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3675" y="19359857"/>
            <a:ext cx="2173431" cy="216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75D1A-330A-48D5-B143-B4F593B4E041}" type="datetimeFigureOut">
              <a:rPr lang="en-US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2F9F7-0E78-4669-B140-4772748FE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69548" y="4688844"/>
            <a:ext cx="23700104" cy="998626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69231" y="4688844"/>
            <a:ext cx="70551678" cy="998626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4CC1B-62C8-423A-BC90-532F8469D8D5}" type="datetimeFigureOut">
              <a:rPr lang="en-US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3832F-0DF8-478A-9536-C8A4F3A8F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AF8F5-C70F-4705-AA76-3B642ABD3BB3}" type="datetimeFigureOut">
              <a:rPr lang="en-US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669AC-09AB-47F6-B1D6-68DD7BBE7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9231" y="27310081"/>
            <a:ext cx="47125890" cy="77241401"/>
          </a:xfrm>
        </p:spPr>
        <p:txBody>
          <a:bodyPr/>
          <a:lstStyle>
            <a:lvl1pPr>
              <a:defRPr sz="115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43763" y="27310081"/>
            <a:ext cx="47125890" cy="77241401"/>
          </a:xfrm>
        </p:spPr>
        <p:txBody>
          <a:bodyPr/>
          <a:lstStyle>
            <a:lvl1pPr>
              <a:defRPr sz="115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1EC1C-4807-4E12-AA76-F1D02EECB849}" type="datetimeFigureOut">
              <a:rPr lang="en-US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F7BE5-311B-493A-8563-AB3EE54AB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A9942-771A-4B15-9A35-8B573C4AF227}" type="datetimeFigureOut">
              <a:rPr lang="en-US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022B4-8D21-4348-BF38-EAA9480D6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8" y="15361921"/>
            <a:ext cx="19751040" cy="181356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8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3200"/>
            </a:lvl1pPr>
            <a:lvl2pPr marL="1880936" indent="0">
              <a:buNone/>
              <a:defRPr sz="11500"/>
            </a:lvl2pPr>
            <a:lvl3pPr marL="3761874" indent="0">
              <a:buNone/>
              <a:defRPr sz="9800"/>
            </a:lvl3pPr>
            <a:lvl4pPr marL="5642812" indent="0">
              <a:buNone/>
              <a:defRPr sz="8200"/>
            </a:lvl4pPr>
            <a:lvl5pPr marL="7523748" indent="0">
              <a:buNone/>
              <a:defRPr sz="8200"/>
            </a:lvl5pPr>
            <a:lvl6pPr marL="9404684" indent="0">
              <a:buNone/>
              <a:defRPr sz="8200"/>
            </a:lvl6pPr>
            <a:lvl7pPr marL="11285622" indent="0">
              <a:buNone/>
              <a:defRPr sz="8200"/>
            </a:lvl7pPr>
            <a:lvl8pPr marL="13166560" indent="0">
              <a:buNone/>
              <a:defRPr sz="8200"/>
            </a:lvl8pPr>
            <a:lvl9pPr marL="15047496" indent="0">
              <a:buNone/>
              <a:defRPr sz="8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8" y="17175483"/>
            <a:ext cx="19751040" cy="2575558"/>
          </a:xfrm>
        </p:spPr>
        <p:txBody>
          <a:bodyPr/>
          <a:lstStyle>
            <a:lvl1pPr marL="0" indent="0">
              <a:buNone/>
              <a:defRPr sz="5800"/>
            </a:lvl1pPr>
            <a:lvl2pPr marL="1880936" indent="0">
              <a:buNone/>
              <a:defRPr sz="4900"/>
            </a:lvl2pPr>
            <a:lvl3pPr marL="3761874" indent="0">
              <a:buNone/>
              <a:defRPr sz="4100"/>
            </a:lvl3pPr>
            <a:lvl4pPr marL="5642812" indent="0">
              <a:buNone/>
              <a:defRPr sz="3700"/>
            </a:lvl4pPr>
            <a:lvl5pPr marL="7523748" indent="0">
              <a:buNone/>
              <a:defRPr sz="3700"/>
            </a:lvl5pPr>
            <a:lvl6pPr marL="9404684" indent="0">
              <a:buNone/>
              <a:defRPr sz="3700"/>
            </a:lvl6pPr>
            <a:lvl7pPr marL="11285622" indent="0">
              <a:buNone/>
              <a:defRPr sz="3700"/>
            </a:lvl7pPr>
            <a:lvl8pPr marL="13166560" indent="0">
              <a:buNone/>
              <a:defRPr sz="3700"/>
            </a:lvl8pPr>
            <a:lvl9pPr marL="15047496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B7FFE-05BD-4985-87DA-BF71C188165E}" type="datetimeFigureOut">
              <a:rPr lang="en-US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B4A17-5FAA-4C0D-B542-60BF746EF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6635" y="879158"/>
            <a:ext cx="2962513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187" tIns="188094" rIns="376187" bIns="188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6635" y="5120640"/>
            <a:ext cx="29625132" cy="144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187" tIns="188094" rIns="376187" bIns="1880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6634" y="20340638"/>
            <a:ext cx="7679532" cy="1167766"/>
          </a:xfrm>
          <a:prstGeom prst="rect">
            <a:avLst/>
          </a:prstGeom>
        </p:spPr>
        <p:txBody>
          <a:bodyPr vert="horz" lIns="376187" tIns="188094" rIns="376187" bIns="188094" rtlCol="0" anchor="ctr"/>
          <a:lstStyle>
            <a:lvl1pPr algn="l" defTabSz="3761874" fontAlgn="auto">
              <a:spcBef>
                <a:spcPts val="0"/>
              </a:spcBef>
              <a:spcAft>
                <a:spcPts val="0"/>
              </a:spcAft>
              <a:defRPr sz="4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A05718-701C-4AE5-A3B8-255F9934FD23}" type="datetimeFigureOut">
              <a:rPr lang="en-US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835" y="20340638"/>
            <a:ext cx="10422732" cy="1167766"/>
          </a:xfrm>
          <a:prstGeom prst="rect">
            <a:avLst/>
          </a:prstGeom>
        </p:spPr>
        <p:txBody>
          <a:bodyPr vert="horz" lIns="376187" tIns="188094" rIns="376187" bIns="188094" rtlCol="0" anchor="ctr"/>
          <a:lstStyle>
            <a:lvl1pPr algn="ctr" defTabSz="3761874" fontAlgn="auto">
              <a:spcBef>
                <a:spcPts val="0"/>
              </a:spcBef>
              <a:spcAft>
                <a:spcPts val="0"/>
              </a:spcAft>
              <a:defRPr sz="4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2235" y="20340638"/>
            <a:ext cx="7679532" cy="1167766"/>
          </a:xfrm>
          <a:prstGeom prst="rect">
            <a:avLst/>
          </a:prstGeom>
        </p:spPr>
        <p:txBody>
          <a:bodyPr vert="horz" lIns="376187" tIns="188094" rIns="376187" bIns="188094" rtlCol="0" anchor="ctr"/>
          <a:lstStyle>
            <a:lvl1pPr algn="r" defTabSz="3761874" fontAlgn="auto">
              <a:spcBef>
                <a:spcPts val="0"/>
              </a:spcBef>
              <a:spcAft>
                <a:spcPts val="0"/>
              </a:spcAft>
              <a:defRPr sz="4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CE1AC1-B525-4EF8-8984-3C1B6A8D7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5" r:id="rId2"/>
    <p:sldLayoutId id="2147483672" r:id="rId3"/>
    <p:sldLayoutId id="2147483666" r:id="rId4"/>
    <p:sldLayoutId id="2147483673" r:id="rId5"/>
    <p:sldLayoutId id="2147483674" r:id="rId6"/>
    <p:sldLayoutId id="2147483667" r:id="rId7"/>
    <p:sldLayoutId id="2147483675" r:id="rId8"/>
    <p:sldLayoutId id="2147483668" r:id="rId9"/>
    <p:sldLayoutId id="2147483669" r:id="rId10"/>
    <p:sldLayoutId id="2147483670" r:id="rId11"/>
  </p:sldLayoutIdLst>
  <p:txStyles>
    <p:titleStyle>
      <a:lvl1pPr algn="ctr" defTabSz="3760638" rtl="0" fontAlgn="base">
        <a:spcBef>
          <a:spcPct val="0"/>
        </a:spcBef>
        <a:spcAft>
          <a:spcPct val="0"/>
        </a:spcAft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2pPr>
      <a:lvl3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3pPr>
      <a:lvl4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4pPr>
      <a:lvl5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5pPr>
      <a:lvl6pPr marL="457182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6pPr>
      <a:lvl7pPr marL="914364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7pPr>
      <a:lvl8pPr marL="1371545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8pPr>
      <a:lvl9pPr marL="1828727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9pPr>
    </p:titleStyle>
    <p:bodyStyle>
      <a:lvl1pPr marL="1409644" indent="-1409644" algn="l" defTabSz="3760638" rtl="0" fontAlgn="base">
        <a:spcBef>
          <a:spcPct val="20000"/>
        </a:spcBef>
        <a:spcAft>
          <a:spcPct val="0"/>
        </a:spcAft>
        <a:buFont typeface="Arial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816" indent="-1174703" algn="l" defTabSz="3760638" rtl="0" fontAlgn="base">
        <a:spcBef>
          <a:spcPct val="20000"/>
        </a:spcBef>
        <a:spcAft>
          <a:spcPct val="0"/>
        </a:spcAft>
        <a:buFont typeface="Arial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986" indent="-939762" algn="l" defTabSz="3760638" rtl="0" fontAlgn="base">
        <a:spcBef>
          <a:spcPct val="20000"/>
        </a:spcBef>
        <a:spcAft>
          <a:spcPct val="0"/>
        </a:spcAft>
        <a:buFont typeface="Arial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099" indent="-939762" algn="l" defTabSz="3760638" rtl="0" fontAlgn="base">
        <a:spcBef>
          <a:spcPct val="20000"/>
        </a:spcBef>
        <a:spcAft>
          <a:spcPct val="0"/>
        </a:spcAft>
        <a:buFont typeface="Arial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212" indent="-939762" algn="l" defTabSz="3760638" rtl="0" fontAlgn="base">
        <a:spcBef>
          <a:spcPct val="20000"/>
        </a:spcBef>
        <a:spcAft>
          <a:spcPct val="0"/>
        </a:spcAft>
        <a:buFont typeface="Arial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153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091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027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7965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0936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1874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2812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3748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4684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5622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6560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7496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Picture 40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6" r="6218"/>
          <a:stretch/>
        </p:blipFill>
        <p:spPr>
          <a:xfrm>
            <a:off x="26746199" y="9815673"/>
            <a:ext cx="5613401" cy="4717880"/>
          </a:xfrm>
          <a:prstGeom prst="rect">
            <a:avLst/>
          </a:prstGeom>
        </p:spPr>
      </p:pic>
      <p:pic>
        <p:nvPicPr>
          <p:cNvPr id="373" name="Picture 37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8" r="6203"/>
          <a:stretch/>
        </p:blipFill>
        <p:spPr>
          <a:xfrm>
            <a:off x="26489178" y="5098867"/>
            <a:ext cx="5881749" cy="4828822"/>
          </a:xfrm>
          <a:prstGeom prst="rect">
            <a:avLst/>
          </a:prstGeom>
        </p:spPr>
      </p:pic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1064098" y="-31279"/>
            <a:ext cx="30996158" cy="1400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sz="85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</a:rPr>
              <a:t>Graphulo: Native Linear Algebra in a NoSQL DB</a:t>
            </a:r>
            <a:endParaRPr lang="en-US" sz="85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34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468562" y="1305122"/>
            <a:ext cx="20020616" cy="1101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Dylan 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Hutchison</a:t>
            </a:r>
            <a:r>
              <a:rPr lang="en-US" sz="3200" b="1" spc="50" baseline="300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1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         Vijay Gadepally</a:t>
            </a:r>
            <a:r>
              <a:rPr lang="en-US" sz="3200" b="1" spc="50" baseline="300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2,3</a:t>
            </a:r>
            <a:r>
              <a:rPr 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 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      Jeremy Kepner</a:t>
            </a:r>
            <a:r>
              <a:rPr lang="en-US" sz="3200" b="1" spc="50" baseline="300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2,3,4</a:t>
            </a:r>
            <a:r>
              <a:rPr 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 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      Bill Howe</a:t>
            </a:r>
            <a:r>
              <a:rPr lang="en-US" sz="3200" b="1" spc="50" baseline="300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1</a:t>
            </a:r>
            <a:endParaRPr lang="en-US" sz="3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Open Sans"/>
              <a:cs typeface="Open Sans"/>
            </a:endParaRPr>
          </a:p>
          <a:p>
            <a:pPr algn="ctr"/>
            <a:r>
              <a:rPr lang="en-US" sz="3200" b="1" spc="50" baseline="300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1</a:t>
            </a:r>
            <a:r>
              <a:rPr 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University of 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Washington    </a:t>
            </a:r>
            <a:r>
              <a:rPr lang="en-US" sz="3200" b="1" spc="50" baseline="300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2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MIT </a:t>
            </a:r>
            <a:r>
              <a:rPr 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Lincoln Laboratory  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  </a:t>
            </a:r>
            <a:r>
              <a:rPr lang="en-US" sz="3200" b="1" spc="50" baseline="300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3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MIT CSAIL    </a:t>
            </a:r>
            <a:r>
              <a:rPr lang="en-US" sz="3200" b="1" spc="50" baseline="300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4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MIT Math Department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Open Sans"/>
              <a:cs typeface="Open Sans"/>
            </a:endParaRPr>
          </a:p>
        </p:txBody>
      </p:sp>
      <p:pic>
        <p:nvPicPr>
          <p:cNvPr id="219" name="Picture 2" descr="https://accumulo.apache.org/images/accumulo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04" y="505745"/>
            <a:ext cx="3726346" cy="95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4" name="Text Placeholder 3"/>
          <p:cNvSpPr txBox="1">
            <a:spLocks/>
          </p:cNvSpPr>
          <p:nvPr/>
        </p:nvSpPr>
        <p:spPr>
          <a:xfrm>
            <a:off x="528873" y="7596590"/>
            <a:ext cx="9315029" cy="981210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000000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000000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000000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000000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000000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Char char="&gt;"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Problem: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 analyze graph and matrix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data stored in Accumulo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Char char="&gt;"/>
              <a:tabLst/>
              <a:defRPr/>
            </a:pPr>
            <a:r>
              <a:rPr lang="en-US" sz="4000" dirty="0" smtClean="0"/>
              <a:t>Non-solution: </a:t>
            </a:r>
            <a:r>
              <a:rPr lang="en-US" sz="3600" dirty="0" smtClean="0"/>
              <a:t>always pull data </a:t>
            </a:r>
            <a:br>
              <a:rPr lang="en-US" sz="3600" dirty="0" smtClean="0"/>
            </a:br>
            <a:r>
              <a:rPr lang="en-US" sz="3600" dirty="0" smtClean="0"/>
              <a:t>from the DB before processing</a:t>
            </a:r>
          </a:p>
          <a:p>
            <a:pPr marL="806450" lvl="1" indent="-511175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3600" dirty="0" smtClean="0"/>
              <a:t>MapReduce or </a:t>
            </a:r>
            <a:r>
              <a:rPr lang="en-US" sz="3600" dirty="0"/>
              <a:t>an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in-memory </a:t>
            </a:r>
            <a:r>
              <a:rPr lang="en-US" sz="3600" dirty="0"/>
              <a:t>matrix </a:t>
            </a:r>
            <a:r>
              <a:rPr lang="en-US" sz="3600" dirty="0" smtClean="0"/>
              <a:t>library</a:t>
            </a:r>
            <a:endParaRPr kumimoji="0" lang="en-US" sz="3600" b="1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  <a:p>
            <a:pPr fontAlgn="auto">
              <a:spcAft>
                <a:spcPts val="0"/>
              </a:spcAft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The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 Graphulo solution—</a:t>
            </a:r>
            <a:b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</a:b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A tighter coupling: reuse Accumulo’s native data access method, iterators, for query processing </a:t>
            </a:r>
            <a:endParaRPr kumimoji="0" lang="en-US" sz="3600" b="1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  <a:p>
            <a:pPr marL="806450" lvl="1" indent="-511175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3600" dirty="0"/>
              <a:t>Use Accumulo as a Big Index</a:t>
            </a:r>
          </a:p>
          <a:p>
            <a:pPr marL="806450" lvl="1" indent="-511175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3600" dirty="0"/>
              <a:t>Distribute with Accumulo’s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tablet </a:t>
            </a:r>
            <a:r>
              <a:rPr lang="en-US" sz="3600" dirty="0"/>
              <a:t>servers</a:t>
            </a:r>
          </a:p>
          <a:p>
            <a:pPr marL="806450" lvl="1" indent="-511175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3600" dirty="0" smtClean="0"/>
              <a:t>Generalize </a:t>
            </a:r>
            <a:r>
              <a:rPr lang="en-US" sz="3600" dirty="0"/>
              <a:t>to </a:t>
            </a:r>
            <a:r>
              <a:rPr lang="en-US" sz="3600" dirty="0" smtClean="0"/>
              <a:t>BigTable NoSQL design</a:t>
            </a:r>
          </a:p>
          <a:p>
            <a:pPr marL="295275" lvl="1" indent="0" fontAlgn="auto">
              <a:spcAft>
                <a:spcPts val="0"/>
              </a:spcAft>
              <a:buNone/>
            </a:pPr>
            <a:r>
              <a:rPr lang="en-US" sz="3600" dirty="0" smtClean="0"/>
              <a:t>Data model suits Sparse Matrices:</a:t>
            </a:r>
            <a:endParaRPr lang="en-US" sz="3600" dirty="0"/>
          </a:p>
        </p:txBody>
      </p:sp>
      <p:pic>
        <p:nvPicPr>
          <p:cNvPr id="285" name="Picture 28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9479" y="9017112"/>
            <a:ext cx="10099581" cy="6727727"/>
          </a:xfrm>
          <a:prstGeom prst="rect">
            <a:avLst/>
          </a:prstGeom>
        </p:spPr>
      </p:pic>
      <p:pic>
        <p:nvPicPr>
          <p:cNvPr id="286" name="Chart Placeholder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7515" y="3764818"/>
            <a:ext cx="9596897" cy="3956168"/>
          </a:xfrm>
          <a:prstGeom prst="rect">
            <a:avLst/>
          </a:prstGeom>
        </p:spPr>
      </p:pic>
      <p:grpSp>
        <p:nvGrpSpPr>
          <p:cNvPr id="366" name="Group 11"/>
          <p:cNvGrpSpPr>
            <a:grpSpLocks/>
          </p:cNvGrpSpPr>
          <p:nvPr/>
        </p:nvGrpSpPr>
        <p:grpSpPr bwMode="auto">
          <a:xfrm>
            <a:off x="9643853" y="7873656"/>
            <a:ext cx="11130183" cy="949220"/>
            <a:chOff x="1497700" y="4248293"/>
            <a:chExt cx="9189093" cy="1581511"/>
          </a:xfrm>
        </p:grpSpPr>
        <p:sp>
          <p:nvSpPr>
            <p:cNvPr id="367" name="TextBox 4"/>
            <p:cNvSpPr txBox="1">
              <a:spLocks noChangeArrowheads="1"/>
            </p:cNvSpPr>
            <p:nvPr/>
          </p:nvSpPr>
          <p:spPr bwMode="auto">
            <a:xfrm>
              <a:off x="1497700" y="4248293"/>
              <a:ext cx="9189093" cy="1538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5400" b="1" dirty="0" err="1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Graphulo’s</a:t>
              </a:r>
              <a:r>
                <a:rPr lang="en-US" sz="5400" b="1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 </a:t>
              </a:r>
              <a:r>
                <a:rPr lang="en-US" sz="5400" b="1" dirty="0" err="1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TwoTable</a:t>
              </a:r>
              <a:r>
                <a:rPr lang="en-US" sz="5400" b="1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 Iterator Stack</a:t>
              </a:r>
            </a:p>
          </p:txBody>
        </p:sp>
        <p:cxnSp>
          <p:nvCxnSpPr>
            <p:cNvPr id="368" name="Straight Connector 367"/>
            <p:cNvCxnSpPr/>
            <p:nvPr/>
          </p:nvCxnSpPr>
          <p:spPr>
            <a:xfrm>
              <a:off x="1636889" y="5829804"/>
              <a:ext cx="8277987" cy="0"/>
            </a:xfrm>
            <a:prstGeom prst="line">
              <a:avLst/>
            </a:prstGeom>
            <a:ln w="127000" cap="rnd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4" name="Picture 37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r="7351"/>
          <a:stretch/>
        </p:blipFill>
        <p:spPr>
          <a:xfrm>
            <a:off x="20816671" y="5098866"/>
            <a:ext cx="5759975" cy="4828823"/>
          </a:xfrm>
          <a:prstGeom prst="rect">
            <a:avLst/>
          </a:prstGeom>
        </p:spPr>
      </p:pic>
      <p:grpSp>
        <p:nvGrpSpPr>
          <p:cNvPr id="375" name="Group 11"/>
          <p:cNvGrpSpPr>
            <a:grpSpLocks/>
          </p:cNvGrpSpPr>
          <p:nvPr/>
        </p:nvGrpSpPr>
        <p:grpSpPr bwMode="auto">
          <a:xfrm>
            <a:off x="9751250" y="2619953"/>
            <a:ext cx="7426397" cy="949220"/>
            <a:chOff x="1497700" y="4248293"/>
            <a:chExt cx="7696538" cy="1581511"/>
          </a:xfrm>
        </p:grpSpPr>
        <p:sp>
          <p:nvSpPr>
            <p:cNvPr id="376" name="TextBox 4"/>
            <p:cNvSpPr txBox="1">
              <a:spLocks noChangeArrowheads="1"/>
            </p:cNvSpPr>
            <p:nvPr/>
          </p:nvSpPr>
          <p:spPr bwMode="auto">
            <a:xfrm>
              <a:off x="1497700" y="4248293"/>
              <a:ext cx="7696538" cy="1538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5400" b="1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GraphBLAS Matrix Math</a:t>
              </a:r>
            </a:p>
          </p:txBody>
        </p:sp>
        <p:cxnSp>
          <p:nvCxnSpPr>
            <p:cNvPr id="377" name="Straight Connector 376"/>
            <p:cNvCxnSpPr/>
            <p:nvPr/>
          </p:nvCxnSpPr>
          <p:spPr>
            <a:xfrm>
              <a:off x="1636889" y="5829804"/>
              <a:ext cx="7315286" cy="0"/>
            </a:xfrm>
            <a:prstGeom prst="line">
              <a:avLst/>
            </a:prstGeom>
            <a:ln w="127000" cap="rnd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8" name="Group 11"/>
          <p:cNvGrpSpPr>
            <a:grpSpLocks/>
          </p:cNvGrpSpPr>
          <p:nvPr/>
        </p:nvGrpSpPr>
        <p:grpSpPr bwMode="auto">
          <a:xfrm>
            <a:off x="21011554" y="2556361"/>
            <a:ext cx="11359374" cy="949220"/>
            <a:chOff x="1497700" y="4248293"/>
            <a:chExt cx="9378313" cy="1581511"/>
          </a:xfrm>
        </p:grpSpPr>
        <p:sp>
          <p:nvSpPr>
            <p:cNvPr id="379" name="TextBox 4"/>
            <p:cNvSpPr txBox="1">
              <a:spLocks noChangeArrowheads="1"/>
            </p:cNvSpPr>
            <p:nvPr/>
          </p:nvSpPr>
          <p:spPr bwMode="auto">
            <a:xfrm>
              <a:off x="1497700" y="4248293"/>
              <a:ext cx="9378313" cy="1538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5400" b="1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Performance Comparison</a:t>
              </a:r>
            </a:p>
          </p:txBody>
        </p:sp>
        <p:cxnSp>
          <p:nvCxnSpPr>
            <p:cNvPr id="380" name="Straight Connector 379"/>
            <p:cNvCxnSpPr/>
            <p:nvPr/>
          </p:nvCxnSpPr>
          <p:spPr>
            <a:xfrm>
              <a:off x="1636889" y="5829804"/>
              <a:ext cx="9109193" cy="0"/>
            </a:xfrm>
            <a:prstGeom prst="line">
              <a:avLst/>
            </a:prstGeom>
            <a:ln w="127000" cap="rnd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1349694" y="9815673"/>
            <a:ext cx="5139484" cy="4245030"/>
            <a:chOff x="21180142" y="8240257"/>
            <a:chExt cx="4449924" cy="3944123"/>
          </a:xfrm>
        </p:grpSpPr>
        <p:pic>
          <p:nvPicPr>
            <p:cNvPr id="404" name="Chart Placeholder 3"/>
            <p:cNvPicPr>
              <a:picLocks noChangeAspect="1"/>
            </p:cNvPicPr>
            <p:nvPr/>
          </p:nvPicPr>
          <p:blipFill rotWithShape="1">
            <a:blip r:embed="rId9"/>
            <a:srcRect l="464" r="56994" b="59657"/>
            <a:stretch/>
          </p:blipFill>
          <p:spPr>
            <a:xfrm>
              <a:off x="21229515" y="8401680"/>
              <a:ext cx="4311498" cy="1906162"/>
            </a:xfrm>
            <a:prstGeom prst="rect">
              <a:avLst/>
            </a:prstGeom>
          </p:spPr>
        </p:pic>
        <p:pic>
          <p:nvPicPr>
            <p:cNvPr id="407" name="Chart Placeholder 3"/>
            <p:cNvPicPr>
              <a:picLocks noChangeAspect="1"/>
            </p:cNvPicPr>
            <p:nvPr/>
          </p:nvPicPr>
          <p:blipFill rotWithShape="1">
            <a:blip r:embed="rId9"/>
            <a:srcRect t="51839" r="57001" b="10299"/>
            <a:stretch/>
          </p:blipFill>
          <p:spPr>
            <a:xfrm>
              <a:off x="21180142" y="10328225"/>
              <a:ext cx="4357776" cy="1788895"/>
            </a:xfrm>
            <a:prstGeom prst="rect">
              <a:avLst/>
            </a:prstGeom>
          </p:spPr>
        </p:pic>
        <p:sp>
          <p:nvSpPr>
            <p:cNvPr id="405" name="Frame 404"/>
            <p:cNvSpPr/>
            <p:nvPr/>
          </p:nvSpPr>
          <p:spPr>
            <a:xfrm>
              <a:off x="24687411" y="8240257"/>
              <a:ext cx="942655" cy="3944123"/>
            </a:xfrm>
            <a:prstGeom prst="frame">
              <a:avLst>
                <a:gd name="adj1" fmla="val 9000"/>
              </a:avLst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21" name="Picture 420" descr="141212-GraphuloLogo_0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157" y="502920"/>
            <a:ext cx="4466279" cy="952806"/>
          </a:xfrm>
          <a:prstGeom prst="rect">
            <a:avLst/>
          </a:prstGeom>
        </p:spPr>
      </p:pic>
      <p:sp>
        <p:nvSpPr>
          <p:cNvPr id="435" name="Rectangle 3"/>
          <p:cNvSpPr>
            <a:spLocks noChangeArrowheads="1"/>
          </p:cNvSpPr>
          <p:nvPr/>
        </p:nvSpPr>
        <p:spPr bwMode="auto">
          <a:xfrm>
            <a:off x="26833192" y="1660993"/>
            <a:ext cx="5439414" cy="609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r">
              <a:lnSpc>
                <a:spcPct val="105000"/>
              </a:lnSpc>
            </a:pPr>
            <a:r>
              <a:rPr 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http://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graphulo.mit.edu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Open Sans"/>
              <a:cs typeface="Open San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1999" y="4887375"/>
            <a:ext cx="8843138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0000"/>
                </a:solidFill>
                <a:latin typeface="Open Sans"/>
                <a:cs typeface="Open Sans"/>
              </a:rPr>
              <a:t>An open source library to orchestrate server-side graph processing in the Apache Accumulo database</a:t>
            </a:r>
            <a:endParaRPr lang="en-US" sz="3200" b="1" dirty="0">
              <a:solidFill>
                <a:srgbClr val="000000"/>
              </a:solidFill>
              <a:latin typeface="Open Sans"/>
              <a:cs typeface="Open Sans"/>
            </a:endParaRPr>
          </a:p>
        </p:txBody>
      </p:sp>
      <p:grpSp>
        <p:nvGrpSpPr>
          <p:cNvPr id="436" name="Group 11"/>
          <p:cNvGrpSpPr>
            <a:grpSpLocks/>
          </p:cNvGrpSpPr>
          <p:nvPr/>
        </p:nvGrpSpPr>
        <p:grpSpPr bwMode="auto">
          <a:xfrm>
            <a:off x="17280361" y="16219525"/>
            <a:ext cx="2818954" cy="769441"/>
            <a:chOff x="1497701" y="4248293"/>
            <a:chExt cx="2526288" cy="1281978"/>
          </a:xfrm>
        </p:grpSpPr>
        <p:sp>
          <p:nvSpPr>
            <p:cNvPr id="437" name="TextBox 4"/>
            <p:cNvSpPr txBox="1">
              <a:spLocks noChangeArrowheads="1"/>
            </p:cNvSpPr>
            <p:nvPr/>
          </p:nvSpPr>
          <p:spPr bwMode="auto">
            <a:xfrm>
              <a:off x="1497701" y="4248293"/>
              <a:ext cx="2526288" cy="128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4400" b="1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Reference</a:t>
              </a:r>
            </a:p>
          </p:txBody>
        </p:sp>
        <p:cxnSp>
          <p:nvCxnSpPr>
            <p:cNvPr id="438" name="Straight Connector 437"/>
            <p:cNvCxnSpPr/>
            <p:nvPr/>
          </p:nvCxnSpPr>
          <p:spPr>
            <a:xfrm>
              <a:off x="1636889" y="5530271"/>
              <a:ext cx="1971161" cy="0"/>
            </a:xfrm>
            <a:prstGeom prst="line">
              <a:avLst/>
            </a:prstGeom>
            <a:ln w="127000" cap="rnd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17281855" y="17137103"/>
            <a:ext cx="2837636" cy="1766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 fontAlgn="auto">
              <a:spcBef>
                <a:spcPct val="20000"/>
              </a:spcBef>
              <a:spcAft>
                <a:spcPts val="0"/>
              </a:spcAft>
              <a:buFont typeface="Lucida Grande"/>
              <a:buChar char="&gt;"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Open Sans"/>
                <a:cs typeface="Open Sans"/>
              </a:rPr>
              <a:t>IPDPS ‘15</a:t>
            </a:r>
          </a:p>
          <a:p>
            <a:pPr marL="342900" lvl="0" indent="-342900" defTabSz="457200" fontAlgn="auto">
              <a:spcBef>
                <a:spcPct val="20000"/>
              </a:spcBef>
              <a:spcAft>
                <a:spcPts val="0"/>
              </a:spcAft>
              <a:buFont typeface="Lucida Grande"/>
              <a:buChar char="&gt;"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Open Sans"/>
                <a:cs typeface="Open Sans"/>
              </a:rPr>
              <a:t>HPEC ‘15</a:t>
            </a:r>
          </a:p>
          <a:p>
            <a:pPr marL="342900" lvl="0" indent="-342900" defTabSz="457200" fontAlgn="auto">
              <a:spcBef>
                <a:spcPct val="20000"/>
              </a:spcBef>
              <a:spcAft>
                <a:spcPts val="0"/>
              </a:spcAft>
              <a:buFont typeface="Lucida Grande"/>
              <a:buChar char="&gt;"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Open Sans"/>
                <a:cs typeface="Open Sans"/>
              </a:rPr>
              <a:t>HPEC ’16 x2</a:t>
            </a:r>
            <a:endParaRPr lang="en-US" sz="2800" b="1" dirty="0">
              <a:solidFill>
                <a:srgbClr val="000000"/>
              </a:solidFill>
              <a:latin typeface="Open Sans"/>
              <a:cs typeface="Open Sans"/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21170827" y="3822258"/>
            <a:ext cx="11042723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5720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3200" b="1" dirty="0" smtClean="0">
                <a:solidFill>
                  <a:srgbClr val="000000"/>
                </a:solidFill>
                <a:latin typeface="Open Sans"/>
                <a:cs typeface="Open Sans"/>
              </a:rPr>
              <a:t>D4M: </a:t>
            </a:r>
            <a:r>
              <a:rPr lang="fr-FR" sz="3200" b="1" dirty="0">
                <a:solidFill>
                  <a:srgbClr val="000000"/>
                </a:solidFill>
                <a:latin typeface="Open Sans"/>
                <a:cs typeface="Open Sans"/>
              </a:rPr>
              <a:t>Sparse Matrix </a:t>
            </a:r>
            <a:r>
              <a:rPr lang="fr-FR" sz="3200" b="1" dirty="0" smtClean="0">
                <a:solidFill>
                  <a:srgbClr val="000000"/>
                </a:solidFill>
                <a:latin typeface="Open Sans"/>
                <a:cs typeface="Open Sans"/>
              </a:rPr>
              <a:t>Library for </a:t>
            </a:r>
            <a:r>
              <a:rPr lang="fr-FR" sz="3200" b="1" cap="small" dirty="0" smtClean="0">
                <a:solidFill>
                  <a:srgbClr val="000000"/>
                </a:solidFill>
                <a:latin typeface="Open Sans"/>
                <a:cs typeface="Open Sans"/>
              </a:rPr>
              <a:t>Matlab</a:t>
            </a:r>
            <a:endParaRPr lang="fr-FR" sz="3200" b="1" cap="small" dirty="0">
              <a:solidFill>
                <a:srgbClr val="000000"/>
              </a:solidFill>
              <a:latin typeface="Open Sans"/>
              <a:cs typeface="Open Sans"/>
            </a:endParaRPr>
          </a:p>
          <a:p>
            <a:pPr marL="457200" lvl="0" indent="-457200" defTabSz="45720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3200" b="1" dirty="0" smtClean="0">
                <a:solidFill>
                  <a:srgbClr val="000000"/>
                </a:solidFill>
                <a:latin typeface="Open Sans"/>
                <a:cs typeface="Open Sans"/>
              </a:rPr>
              <a:t>MTJ: </a:t>
            </a:r>
            <a:r>
              <a:rPr lang="fr-FR" sz="3200" b="1" dirty="0">
                <a:solidFill>
                  <a:srgbClr val="000000"/>
                </a:solidFill>
                <a:latin typeface="Open Sans"/>
                <a:cs typeface="Open Sans"/>
              </a:rPr>
              <a:t>Dense Matrix </a:t>
            </a:r>
            <a:r>
              <a:rPr lang="fr-FR" sz="3200" b="1" dirty="0" smtClean="0">
                <a:solidFill>
                  <a:srgbClr val="000000"/>
                </a:solidFill>
                <a:latin typeface="Open Sans"/>
                <a:cs typeface="Open Sans"/>
              </a:rPr>
              <a:t>Library for Java</a:t>
            </a:r>
            <a:endParaRPr lang="fr-FR" sz="3200" b="1" dirty="0">
              <a:solidFill>
                <a:srgbClr val="000000"/>
              </a:solidFill>
              <a:latin typeface="Open Sans"/>
              <a:cs typeface="Open Sans"/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20201355" y="14897196"/>
            <a:ext cx="1212424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Font typeface="Lucida Grande"/>
              <a:buChar char="&gt;"/>
              <a:defRPr/>
            </a:pPr>
            <a:r>
              <a:rPr lang="fr-FR" sz="3600" b="1" dirty="0" smtClean="0">
                <a:solidFill>
                  <a:srgbClr val="000000"/>
                </a:solidFill>
                <a:latin typeface="Open Sans"/>
                <a:cs typeface="Open Sans"/>
              </a:rPr>
              <a:t>Jaccard coefficient </a:t>
            </a:r>
            <a:r>
              <a:rPr lang="fr-FR" sz="3600" b="1" dirty="0" err="1" smtClean="0">
                <a:solidFill>
                  <a:srgbClr val="000000"/>
                </a:solidFill>
                <a:latin typeface="Open Sans"/>
                <a:cs typeface="Open Sans"/>
              </a:rPr>
              <a:t>algorithm</a:t>
            </a:r>
            <a:r>
              <a:rPr lang="fr-FR" sz="3600" b="1" dirty="0" smtClean="0">
                <a:solidFill>
                  <a:srgbClr val="000000"/>
                </a:solidFill>
                <a:latin typeface="Open Sans"/>
                <a:cs typeface="Open Sans"/>
              </a:rPr>
              <a:t> </a:t>
            </a:r>
            <a:r>
              <a:rPr lang="fr-FR" sz="3600" b="1" dirty="0" err="1" smtClean="0">
                <a:solidFill>
                  <a:srgbClr val="000000"/>
                </a:solidFill>
                <a:latin typeface="Open Sans"/>
                <a:cs typeface="Open Sans"/>
              </a:rPr>
              <a:t>is</a:t>
            </a:r>
            <a:r>
              <a:rPr lang="fr-FR" sz="3600" b="1" dirty="0" smtClean="0">
                <a:solidFill>
                  <a:srgbClr val="000000"/>
                </a:solidFill>
                <a:latin typeface="Open Sans"/>
                <a:cs typeface="Open Sans"/>
              </a:rPr>
              <a:t> </a:t>
            </a:r>
            <a:r>
              <a:rPr lang="fr-FR" sz="3600" b="1" dirty="0" err="1" smtClean="0">
                <a:solidFill>
                  <a:srgbClr val="000000"/>
                </a:solidFill>
                <a:latin typeface="Open Sans"/>
                <a:cs typeface="Open Sans"/>
              </a:rPr>
              <a:t>ideal</a:t>
            </a:r>
            <a:r>
              <a:rPr lang="fr-FR" sz="3600" b="1" dirty="0" smtClean="0">
                <a:solidFill>
                  <a:srgbClr val="000000"/>
                </a:solidFill>
                <a:latin typeface="Open Sans"/>
                <a:cs typeface="Open Sans"/>
              </a:rPr>
              <a:t> for Graphulo</a:t>
            </a:r>
            <a:endParaRPr lang="fr-FR" sz="3600" b="1" cap="small" dirty="0">
              <a:solidFill>
                <a:srgbClr val="000000"/>
              </a:solidFill>
              <a:latin typeface="Open Sans"/>
              <a:cs typeface="Open Sans"/>
            </a:endParaRPr>
          </a:p>
          <a:p>
            <a:pPr marL="342900" lvl="0" indent="-342900" defTabSz="45720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Font typeface="Lucida Grande"/>
              <a:buChar char="&gt;"/>
              <a:defRPr/>
            </a:pPr>
            <a:r>
              <a:rPr lang="fr-FR" sz="3600" b="1" dirty="0" smtClean="0">
                <a:solidFill>
                  <a:srgbClr val="000000"/>
                </a:solidFill>
                <a:latin typeface="Open Sans"/>
                <a:cs typeface="Open Sans"/>
              </a:rPr>
              <a:t>k-</a:t>
            </a:r>
            <a:r>
              <a:rPr lang="fr-FR" sz="3600" b="1" dirty="0" err="1" smtClean="0">
                <a:solidFill>
                  <a:srgbClr val="000000"/>
                </a:solidFill>
                <a:latin typeface="Open Sans"/>
                <a:cs typeface="Open Sans"/>
              </a:rPr>
              <a:t>Truss</a:t>
            </a:r>
            <a:r>
              <a:rPr lang="fr-FR" sz="3600" b="1" dirty="0" smtClean="0">
                <a:solidFill>
                  <a:srgbClr val="000000"/>
                </a:solidFill>
                <a:latin typeface="Open Sans"/>
                <a:cs typeface="Open Sans"/>
              </a:rPr>
              <a:t> </a:t>
            </a:r>
            <a:r>
              <a:rPr lang="fr-FR" sz="3600" b="1" dirty="0" err="1" smtClean="0">
                <a:solidFill>
                  <a:srgbClr val="000000"/>
                </a:solidFill>
                <a:latin typeface="Open Sans"/>
                <a:cs typeface="Open Sans"/>
              </a:rPr>
              <a:t>subgraph</a:t>
            </a:r>
            <a:r>
              <a:rPr lang="fr-FR" sz="3600" b="1" dirty="0" smtClean="0">
                <a:solidFill>
                  <a:srgbClr val="000000"/>
                </a:solidFill>
                <a:latin typeface="Open Sans"/>
                <a:cs typeface="Open Sans"/>
              </a:rPr>
              <a:t> </a:t>
            </a:r>
            <a:r>
              <a:rPr lang="fr-FR" sz="3600" b="1" dirty="0" err="1" smtClean="0">
                <a:solidFill>
                  <a:srgbClr val="000000"/>
                </a:solidFill>
                <a:latin typeface="Open Sans"/>
                <a:cs typeface="Open Sans"/>
              </a:rPr>
              <a:t>algorithm</a:t>
            </a:r>
            <a:r>
              <a:rPr lang="fr-FR" sz="3600" b="1" dirty="0" smtClean="0">
                <a:solidFill>
                  <a:srgbClr val="000000"/>
                </a:solidFill>
                <a:latin typeface="Open Sans"/>
                <a:cs typeface="Open Sans"/>
              </a:rPr>
              <a:t> </a:t>
            </a:r>
            <a:r>
              <a:rPr lang="fr-FR" sz="3600" b="1" dirty="0" err="1" smtClean="0">
                <a:solidFill>
                  <a:srgbClr val="000000"/>
                </a:solidFill>
                <a:latin typeface="Open Sans"/>
                <a:cs typeface="Open Sans"/>
              </a:rPr>
              <a:t>is</a:t>
            </a:r>
            <a:r>
              <a:rPr lang="fr-FR" sz="3600" b="1" dirty="0" smtClean="0">
                <a:solidFill>
                  <a:srgbClr val="000000"/>
                </a:solidFill>
                <a:latin typeface="Open Sans"/>
                <a:cs typeface="Open Sans"/>
              </a:rPr>
              <a:t> </a:t>
            </a:r>
            <a:r>
              <a:rPr lang="fr-FR" sz="3600" b="1" dirty="0" err="1" smtClean="0">
                <a:solidFill>
                  <a:srgbClr val="000000"/>
                </a:solidFill>
                <a:latin typeface="Open Sans"/>
                <a:cs typeface="Open Sans"/>
              </a:rPr>
              <a:t>better</a:t>
            </a:r>
            <a:r>
              <a:rPr lang="fr-FR" sz="3600" b="1" dirty="0" smtClean="0">
                <a:solidFill>
                  <a:srgbClr val="000000"/>
                </a:solidFill>
                <a:latin typeface="Open Sans"/>
                <a:cs typeface="Open Sans"/>
              </a:rPr>
              <a:t> in an </a:t>
            </a:r>
            <a:r>
              <a:rPr lang="fr-FR" sz="3600" b="1" dirty="0" err="1" smtClean="0">
                <a:solidFill>
                  <a:srgbClr val="000000"/>
                </a:solidFill>
                <a:latin typeface="Open Sans"/>
                <a:cs typeface="Open Sans"/>
              </a:rPr>
              <a:t>external</a:t>
            </a:r>
            <a:r>
              <a:rPr lang="fr-FR" sz="3600" b="1" dirty="0" smtClean="0">
                <a:solidFill>
                  <a:srgbClr val="000000"/>
                </a:solidFill>
                <a:latin typeface="Open Sans"/>
                <a:cs typeface="Open Sans"/>
              </a:rPr>
              <a:t> matrix </a:t>
            </a:r>
            <a:r>
              <a:rPr lang="fr-FR" sz="3600" b="1" dirty="0" err="1" smtClean="0">
                <a:solidFill>
                  <a:srgbClr val="000000"/>
                </a:solidFill>
                <a:latin typeface="Open Sans"/>
                <a:cs typeface="Open Sans"/>
              </a:rPr>
              <a:t>library</a:t>
            </a:r>
            <a:r>
              <a:rPr lang="fr-FR" sz="3600" b="1" dirty="0" smtClean="0">
                <a:solidFill>
                  <a:srgbClr val="000000"/>
                </a:solidFill>
                <a:latin typeface="Open Sans"/>
                <a:cs typeface="Open Sans"/>
              </a:rPr>
              <a:t>, </a:t>
            </a:r>
            <a:r>
              <a:rPr lang="fr-FR" sz="3600" b="1" dirty="0" err="1" smtClean="0">
                <a:solidFill>
                  <a:srgbClr val="000000"/>
                </a:solidFill>
                <a:latin typeface="Open Sans"/>
                <a:cs typeface="Open Sans"/>
              </a:rPr>
              <a:t>assuming</a:t>
            </a:r>
            <a:r>
              <a:rPr lang="fr-FR" sz="3600" b="1" dirty="0" smtClean="0">
                <a:solidFill>
                  <a:srgbClr val="000000"/>
                </a:solidFill>
                <a:latin typeface="Open Sans"/>
                <a:cs typeface="Open Sans"/>
              </a:rPr>
              <a:t> </a:t>
            </a:r>
            <a:r>
              <a:rPr lang="fr-FR" sz="3600" b="1" dirty="0" err="1" smtClean="0">
                <a:solidFill>
                  <a:srgbClr val="000000"/>
                </a:solidFill>
                <a:latin typeface="Open Sans"/>
                <a:cs typeface="Open Sans"/>
              </a:rPr>
              <a:t>sufficient</a:t>
            </a:r>
            <a:r>
              <a:rPr lang="fr-FR" sz="3600" b="1" dirty="0" smtClean="0">
                <a:solidFill>
                  <a:srgbClr val="000000"/>
                </a:solidFill>
                <a:latin typeface="Open Sans"/>
                <a:cs typeface="Open Sans"/>
              </a:rPr>
              <a:t> memory</a:t>
            </a:r>
          </a:p>
          <a:p>
            <a:pPr lvl="0" defTabSz="45720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fr-FR" sz="3600" b="1" dirty="0" smtClean="0">
              <a:solidFill>
                <a:srgbClr val="000000"/>
              </a:solidFill>
              <a:latin typeface="Open Sans"/>
              <a:cs typeface="Open Sans"/>
            </a:endParaRPr>
          </a:p>
          <a:p>
            <a:pPr lvl="0" defTabSz="45720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3600" b="1" dirty="0" smtClean="0">
                <a:solidFill>
                  <a:srgbClr val="000000"/>
                </a:solidFill>
                <a:latin typeface="Open Sans"/>
                <a:cs typeface="Open Sans"/>
              </a:rPr>
              <a:t>	Use an in-DB solution </a:t>
            </a:r>
            <a:r>
              <a:rPr lang="fr-FR" sz="3600" b="1" dirty="0" err="1" smtClean="0">
                <a:solidFill>
                  <a:srgbClr val="000000"/>
                </a:solidFill>
                <a:latin typeface="Open Sans"/>
                <a:cs typeface="Open Sans"/>
              </a:rPr>
              <a:t>when</a:t>
            </a:r>
            <a:r>
              <a:rPr lang="fr-FR" sz="3600" b="1" dirty="0" smtClean="0">
                <a:solidFill>
                  <a:srgbClr val="000000"/>
                </a:solidFill>
                <a:latin typeface="Open Sans"/>
                <a:cs typeface="Open Sans"/>
              </a:rPr>
              <a:t> I/O </a:t>
            </a:r>
            <a:r>
              <a:rPr lang="fr-FR" sz="3600" b="1" dirty="0" err="1" smtClean="0">
                <a:solidFill>
                  <a:srgbClr val="000000"/>
                </a:solidFill>
                <a:latin typeface="Open Sans"/>
                <a:cs typeface="Open Sans"/>
              </a:rPr>
              <a:t>is</a:t>
            </a:r>
            <a:r>
              <a:rPr lang="fr-FR" sz="3600" b="1" dirty="0" smtClean="0">
                <a:solidFill>
                  <a:srgbClr val="000000"/>
                </a:solidFill>
                <a:latin typeface="Open Sans"/>
                <a:cs typeface="Open Sans"/>
              </a:rPr>
              <a:t> </a:t>
            </a:r>
            <a:r>
              <a:rPr lang="fr-FR" sz="3600" b="1" dirty="0" err="1" smtClean="0">
                <a:solidFill>
                  <a:srgbClr val="000000"/>
                </a:solidFill>
                <a:latin typeface="Open Sans"/>
                <a:cs typeface="Open Sans"/>
              </a:rPr>
              <a:t>within</a:t>
            </a:r>
            <a:r>
              <a:rPr lang="fr-FR" sz="3600" b="1" dirty="0" smtClean="0">
                <a:solidFill>
                  <a:srgbClr val="000000"/>
                </a:solidFill>
                <a:latin typeface="Open Sans"/>
                <a:cs typeface="Open Sans"/>
              </a:rPr>
              <a:t> an </a:t>
            </a:r>
            <a:br>
              <a:rPr lang="fr-FR" sz="3600" b="1" dirty="0" smtClean="0">
                <a:solidFill>
                  <a:srgbClr val="000000"/>
                </a:solidFill>
                <a:latin typeface="Open Sans"/>
                <a:cs typeface="Open Sans"/>
              </a:rPr>
            </a:br>
            <a:r>
              <a:rPr lang="fr-FR" sz="3600" b="1" dirty="0" smtClean="0">
                <a:solidFill>
                  <a:srgbClr val="000000"/>
                </a:solidFill>
                <a:latin typeface="Open Sans"/>
                <a:cs typeface="Open Sans"/>
              </a:rPr>
              <a:t>	</a:t>
            </a:r>
            <a:r>
              <a:rPr lang="fr-FR" sz="3600" b="1" dirty="0" err="1" smtClean="0">
                <a:solidFill>
                  <a:srgbClr val="000000"/>
                </a:solidFill>
                <a:latin typeface="Open Sans"/>
                <a:cs typeface="Open Sans"/>
              </a:rPr>
              <a:t>order</a:t>
            </a:r>
            <a:r>
              <a:rPr lang="fr-FR" sz="3600" b="1" dirty="0" smtClean="0">
                <a:solidFill>
                  <a:srgbClr val="000000"/>
                </a:solidFill>
                <a:latin typeface="Open Sans"/>
                <a:cs typeface="Open Sans"/>
              </a:rPr>
              <a:t> of magnitude of alternative solutions</a:t>
            </a:r>
            <a:endParaRPr lang="fr-FR" sz="3600" b="1" dirty="0">
              <a:solidFill>
                <a:srgbClr val="000000"/>
              </a:solidFill>
              <a:latin typeface="Open Sans"/>
              <a:cs typeface="Open Sans"/>
            </a:endParaRPr>
          </a:p>
        </p:txBody>
      </p:sp>
      <p:sp>
        <p:nvSpPr>
          <p:cNvPr id="49" name="Curved Left Arrow 48"/>
          <p:cNvSpPr/>
          <p:nvPr/>
        </p:nvSpPr>
        <p:spPr>
          <a:xfrm>
            <a:off x="18406128" y="6298122"/>
            <a:ext cx="2153522" cy="52928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1" name="Rounded Rectangle 440"/>
          <p:cNvSpPr/>
          <p:nvPr/>
        </p:nvSpPr>
        <p:spPr>
          <a:xfrm>
            <a:off x="21575100" y="5766261"/>
            <a:ext cx="1881690" cy="1189903"/>
          </a:xfrm>
          <a:prstGeom prst="round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Arial" charset="0"/>
              </a:rPr>
              <a:t>Jaccard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Arial" charset="0"/>
              </a:rPr>
              <a:t>: One Fused Matrix Multiply</a:t>
            </a:r>
          </a:p>
        </p:txBody>
      </p:sp>
      <p:sp>
        <p:nvSpPr>
          <p:cNvPr id="442" name="Rounded Rectangle 441"/>
          <p:cNvSpPr/>
          <p:nvPr/>
        </p:nvSpPr>
        <p:spPr>
          <a:xfrm>
            <a:off x="27208060" y="5742902"/>
            <a:ext cx="1881690" cy="1189903"/>
          </a:xfrm>
          <a:prstGeom prst="round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Arial" charset="0"/>
              </a:rPr>
              <a:t>k-Truss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Arial" charset="0"/>
              </a:rPr>
              <a:t>: Iterations of Matrix Multiplies</a:t>
            </a:r>
          </a:p>
        </p:txBody>
      </p:sp>
      <p:grpSp>
        <p:nvGrpSpPr>
          <p:cNvPr id="443" name="Group 442"/>
          <p:cNvGrpSpPr/>
          <p:nvPr/>
        </p:nvGrpSpPr>
        <p:grpSpPr>
          <a:xfrm>
            <a:off x="30154814" y="3664323"/>
            <a:ext cx="2164375" cy="1629938"/>
            <a:chOff x="3523849" y="2523688"/>
            <a:chExt cx="2164375" cy="1629938"/>
          </a:xfrm>
        </p:grpSpPr>
        <p:sp>
          <p:nvSpPr>
            <p:cNvPr id="444" name="Oval 443"/>
            <p:cNvSpPr/>
            <p:nvPr/>
          </p:nvSpPr>
          <p:spPr bwMode="auto">
            <a:xfrm>
              <a:off x="3870960" y="3478728"/>
              <a:ext cx="274320" cy="274320"/>
            </a:xfrm>
            <a:prstGeom prst="ellipse">
              <a:avLst/>
            </a:prstGeom>
            <a:solidFill>
              <a:srgbClr val="D2DCF2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endParaRPr>
            </a:p>
          </p:txBody>
        </p:sp>
        <p:sp>
          <p:nvSpPr>
            <p:cNvPr id="445" name="Oval 444"/>
            <p:cNvSpPr/>
            <p:nvPr/>
          </p:nvSpPr>
          <p:spPr bwMode="auto">
            <a:xfrm>
              <a:off x="5066792" y="3478728"/>
              <a:ext cx="274320" cy="274320"/>
            </a:xfrm>
            <a:prstGeom prst="ellipse">
              <a:avLst/>
            </a:prstGeom>
            <a:solidFill>
              <a:srgbClr val="D2DCF2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endParaRPr>
            </a:p>
          </p:txBody>
        </p:sp>
        <p:sp>
          <p:nvSpPr>
            <p:cNvPr id="446" name="Oval 445"/>
            <p:cNvSpPr/>
            <p:nvPr/>
          </p:nvSpPr>
          <p:spPr bwMode="auto">
            <a:xfrm>
              <a:off x="5066792" y="2523688"/>
              <a:ext cx="274320" cy="274320"/>
            </a:xfrm>
            <a:prstGeom prst="ellipse">
              <a:avLst/>
            </a:prstGeom>
            <a:solidFill>
              <a:srgbClr val="D2DCF2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endParaRPr>
            </a:p>
          </p:txBody>
        </p:sp>
        <p:sp>
          <p:nvSpPr>
            <p:cNvPr id="447" name="Oval 446"/>
            <p:cNvSpPr/>
            <p:nvPr/>
          </p:nvSpPr>
          <p:spPr bwMode="auto">
            <a:xfrm>
              <a:off x="3870960" y="2528768"/>
              <a:ext cx="274320" cy="274320"/>
            </a:xfrm>
            <a:prstGeom prst="ellipse">
              <a:avLst/>
            </a:prstGeom>
            <a:solidFill>
              <a:srgbClr val="D2DCF2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endParaRPr>
            </a:p>
          </p:txBody>
        </p:sp>
        <p:cxnSp>
          <p:nvCxnSpPr>
            <p:cNvPr id="448" name="Straight Connector 447"/>
            <p:cNvCxnSpPr>
              <a:stCxn id="444" idx="6"/>
              <a:endCxn id="445" idx="2"/>
            </p:cNvCxnSpPr>
            <p:nvPr/>
          </p:nvCxnSpPr>
          <p:spPr bwMode="auto">
            <a:xfrm>
              <a:off x="4145280" y="3615888"/>
              <a:ext cx="921512" cy="0"/>
            </a:xfrm>
            <a:prstGeom prst="line">
              <a:avLst/>
            </a:prstGeom>
            <a:solidFill>
              <a:srgbClr val="618FFD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9" name="Straight Connector 448"/>
            <p:cNvCxnSpPr>
              <a:stCxn id="447" idx="5"/>
              <a:endCxn id="445" idx="1"/>
            </p:cNvCxnSpPr>
            <p:nvPr/>
          </p:nvCxnSpPr>
          <p:spPr bwMode="auto">
            <a:xfrm>
              <a:off x="4105107" y="2762915"/>
              <a:ext cx="1001858" cy="755986"/>
            </a:xfrm>
            <a:prstGeom prst="line">
              <a:avLst/>
            </a:prstGeom>
            <a:solidFill>
              <a:srgbClr val="618FFD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50" name="Straight Connector 449"/>
            <p:cNvCxnSpPr>
              <a:stCxn id="446" idx="4"/>
              <a:endCxn id="445" idx="0"/>
            </p:cNvCxnSpPr>
            <p:nvPr/>
          </p:nvCxnSpPr>
          <p:spPr bwMode="auto">
            <a:xfrm>
              <a:off x="5203952" y="2798008"/>
              <a:ext cx="0" cy="680720"/>
            </a:xfrm>
            <a:prstGeom prst="line">
              <a:avLst/>
            </a:prstGeom>
            <a:solidFill>
              <a:srgbClr val="618FFD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51" name="Straight Connector 450"/>
            <p:cNvCxnSpPr>
              <a:stCxn id="447" idx="4"/>
              <a:endCxn id="444" idx="0"/>
            </p:cNvCxnSpPr>
            <p:nvPr/>
          </p:nvCxnSpPr>
          <p:spPr bwMode="auto">
            <a:xfrm>
              <a:off x="4008120" y="2803088"/>
              <a:ext cx="0" cy="675640"/>
            </a:xfrm>
            <a:prstGeom prst="line">
              <a:avLst/>
            </a:prstGeom>
            <a:solidFill>
              <a:srgbClr val="618FFD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52" name="Straight Connector 451"/>
            <p:cNvCxnSpPr>
              <a:stCxn id="446" idx="3"/>
              <a:endCxn id="444" idx="7"/>
            </p:cNvCxnSpPr>
            <p:nvPr/>
          </p:nvCxnSpPr>
          <p:spPr bwMode="auto">
            <a:xfrm flipH="1">
              <a:off x="4105107" y="2757835"/>
              <a:ext cx="1001858" cy="761066"/>
            </a:xfrm>
            <a:prstGeom prst="line">
              <a:avLst/>
            </a:prstGeom>
            <a:solidFill>
              <a:srgbClr val="618FFD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53" name="TextBox 452"/>
            <p:cNvSpPr txBox="1"/>
            <p:nvPr/>
          </p:nvSpPr>
          <p:spPr>
            <a:xfrm>
              <a:off x="3523849" y="3753516"/>
              <a:ext cx="21643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rPr>
                <a:t>Example 3-truss</a:t>
              </a:r>
            </a:p>
          </p:txBody>
        </p:sp>
      </p:grpSp>
      <p:sp>
        <p:nvSpPr>
          <p:cNvPr id="454" name="Rounded Rectangle 453"/>
          <p:cNvSpPr/>
          <p:nvPr/>
        </p:nvSpPr>
        <p:spPr>
          <a:xfrm>
            <a:off x="28317669" y="12557895"/>
            <a:ext cx="2115837" cy="1189903"/>
          </a:xfrm>
          <a:prstGeom prst="round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Arial" charset="0"/>
              </a:rPr>
              <a:t>Competitive Graphulo benchmarks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899979" y="16338668"/>
            <a:ext cx="7193126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defTabSz="45720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3600" b="1" dirty="0" smtClean="0">
                <a:solidFill>
                  <a:srgbClr val="000000"/>
                </a:solidFill>
              </a:rPr>
              <a:t>More multi-node evaluation</a:t>
            </a:r>
          </a:p>
          <a:p>
            <a:pPr marL="571500" lvl="0" indent="-571500" defTabSz="45720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3600" b="1" dirty="0" smtClean="0">
                <a:solidFill>
                  <a:srgbClr val="000000"/>
                </a:solidFill>
              </a:rPr>
              <a:t>Expand </a:t>
            </a:r>
            <a:r>
              <a:rPr lang="en-US" sz="3600" b="1" dirty="0">
                <a:solidFill>
                  <a:srgbClr val="000000"/>
                </a:solidFill>
              </a:rPr>
              <a:t>to Relational </a:t>
            </a:r>
            <a:r>
              <a:rPr lang="en-US" sz="3600" b="1" dirty="0" smtClean="0">
                <a:solidFill>
                  <a:srgbClr val="000000"/>
                </a:solidFill>
              </a:rPr>
              <a:t>Algebra</a:t>
            </a:r>
          </a:p>
          <a:p>
            <a:pPr marL="571500" lvl="0" indent="-571500" defTabSz="45720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3600" b="1" dirty="0" smtClean="0">
                <a:solidFill>
                  <a:srgbClr val="000000"/>
                </a:solidFill>
              </a:rPr>
              <a:t>Use </a:t>
            </a:r>
            <a:r>
              <a:rPr lang="en-US" sz="3600" b="1" dirty="0">
                <a:solidFill>
                  <a:srgbClr val="000000"/>
                </a:solidFill>
              </a:rPr>
              <a:t>an Optimizer </a:t>
            </a:r>
            <a:r>
              <a:rPr lang="en-US" sz="3600" b="1" dirty="0" smtClean="0">
                <a:solidFill>
                  <a:srgbClr val="000000"/>
                </a:solidFill>
              </a:rPr>
              <a:t>to </a:t>
            </a:r>
            <a:r>
              <a:rPr lang="en-US" sz="3600" b="1" dirty="0">
                <a:solidFill>
                  <a:srgbClr val="000000"/>
                </a:solidFill>
              </a:rPr>
              <a:t>choose the best </a:t>
            </a:r>
            <a:r>
              <a:rPr lang="en-US" sz="3600" b="1" dirty="0" smtClean="0">
                <a:solidFill>
                  <a:srgbClr val="000000"/>
                </a:solidFill>
              </a:rPr>
              <a:t>implementation</a:t>
            </a:r>
            <a:endParaRPr lang="en-US" sz="3600" b="1" dirty="0">
              <a:solidFill>
                <a:srgbClr val="000000"/>
              </a:solidFill>
            </a:endParaRPr>
          </a:p>
        </p:txBody>
      </p:sp>
      <p:graphicFrame>
        <p:nvGraphicFramePr>
          <p:cNvPr id="456" name="Table 4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841441"/>
              </p:ext>
            </p:extLst>
          </p:nvPr>
        </p:nvGraphicFramePr>
        <p:xfrm>
          <a:off x="871192" y="17115049"/>
          <a:ext cx="8444753" cy="1459894"/>
        </p:xfrm>
        <a:graphic>
          <a:graphicData uri="http://schemas.openxmlformats.org/drawingml/2006/table">
            <a:tbl>
              <a:tblPr/>
              <a:tblGrid>
                <a:gridCol w="979139"/>
                <a:gridCol w="1360649"/>
                <a:gridCol w="1509483"/>
                <a:gridCol w="1619466"/>
                <a:gridCol w="1846463"/>
                <a:gridCol w="1129553"/>
              </a:tblGrid>
              <a:tr h="325211">
                <a:tc gridSpan="5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t"/>
                      <a:r>
                        <a:rPr lang="en-US" sz="2400" b="1" dirty="0" smtClean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  Key</a:t>
                      </a:r>
                      <a:endParaRPr lang="en-US" sz="2400" b="1" dirty="0">
                        <a:solidFill>
                          <a:srgbClr val="222222"/>
                        </a:solidFill>
                        <a:effectLst/>
                        <a:latin typeface="inheri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767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2400" b="1" u="sng" dirty="0" smtClean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3A2"/>
                    </a:solidFill>
                  </a:tcPr>
                </a:tc>
              </a:tr>
              <a:tr h="325211"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2400" b="1" u="sng" dirty="0" smtClean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Row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3A2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t"/>
                      <a:r>
                        <a:rPr lang="en-US" sz="2400" b="1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FFD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2400" b="1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FFD">
                        <a:lumMod val="40000"/>
                        <a:lumOff val="6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54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t"/>
                      <a:r>
                        <a:rPr lang="en-US" sz="2400" b="1" dirty="0" smtClean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Family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FF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t"/>
                      <a:r>
                        <a:rPr lang="en-US" sz="2400" b="1" u="sng" dirty="0" smtClean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Qualifier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3A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t"/>
                      <a:r>
                        <a:rPr lang="en-US" sz="2400" b="1" dirty="0" smtClean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Visibility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FFD">
                        <a:lumMod val="40000"/>
                        <a:lumOff val="6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60" name="Group 11"/>
          <p:cNvGrpSpPr>
            <a:grpSpLocks/>
          </p:cNvGrpSpPr>
          <p:nvPr/>
        </p:nvGrpSpPr>
        <p:grpSpPr bwMode="auto">
          <a:xfrm>
            <a:off x="10037977" y="15280480"/>
            <a:ext cx="4155615" cy="949220"/>
            <a:chOff x="1497700" y="4248293"/>
            <a:chExt cx="9189093" cy="1581511"/>
          </a:xfrm>
        </p:grpSpPr>
        <p:sp>
          <p:nvSpPr>
            <p:cNvPr id="461" name="TextBox 4"/>
            <p:cNvSpPr txBox="1">
              <a:spLocks noChangeArrowheads="1"/>
            </p:cNvSpPr>
            <p:nvPr/>
          </p:nvSpPr>
          <p:spPr bwMode="auto">
            <a:xfrm>
              <a:off x="1497700" y="4248293"/>
              <a:ext cx="9189093" cy="1538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5400" b="1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Future Work</a:t>
              </a:r>
            </a:p>
          </p:txBody>
        </p:sp>
        <p:cxnSp>
          <p:nvCxnSpPr>
            <p:cNvPr id="462" name="Straight Connector 461"/>
            <p:cNvCxnSpPr/>
            <p:nvPr/>
          </p:nvCxnSpPr>
          <p:spPr>
            <a:xfrm>
              <a:off x="1636889" y="5829804"/>
              <a:ext cx="8783459" cy="0"/>
            </a:xfrm>
            <a:prstGeom prst="line">
              <a:avLst/>
            </a:prstGeom>
            <a:ln w="127000" cap="rnd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3" name="Group 11"/>
          <p:cNvGrpSpPr>
            <a:grpSpLocks/>
          </p:cNvGrpSpPr>
          <p:nvPr/>
        </p:nvGrpSpPr>
        <p:grpSpPr bwMode="auto">
          <a:xfrm>
            <a:off x="20261419" y="13859338"/>
            <a:ext cx="4155615" cy="949220"/>
            <a:chOff x="1497700" y="4248293"/>
            <a:chExt cx="9189093" cy="1581511"/>
          </a:xfrm>
        </p:grpSpPr>
        <p:sp>
          <p:nvSpPr>
            <p:cNvPr id="464" name="TextBox 4"/>
            <p:cNvSpPr txBox="1">
              <a:spLocks noChangeArrowheads="1"/>
            </p:cNvSpPr>
            <p:nvPr/>
          </p:nvSpPr>
          <p:spPr bwMode="auto">
            <a:xfrm>
              <a:off x="1497700" y="4248293"/>
              <a:ext cx="9189093" cy="1538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5400" b="1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Results</a:t>
              </a:r>
            </a:p>
          </p:txBody>
        </p:sp>
        <p:cxnSp>
          <p:nvCxnSpPr>
            <p:cNvPr id="465" name="Straight Connector 464"/>
            <p:cNvCxnSpPr/>
            <p:nvPr/>
          </p:nvCxnSpPr>
          <p:spPr>
            <a:xfrm>
              <a:off x="1700516" y="5829804"/>
              <a:ext cx="8783460" cy="0"/>
            </a:xfrm>
            <a:prstGeom prst="line">
              <a:avLst/>
            </a:prstGeom>
            <a:ln w="127000" cap="rnd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6" name="Group 11"/>
          <p:cNvGrpSpPr>
            <a:grpSpLocks/>
          </p:cNvGrpSpPr>
          <p:nvPr/>
        </p:nvGrpSpPr>
        <p:grpSpPr bwMode="auto">
          <a:xfrm>
            <a:off x="20559650" y="16853107"/>
            <a:ext cx="2818954" cy="769441"/>
            <a:chOff x="1497701" y="4248293"/>
            <a:chExt cx="2526288" cy="1281978"/>
          </a:xfrm>
        </p:grpSpPr>
        <p:sp>
          <p:nvSpPr>
            <p:cNvPr id="467" name="TextBox 4"/>
            <p:cNvSpPr txBox="1">
              <a:spLocks noChangeArrowheads="1"/>
            </p:cNvSpPr>
            <p:nvPr/>
          </p:nvSpPr>
          <p:spPr bwMode="auto">
            <a:xfrm>
              <a:off x="1497701" y="4248293"/>
              <a:ext cx="2526288" cy="128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4400" b="1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Guideline</a:t>
              </a:r>
            </a:p>
          </p:txBody>
        </p:sp>
        <p:cxnSp>
          <p:nvCxnSpPr>
            <p:cNvPr id="468" name="Straight Connector 467"/>
            <p:cNvCxnSpPr/>
            <p:nvPr/>
          </p:nvCxnSpPr>
          <p:spPr>
            <a:xfrm>
              <a:off x="1636889" y="5530271"/>
              <a:ext cx="1971161" cy="0"/>
            </a:xfrm>
            <a:prstGeom prst="line">
              <a:avLst/>
            </a:prstGeom>
            <a:ln w="127000" cap="rnd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9" name="Picture 468" descr="141212-GraphuloLogo_0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275" y="3217298"/>
            <a:ext cx="7320789" cy="1561768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17093105" y="2881644"/>
            <a:ext cx="2455973" cy="1672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3" name="Group 222"/>
          <p:cNvGrpSpPr/>
          <p:nvPr/>
        </p:nvGrpSpPr>
        <p:grpSpPr>
          <a:xfrm>
            <a:off x="17488902" y="2938294"/>
            <a:ext cx="1864124" cy="1536708"/>
            <a:chOff x="5783717" y="1442603"/>
            <a:chExt cx="2800350" cy="2116138"/>
          </a:xfrm>
        </p:grpSpPr>
        <p:grpSp>
          <p:nvGrpSpPr>
            <p:cNvPr id="224" name="Group 14"/>
            <p:cNvGrpSpPr>
              <a:grpSpLocks/>
            </p:cNvGrpSpPr>
            <p:nvPr/>
          </p:nvGrpSpPr>
          <p:grpSpPr bwMode="auto">
            <a:xfrm>
              <a:off x="5790067" y="1663266"/>
              <a:ext cx="241300" cy="814388"/>
              <a:chOff x="2776" y="1167"/>
              <a:chExt cx="152" cy="513"/>
            </a:xfrm>
          </p:grpSpPr>
          <p:sp>
            <p:nvSpPr>
              <p:cNvPr id="271" name="Line 15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2" name="Freeform 16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2"/>
                  <a:gd name="T13" fmla="*/ 0 h 513"/>
                  <a:gd name="T14" fmla="*/ 152 w 152"/>
                  <a:gd name="T15" fmla="*/ 513 h 5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229" name="Group 17"/>
            <p:cNvGrpSpPr>
              <a:grpSpLocks/>
            </p:cNvGrpSpPr>
            <p:nvPr/>
          </p:nvGrpSpPr>
          <p:grpSpPr bwMode="auto">
            <a:xfrm flipH="1" flipV="1">
              <a:off x="6069467" y="1663266"/>
              <a:ext cx="241300" cy="814388"/>
              <a:chOff x="2776" y="1167"/>
              <a:chExt cx="152" cy="513"/>
            </a:xfrm>
          </p:grpSpPr>
          <p:sp>
            <p:nvSpPr>
              <p:cNvPr id="269" name="Line 18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0" name="Freeform 19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2"/>
                  <a:gd name="T13" fmla="*/ 0 h 513"/>
                  <a:gd name="T14" fmla="*/ 152 w 152"/>
                  <a:gd name="T15" fmla="*/ 513 h 5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230" name="Group 20"/>
            <p:cNvGrpSpPr>
              <a:grpSpLocks/>
            </p:cNvGrpSpPr>
            <p:nvPr/>
          </p:nvGrpSpPr>
          <p:grpSpPr bwMode="auto">
            <a:xfrm>
              <a:off x="6031369" y="1442603"/>
              <a:ext cx="1233487" cy="211138"/>
              <a:chOff x="2928" y="1028"/>
              <a:chExt cx="777" cy="133"/>
            </a:xfrm>
          </p:grpSpPr>
          <p:sp>
            <p:nvSpPr>
              <p:cNvPr id="267" name="Line 21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8" name="Freeform 22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  <a:gd name="T6" fmla="*/ 0 60000 65536"/>
                  <a:gd name="T7" fmla="*/ 0 60000 65536"/>
                  <a:gd name="T8" fmla="*/ 0 60000 65536"/>
                  <a:gd name="T9" fmla="*/ 0 w 777"/>
                  <a:gd name="T10" fmla="*/ 0 h 133"/>
                  <a:gd name="T11" fmla="*/ 777 w 777"/>
                  <a:gd name="T12" fmla="*/ 133 h 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Oval 23"/>
            <p:cNvSpPr>
              <a:spLocks noChangeAspect="1" noChangeArrowheads="1"/>
            </p:cNvSpPr>
            <p:nvPr/>
          </p:nvSpPr>
          <p:spPr bwMode="auto">
            <a:xfrm>
              <a:off x="5955167" y="1563253"/>
              <a:ext cx="190500" cy="190500"/>
            </a:xfrm>
            <a:prstGeom prst="ellipse">
              <a:avLst/>
            </a:prstGeom>
            <a:solidFill>
              <a:srgbClr val="00FF00"/>
            </a:solidFill>
            <a:ln w="12700">
              <a:noFill/>
              <a:round/>
              <a:headEnd/>
              <a:tailEnd/>
            </a:ln>
          </p:spPr>
          <p:txBody>
            <a:bodyPr wrap="none" lIns="91422" tIns="45712" rIns="91422" bIns="45712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45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2" name="Group 24"/>
            <p:cNvGrpSpPr>
              <a:grpSpLocks/>
            </p:cNvGrpSpPr>
            <p:nvPr/>
          </p:nvGrpSpPr>
          <p:grpSpPr bwMode="auto">
            <a:xfrm>
              <a:off x="6040894" y="2495118"/>
              <a:ext cx="1233487" cy="830263"/>
              <a:chOff x="2934" y="1691"/>
              <a:chExt cx="777" cy="523"/>
            </a:xfrm>
          </p:grpSpPr>
          <p:sp>
            <p:nvSpPr>
              <p:cNvPr id="265" name="Line 25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95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6" name="Freeform 26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77"/>
                  <a:gd name="T16" fmla="*/ 0 h 523"/>
                  <a:gd name="T17" fmla="*/ 777 w 777"/>
                  <a:gd name="T18" fmla="*/ 523 h 5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3" name="Oval 32"/>
            <p:cNvSpPr>
              <a:spLocks noChangeAspect="1" noChangeArrowheads="1"/>
            </p:cNvSpPr>
            <p:nvPr/>
          </p:nvSpPr>
          <p:spPr bwMode="auto">
            <a:xfrm>
              <a:off x="7174367" y="3239653"/>
              <a:ext cx="190500" cy="1905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2" tIns="45712" rIns="91422" bIns="45712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450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ＭＳ Ｐゴシック" charset="0"/>
                <a:cs typeface="+mn-cs"/>
              </a:endParaRPr>
            </a:p>
          </p:txBody>
        </p:sp>
        <p:sp>
          <p:nvSpPr>
            <p:cNvPr id="234" name="Oval 33"/>
            <p:cNvSpPr>
              <a:spLocks noChangeAspect="1" noChangeArrowheads="1"/>
            </p:cNvSpPr>
            <p:nvPr/>
          </p:nvSpPr>
          <p:spPr bwMode="auto">
            <a:xfrm>
              <a:off x="7174367" y="1563253"/>
              <a:ext cx="190500" cy="1905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2" tIns="45712" rIns="91422" bIns="45712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450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ＭＳ Ｐゴシック" charset="0"/>
                <a:cs typeface="+mn-cs"/>
              </a:endParaRPr>
            </a:p>
          </p:txBody>
        </p:sp>
        <p:sp>
          <p:nvSpPr>
            <p:cNvPr id="235" name="Oval 34"/>
            <p:cNvSpPr>
              <a:spLocks noChangeAspect="1" noChangeArrowheads="1"/>
            </p:cNvSpPr>
            <p:nvPr/>
          </p:nvSpPr>
          <p:spPr bwMode="auto">
            <a:xfrm>
              <a:off x="7174367" y="2401453"/>
              <a:ext cx="190500" cy="1905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2" tIns="45712" rIns="91422" bIns="45712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450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ＭＳ Ｐゴシック" charset="0"/>
                <a:cs typeface="+mn-cs"/>
              </a:endParaRPr>
            </a:p>
          </p:txBody>
        </p:sp>
        <p:sp>
          <p:nvSpPr>
            <p:cNvPr id="236" name="Oval 35"/>
            <p:cNvSpPr>
              <a:spLocks noChangeAspect="1" noChangeArrowheads="1"/>
            </p:cNvSpPr>
            <p:nvPr/>
          </p:nvSpPr>
          <p:spPr bwMode="auto">
            <a:xfrm>
              <a:off x="8393567" y="2401453"/>
              <a:ext cx="190500" cy="1905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2" tIns="45712" rIns="91422" bIns="45712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450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7" name="Group 36"/>
            <p:cNvGrpSpPr>
              <a:grpSpLocks/>
            </p:cNvGrpSpPr>
            <p:nvPr/>
          </p:nvGrpSpPr>
          <p:grpSpPr bwMode="auto">
            <a:xfrm>
              <a:off x="7288669" y="2293503"/>
              <a:ext cx="1233487" cy="211138"/>
              <a:chOff x="2928" y="1028"/>
              <a:chExt cx="777" cy="133"/>
            </a:xfrm>
          </p:grpSpPr>
          <p:sp>
            <p:nvSpPr>
              <p:cNvPr id="262" name="Line 37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3" name="Freeform 38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  <a:gd name="T6" fmla="*/ 0 60000 65536"/>
                  <a:gd name="T7" fmla="*/ 0 60000 65536"/>
                  <a:gd name="T8" fmla="*/ 0 60000 65536"/>
                  <a:gd name="T9" fmla="*/ 0 w 777"/>
                  <a:gd name="T10" fmla="*/ 0 h 133"/>
                  <a:gd name="T11" fmla="*/ 777 w 777"/>
                  <a:gd name="T12" fmla="*/ 133 h 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238" name="Group 39"/>
            <p:cNvGrpSpPr>
              <a:grpSpLocks/>
            </p:cNvGrpSpPr>
            <p:nvPr/>
          </p:nvGrpSpPr>
          <p:grpSpPr bwMode="auto">
            <a:xfrm>
              <a:off x="6044069" y="3138053"/>
              <a:ext cx="1233487" cy="211138"/>
              <a:chOff x="2928" y="1028"/>
              <a:chExt cx="777" cy="133"/>
            </a:xfrm>
          </p:grpSpPr>
          <p:sp>
            <p:nvSpPr>
              <p:cNvPr id="260" name="Line 4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1" name="Freeform 41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  <a:gd name="T6" fmla="*/ 0 60000 65536"/>
                  <a:gd name="T7" fmla="*/ 0 60000 65536"/>
                  <a:gd name="T8" fmla="*/ 0 60000 65536"/>
                  <a:gd name="T9" fmla="*/ 0 w 777"/>
                  <a:gd name="T10" fmla="*/ 0 h 133"/>
                  <a:gd name="T11" fmla="*/ 777 w 777"/>
                  <a:gd name="T12" fmla="*/ 133 h 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239" name="Group 42"/>
            <p:cNvGrpSpPr>
              <a:grpSpLocks/>
            </p:cNvGrpSpPr>
            <p:nvPr/>
          </p:nvGrpSpPr>
          <p:grpSpPr bwMode="auto">
            <a:xfrm flipH="1" flipV="1">
              <a:off x="6025019" y="3347603"/>
              <a:ext cx="1233487" cy="211138"/>
              <a:chOff x="2928" y="1028"/>
              <a:chExt cx="777" cy="133"/>
            </a:xfrm>
          </p:grpSpPr>
          <p:sp>
            <p:nvSpPr>
              <p:cNvPr id="258" name="Line 43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9" name="Freeform 44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  <a:gd name="T6" fmla="*/ 0 60000 65536"/>
                  <a:gd name="T7" fmla="*/ 0 60000 65536"/>
                  <a:gd name="T8" fmla="*/ 0 60000 65536"/>
                  <a:gd name="T9" fmla="*/ 0 w 777"/>
                  <a:gd name="T10" fmla="*/ 0 h 133"/>
                  <a:gd name="T11" fmla="*/ 777 w 777"/>
                  <a:gd name="T12" fmla="*/ 133 h 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240" name="Group 45"/>
            <p:cNvGrpSpPr>
              <a:grpSpLocks/>
            </p:cNvGrpSpPr>
            <p:nvPr/>
          </p:nvGrpSpPr>
          <p:grpSpPr bwMode="auto">
            <a:xfrm flipH="1" flipV="1">
              <a:off x="6050419" y="2496703"/>
              <a:ext cx="1233487" cy="211138"/>
              <a:chOff x="2928" y="1028"/>
              <a:chExt cx="777" cy="133"/>
            </a:xfrm>
          </p:grpSpPr>
          <p:sp>
            <p:nvSpPr>
              <p:cNvPr id="256" name="Line 4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7" name="Freeform 4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  <a:gd name="T6" fmla="*/ 0 60000 65536"/>
                  <a:gd name="T7" fmla="*/ 0 60000 65536"/>
                  <a:gd name="T8" fmla="*/ 0 60000 65536"/>
                  <a:gd name="T9" fmla="*/ 0 w 777"/>
                  <a:gd name="T10" fmla="*/ 0 h 133"/>
                  <a:gd name="T11" fmla="*/ 777 w 777"/>
                  <a:gd name="T12" fmla="*/ 133 h 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241" name="Group 48"/>
            <p:cNvGrpSpPr>
              <a:grpSpLocks/>
            </p:cNvGrpSpPr>
            <p:nvPr/>
          </p:nvGrpSpPr>
          <p:grpSpPr bwMode="auto">
            <a:xfrm flipV="1">
              <a:off x="5783717" y="2526866"/>
              <a:ext cx="241300" cy="814388"/>
              <a:chOff x="2776" y="1167"/>
              <a:chExt cx="152" cy="513"/>
            </a:xfrm>
          </p:grpSpPr>
          <p:sp>
            <p:nvSpPr>
              <p:cNvPr id="253" name="Line 49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5" name="Freeform 50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2"/>
                  <a:gd name="T13" fmla="*/ 0 h 513"/>
                  <a:gd name="T14" fmla="*/ 152 w 152"/>
                  <a:gd name="T15" fmla="*/ 513 h 5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242" name="Group 51"/>
            <p:cNvGrpSpPr>
              <a:grpSpLocks/>
            </p:cNvGrpSpPr>
            <p:nvPr/>
          </p:nvGrpSpPr>
          <p:grpSpPr bwMode="auto">
            <a:xfrm flipH="1" flipV="1">
              <a:off x="7275967" y="1663266"/>
              <a:ext cx="241300" cy="814388"/>
              <a:chOff x="2776" y="1167"/>
              <a:chExt cx="152" cy="513"/>
            </a:xfrm>
          </p:grpSpPr>
          <p:sp>
            <p:nvSpPr>
              <p:cNvPr id="251" name="Line 52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Freeform 53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2"/>
                  <a:gd name="T13" fmla="*/ 0 h 513"/>
                  <a:gd name="T14" fmla="*/ 152 w 152"/>
                  <a:gd name="T15" fmla="*/ 513 h 5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243" name="Group 54"/>
            <p:cNvGrpSpPr>
              <a:grpSpLocks/>
            </p:cNvGrpSpPr>
            <p:nvPr/>
          </p:nvGrpSpPr>
          <p:grpSpPr bwMode="auto">
            <a:xfrm>
              <a:off x="7264855" y="2485593"/>
              <a:ext cx="1212850" cy="862013"/>
              <a:chOff x="3696" y="1680"/>
              <a:chExt cx="764" cy="543"/>
            </a:xfrm>
          </p:grpSpPr>
          <p:sp>
            <p:nvSpPr>
              <p:cNvPr id="249" name="Line 55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107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Freeform 56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4"/>
                  <a:gd name="T13" fmla="*/ 0 h 543"/>
                  <a:gd name="T14" fmla="*/ 764 w 764"/>
                  <a:gd name="T15" fmla="*/ 543 h 5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244" name="Group 57"/>
            <p:cNvGrpSpPr>
              <a:grpSpLocks/>
            </p:cNvGrpSpPr>
            <p:nvPr/>
          </p:nvGrpSpPr>
          <p:grpSpPr bwMode="auto">
            <a:xfrm>
              <a:off x="7298192" y="1668029"/>
              <a:ext cx="1212850" cy="862013"/>
              <a:chOff x="3726" y="1170"/>
              <a:chExt cx="764" cy="543"/>
            </a:xfrm>
          </p:grpSpPr>
          <p:sp>
            <p:nvSpPr>
              <p:cNvPr id="247" name="Line 58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Freeform 59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4"/>
                  <a:gd name="T13" fmla="*/ 0 h 543"/>
                  <a:gd name="T14" fmla="*/ 764 w 764"/>
                  <a:gd name="T15" fmla="*/ 543 h 5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5" name="Oval 62"/>
            <p:cNvSpPr>
              <a:spLocks noChangeAspect="1" noChangeArrowheads="1"/>
            </p:cNvSpPr>
            <p:nvPr/>
          </p:nvSpPr>
          <p:spPr bwMode="auto">
            <a:xfrm>
              <a:off x="5955167" y="2401453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2" tIns="45712" rIns="91422" bIns="45712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450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Oval 63"/>
            <p:cNvSpPr>
              <a:spLocks noChangeAspect="1" noChangeArrowheads="1"/>
            </p:cNvSpPr>
            <p:nvPr/>
          </p:nvSpPr>
          <p:spPr bwMode="auto">
            <a:xfrm>
              <a:off x="5955167" y="3239653"/>
              <a:ext cx="190500" cy="190500"/>
            </a:xfrm>
            <a:prstGeom prst="ellipse">
              <a:avLst/>
            </a:prstGeom>
            <a:solidFill>
              <a:srgbClr val="0000FF"/>
            </a:solidFill>
            <a:ln w="12700">
              <a:noFill/>
              <a:round/>
              <a:headEnd/>
              <a:tailEnd/>
            </a:ln>
          </p:spPr>
          <p:txBody>
            <a:bodyPr wrap="none" lIns="91422" tIns="45712" rIns="91422" bIns="45712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450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ＭＳ Ｐゴシック" charset="0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10200</TotalTime>
  <Words>160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ＭＳ Ｐゴシック</vt:lpstr>
      <vt:lpstr>Arial</vt:lpstr>
      <vt:lpstr>Calibri</vt:lpstr>
      <vt:lpstr>inherit</vt:lpstr>
      <vt:lpstr>Lucida Grande</vt:lpstr>
      <vt:lpstr>Open Sans</vt:lpstr>
      <vt:lpstr>Verdana</vt:lpstr>
      <vt:lpstr>Wingdings</vt:lpstr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Graphulo: Native Linear Algebra in a NoSQL engine</dc:title>
  <dc:creator>Dylan Hutchison</dc:creator>
  <cp:lastModifiedBy>D</cp:lastModifiedBy>
  <cp:revision>152</cp:revision>
  <cp:lastPrinted>2016-08-22T20:14:08Z</cp:lastPrinted>
  <dcterms:created xsi:type="dcterms:W3CDTF">2011-11-23T20:52:01Z</dcterms:created>
  <dcterms:modified xsi:type="dcterms:W3CDTF">2016-08-22T20:37:53Z</dcterms:modified>
</cp:coreProperties>
</file>