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1.jpeg" ContentType="image/jpeg"/>
  <Override PartName="/ppt/media/image10.jpeg" ContentType="image/jpeg"/>
  <Override PartName="/ppt/media/image12.png" ContentType="image/pn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997700" cy="92837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9D44A6B-1E40-47E0-9A20-8230D065530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11/11/14</a:t>
            </a:r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21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4E291B7B-E0FE-4275-81E4-2EF8CDE092B7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22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11/11/14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26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EBAB1F9A-7CF3-40E9-844B-13905DFAE28F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27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11/11/14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31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200D0743-9BE6-439A-984F-85EDCE4DE4B6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32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11/11/14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36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8431E17A-0CD6-4C7D-AB31-A6938245C8D6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37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11/11/14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41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E80EB992-581D-42BD-B423-18EFFFE7EAEC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42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11/11/14</a:t>
            </a: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302FCF5D-F75A-427A-8449-E06F1281BCAC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47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11/11/14</a:t>
            </a:r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51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7AFD5071-634B-4012-B244-BBA4A7DD80E9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52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11/11/14</a:t>
            </a:r>
            <a:endParaRPr/>
          </a:p>
        </p:txBody>
      </p:sp>
      <p:sp>
        <p:nvSpPr>
          <p:cNvPr id="155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56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B706C386-546E-44AC-B896-4CAB301F9B79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57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11/11/14</a:t>
            </a: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FA23AA9C-E627-4B1D-87D1-C5F2F1DCDED6}" type="slidenum">
              <a:rPr lang="en-US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162" name="TextShape 5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970640" y="530280"/>
            <a:ext cx="5248080" cy="41875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970640" y="530280"/>
            <a:ext cx="5248080" cy="4187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02920" y="4983480"/>
            <a:ext cx="8183520" cy="487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970640" y="530280"/>
            <a:ext cx="5248080" cy="41875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970640" y="530280"/>
            <a:ext cx="5248080" cy="4187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02920" y="4983480"/>
            <a:ext cx="8183520" cy="487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bf5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20040" y="6060600"/>
            <a:ext cx="8503560" cy="45684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dadada"/>
              </a:gs>
            </a:gsLst>
            <a:lin ang="5400000"/>
          </a:gradFill>
          <a:ln w="8640">
            <a:solidFill>
              <a:srgbClr val="302e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dadada"/>
              </a:gs>
            </a:gsLst>
            <a:lin ang="5400000"/>
          </a:gradFill>
          <a:ln w="8640">
            <a:solidFill>
              <a:srgbClr val="302e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18680" y="434160"/>
            <a:ext cx="8306280" cy="548604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/>
          </a:gra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20040" y="6060600"/>
            <a:ext cx="8503560" cy="45684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dadada"/>
              </a:gs>
            </a:gsLst>
            <a:lin ang="5400000"/>
          </a:gradFill>
          <a:ln w="8640">
            <a:solidFill>
              <a:srgbClr val="302e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dadada"/>
              </a:gs>
            </a:gsLst>
            <a:lin ang="5400000"/>
          </a:gradFill>
          <a:ln w="8640">
            <a:solidFill>
              <a:srgbClr val="302e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/>
          </a:gra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722520" y="1820160"/>
            <a:ext cx="7772040" cy="1828440"/>
          </a:xfrm>
          <a:prstGeom prst="rect">
            <a:avLst/>
          </a:prstGeom>
        </p:spPr>
        <p:txBody>
          <a:bodyPr lIns="45720" rIns="45720" tIns="45000"/>
          <a:p>
            <a:r>
              <a:rPr b="1" lang="en-US" sz="4500" strike="noStrike">
                <a:solidFill>
                  <a:srgbClr val="4b84e7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3776400" y="6111720"/>
            <a:ext cx="2285640" cy="364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Verdana"/>
              </a:rPr>
              <a:t>11/11/14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062400" y="6111720"/>
            <a:ext cx="228564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348400" y="6111720"/>
            <a:ext cx="456840" cy="364680"/>
          </a:xfrm>
          <a:prstGeom prst="rect">
            <a:avLst/>
          </a:prstGeom>
        </p:spPr>
        <p:txBody>
          <a:bodyPr lIns="90000" rIns="90000" tIns="45000" bIns="45000"/>
          <a:p>
            <a:fld id="{5883F2E3-3AEE-4D8E-A5EB-C461C7BD6FA8}" type="slidenum">
              <a:rPr lang="en-US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bf5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0040" y="6060600"/>
            <a:ext cx="8503560" cy="45684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dadada"/>
              </a:gs>
            </a:gsLst>
            <a:lin ang="5400000"/>
          </a:gradFill>
          <a:ln w="8640">
            <a:solidFill>
              <a:srgbClr val="302e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304920" y="329040"/>
            <a:ext cx="8531640" cy="619632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dadada"/>
              </a:gs>
            </a:gsLst>
            <a:lin ang="5400000"/>
          </a:gradFill>
          <a:ln w="8640">
            <a:solidFill>
              <a:srgbClr val="302e2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418680" y="434160"/>
            <a:ext cx="8306280" cy="548604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/>
          </a:gradFill>
          <a:ln w="9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Eighth Outline Level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Ninth Outline LevelClick to edit Master text styles</a:t>
            </a:r>
            <a:endParaRPr/>
          </a:p>
          <a:p>
            <a:pPr lvl="1"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Second level</a:t>
            </a:r>
            <a:endParaRPr/>
          </a:p>
          <a:p>
            <a:pPr lvl="2">
              <a:buFont typeface="Wingdings 2"/>
              <a:buChar char=""/>
            </a:pPr>
            <a:r>
              <a:rPr lang="en-US" sz="2200" strike="noStrike">
                <a:solidFill>
                  <a:srgbClr val="000000"/>
                </a:solidFill>
                <a:latin typeface="Verdana"/>
              </a:rPr>
              <a:t>Third level</a:t>
            </a:r>
            <a:endParaRPr/>
          </a:p>
          <a:p>
            <a:pPr lvl="3">
              <a:buSzPct val="112000"/>
              <a:buFont typeface="Verdana"/>
              <a:buChar char="◦"/>
            </a:pPr>
            <a:r>
              <a:rPr lang="en-US" sz="1900" strike="noStrike">
                <a:solidFill>
                  <a:srgbClr val="000000"/>
                </a:solidFill>
                <a:latin typeface="Verdana"/>
              </a:rPr>
              <a:t>Fourth level</a:t>
            </a:r>
            <a:endParaRPr/>
          </a:p>
          <a:p>
            <a:pPr lvl="4">
              <a:buFont typeface="Wingdings 2"/>
              <a:buChar char=""/>
            </a:pPr>
            <a:r>
              <a:rPr lang="en-US" strike="noStrike">
                <a:solidFill>
                  <a:srgbClr val="000000"/>
                </a:solidFill>
                <a:latin typeface="Verdana"/>
              </a:rPr>
              <a:t>Fifth level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3776400" y="6111720"/>
            <a:ext cx="2285640" cy="3646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Verdana"/>
              </a:rPr>
              <a:t>11/11/14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6062400" y="6111720"/>
            <a:ext cx="228564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8348400" y="6111720"/>
            <a:ext cx="456840" cy="364680"/>
          </a:xfrm>
          <a:prstGeom prst="rect">
            <a:avLst/>
          </a:prstGeom>
        </p:spPr>
        <p:txBody>
          <a:bodyPr lIns="90000" rIns="90000" tIns="45000" bIns="45000"/>
          <a:p>
            <a:fld id="{BD9AFB48-4C33-4E0C-9E6E-64C0A458154B}" type="slidenum">
              <a:rPr lang="en-US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2520" y="1820160"/>
            <a:ext cx="777204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Drone Mission Planning Software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722520" y="368496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David Klingenberg</a:t>
            </a:r>
            <a:endParaRPr/>
          </a:p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  </a:t>
            </a:r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Taylor Trabun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Overview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Problem Definition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Specific Component Design</a:t>
            </a:r>
            <a:endParaRPr/>
          </a:p>
          <a:p>
            <a:pPr lvl="1"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Communications Design</a:t>
            </a:r>
            <a:endParaRPr/>
          </a:p>
          <a:p>
            <a:pPr lvl="1"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Drone Design</a:t>
            </a:r>
            <a:endParaRPr/>
          </a:p>
          <a:p>
            <a:pPr lvl="1"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Graphical User Interface Design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Timeline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Questions/Concerns</a:t>
            </a:r>
            <a:endParaRPr/>
          </a:p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Problem Definition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2920" y="530280"/>
            <a:ext cx="8183520" cy="49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 strike="noStrike">
                <a:solidFill>
                  <a:srgbClr val="000000"/>
                </a:solidFill>
                <a:latin typeface="Verdana"/>
              </a:rPr>
              <a:t>The goal of this project is to design and develop a graphical user interface (GUI) for drone mission planning. </a:t>
            </a:r>
            <a:endParaRPr/>
          </a:p>
          <a:p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Verdana"/>
              </a:rPr>
              <a:t>Requirements: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A user-friendly interface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Allow 3-dimensional mission planning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Upload the flight plan using XAPI and XBee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Allow manual override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Implement drone hardware for flight control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Communication Design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502920" y="530280"/>
            <a:ext cx="769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Verdana"/>
              </a:rPr>
              <a:t> </a:t>
            </a:r>
            <a:endParaRPr/>
          </a:p>
        </p:txBody>
      </p:sp>
      <p:sp>
        <p:nvSpPr>
          <p:cNvPr id="101" name="CustomShape 4"/>
          <p:cNvSpPr/>
          <p:nvPr/>
        </p:nvSpPr>
        <p:spPr>
          <a:xfrm>
            <a:off x="655200" y="682920"/>
            <a:ext cx="818352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90000" tIns="91440" bIns="45000"/>
          <a:p>
            <a:r>
              <a:rPr lang="en-US" sz="2800" strike="noStrike">
                <a:solidFill>
                  <a:srgbClr val="000000"/>
                </a:solidFill>
                <a:latin typeface="Verdana"/>
              </a:rPr>
              <a:t>The communication system for this project must allow for commands to be sent from a computer to a drone.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Verdana"/>
              </a:rPr>
              <a:t> </a:t>
            </a:r>
            <a:endParaRPr/>
          </a:p>
          <a:p>
            <a:r>
              <a:rPr lang="en-US" sz="2800" strike="noStrike">
                <a:solidFill>
                  <a:srgbClr val="000000"/>
                </a:solidFill>
                <a:latin typeface="Verdana"/>
              </a:rPr>
              <a:t>Requirements: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XAPI and XBee hardware</a:t>
            </a:r>
            <a:endParaRPr/>
          </a:p>
          <a:p>
            <a:pPr>
              <a:buSzPct val="80000"/>
              <a:buFont typeface="Wingdings 2"/>
              <a:buChar char=""/>
            </a:pPr>
            <a:r>
              <a:rPr lang="en-US" sz="2800" strike="noStrike">
                <a:solidFill>
                  <a:srgbClr val="000000"/>
                </a:solidFill>
                <a:latin typeface="Verdana"/>
              </a:rPr>
              <a:t>Specific TUN packets:</a:t>
            </a:r>
            <a:endParaRPr/>
          </a:p>
          <a:p>
            <a:pPr lvl="1"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Manual drone instructions (altitude, direction, takeoff, etc..)</a:t>
            </a:r>
            <a:endParaRPr/>
          </a:p>
          <a:p>
            <a:pPr lvl="1"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Settings</a:t>
            </a:r>
            <a:endParaRPr/>
          </a:p>
          <a:p>
            <a:pPr lvl="1"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Acknowledgement of packet received</a:t>
            </a:r>
            <a:endParaRPr/>
          </a:p>
          <a:p>
            <a:pPr lvl="1"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Heartbeat/status updates</a:t>
            </a:r>
            <a:endParaRPr/>
          </a:p>
          <a:p>
            <a:pPr lvl="1"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Override (manual, land)</a:t>
            </a:r>
            <a:endParaRPr/>
          </a:p>
          <a:p>
            <a:pPr lvl="1">
              <a:buFont typeface="Verdana"/>
              <a:buChar char="◦"/>
            </a:pPr>
            <a:r>
              <a:rPr lang="en-US" sz="2400" strike="noStrike">
                <a:solidFill>
                  <a:srgbClr val="000000"/>
                </a:solidFill>
                <a:latin typeface="Verdana"/>
              </a:rPr>
              <a:t>Flight plan protocol</a:t>
            </a:r>
            <a:endParaRPr/>
          </a:p>
          <a:p>
            <a:pPr lvl="2">
              <a:buFont typeface="Wingdings 2"/>
              <a:buChar char=""/>
            </a:pPr>
            <a:r>
              <a:rPr lang="en-US" sz="2200" strike="noStrike">
                <a:solidFill>
                  <a:srgbClr val="000000"/>
                </a:solidFill>
                <a:latin typeface="Verdana"/>
              </a:rPr>
              <a:t>Initialize for upload</a:t>
            </a:r>
            <a:endParaRPr/>
          </a:p>
          <a:p>
            <a:pPr lvl="2">
              <a:buFont typeface="Wingdings 2"/>
              <a:buChar char=""/>
            </a:pPr>
            <a:r>
              <a:rPr lang="en-US" sz="2200" strike="noStrike">
                <a:solidFill>
                  <a:srgbClr val="000000"/>
                </a:solidFill>
                <a:latin typeface="Verdana"/>
              </a:rPr>
              <a:t>Get instructions</a:t>
            </a:r>
            <a:endParaRPr/>
          </a:p>
          <a:p>
            <a:pPr lvl="2">
              <a:buFont typeface="Wingdings 2"/>
              <a:buChar char=""/>
            </a:pPr>
            <a:r>
              <a:rPr lang="en-US" sz="2200" strike="noStrike">
                <a:solidFill>
                  <a:srgbClr val="000000"/>
                </a:solidFill>
                <a:latin typeface="Verdana"/>
              </a:rPr>
              <a:t>Echo instructions</a:t>
            </a:r>
            <a:endParaRPr/>
          </a:p>
          <a:p>
            <a:pPr lvl="2">
              <a:buFont typeface="Wingdings 2"/>
              <a:buChar char=""/>
            </a:pPr>
            <a:r>
              <a:rPr lang="en-US" sz="2200" strike="noStrike">
                <a:solidFill>
                  <a:srgbClr val="000000"/>
                </a:solidFill>
                <a:latin typeface="Verdana"/>
              </a:rPr>
              <a:t>Terminate upload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2920" y="530280"/>
            <a:ext cx="769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solidFill>
                  <a:srgbClr val="000000"/>
                </a:solidFill>
                <a:latin typeface="Verdana"/>
              </a:rPr>
              <a:t> </a:t>
            </a:r>
            <a:endParaRPr/>
          </a:p>
        </p:txBody>
      </p:sp>
      <p:pic>
        <p:nvPicPr>
          <p:cNvPr id="104" name="Picture 4" descr=""/>
          <p:cNvPicPr/>
          <p:nvPr/>
        </p:nvPicPr>
        <p:blipFill>
          <a:blip r:embed="rId1"/>
          <a:stretch/>
        </p:blipFill>
        <p:spPr>
          <a:xfrm>
            <a:off x="304920" y="304920"/>
            <a:ext cx="8534160" cy="62481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Drone Design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312520" y="713160"/>
            <a:ext cx="2642760" cy="19386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923400" y="731520"/>
            <a:ext cx="2642760" cy="19386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704160" y="3291840"/>
            <a:ext cx="3044880" cy="15818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3996000" y="3840480"/>
            <a:ext cx="1124640" cy="8413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5"/>
          <a:stretch/>
        </p:blipFill>
        <p:spPr>
          <a:xfrm>
            <a:off x="5303520" y="3410640"/>
            <a:ext cx="2541960" cy="21672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3749040" y="987480"/>
            <a:ext cx="1362600" cy="10242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Graphical User Interface Design</a:t>
            </a:r>
            <a:endParaRPr/>
          </a:p>
        </p:txBody>
      </p:sp>
      <p:pic>
        <p:nvPicPr>
          <p:cNvPr id="114" name="Content Placeholder 3" descr=""/>
          <p:cNvPicPr/>
          <p:nvPr/>
        </p:nvPicPr>
        <p:blipFill>
          <a:blip r:embed="rId1"/>
          <a:stretch/>
        </p:blipFill>
        <p:spPr>
          <a:xfrm>
            <a:off x="1066680" y="228600"/>
            <a:ext cx="7086240" cy="53240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Timeline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3600" strike="noStrike">
                <a:solidFill>
                  <a:srgbClr val="4b84e7"/>
                </a:solidFill>
                <a:latin typeface="Verdana"/>
              </a:rPr>
              <a:t>Thank You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2309040" y="2743200"/>
            <a:ext cx="4571640" cy="68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800" strike="noStrike">
                <a:solidFill>
                  <a:srgbClr val="000000"/>
                </a:solidFill>
                <a:latin typeface="Verdana"/>
              </a:rPr>
              <a:t>Questions or concerns?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