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72" r:id="rId10"/>
    <p:sldId id="265" r:id="rId11"/>
    <p:sldId id="276" r:id="rId12"/>
    <p:sldId id="266" r:id="rId13"/>
    <p:sldId id="275" r:id="rId14"/>
    <p:sldId id="267" r:id="rId15"/>
    <p:sldId id="271" r:id="rId16"/>
    <p:sldId id="268" r:id="rId17"/>
    <p:sldId id="270" r:id="rId18"/>
    <p:sldId id="269" r:id="rId19"/>
    <p:sldId id="273" r:id="rId20"/>
    <p:sldId id="27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/>
    <p:restoredTop sz="95853"/>
  </p:normalViewPr>
  <p:slideViewPr>
    <p:cSldViewPr snapToGrid="0">
      <p:cViewPr>
        <p:scale>
          <a:sx n="120" d="100"/>
          <a:sy n="120" d="100"/>
        </p:scale>
        <p:origin x="18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igyambat/Desktop/RNASeq_Project/Sample_SRRs&amp;Rea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igyambat/Desktop/RNASeq_Project/Sample_SRRs&amp;Read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igyambat/Desktop/RNASeq_Project/Sample_SRRs&amp;Read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 # of Reads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Donor 1_Unstim</c:v>
                </c:pt>
                <c:pt idx="1">
                  <c:v>Donor 1_LPS</c:v>
                </c:pt>
                <c:pt idx="2">
                  <c:v>Donor 2_Unstim</c:v>
                </c:pt>
                <c:pt idx="3">
                  <c:v>Donor 2_LPS</c:v>
                </c:pt>
                <c:pt idx="4">
                  <c:v>Donor 3_Unstim</c:v>
                </c:pt>
                <c:pt idx="5">
                  <c:v>Donor 3_LPS</c:v>
                </c:pt>
                <c:pt idx="6">
                  <c:v>Donor 4_Unstim</c:v>
                </c:pt>
                <c:pt idx="7">
                  <c:v>Donor 4_LPS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59239503</c:v>
                </c:pt>
                <c:pt idx="1">
                  <c:v>52621338</c:v>
                </c:pt>
                <c:pt idx="2">
                  <c:v>41980448</c:v>
                </c:pt>
                <c:pt idx="3">
                  <c:v>48501521</c:v>
                </c:pt>
                <c:pt idx="4">
                  <c:v>52801963</c:v>
                </c:pt>
                <c:pt idx="5">
                  <c:v>49103782</c:v>
                </c:pt>
                <c:pt idx="6">
                  <c:v>44489884</c:v>
                </c:pt>
                <c:pt idx="7">
                  <c:v>48328282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6F-EB40-9956-41368FDEC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031456"/>
        <c:axId val="1074006320"/>
      </c:barChart>
      <c:catAx>
        <c:axId val="121203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006320"/>
        <c:crosses val="autoZero"/>
        <c:auto val="1"/>
        <c:lblAlgn val="ctr"/>
        <c:lblOffset val="100"/>
        <c:noMultiLvlLbl val="0"/>
      </c:catAx>
      <c:valAx>
        <c:axId val="107400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03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% Alignment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Donor 1_Unstim</c:v>
                </c:pt>
                <c:pt idx="1">
                  <c:v>Donor 1_LPS</c:v>
                </c:pt>
                <c:pt idx="2">
                  <c:v>Donor 2_Unstim</c:v>
                </c:pt>
                <c:pt idx="3">
                  <c:v>Donor 2_LPS</c:v>
                </c:pt>
                <c:pt idx="4">
                  <c:v>Donor 3_Unstim</c:v>
                </c:pt>
                <c:pt idx="5">
                  <c:v>Donor 3_LPS</c:v>
                </c:pt>
                <c:pt idx="6">
                  <c:v>Donor 4_Unstim</c:v>
                </c:pt>
                <c:pt idx="7">
                  <c:v>Donor 4_LPS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73.400000000000006</c:v>
                </c:pt>
                <c:pt idx="1">
                  <c:v>66.400000000000006</c:v>
                </c:pt>
                <c:pt idx="2">
                  <c:v>75.2</c:v>
                </c:pt>
                <c:pt idx="3">
                  <c:v>66.599999999999994</c:v>
                </c:pt>
                <c:pt idx="4">
                  <c:v>82</c:v>
                </c:pt>
                <c:pt idx="5">
                  <c:v>81.599999999999994</c:v>
                </c:pt>
                <c:pt idx="6">
                  <c:v>86.3</c:v>
                </c:pt>
                <c:pt idx="7">
                  <c:v>89.2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3-C649-B169-A5979F79C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553727"/>
        <c:axId val="470741391"/>
      </c:barChart>
      <c:catAx>
        <c:axId val="47055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41391"/>
        <c:crosses val="autoZero"/>
        <c:auto val="1"/>
        <c:lblAlgn val="ctr"/>
        <c:lblOffset val="100"/>
        <c:noMultiLvlLbl val="0"/>
      </c:catAx>
      <c:valAx>
        <c:axId val="47074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53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% of Multiple Alignments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Donor 1_Unstim</c:v>
                </c:pt>
                <c:pt idx="1">
                  <c:v>Donor 1_LPS</c:v>
                </c:pt>
                <c:pt idx="2">
                  <c:v>Donor 2_Unstim</c:v>
                </c:pt>
                <c:pt idx="3">
                  <c:v>Donor 2_LPS</c:v>
                </c:pt>
                <c:pt idx="4">
                  <c:v>Donor 3_Unstim</c:v>
                </c:pt>
                <c:pt idx="5">
                  <c:v>Donor 3_LPS</c:v>
                </c:pt>
                <c:pt idx="6">
                  <c:v>Donor 4_Unstim</c:v>
                </c:pt>
                <c:pt idx="7">
                  <c:v>Donor 4_LPS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19.899999999999999</c:v>
                </c:pt>
                <c:pt idx="1">
                  <c:v>19.899999999999999</c:v>
                </c:pt>
                <c:pt idx="2">
                  <c:v>14.1</c:v>
                </c:pt>
                <c:pt idx="3">
                  <c:v>16.899999999999999</c:v>
                </c:pt>
                <c:pt idx="4">
                  <c:v>13.1</c:v>
                </c:pt>
                <c:pt idx="5">
                  <c:v>14.5</c:v>
                </c:pt>
                <c:pt idx="6">
                  <c:v>15.1</c:v>
                </c:pt>
                <c:pt idx="7">
                  <c:v>20.2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B-0E4A-AF04-E11968D34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1777568"/>
        <c:axId val="1431932960"/>
      </c:barChart>
      <c:catAx>
        <c:axId val="143177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932960"/>
        <c:crosses val="autoZero"/>
        <c:auto val="1"/>
        <c:lblAlgn val="ctr"/>
        <c:lblOffset val="100"/>
        <c:noMultiLvlLbl val="0"/>
      </c:catAx>
      <c:valAx>
        <c:axId val="143193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77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D3254-449E-F44E-953B-73F85179E43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AC8A62-54F3-A14B-8AF2-70E40CC77554}">
      <dgm:prSet phldrT="[Text]" custT="1"/>
      <dgm:spPr/>
      <dgm:t>
        <a:bodyPr/>
        <a:lstStyle/>
        <a:p>
          <a:r>
            <a:rPr lang="en-US" sz="2000" dirty="0"/>
            <a:t>FASTQ Files </a:t>
          </a:r>
        </a:p>
      </dgm:t>
    </dgm:pt>
    <dgm:pt modelId="{C22CA474-F187-4545-A162-BE8BDB7D3ED6}" type="parTrans" cxnId="{09F6C0D4-7404-C949-B1EA-ECD9A4F6E642}">
      <dgm:prSet/>
      <dgm:spPr/>
      <dgm:t>
        <a:bodyPr/>
        <a:lstStyle/>
        <a:p>
          <a:endParaRPr lang="en-US"/>
        </a:p>
      </dgm:t>
    </dgm:pt>
    <dgm:pt modelId="{86A925B1-FD1C-D74A-94D9-47D51AD92247}" type="sibTrans" cxnId="{09F6C0D4-7404-C949-B1EA-ECD9A4F6E642}">
      <dgm:prSet/>
      <dgm:spPr/>
      <dgm:t>
        <a:bodyPr/>
        <a:lstStyle/>
        <a:p>
          <a:endParaRPr lang="en-US"/>
        </a:p>
      </dgm:t>
    </dgm:pt>
    <dgm:pt modelId="{56F89959-8B3E-9743-AD50-1F98B8D956AE}">
      <dgm:prSet phldrT="[Text]"/>
      <dgm:spPr/>
      <dgm:t>
        <a:bodyPr/>
        <a:lstStyle/>
        <a:p>
          <a:r>
            <a:rPr lang="en-US" dirty="0"/>
            <a:t>Unaligned Reads from GEO using SRA Toolkit (fasterq –dump command)</a:t>
          </a:r>
        </a:p>
      </dgm:t>
    </dgm:pt>
    <dgm:pt modelId="{190A964D-B397-4340-8A61-26A7CE52DD80}" type="parTrans" cxnId="{50A22214-04F3-8848-BC0A-9BF2127F7F87}">
      <dgm:prSet/>
      <dgm:spPr/>
      <dgm:t>
        <a:bodyPr/>
        <a:lstStyle/>
        <a:p>
          <a:endParaRPr lang="en-US"/>
        </a:p>
      </dgm:t>
    </dgm:pt>
    <dgm:pt modelId="{EAF1C079-475E-9C45-BC23-DAE0710D43DD}" type="sibTrans" cxnId="{50A22214-04F3-8848-BC0A-9BF2127F7F87}">
      <dgm:prSet/>
      <dgm:spPr/>
      <dgm:t>
        <a:bodyPr/>
        <a:lstStyle/>
        <a:p>
          <a:endParaRPr lang="en-US"/>
        </a:p>
      </dgm:t>
    </dgm:pt>
    <dgm:pt modelId="{3C7AABDE-C19C-674A-9F68-7FAAE70838F6}">
      <dgm:prSet phldrT="[Text]" custT="1"/>
      <dgm:spPr/>
      <dgm:t>
        <a:bodyPr/>
        <a:lstStyle/>
        <a:p>
          <a:r>
            <a:rPr lang="en-US" sz="2000" dirty="0"/>
            <a:t>FASTA &amp; GTF Reference Genome </a:t>
          </a:r>
        </a:p>
      </dgm:t>
    </dgm:pt>
    <dgm:pt modelId="{9C714D00-3CE5-5143-A4D9-2FDFD8087540}" type="parTrans" cxnId="{935AF6E4-23CA-5344-B01C-B715462E1E43}">
      <dgm:prSet/>
      <dgm:spPr/>
      <dgm:t>
        <a:bodyPr/>
        <a:lstStyle/>
        <a:p>
          <a:endParaRPr lang="en-US"/>
        </a:p>
      </dgm:t>
    </dgm:pt>
    <dgm:pt modelId="{1F04CB19-533B-B04E-B049-22A4F6A370C5}" type="sibTrans" cxnId="{935AF6E4-23CA-5344-B01C-B715462E1E43}">
      <dgm:prSet/>
      <dgm:spPr/>
      <dgm:t>
        <a:bodyPr/>
        <a:lstStyle/>
        <a:p>
          <a:endParaRPr lang="en-US"/>
        </a:p>
      </dgm:t>
    </dgm:pt>
    <dgm:pt modelId="{B7A91630-17C0-6244-BF9B-5288D5B73D17}">
      <dgm:prSet phldrT="[Text]"/>
      <dgm:spPr/>
      <dgm:t>
        <a:bodyPr/>
        <a:lstStyle/>
        <a:p>
          <a:r>
            <a:rPr lang="en-US" dirty="0"/>
            <a:t>Align to Reference Genome Build 38 from Ensemble</a:t>
          </a:r>
        </a:p>
      </dgm:t>
    </dgm:pt>
    <dgm:pt modelId="{268139C3-931E-B641-BBB6-276F974ABD64}" type="parTrans" cxnId="{E1BC845A-CD9A-324C-AE14-A6466769C7CA}">
      <dgm:prSet/>
      <dgm:spPr/>
      <dgm:t>
        <a:bodyPr/>
        <a:lstStyle/>
        <a:p>
          <a:endParaRPr lang="en-US"/>
        </a:p>
      </dgm:t>
    </dgm:pt>
    <dgm:pt modelId="{41B67E6B-A382-2A43-942A-A5918DB9125D}" type="sibTrans" cxnId="{E1BC845A-CD9A-324C-AE14-A6466769C7CA}">
      <dgm:prSet/>
      <dgm:spPr/>
      <dgm:t>
        <a:bodyPr/>
        <a:lstStyle/>
        <a:p>
          <a:endParaRPr lang="en-US"/>
        </a:p>
      </dgm:t>
    </dgm:pt>
    <dgm:pt modelId="{66B10866-508B-2C40-8489-A969137063E2}">
      <dgm:prSet phldrT="[Text]" custT="1"/>
      <dgm:spPr/>
      <dgm:t>
        <a:bodyPr/>
        <a:lstStyle/>
        <a:p>
          <a:r>
            <a:rPr lang="en-US" sz="2000" dirty="0"/>
            <a:t>Build Index files using Bowtie2</a:t>
          </a:r>
        </a:p>
      </dgm:t>
    </dgm:pt>
    <dgm:pt modelId="{DFB8A30B-E1AA-7746-ABD3-4924DA74A536}" type="parTrans" cxnId="{BBE82E06-ACA3-1147-B027-B5AF43921B29}">
      <dgm:prSet/>
      <dgm:spPr/>
      <dgm:t>
        <a:bodyPr/>
        <a:lstStyle/>
        <a:p>
          <a:endParaRPr lang="en-US"/>
        </a:p>
      </dgm:t>
    </dgm:pt>
    <dgm:pt modelId="{CE2EB34D-7411-9F48-8F31-54ADB44CE394}" type="sibTrans" cxnId="{BBE82E06-ACA3-1147-B027-B5AF43921B29}">
      <dgm:prSet/>
      <dgm:spPr/>
      <dgm:t>
        <a:bodyPr/>
        <a:lstStyle/>
        <a:p>
          <a:endParaRPr lang="en-US"/>
        </a:p>
      </dgm:t>
    </dgm:pt>
    <dgm:pt modelId="{603C1EE6-AD78-2945-AEFE-072200E408EB}">
      <dgm:prSet phldrT="[Text]"/>
      <dgm:spPr/>
      <dgm:t>
        <a:bodyPr/>
        <a:lstStyle/>
        <a:p>
          <a:r>
            <a:rPr lang="en-US" dirty="0"/>
            <a:t>Make index files for samples and reference genome </a:t>
          </a:r>
        </a:p>
      </dgm:t>
    </dgm:pt>
    <dgm:pt modelId="{255E8975-89DF-B648-9D98-DB6E88540F2E}" type="parTrans" cxnId="{7416316B-19D8-6B45-8C98-47D30004F163}">
      <dgm:prSet/>
      <dgm:spPr/>
      <dgm:t>
        <a:bodyPr/>
        <a:lstStyle/>
        <a:p>
          <a:endParaRPr lang="en-US"/>
        </a:p>
      </dgm:t>
    </dgm:pt>
    <dgm:pt modelId="{72E93F42-3C7F-8942-8636-E0EAFCE41A9C}" type="sibTrans" cxnId="{7416316B-19D8-6B45-8C98-47D30004F163}">
      <dgm:prSet/>
      <dgm:spPr/>
      <dgm:t>
        <a:bodyPr/>
        <a:lstStyle/>
        <a:p>
          <a:endParaRPr lang="en-US"/>
        </a:p>
      </dgm:t>
    </dgm:pt>
    <dgm:pt modelId="{54610CD1-D4A3-FE43-A2DD-40B6D07F05D2}">
      <dgm:prSet custT="1"/>
      <dgm:spPr/>
      <dgm:t>
        <a:bodyPr/>
        <a:lstStyle/>
        <a:p>
          <a:r>
            <a:rPr lang="en-US" sz="2000" dirty="0"/>
            <a:t>Test Tophat2 Alignment to create BAM File</a:t>
          </a:r>
        </a:p>
      </dgm:t>
    </dgm:pt>
    <dgm:pt modelId="{365CBA13-19D9-274D-800D-5DACAEC17DEB}" type="parTrans" cxnId="{29F565F6-1EB8-7946-B0F2-E4A788EDEF52}">
      <dgm:prSet/>
      <dgm:spPr/>
      <dgm:t>
        <a:bodyPr/>
        <a:lstStyle/>
        <a:p>
          <a:endParaRPr lang="en-US"/>
        </a:p>
      </dgm:t>
    </dgm:pt>
    <dgm:pt modelId="{1AAC75E0-C5B1-024D-B060-675EECB7789D}" type="sibTrans" cxnId="{29F565F6-1EB8-7946-B0F2-E4A788EDEF52}">
      <dgm:prSet/>
      <dgm:spPr/>
      <dgm:t>
        <a:bodyPr/>
        <a:lstStyle/>
        <a:p>
          <a:endParaRPr lang="en-US"/>
        </a:p>
      </dgm:t>
    </dgm:pt>
    <dgm:pt modelId="{7ECFDBCA-1A41-E54D-B9EE-1A8CD31ED9DE}">
      <dgm:prSet/>
      <dgm:spPr/>
      <dgm:t>
        <a:bodyPr/>
        <a:lstStyle/>
        <a:p>
          <a:r>
            <a:rPr lang="en-US" dirty="0"/>
            <a:t>Align Donor 1 Unstimulated and Donor 1 LPS to both Transcriptome &amp; Genome as test</a:t>
          </a:r>
        </a:p>
      </dgm:t>
    </dgm:pt>
    <dgm:pt modelId="{8B43A7E3-029E-7348-9BA5-1D31A44C426D}" type="parTrans" cxnId="{4AF14E06-55F8-5E41-9A9B-ADEC66ACD3A9}">
      <dgm:prSet/>
      <dgm:spPr/>
      <dgm:t>
        <a:bodyPr/>
        <a:lstStyle/>
        <a:p>
          <a:endParaRPr lang="en-US"/>
        </a:p>
      </dgm:t>
    </dgm:pt>
    <dgm:pt modelId="{3A5180E6-D54C-EE4A-A7FE-C67B1BFAAB09}" type="sibTrans" cxnId="{4AF14E06-55F8-5E41-9A9B-ADEC66ACD3A9}">
      <dgm:prSet/>
      <dgm:spPr/>
      <dgm:t>
        <a:bodyPr/>
        <a:lstStyle/>
        <a:p>
          <a:endParaRPr lang="en-US"/>
        </a:p>
      </dgm:t>
    </dgm:pt>
    <dgm:pt modelId="{1CA12053-D8DF-DF46-AA11-0F32D0289DC6}">
      <dgm:prSet custT="1"/>
      <dgm:spPr/>
      <dgm:t>
        <a:bodyPr/>
        <a:lstStyle/>
        <a:p>
          <a:r>
            <a:rPr lang="en-US" sz="2000" dirty="0"/>
            <a:t>Tophat2 Alignment to make BAM File</a:t>
          </a:r>
        </a:p>
      </dgm:t>
    </dgm:pt>
    <dgm:pt modelId="{6ACB3047-E901-A746-BD5E-56A50A9FD347}" type="parTrans" cxnId="{A75A51DC-35ED-2E4C-9980-52F6D5C6A3FA}">
      <dgm:prSet/>
      <dgm:spPr/>
      <dgm:t>
        <a:bodyPr/>
        <a:lstStyle/>
        <a:p>
          <a:endParaRPr lang="en-US"/>
        </a:p>
      </dgm:t>
    </dgm:pt>
    <dgm:pt modelId="{C4958482-8D6C-094C-922E-6EDCFF01EA41}" type="sibTrans" cxnId="{A75A51DC-35ED-2E4C-9980-52F6D5C6A3FA}">
      <dgm:prSet/>
      <dgm:spPr/>
      <dgm:t>
        <a:bodyPr/>
        <a:lstStyle/>
        <a:p>
          <a:endParaRPr lang="en-US"/>
        </a:p>
      </dgm:t>
    </dgm:pt>
    <dgm:pt modelId="{A491540A-6E84-D741-B9A1-FD8B521D01FD}">
      <dgm:prSet/>
      <dgm:spPr/>
      <dgm:t>
        <a:bodyPr/>
        <a:lstStyle/>
        <a:p>
          <a:r>
            <a:rPr lang="en-US" dirty="0"/>
            <a:t>Align rest of samples to transcriptome only </a:t>
          </a:r>
        </a:p>
      </dgm:t>
    </dgm:pt>
    <dgm:pt modelId="{70005BAD-945A-EF41-92BD-1605D21EB67E}" type="parTrans" cxnId="{3E241B23-0C6B-334A-B6A5-A54B68FA6583}">
      <dgm:prSet/>
      <dgm:spPr/>
      <dgm:t>
        <a:bodyPr/>
        <a:lstStyle/>
        <a:p>
          <a:endParaRPr lang="en-US"/>
        </a:p>
      </dgm:t>
    </dgm:pt>
    <dgm:pt modelId="{FB119307-5B1C-2C4A-9865-6EE3D916C5EB}" type="sibTrans" cxnId="{3E241B23-0C6B-334A-B6A5-A54B68FA6583}">
      <dgm:prSet/>
      <dgm:spPr/>
      <dgm:t>
        <a:bodyPr/>
        <a:lstStyle/>
        <a:p>
          <a:endParaRPr lang="en-US"/>
        </a:p>
      </dgm:t>
    </dgm:pt>
    <dgm:pt modelId="{7B4145B7-C10F-7249-A9B2-1F677C802551}">
      <dgm:prSet custT="1"/>
      <dgm:spPr/>
      <dgm:t>
        <a:bodyPr/>
        <a:lstStyle/>
        <a:p>
          <a:r>
            <a:rPr lang="en-US" sz="2000" dirty="0"/>
            <a:t>Cuff-diffs with Statistics On &amp; Off</a:t>
          </a:r>
        </a:p>
      </dgm:t>
    </dgm:pt>
    <dgm:pt modelId="{F85CC438-3668-CA40-B1DF-18D64E5F87C2}" type="parTrans" cxnId="{A5B1A58A-630C-4448-AEF9-357F5B2A6A42}">
      <dgm:prSet/>
      <dgm:spPr/>
      <dgm:t>
        <a:bodyPr/>
        <a:lstStyle/>
        <a:p>
          <a:endParaRPr lang="en-US"/>
        </a:p>
      </dgm:t>
    </dgm:pt>
    <dgm:pt modelId="{2A011719-DEDC-1949-BB55-1F83CD582B83}" type="sibTrans" cxnId="{A5B1A58A-630C-4448-AEF9-357F5B2A6A42}">
      <dgm:prSet/>
      <dgm:spPr/>
      <dgm:t>
        <a:bodyPr/>
        <a:lstStyle/>
        <a:p>
          <a:endParaRPr lang="en-US"/>
        </a:p>
      </dgm:t>
    </dgm:pt>
    <dgm:pt modelId="{0643A2EB-0D0F-3B40-97D3-A7937D0A7221}">
      <dgm:prSet/>
      <dgm:spPr/>
      <dgm:t>
        <a:bodyPr/>
        <a:lstStyle/>
        <a:p>
          <a:r>
            <a:rPr lang="en-US" dirty="0"/>
            <a:t>Converts BAM file to differential expression data txt files (STATS ON) or FPKM values txt files (STATS OFF)</a:t>
          </a:r>
        </a:p>
      </dgm:t>
    </dgm:pt>
    <dgm:pt modelId="{955475EA-89DA-244A-90B3-1873B097A6BE}" type="parTrans" cxnId="{56037823-EDC0-2B4E-93A3-A335B8B8F90F}">
      <dgm:prSet/>
      <dgm:spPr/>
      <dgm:t>
        <a:bodyPr/>
        <a:lstStyle/>
        <a:p>
          <a:endParaRPr lang="en-US"/>
        </a:p>
      </dgm:t>
    </dgm:pt>
    <dgm:pt modelId="{56662728-866C-7545-930F-9C258304E84A}" type="sibTrans" cxnId="{56037823-EDC0-2B4E-93A3-A335B8B8F90F}">
      <dgm:prSet/>
      <dgm:spPr/>
      <dgm:t>
        <a:bodyPr/>
        <a:lstStyle/>
        <a:p>
          <a:endParaRPr lang="en-US"/>
        </a:p>
      </dgm:t>
    </dgm:pt>
    <dgm:pt modelId="{C180D752-A619-8C4E-A781-F624CA8C2693}" type="pres">
      <dgm:prSet presAssocID="{209D3254-449E-F44E-953B-73F85179E430}" presName="Name0" presStyleCnt="0">
        <dgm:presLayoutVars>
          <dgm:dir/>
          <dgm:animLvl val="lvl"/>
          <dgm:resizeHandles val="exact"/>
        </dgm:presLayoutVars>
      </dgm:prSet>
      <dgm:spPr/>
    </dgm:pt>
    <dgm:pt modelId="{7AB282AD-1327-A044-8A73-0B2669D77986}" type="pres">
      <dgm:prSet presAssocID="{7B4145B7-C10F-7249-A9B2-1F677C802551}" presName="boxAndChildren" presStyleCnt="0"/>
      <dgm:spPr/>
    </dgm:pt>
    <dgm:pt modelId="{15D00777-0BFF-3841-98EB-1BD8D561D62C}" type="pres">
      <dgm:prSet presAssocID="{7B4145B7-C10F-7249-A9B2-1F677C802551}" presName="parentTextBox" presStyleLbl="node1" presStyleIdx="0" presStyleCnt="6"/>
      <dgm:spPr/>
    </dgm:pt>
    <dgm:pt modelId="{7DAFA555-E69B-8B45-9185-3282756C6C3C}" type="pres">
      <dgm:prSet presAssocID="{7B4145B7-C10F-7249-A9B2-1F677C802551}" presName="entireBox" presStyleLbl="node1" presStyleIdx="0" presStyleCnt="6"/>
      <dgm:spPr/>
    </dgm:pt>
    <dgm:pt modelId="{5316BFF7-8600-7240-B500-0C0F53A242A8}" type="pres">
      <dgm:prSet presAssocID="{7B4145B7-C10F-7249-A9B2-1F677C802551}" presName="descendantBox" presStyleCnt="0"/>
      <dgm:spPr/>
    </dgm:pt>
    <dgm:pt modelId="{0111981A-C111-8346-8F3C-C4314C42D47D}" type="pres">
      <dgm:prSet presAssocID="{0643A2EB-0D0F-3B40-97D3-A7937D0A7221}" presName="childTextBox" presStyleLbl="fgAccFollowNode1" presStyleIdx="0" presStyleCnt="6">
        <dgm:presLayoutVars>
          <dgm:bulletEnabled val="1"/>
        </dgm:presLayoutVars>
      </dgm:prSet>
      <dgm:spPr/>
    </dgm:pt>
    <dgm:pt modelId="{0B40899B-35C3-D342-AF94-2D63F26BB510}" type="pres">
      <dgm:prSet presAssocID="{C4958482-8D6C-094C-922E-6EDCFF01EA41}" presName="sp" presStyleCnt="0"/>
      <dgm:spPr/>
    </dgm:pt>
    <dgm:pt modelId="{2F2C9F26-B49D-CE42-9692-FA88D09C980B}" type="pres">
      <dgm:prSet presAssocID="{1CA12053-D8DF-DF46-AA11-0F32D0289DC6}" presName="arrowAndChildren" presStyleCnt="0"/>
      <dgm:spPr/>
    </dgm:pt>
    <dgm:pt modelId="{6ECEA013-6900-0F4B-B41A-EB7D485B25B1}" type="pres">
      <dgm:prSet presAssocID="{1CA12053-D8DF-DF46-AA11-0F32D0289DC6}" presName="parentTextArrow" presStyleLbl="node1" presStyleIdx="0" presStyleCnt="6"/>
      <dgm:spPr/>
    </dgm:pt>
    <dgm:pt modelId="{C050D585-B2AA-874A-B60F-E17E7EA4DF3A}" type="pres">
      <dgm:prSet presAssocID="{1CA12053-D8DF-DF46-AA11-0F32D0289DC6}" presName="arrow" presStyleLbl="node1" presStyleIdx="1" presStyleCnt="6"/>
      <dgm:spPr/>
    </dgm:pt>
    <dgm:pt modelId="{F2D5E8AE-86F3-984A-962F-F7A7E486B65E}" type="pres">
      <dgm:prSet presAssocID="{1CA12053-D8DF-DF46-AA11-0F32D0289DC6}" presName="descendantArrow" presStyleCnt="0"/>
      <dgm:spPr/>
    </dgm:pt>
    <dgm:pt modelId="{2C1CE2E8-CDB8-B64D-A447-164395F5204C}" type="pres">
      <dgm:prSet presAssocID="{A491540A-6E84-D741-B9A1-FD8B521D01FD}" presName="childTextArrow" presStyleLbl="fgAccFollowNode1" presStyleIdx="1" presStyleCnt="6">
        <dgm:presLayoutVars>
          <dgm:bulletEnabled val="1"/>
        </dgm:presLayoutVars>
      </dgm:prSet>
      <dgm:spPr/>
    </dgm:pt>
    <dgm:pt modelId="{95A46A9F-B6F7-D84F-AB62-9AC03507EE12}" type="pres">
      <dgm:prSet presAssocID="{1AAC75E0-C5B1-024D-B060-675EECB7789D}" presName="sp" presStyleCnt="0"/>
      <dgm:spPr/>
    </dgm:pt>
    <dgm:pt modelId="{0B7AC5B6-EB8B-7B4F-909E-16535FC1867C}" type="pres">
      <dgm:prSet presAssocID="{54610CD1-D4A3-FE43-A2DD-40B6D07F05D2}" presName="arrowAndChildren" presStyleCnt="0"/>
      <dgm:spPr/>
    </dgm:pt>
    <dgm:pt modelId="{A47B7921-691E-FB4D-9EBF-AED41AC82D87}" type="pres">
      <dgm:prSet presAssocID="{54610CD1-D4A3-FE43-A2DD-40B6D07F05D2}" presName="parentTextArrow" presStyleLbl="node1" presStyleIdx="1" presStyleCnt="6"/>
      <dgm:spPr/>
    </dgm:pt>
    <dgm:pt modelId="{3CE8D2B1-D1B2-4944-AE74-47A8A3A7A0F5}" type="pres">
      <dgm:prSet presAssocID="{54610CD1-D4A3-FE43-A2DD-40B6D07F05D2}" presName="arrow" presStyleLbl="node1" presStyleIdx="2" presStyleCnt="6"/>
      <dgm:spPr/>
    </dgm:pt>
    <dgm:pt modelId="{7ED6BB45-7B38-F545-AB18-A7FEC6A01E9B}" type="pres">
      <dgm:prSet presAssocID="{54610CD1-D4A3-FE43-A2DD-40B6D07F05D2}" presName="descendantArrow" presStyleCnt="0"/>
      <dgm:spPr/>
    </dgm:pt>
    <dgm:pt modelId="{0555154A-B7CF-D14C-9D2A-79EFB597E6DA}" type="pres">
      <dgm:prSet presAssocID="{7ECFDBCA-1A41-E54D-B9EE-1A8CD31ED9DE}" presName="childTextArrow" presStyleLbl="fgAccFollowNode1" presStyleIdx="2" presStyleCnt="6">
        <dgm:presLayoutVars>
          <dgm:bulletEnabled val="1"/>
        </dgm:presLayoutVars>
      </dgm:prSet>
      <dgm:spPr/>
    </dgm:pt>
    <dgm:pt modelId="{B011E2D2-022C-D04F-9299-4B47BC72E4D7}" type="pres">
      <dgm:prSet presAssocID="{CE2EB34D-7411-9F48-8F31-54ADB44CE394}" presName="sp" presStyleCnt="0"/>
      <dgm:spPr/>
    </dgm:pt>
    <dgm:pt modelId="{498950CC-9CEE-1848-99C6-053CF57D9195}" type="pres">
      <dgm:prSet presAssocID="{66B10866-508B-2C40-8489-A969137063E2}" presName="arrowAndChildren" presStyleCnt="0"/>
      <dgm:spPr/>
    </dgm:pt>
    <dgm:pt modelId="{78040704-C37F-C144-9ED5-EC27ED4F5EB1}" type="pres">
      <dgm:prSet presAssocID="{66B10866-508B-2C40-8489-A969137063E2}" presName="parentTextArrow" presStyleLbl="node1" presStyleIdx="2" presStyleCnt="6"/>
      <dgm:spPr/>
    </dgm:pt>
    <dgm:pt modelId="{35339ED9-F531-8445-9DF0-E4A591B90915}" type="pres">
      <dgm:prSet presAssocID="{66B10866-508B-2C40-8489-A969137063E2}" presName="arrow" presStyleLbl="node1" presStyleIdx="3" presStyleCnt="6"/>
      <dgm:spPr/>
    </dgm:pt>
    <dgm:pt modelId="{C8FAC00E-C5A9-2141-A0B5-EC85136E2734}" type="pres">
      <dgm:prSet presAssocID="{66B10866-508B-2C40-8489-A969137063E2}" presName="descendantArrow" presStyleCnt="0"/>
      <dgm:spPr/>
    </dgm:pt>
    <dgm:pt modelId="{69FB73F2-7294-2942-A22D-6A20416EFB4D}" type="pres">
      <dgm:prSet presAssocID="{603C1EE6-AD78-2945-AEFE-072200E408EB}" presName="childTextArrow" presStyleLbl="fgAccFollowNode1" presStyleIdx="3" presStyleCnt="6">
        <dgm:presLayoutVars>
          <dgm:bulletEnabled val="1"/>
        </dgm:presLayoutVars>
      </dgm:prSet>
      <dgm:spPr/>
    </dgm:pt>
    <dgm:pt modelId="{FC117D27-7F17-5B4C-85EB-9A137088C16A}" type="pres">
      <dgm:prSet presAssocID="{1F04CB19-533B-B04E-B049-22A4F6A370C5}" presName="sp" presStyleCnt="0"/>
      <dgm:spPr/>
    </dgm:pt>
    <dgm:pt modelId="{9747A7A2-D464-A444-B55C-D8D54C2A15DB}" type="pres">
      <dgm:prSet presAssocID="{3C7AABDE-C19C-674A-9F68-7FAAE70838F6}" presName="arrowAndChildren" presStyleCnt="0"/>
      <dgm:spPr/>
    </dgm:pt>
    <dgm:pt modelId="{A908E7B8-615E-1F45-B3AF-AD400F5DF31B}" type="pres">
      <dgm:prSet presAssocID="{3C7AABDE-C19C-674A-9F68-7FAAE70838F6}" presName="parentTextArrow" presStyleLbl="node1" presStyleIdx="3" presStyleCnt="6"/>
      <dgm:spPr/>
    </dgm:pt>
    <dgm:pt modelId="{CDF9D984-FE21-F94C-9593-41253F7AD38C}" type="pres">
      <dgm:prSet presAssocID="{3C7AABDE-C19C-674A-9F68-7FAAE70838F6}" presName="arrow" presStyleLbl="node1" presStyleIdx="4" presStyleCnt="6"/>
      <dgm:spPr/>
    </dgm:pt>
    <dgm:pt modelId="{39D57F94-E4EA-A44C-9F10-9A58454D0C14}" type="pres">
      <dgm:prSet presAssocID="{3C7AABDE-C19C-674A-9F68-7FAAE70838F6}" presName="descendantArrow" presStyleCnt="0"/>
      <dgm:spPr/>
    </dgm:pt>
    <dgm:pt modelId="{CC8E244A-F1B4-A541-AEBD-A894A1E3ECC0}" type="pres">
      <dgm:prSet presAssocID="{B7A91630-17C0-6244-BF9B-5288D5B73D17}" presName="childTextArrow" presStyleLbl="fgAccFollowNode1" presStyleIdx="4" presStyleCnt="6">
        <dgm:presLayoutVars>
          <dgm:bulletEnabled val="1"/>
        </dgm:presLayoutVars>
      </dgm:prSet>
      <dgm:spPr/>
    </dgm:pt>
    <dgm:pt modelId="{F5427757-F2A2-0943-A4D0-75CE3B61AC47}" type="pres">
      <dgm:prSet presAssocID="{86A925B1-FD1C-D74A-94D9-47D51AD92247}" presName="sp" presStyleCnt="0"/>
      <dgm:spPr/>
    </dgm:pt>
    <dgm:pt modelId="{5E0BB26B-C52A-1743-A4F2-BAEA7DEE1D74}" type="pres">
      <dgm:prSet presAssocID="{25AC8A62-54F3-A14B-8AF2-70E40CC77554}" presName="arrowAndChildren" presStyleCnt="0"/>
      <dgm:spPr/>
    </dgm:pt>
    <dgm:pt modelId="{4BD2D294-BF3C-8946-95E5-279D33D7ACBE}" type="pres">
      <dgm:prSet presAssocID="{25AC8A62-54F3-A14B-8AF2-70E40CC77554}" presName="parentTextArrow" presStyleLbl="node1" presStyleIdx="4" presStyleCnt="6"/>
      <dgm:spPr/>
    </dgm:pt>
    <dgm:pt modelId="{7A3D09DC-4BA7-3942-B2BA-D2BDA52D0FEE}" type="pres">
      <dgm:prSet presAssocID="{25AC8A62-54F3-A14B-8AF2-70E40CC77554}" presName="arrow" presStyleLbl="node1" presStyleIdx="5" presStyleCnt="6"/>
      <dgm:spPr/>
    </dgm:pt>
    <dgm:pt modelId="{AF178C03-A0DB-A641-BCF1-2C9B40B2A496}" type="pres">
      <dgm:prSet presAssocID="{25AC8A62-54F3-A14B-8AF2-70E40CC77554}" presName="descendantArrow" presStyleCnt="0"/>
      <dgm:spPr/>
    </dgm:pt>
    <dgm:pt modelId="{34C38E02-BC6E-5A46-921F-A74274BEAEB6}" type="pres">
      <dgm:prSet presAssocID="{56F89959-8B3E-9743-AD50-1F98B8D956AE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BBE82E06-ACA3-1147-B027-B5AF43921B29}" srcId="{209D3254-449E-F44E-953B-73F85179E430}" destId="{66B10866-508B-2C40-8489-A969137063E2}" srcOrd="2" destOrd="0" parTransId="{DFB8A30B-E1AA-7746-ABD3-4924DA74A536}" sibTransId="{CE2EB34D-7411-9F48-8F31-54ADB44CE394}"/>
    <dgm:cxn modelId="{4AF14E06-55F8-5E41-9A9B-ADEC66ACD3A9}" srcId="{54610CD1-D4A3-FE43-A2DD-40B6D07F05D2}" destId="{7ECFDBCA-1A41-E54D-B9EE-1A8CD31ED9DE}" srcOrd="0" destOrd="0" parTransId="{8B43A7E3-029E-7348-9BA5-1D31A44C426D}" sibTransId="{3A5180E6-D54C-EE4A-A7FE-C67B1BFAAB09}"/>
    <dgm:cxn modelId="{2D71C80A-A5B8-E94E-8FE7-71D9B3F12522}" type="presOf" srcId="{66B10866-508B-2C40-8489-A969137063E2}" destId="{35339ED9-F531-8445-9DF0-E4A591B90915}" srcOrd="1" destOrd="0" presId="urn:microsoft.com/office/officeart/2005/8/layout/process4"/>
    <dgm:cxn modelId="{50A22214-04F3-8848-BC0A-9BF2127F7F87}" srcId="{25AC8A62-54F3-A14B-8AF2-70E40CC77554}" destId="{56F89959-8B3E-9743-AD50-1F98B8D956AE}" srcOrd="0" destOrd="0" parTransId="{190A964D-B397-4340-8A61-26A7CE52DD80}" sibTransId="{EAF1C079-475E-9C45-BC23-DAE0710D43DD}"/>
    <dgm:cxn modelId="{3E241B23-0C6B-334A-B6A5-A54B68FA6583}" srcId="{1CA12053-D8DF-DF46-AA11-0F32D0289DC6}" destId="{A491540A-6E84-D741-B9A1-FD8B521D01FD}" srcOrd="0" destOrd="0" parTransId="{70005BAD-945A-EF41-92BD-1605D21EB67E}" sibTransId="{FB119307-5B1C-2C4A-9865-6EE3D916C5EB}"/>
    <dgm:cxn modelId="{56037823-EDC0-2B4E-93A3-A335B8B8F90F}" srcId="{7B4145B7-C10F-7249-A9B2-1F677C802551}" destId="{0643A2EB-0D0F-3B40-97D3-A7937D0A7221}" srcOrd="0" destOrd="0" parTransId="{955475EA-89DA-244A-90B3-1873B097A6BE}" sibTransId="{56662728-866C-7545-930F-9C258304E84A}"/>
    <dgm:cxn modelId="{2E36A124-E4D3-3947-A79A-D879EC28CD22}" type="presOf" srcId="{3C7AABDE-C19C-674A-9F68-7FAAE70838F6}" destId="{CDF9D984-FE21-F94C-9593-41253F7AD38C}" srcOrd="1" destOrd="0" presId="urn:microsoft.com/office/officeart/2005/8/layout/process4"/>
    <dgm:cxn modelId="{79A40D31-E5B5-334D-B9B7-9F27C178EFA6}" type="presOf" srcId="{54610CD1-D4A3-FE43-A2DD-40B6D07F05D2}" destId="{A47B7921-691E-FB4D-9EBF-AED41AC82D87}" srcOrd="0" destOrd="0" presId="urn:microsoft.com/office/officeart/2005/8/layout/process4"/>
    <dgm:cxn modelId="{46250232-F340-E345-96A9-AF8E18B72E18}" type="presOf" srcId="{54610CD1-D4A3-FE43-A2DD-40B6D07F05D2}" destId="{3CE8D2B1-D1B2-4944-AE74-47A8A3A7A0F5}" srcOrd="1" destOrd="0" presId="urn:microsoft.com/office/officeart/2005/8/layout/process4"/>
    <dgm:cxn modelId="{A879F735-9DB2-B84E-816E-00DF51EB753F}" type="presOf" srcId="{B7A91630-17C0-6244-BF9B-5288D5B73D17}" destId="{CC8E244A-F1B4-A541-AEBD-A894A1E3ECC0}" srcOrd="0" destOrd="0" presId="urn:microsoft.com/office/officeart/2005/8/layout/process4"/>
    <dgm:cxn modelId="{5A630240-528D-F848-B59B-56F195397E59}" type="presOf" srcId="{66B10866-508B-2C40-8489-A969137063E2}" destId="{78040704-C37F-C144-9ED5-EC27ED4F5EB1}" srcOrd="0" destOrd="0" presId="urn:microsoft.com/office/officeart/2005/8/layout/process4"/>
    <dgm:cxn modelId="{4BBCFA43-ACA8-1C41-AA7B-9BE90FD6CA79}" type="presOf" srcId="{7B4145B7-C10F-7249-A9B2-1F677C802551}" destId="{7DAFA555-E69B-8B45-9185-3282756C6C3C}" srcOrd="1" destOrd="0" presId="urn:microsoft.com/office/officeart/2005/8/layout/process4"/>
    <dgm:cxn modelId="{5278CB51-C767-3A48-94BA-1F41C148ABC6}" type="presOf" srcId="{603C1EE6-AD78-2945-AEFE-072200E408EB}" destId="{69FB73F2-7294-2942-A22D-6A20416EFB4D}" srcOrd="0" destOrd="0" presId="urn:microsoft.com/office/officeart/2005/8/layout/process4"/>
    <dgm:cxn modelId="{E1BC845A-CD9A-324C-AE14-A6466769C7CA}" srcId="{3C7AABDE-C19C-674A-9F68-7FAAE70838F6}" destId="{B7A91630-17C0-6244-BF9B-5288D5B73D17}" srcOrd="0" destOrd="0" parTransId="{268139C3-931E-B641-BBB6-276F974ABD64}" sibTransId="{41B67E6B-A382-2A43-942A-A5918DB9125D}"/>
    <dgm:cxn modelId="{FF7E076B-29BD-EA43-A2C1-EF9EB43D42C7}" type="presOf" srcId="{0643A2EB-0D0F-3B40-97D3-A7937D0A7221}" destId="{0111981A-C111-8346-8F3C-C4314C42D47D}" srcOrd="0" destOrd="0" presId="urn:microsoft.com/office/officeart/2005/8/layout/process4"/>
    <dgm:cxn modelId="{7416316B-19D8-6B45-8C98-47D30004F163}" srcId="{66B10866-508B-2C40-8489-A969137063E2}" destId="{603C1EE6-AD78-2945-AEFE-072200E408EB}" srcOrd="0" destOrd="0" parTransId="{255E8975-89DF-B648-9D98-DB6E88540F2E}" sibTransId="{72E93F42-3C7F-8942-8636-E0EAFCE41A9C}"/>
    <dgm:cxn modelId="{87BDB96E-AB42-F345-B3A2-D9001C1AEE13}" type="presOf" srcId="{25AC8A62-54F3-A14B-8AF2-70E40CC77554}" destId="{4BD2D294-BF3C-8946-95E5-279D33D7ACBE}" srcOrd="0" destOrd="0" presId="urn:microsoft.com/office/officeart/2005/8/layout/process4"/>
    <dgm:cxn modelId="{865B3879-3FE7-DA4E-83F5-5FB848713040}" type="presOf" srcId="{25AC8A62-54F3-A14B-8AF2-70E40CC77554}" destId="{7A3D09DC-4BA7-3942-B2BA-D2BDA52D0FEE}" srcOrd="1" destOrd="0" presId="urn:microsoft.com/office/officeart/2005/8/layout/process4"/>
    <dgm:cxn modelId="{A5B1A58A-630C-4448-AEF9-357F5B2A6A42}" srcId="{209D3254-449E-F44E-953B-73F85179E430}" destId="{7B4145B7-C10F-7249-A9B2-1F677C802551}" srcOrd="5" destOrd="0" parTransId="{F85CC438-3668-CA40-B1DF-18D64E5F87C2}" sibTransId="{2A011719-DEDC-1949-BB55-1F83CD582B83}"/>
    <dgm:cxn modelId="{B9DCB68B-B35B-E944-B0ED-B6FD86FD4062}" type="presOf" srcId="{209D3254-449E-F44E-953B-73F85179E430}" destId="{C180D752-A619-8C4E-A781-F624CA8C2693}" srcOrd="0" destOrd="0" presId="urn:microsoft.com/office/officeart/2005/8/layout/process4"/>
    <dgm:cxn modelId="{AF5BB48C-2CC7-E44F-AE7D-2F5C7B169AA0}" type="presOf" srcId="{1CA12053-D8DF-DF46-AA11-0F32D0289DC6}" destId="{C050D585-B2AA-874A-B60F-E17E7EA4DF3A}" srcOrd="1" destOrd="0" presId="urn:microsoft.com/office/officeart/2005/8/layout/process4"/>
    <dgm:cxn modelId="{AC092794-51EC-EC48-9D9A-508C88B40530}" type="presOf" srcId="{A491540A-6E84-D741-B9A1-FD8B521D01FD}" destId="{2C1CE2E8-CDB8-B64D-A447-164395F5204C}" srcOrd="0" destOrd="0" presId="urn:microsoft.com/office/officeart/2005/8/layout/process4"/>
    <dgm:cxn modelId="{F1B87195-CF09-B249-981F-590E7E6C64A4}" type="presOf" srcId="{3C7AABDE-C19C-674A-9F68-7FAAE70838F6}" destId="{A908E7B8-615E-1F45-B3AF-AD400F5DF31B}" srcOrd="0" destOrd="0" presId="urn:microsoft.com/office/officeart/2005/8/layout/process4"/>
    <dgm:cxn modelId="{CF03B5AC-2730-1A40-B04D-BDD92F67634C}" type="presOf" srcId="{1CA12053-D8DF-DF46-AA11-0F32D0289DC6}" destId="{6ECEA013-6900-0F4B-B41A-EB7D485B25B1}" srcOrd="0" destOrd="0" presId="urn:microsoft.com/office/officeart/2005/8/layout/process4"/>
    <dgm:cxn modelId="{A9BD89B1-5B28-4C45-810C-B6127CD82143}" type="presOf" srcId="{7ECFDBCA-1A41-E54D-B9EE-1A8CD31ED9DE}" destId="{0555154A-B7CF-D14C-9D2A-79EFB597E6DA}" srcOrd="0" destOrd="0" presId="urn:microsoft.com/office/officeart/2005/8/layout/process4"/>
    <dgm:cxn modelId="{58194EB4-89B3-7341-9FA3-33E9BBB92DCE}" type="presOf" srcId="{7B4145B7-C10F-7249-A9B2-1F677C802551}" destId="{15D00777-0BFF-3841-98EB-1BD8D561D62C}" srcOrd="0" destOrd="0" presId="urn:microsoft.com/office/officeart/2005/8/layout/process4"/>
    <dgm:cxn modelId="{09F6C0D4-7404-C949-B1EA-ECD9A4F6E642}" srcId="{209D3254-449E-F44E-953B-73F85179E430}" destId="{25AC8A62-54F3-A14B-8AF2-70E40CC77554}" srcOrd="0" destOrd="0" parTransId="{C22CA474-F187-4545-A162-BE8BDB7D3ED6}" sibTransId="{86A925B1-FD1C-D74A-94D9-47D51AD92247}"/>
    <dgm:cxn modelId="{48934AD7-D526-8244-B29D-690384AA38CD}" type="presOf" srcId="{56F89959-8B3E-9743-AD50-1F98B8D956AE}" destId="{34C38E02-BC6E-5A46-921F-A74274BEAEB6}" srcOrd="0" destOrd="0" presId="urn:microsoft.com/office/officeart/2005/8/layout/process4"/>
    <dgm:cxn modelId="{A75A51DC-35ED-2E4C-9980-52F6D5C6A3FA}" srcId="{209D3254-449E-F44E-953B-73F85179E430}" destId="{1CA12053-D8DF-DF46-AA11-0F32D0289DC6}" srcOrd="4" destOrd="0" parTransId="{6ACB3047-E901-A746-BD5E-56A50A9FD347}" sibTransId="{C4958482-8D6C-094C-922E-6EDCFF01EA41}"/>
    <dgm:cxn modelId="{935AF6E4-23CA-5344-B01C-B715462E1E43}" srcId="{209D3254-449E-F44E-953B-73F85179E430}" destId="{3C7AABDE-C19C-674A-9F68-7FAAE70838F6}" srcOrd="1" destOrd="0" parTransId="{9C714D00-3CE5-5143-A4D9-2FDFD8087540}" sibTransId="{1F04CB19-533B-B04E-B049-22A4F6A370C5}"/>
    <dgm:cxn modelId="{29F565F6-1EB8-7946-B0F2-E4A788EDEF52}" srcId="{209D3254-449E-F44E-953B-73F85179E430}" destId="{54610CD1-D4A3-FE43-A2DD-40B6D07F05D2}" srcOrd="3" destOrd="0" parTransId="{365CBA13-19D9-274D-800D-5DACAEC17DEB}" sibTransId="{1AAC75E0-C5B1-024D-B060-675EECB7789D}"/>
    <dgm:cxn modelId="{F09EE7F5-A8E9-1F4B-94F6-92B9D5BFDDFF}" type="presParOf" srcId="{C180D752-A619-8C4E-A781-F624CA8C2693}" destId="{7AB282AD-1327-A044-8A73-0B2669D77986}" srcOrd="0" destOrd="0" presId="urn:microsoft.com/office/officeart/2005/8/layout/process4"/>
    <dgm:cxn modelId="{D7730E16-AB73-804F-9B73-28C0F7DBA70C}" type="presParOf" srcId="{7AB282AD-1327-A044-8A73-0B2669D77986}" destId="{15D00777-0BFF-3841-98EB-1BD8D561D62C}" srcOrd="0" destOrd="0" presId="urn:microsoft.com/office/officeart/2005/8/layout/process4"/>
    <dgm:cxn modelId="{C1F15F2B-8CE3-A14D-B029-D6CF6717018D}" type="presParOf" srcId="{7AB282AD-1327-A044-8A73-0B2669D77986}" destId="{7DAFA555-E69B-8B45-9185-3282756C6C3C}" srcOrd="1" destOrd="0" presId="urn:microsoft.com/office/officeart/2005/8/layout/process4"/>
    <dgm:cxn modelId="{85D0F812-E06A-A446-97B5-1CB15EEC8311}" type="presParOf" srcId="{7AB282AD-1327-A044-8A73-0B2669D77986}" destId="{5316BFF7-8600-7240-B500-0C0F53A242A8}" srcOrd="2" destOrd="0" presId="urn:microsoft.com/office/officeart/2005/8/layout/process4"/>
    <dgm:cxn modelId="{0E048B81-F16D-764A-AC09-3A39BA66568D}" type="presParOf" srcId="{5316BFF7-8600-7240-B500-0C0F53A242A8}" destId="{0111981A-C111-8346-8F3C-C4314C42D47D}" srcOrd="0" destOrd="0" presId="urn:microsoft.com/office/officeart/2005/8/layout/process4"/>
    <dgm:cxn modelId="{FB5412B7-7BC8-484C-A9B1-926E90CB664C}" type="presParOf" srcId="{C180D752-A619-8C4E-A781-F624CA8C2693}" destId="{0B40899B-35C3-D342-AF94-2D63F26BB510}" srcOrd="1" destOrd="0" presId="urn:microsoft.com/office/officeart/2005/8/layout/process4"/>
    <dgm:cxn modelId="{90D50931-F4A3-0C43-A13D-5A9790DDF692}" type="presParOf" srcId="{C180D752-A619-8C4E-A781-F624CA8C2693}" destId="{2F2C9F26-B49D-CE42-9692-FA88D09C980B}" srcOrd="2" destOrd="0" presId="urn:microsoft.com/office/officeart/2005/8/layout/process4"/>
    <dgm:cxn modelId="{8AE4DD7D-619A-0D43-87CD-D5C65E4CE5FB}" type="presParOf" srcId="{2F2C9F26-B49D-CE42-9692-FA88D09C980B}" destId="{6ECEA013-6900-0F4B-B41A-EB7D485B25B1}" srcOrd="0" destOrd="0" presId="urn:microsoft.com/office/officeart/2005/8/layout/process4"/>
    <dgm:cxn modelId="{6DB97AA4-56B5-994B-AA94-6A0610A6E073}" type="presParOf" srcId="{2F2C9F26-B49D-CE42-9692-FA88D09C980B}" destId="{C050D585-B2AA-874A-B60F-E17E7EA4DF3A}" srcOrd="1" destOrd="0" presId="urn:microsoft.com/office/officeart/2005/8/layout/process4"/>
    <dgm:cxn modelId="{C9C7E368-96CD-614B-8BB6-5552A2D5863A}" type="presParOf" srcId="{2F2C9F26-B49D-CE42-9692-FA88D09C980B}" destId="{F2D5E8AE-86F3-984A-962F-F7A7E486B65E}" srcOrd="2" destOrd="0" presId="urn:microsoft.com/office/officeart/2005/8/layout/process4"/>
    <dgm:cxn modelId="{22DF8FE9-31C7-AB49-8E5A-5267B41BB178}" type="presParOf" srcId="{F2D5E8AE-86F3-984A-962F-F7A7E486B65E}" destId="{2C1CE2E8-CDB8-B64D-A447-164395F5204C}" srcOrd="0" destOrd="0" presId="urn:microsoft.com/office/officeart/2005/8/layout/process4"/>
    <dgm:cxn modelId="{BB0F6B76-57D2-D644-A3A4-121670E2B2D6}" type="presParOf" srcId="{C180D752-A619-8C4E-A781-F624CA8C2693}" destId="{95A46A9F-B6F7-D84F-AB62-9AC03507EE12}" srcOrd="3" destOrd="0" presId="urn:microsoft.com/office/officeart/2005/8/layout/process4"/>
    <dgm:cxn modelId="{2B414048-20FF-EE4F-B96D-FCA2D88AE7CD}" type="presParOf" srcId="{C180D752-A619-8C4E-A781-F624CA8C2693}" destId="{0B7AC5B6-EB8B-7B4F-909E-16535FC1867C}" srcOrd="4" destOrd="0" presId="urn:microsoft.com/office/officeart/2005/8/layout/process4"/>
    <dgm:cxn modelId="{6F2F2639-A609-744B-91E8-6ABDF7E25CF5}" type="presParOf" srcId="{0B7AC5B6-EB8B-7B4F-909E-16535FC1867C}" destId="{A47B7921-691E-FB4D-9EBF-AED41AC82D87}" srcOrd="0" destOrd="0" presId="urn:microsoft.com/office/officeart/2005/8/layout/process4"/>
    <dgm:cxn modelId="{374C6708-79C1-4141-83F5-5F623495977A}" type="presParOf" srcId="{0B7AC5B6-EB8B-7B4F-909E-16535FC1867C}" destId="{3CE8D2B1-D1B2-4944-AE74-47A8A3A7A0F5}" srcOrd="1" destOrd="0" presId="urn:microsoft.com/office/officeart/2005/8/layout/process4"/>
    <dgm:cxn modelId="{3492F1A7-FF20-514F-9F9F-8D799C1E7723}" type="presParOf" srcId="{0B7AC5B6-EB8B-7B4F-909E-16535FC1867C}" destId="{7ED6BB45-7B38-F545-AB18-A7FEC6A01E9B}" srcOrd="2" destOrd="0" presId="urn:microsoft.com/office/officeart/2005/8/layout/process4"/>
    <dgm:cxn modelId="{C063FA0C-116A-FE4A-9102-011CFA6194D9}" type="presParOf" srcId="{7ED6BB45-7B38-F545-AB18-A7FEC6A01E9B}" destId="{0555154A-B7CF-D14C-9D2A-79EFB597E6DA}" srcOrd="0" destOrd="0" presId="urn:microsoft.com/office/officeart/2005/8/layout/process4"/>
    <dgm:cxn modelId="{37EAA65F-041B-7242-AEF8-116FA7514ADD}" type="presParOf" srcId="{C180D752-A619-8C4E-A781-F624CA8C2693}" destId="{B011E2D2-022C-D04F-9299-4B47BC72E4D7}" srcOrd="5" destOrd="0" presId="urn:microsoft.com/office/officeart/2005/8/layout/process4"/>
    <dgm:cxn modelId="{09BCBC37-0952-F742-BA9F-7D92489DA0F8}" type="presParOf" srcId="{C180D752-A619-8C4E-A781-F624CA8C2693}" destId="{498950CC-9CEE-1848-99C6-053CF57D9195}" srcOrd="6" destOrd="0" presId="urn:microsoft.com/office/officeart/2005/8/layout/process4"/>
    <dgm:cxn modelId="{63512334-2D84-B741-A814-187D87DA6A1F}" type="presParOf" srcId="{498950CC-9CEE-1848-99C6-053CF57D9195}" destId="{78040704-C37F-C144-9ED5-EC27ED4F5EB1}" srcOrd="0" destOrd="0" presId="urn:microsoft.com/office/officeart/2005/8/layout/process4"/>
    <dgm:cxn modelId="{2E1C767C-C968-E646-ACD3-BAA8F65A6D1B}" type="presParOf" srcId="{498950CC-9CEE-1848-99C6-053CF57D9195}" destId="{35339ED9-F531-8445-9DF0-E4A591B90915}" srcOrd="1" destOrd="0" presId="urn:microsoft.com/office/officeart/2005/8/layout/process4"/>
    <dgm:cxn modelId="{E2B935BC-42B0-7248-85A3-DD2E0DE14F5E}" type="presParOf" srcId="{498950CC-9CEE-1848-99C6-053CF57D9195}" destId="{C8FAC00E-C5A9-2141-A0B5-EC85136E2734}" srcOrd="2" destOrd="0" presId="urn:microsoft.com/office/officeart/2005/8/layout/process4"/>
    <dgm:cxn modelId="{BEC3D27D-0F85-CA44-8F4B-5AD33565C0E7}" type="presParOf" srcId="{C8FAC00E-C5A9-2141-A0B5-EC85136E2734}" destId="{69FB73F2-7294-2942-A22D-6A20416EFB4D}" srcOrd="0" destOrd="0" presId="urn:microsoft.com/office/officeart/2005/8/layout/process4"/>
    <dgm:cxn modelId="{CC1AE2B1-1595-7740-ACED-7B8193C3C0F5}" type="presParOf" srcId="{C180D752-A619-8C4E-A781-F624CA8C2693}" destId="{FC117D27-7F17-5B4C-85EB-9A137088C16A}" srcOrd="7" destOrd="0" presId="urn:microsoft.com/office/officeart/2005/8/layout/process4"/>
    <dgm:cxn modelId="{23A9B7A0-87A8-FA48-8AA0-CCA83CBEAE61}" type="presParOf" srcId="{C180D752-A619-8C4E-A781-F624CA8C2693}" destId="{9747A7A2-D464-A444-B55C-D8D54C2A15DB}" srcOrd="8" destOrd="0" presId="urn:microsoft.com/office/officeart/2005/8/layout/process4"/>
    <dgm:cxn modelId="{C27128C9-4716-DA42-B0AD-800C202B1C8B}" type="presParOf" srcId="{9747A7A2-D464-A444-B55C-D8D54C2A15DB}" destId="{A908E7B8-615E-1F45-B3AF-AD400F5DF31B}" srcOrd="0" destOrd="0" presId="urn:microsoft.com/office/officeart/2005/8/layout/process4"/>
    <dgm:cxn modelId="{C5D987A7-3452-5348-8132-B036BD45D532}" type="presParOf" srcId="{9747A7A2-D464-A444-B55C-D8D54C2A15DB}" destId="{CDF9D984-FE21-F94C-9593-41253F7AD38C}" srcOrd="1" destOrd="0" presId="urn:microsoft.com/office/officeart/2005/8/layout/process4"/>
    <dgm:cxn modelId="{9C44192C-3D6A-AD49-823E-0E4F027FA374}" type="presParOf" srcId="{9747A7A2-D464-A444-B55C-D8D54C2A15DB}" destId="{39D57F94-E4EA-A44C-9F10-9A58454D0C14}" srcOrd="2" destOrd="0" presId="urn:microsoft.com/office/officeart/2005/8/layout/process4"/>
    <dgm:cxn modelId="{5CFECB51-52A7-DD4F-B665-EA4D748864E1}" type="presParOf" srcId="{39D57F94-E4EA-A44C-9F10-9A58454D0C14}" destId="{CC8E244A-F1B4-A541-AEBD-A894A1E3ECC0}" srcOrd="0" destOrd="0" presId="urn:microsoft.com/office/officeart/2005/8/layout/process4"/>
    <dgm:cxn modelId="{0C69BCF2-86A0-DA4A-98A5-E6545AD2C24F}" type="presParOf" srcId="{C180D752-A619-8C4E-A781-F624CA8C2693}" destId="{F5427757-F2A2-0943-A4D0-75CE3B61AC47}" srcOrd="9" destOrd="0" presId="urn:microsoft.com/office/officeart/2005/8/layout/process4"/>
    <dgm:cxn modelId="{2A802912-0622-A643-AF92-CAD6F6D57BDD}" type="presParOf" srcId="{C180D752-A619-8C4E-A781-F624CA8C2693}" destId="{5E0BB26B-C52A-1743-A4F2-BAEA7DEE1D74}" srcOrd="10" destOrd="0" presId="urn:microsoft.com/office/officeart/2005/8/layout/process4"/>
    <dgm:cxn modelId="{64C960ED-2DCB-3443-9224-282DD3BE65F6}" type="presParOf" srcId="{5E0BB26B-C52A-1743-A4F2-BAEA7DEE1D74}" destId="{4BD2D294-BF3C-8946-95E5-279D33D7ACBE}" srcOrd="0" destOrd="0" presId="urn:microsoft.com/office/officeart/2005/8/layout/process4"/>
    <dgm:cxn modelId="{E36E844C-2596-ED48-B552-5CEBF52CC6B0}" type="presParOf" srcId="{5E0BB26B-C52A-1743-A4F2-BAEA7DEE1D74}" destId="{7A3D09DC-4BA7-3942-B2BA-D2BDA52D0FEE}" srcOrd="1" destOrd="0" presId="urn:microsoft.com/office/officeart/2005/8/layout/process4"/>
    <dgm:cxn modelId="{9EF111E8-5775-694F-9AF3-6316D1139550}" type="presParOf" srcId="{5E0BB26B-C52A-1743-A4F2-BAEA7DEE1D74}" destId="{AF178C03-A0DB-A641-BCF1-2C9B40B2A496}" srcOrd="2" destOrd="0" presId="urn:microsoft.com/office/officeart/2005/8/layout/process4"/>
    <dgm:cxn modelId="{7AC6C3CE-DA85-5F41-B629-119C0340A1B0}" type="presParOf" srcId="{AF178C03-A0DB-A641-BCF1-2C9B40B2A496}" destId="{34C38E02-BC6E-5A46-921F-A74274BEAEB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FA555-E69B-8B45-9185-3282756C6C3C}">
      <dsp:nvSpPr>
        <dsp:cNvPr id="0" name=""/>
        <dsp:cNvSpPr/>
      </dsp:nvSpPr>
      <dsp:spPr>
        <a:xfrm>
          <a:off x="0" y="4304738"/>
          <a:ext cx="8947150" cy="56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Cuff-diffs with Statistics On &amp; Off</a:t>
          </a:r>
        </a:p>
      </dsp:txBody>
      <dsp:txXfrm>
        <a:off x="0" y="4304738"/>
        <a:ext cx="8947150" cy="305097"/>
      </dsp:txXfrm>
    </dsp:sp>
    <dsp:sp modelId="{0111981A-C111-8346-8F3C-C4314C42D47D}">
      <dsp:nvSpPr>
        <dsp:cNvPr id="0" name=""/>
        <dsp:cNvSpPr/>
      </dsp:nvSpPr>
      <dsp:spPr>
        <a:xfrm>
          <a:off x="0" y="4598535"/>
          <a:ext cx="8947150" cy="2598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Converts BAM file to differential expression data txt files (STATS ON) or FPKM values txt files (STATS OFF)</a:t>
          </a:r>
        </a:p>
      </dsp:txBody>
      <dsp:txXfrm>
        <a:off x="0" y="4598535"/>
        <a:ext cx="8947150" cy="259897"/>
      </dsp:txXfrm>
    </dsp:sp>
    <dsp:sp modelId="{C050D585-B2AA-874A-B60F-E17E7EA4DF3A}">
      <dsp:nvSpPr>
        <dsp:cNvPr id="0" name=""/>
        <dsp:cNvSpPr/>
      </dsp:nvSpPr>
      <dsp:spPr>
        <a:xfrm rot="10800000">
          <a:off x="0" y="3444251"/>
          <a:ext cx="8947150" cy="8689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Tophat2 Alignment to make BAM File</a:t>
          </a:r>
        </a:p>
      </dsp:txBody>
      <dsp:txXfrm rot="-10800000">
        <a:off x="0" y="3444251"/>
        <a:ext cx="8947150" cy="305005"/>
      </dsp:txXfrm>
    </dsp:sp>
    <dsp:sp modelId="{2C1CE2E8-CDB8-B64D-A447-164395F5204C}">
      <dsp:nvSpPr>
        <dsp:cNvPr id="0" name=""/>
        <dsp:cNvSpPr/>
      </dsp:nvSpPr>
      <dsp:spPr>
        <a:xfrm>
          <a:off x="0" y="3749257"/>
          <a:ext cx="8947150" cy="259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Align rest of samples to transcriptome only </a:t>
          </a:r>
        </a:p>
      </dsp:txBody>
      <dsp:txXfrm>
        <a:off x="0" y="3749257"/>
        <a:ext cx="8947150" cy="259819"/>
      </dsp:txXfrm>
    </dsp:sp>
    <dsp:sp modelId="{3CE8D2B1-D1B2-4944-AE74-47A8A3A7A0F5}">
      <dsp:nvSpPr>
        <dsp:cNvPr id="0" name=""/>
        <dsp:cNvSpPr/>
      </dsp:nvSpPr>
      <dsp:spPr>
        <a:xfrm rot="10800000">
          <a:off x="0" y="2583765"/>
          <a:ext cx="8947150" cy="8689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Tophat2 Alignment to create BAM File</a:t>
          </a:r>
        </a:p>
      </dsp:txBody>
      <dsp:txXfrm rot="-10800000">
        <a:off x="0" y="2583765"/>
        <a:ext cx="8947150" cy="305005"/>
      </dsp:txXfrm>
    </dsp:sp>
    <dsp:sp modelId="{0555154A-B7CF-D14C-9D2A-79EFB597E6DA}">
      <dsp:nvSpPr>
        <dsp:cNvPr id="0" name=""/>
        <dsp:cNvSpPr/>
      </dsp:nvSpPr>
      <dsp:spPr>
        <a:xfrm>
          <a:off x="0" y="2888770"/>
          <a:ext cx="8947150" cy="259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Align Donor 1 Unstimulated and Donor 1 LPS to both Transcriptome &amp; Genome as test</a:t>
          </a:r>
        </a:p>
      </dsp:txBody>
      <dsp:txXfrm>
        <a:off x="0" y="2888770"/>
        <a:ext cx="8947150" cy="259819"/>
      </dsp:txXfrm>
    </dsp:sp>
    <dsp:sp modelId="{35339ED9-F531-8445-9DF0-E4A591B90915}">
      <dsp:nvSpPr>
        <dsp:cNvPr id="0" name=""/>
        <dsp:cNvSpPr/>
      </dsp:nvSpPr>
      <dsp:spPr>
        <a:xfrm rot="10800000">
          <a:off x="0" y="1723278"/>
          <a:ext cx="8947150" cy="8689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Index files using Bowtie2</a:t>
          </a:r>
        </a:p>
      </dsp:txBody>
      <dsp:txXfrm rot="-10800000">
        <a:off x="0" y="1723278"/>
        <a:ext cx="8947150" cy="305005"/>
      </dsp:txXfrm>
    </dsp:sp>
    <dsp:sp modelId="{69FB73F2-7294-2942-A22D-6A20416EFB4D}">
      <dsp:nvSpPr>
        <dsp:cNvPr id="0" name=""/>
        <dsp:cNvSpPr/>
      </dsp:nvSpPr>
      <dsp:spPr>
        <a:xfrm>
          <a:off x="0" y="2028283"/>
          <a:ext cx="8947150" cy="259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Make index files for samples and reference genome </a:t>
          </a:r>
        </a:p>
      </dsp:txBody>
      <dsp:txXfrm>
        <a:off x="0" y="2028283"/>
        <a:ext cx="8947150" cy="259819"/>
      </dsp:txXfrm>
    </dsp:sp>
    <dsp:sp modelId="{CDF9D984-FE21-F94C-9593-41253F7AD38C}">
      <dsp:nvSpPr>
        <dsp:cNvPr id="0" name=""/>
        <dsp:cNvSpPr/>
      </dsp:nvSpPr>
      <dsp:spPr>
        <a:xfrm rot="10800000">
          <a:off x="0" y="862791"/>
          <a:ext cx="8947150" cy="8689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FASTA &amp; GTF Reference Genome </a:t>
          </a:r>
        </a:p>
      </dsp:txBody>
      <dsp:txXfrm rot="-10800000">
        <a:off x="0" y="862791"/>
        <a:ext cx="8947150" cy="305005"/>
      </dsp:txXfrm>
    </dsp:sp>
    <dsp:sp modelId="{CC8E244A-F1B4-A541-AEBD-A894A1E3ECC0}">
      <dsp:nvSpPr>
        <dsp:cNvPr id="0" name=""/>
        <dsp:cNvSpPr/>
      </dsp:nvSpPr>
      <dsp:spPr>
        <a:xfrm>
          <a:off x="0" y="1167796"/>
          <a:ext cx="8947150" cy="259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Align to Reference Genome Build 38 from Ensemble</a:t>
          </a:r>
        </a:p>
      </dsp:txBody>
      <dsp:txXfrm>
        <a:off x="0" y="1167796"/>
        <a:ext cx="8947150" cy="259819"/>
      </dsp:txXfrm>
    </dsp:sp>
    <dsp:sp modelId="{7A3D09DC-4BA7-3942-B2BA-D2BDA52D0FEE}">
      <dsp:nvSpPr>
        <dsp:cNvPr id="0" name=""/>
        <dsp:cNvSpPr/>
      </dsp:nvSpPr>
      <dsp:spPr>
        <a:xfrm rot="10800000">
          <a:off x="0" y="2304"/>
          <a:ext cx="8947150" cy="8689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FASTQ Files </a:t>
          </a:r>
        </a:p>
      </dsp:txBody>
      <dsp:txXfrm rot="-10800000">
        <a:off x="0" y="2304"/>
        <a:ext cx="8947150" cy="305005"/>
      </dsp:txXfrm>
    </dsp:sp>
    <dsp:sp modelId="{34C38E02-BC6E-5A46-921F-A74274BEAEB6}">
      <dsp:nvSpPr>
        <dsp:cNvPr id="0" name=""/>
        <dsp:cNvSpPr/>
      </dsp:nvSpPr>
      <dsp:spPr>
        <a:xfrm>
          <a:off x="0" y="307310"/>
          <a:ext cx="8947150" cy="259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Unaligned Reads from GEO using SRA Toolkit (fasterq –dump command)</a:t>
          </a:r>
        </a:p>
      </dsp:txBody>
      <dsp:txXfrm>
        <a:off x="0" y="307310"/>
        <a:ext cx="8947150" cy="259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query/acc.cgi?acc=GSE19333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race.ncbi.nlm.nih.gov/Traces?run=SRR17518172" TargetMode="External"/><Relationship Id="rId3" Type="http://schemas.openxmlformats.org/officeDocument/2006/relationships/hyperlink" Target="https://trace.ncbi.nlm.nih.gov/Traces?run=SRR17518177" TargetMode="External"/><Relationship Id="rId7" Type="http://schemas.openxmlformats.org/officeDocument/2006/relationships/hyperlink" Target="https://trace.ncbi.nlm.nih.gov/Traces?run=SRR17518173" TargetMode="External"/><Relationship Id="rId2" Type="http://schemas.openxmlformats.org/officeDocument/2006/relationships/hyperlink" Target="https://trace.ncbi.nlm.nih.gov/Traces?run=SRR175181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ce.ncbi.nlm.nih.gov/Traces?run=SRR17518174" TargetMode="External"/><Relationship Id="rId5" Type="http://schemas.openxmlformats.org/officeDocument/2006/relationships/hyperlink" Target="https://trace.ncbi.nlm.nih.gov/Traces?run=SRR17518175" TargetMode="External"/><Relationship Id="rId10" Type="http://schemas.openxmlformats.org/officeDocument/2006/relationships/chart" Target="../charts/chart1.xml"/><Relationship Id="rId4" Type="http://schemas.openxmlformats.org/officeDocument/2006/relationships/hyperlink" Target="https://trace.ncbi.nlm.nih.gov/Traces?run=SRR17518176" TargetMode="External"/><Relationship Id="rId9" Type="http://schemas.openxmlformats.org/officeDocument/2006/relationships/hyperlink" Target="https://trace.ncbi.nlm.nih.gov/Traces?run=SRR1751817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4353-204D-E93C-090A-D5BEB1E76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Bulk-RNA Sequencing on Unstimulated &amp; LPS-Stimulated Macrophages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03FE8-3B90-80AC-5525-DBB82042F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Bigy</a:t>
            </a:r>
            <a:r>
              <a:rPr lang="en-US" dirty="0"/>
              <a:t> </a:t>
            </a:r>
            <a:r>
              <a:rPr lang="en-US" dirty="0" err="1"/>
              <a:t>Ambat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5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6ED839-A95D-4207-B9FB-86E2A47E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Boxplot of All Samples</a:t>
            </a:r>
            <a:endParaRPr lang="en-US" dirty="0"/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E83147-E1F4-EE7D-0C69-1D87517B6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82" y="1442490"/>
            <a:ext cx="7383666" cy="49627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EFE34-7393-0E1A-4690-04CDB853784E}"/>
              </a:ext>
            </a:extLst>
          </p:cNvPr>
          <p:cNvSpPr txBox="1"/>
          <p:nvPr/>
        </p:nvSpPr>
        <p:spPr>
          <a:xfrm rot="16200000">
            <a:off x="-143557" y="3707860"/>
            <a:ext cx="209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Log10(FPKM+0.1)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C2AA7-AC82-643C-9C40-9EC7CBF3136A}"/>
              </a:ext>
            </a:extLst>
          </p:cNvPr>
          <p:cNvSpPr txBox="1"/>
          <p:nvPr/>
        </p:nvSpPr>
        <p:spPr>
          <a:xfrm>
            <a:off x="8856920" y="2094614"/>
            <a:ext cx="2732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FPKM values that contained 0 in all samples for each gene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NA values from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psuedocount of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Log10 scaled all remaining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4086 Genes Remaining</a:t>
            </a:r>
          </a:p>
        </p:txBody>
      </p:sp>
    </p:spTree>
    <p:extLst>
      <p:ext uri="{BB962C8B-B14F-4D97-AF65-F5344CB8AC3E}">
        <p14:creationId xmlns:p14="http://schemas.microsoft.com/office/powerpoint/2010/main" val="189548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B055-E9BD-12F7-3AEB-625AFF08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Plot of All Genes by Group</a:t>
            </a:r>
          </a:p>
        </p:txBody>
      </p:sp>
      <p:pic>
        <p:nvPicPr>
          <p:cNvPr id="5" name="Content Placeholder 4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F560F3F4-3CFC-EDDD-BA13-16D670797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520" y="1323103"/>
            <a:ext cx="7774875" cy="52257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05385F-B2B5-298D-D98E-F8E9329E132C}"/>
              </a:ext>
            </a:extLst>
          </p:cNvPr>
          <p:cNvSpPr txBox="1"/>
          <p:nvPr/>
        </p:nvSpPr>
        <p:spPr>
          <a:xfrm>
            <a:off x="8856920" y="2094614"/>
            <a:ext cx="2732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separation between LPS-Stimulated Samples &amp; Unstimulated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56.87% Variance across PC1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4086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77F7-C01A-A022-B734-6F8195D4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Plot of All Genes per Sample</a:t>
            </a:r>
          </a:p>
        </p:txBody>
      </p:sp>
      <p:pic>
        <p:nvPicPr>
          <p:cNvPr id="5" name="Content Placeholder 4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EE4DB373-2D4C-16A0-AD92-DC90F1CEF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60" y="1297171"/>
            <a:ext cx="7599872" cy="51081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E242F-78F3-CF98-44B1-8E1F79061F7C}"/>
              </a:ext>
            </a:extLst>
          </p:cNvPr>
          <p:cNvSpPr txBox="1"/>
          <p:nvPr/>
        </p:nvSpPr>
        <p:spPr>
          <a:xfrm>
            <a:off x="8856920" y="2094614"/>
            <a:ext cx="2732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separation between LPS-Stimulated Samples &amp; Unstimulated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56.87% Variance across PC1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PC2 Separates LPS3 and LPS4 from LPS1 and LPS2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3825-D5A5-2224-B0A5-E522A192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74" y="335760"/>
            <a:ext cx="10135303" cy="1400530"/>
          </a:xfrm>
        </p:spPr>
        <p:txBody>
          <a:bodyPr/>
          <a:lstStyle/>
          <a:p>
            <a:r>
              <a:rPr lang="en-US" dirty="0"/>
              <a:t>PCA Plot of Filtered Genes by Group</a:t>
            </a:r>
          </a:p>
        </p:txBody>
      </p:sp>
      <p:pic>
        <p:nvPicPr>
          <p:cNvPr id="4" name="Content Placeholder 3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34980BD1-1716-4A2D-F3C6-2DB8B1A42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90" y="1205723"/>
            <a:ext cx="7586887" cy="5099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01D3D2-B4AE-29AB-9777-A6E1409CDB34}"/>
              </a:ext>
            </a:extLst>
          </p:cNvPr>
          <p:cNvSpPr txBox="1"/>
          <p:nvPr/>
        </p:nvSpPr>
        <p:spPr>
          <a:xfrm>
            <a:off x="8856920" y="2094614"/>
            <a:ext cx="2732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more pronounced separation between LPS-Stimulated Samples &amp; Unstimulated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90.43% Variance across PC1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190 Genes</a:t>
            </a:r>
          </a:p>
        </p:txBody>
      </p:sp>
    </p:spTree>
    <p:extLst>
      <p:ext uri="{BB962C8B-B14F-4D97-AF65-F5344CB8AC3E}">
        <p14:creationId xmlns:p14="http://schemas.microsoft.com/office/powerpoint/2010/main" val="146036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C1EB-F3FD-C870-212D-C674408C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69" y="335759"/>
            <a:ext cx="10199098" cy="1400530"/>
          </a:xfrm>
        </p:spPr>
        <p:txBody>
          <a:bodyPr/>
          <a:lstStyle/>
          <a:p>
            <a:r>
              <a:rPr lang="en-US" dirty="0"/>
              <a:t>PCA Plot of Filtered Genes per Sample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E8BC3013-258B-3F36-7AB2-131F87744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29" y="1396047"/>
            <a:ext cx="7434633" cy="499704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FE899F-6582-8BE0-65C9-AD8C4853A8C9}"/>
              </a:ext>
            </a:extLst>
          </p:cNvPr>
          <p:cNvSpPr txBox="1"/>
          <p:nvPr/>
        </p:nvSpPr>
        <p:spPr>
          <a:xfrm>
            <a:off x="8856920" y="2094614"/>
            <a:ext cx="2732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more pronounced separation between LPS-Stimulated Samples &amp; Unstimulated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90.43% Variance across PC1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PC2 Separates LPS3 and LPS4 from LPS1 and LPS2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021-1222-1B9E-B0AE-4D441F24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Genes Dendrogram</a:t>
            </a:r>
          </a:p>
        </p:txBody>
      </p:sp>
      <p:pic>
        <p:nvPicPr>
          <p:cNvPr id="9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5ACDED7D-A6A1-2F70-AE6F-624D34993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581" y="1292838"/>
            <a:ext cx="7606319" cy="51124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D54474-442A-CAC9-DE5E-5BD276A47171}"/>
              </a:ext>
            </a:extLst>
          </p:cNvPr>
          <p:cNvSpPr txBox="1"/>
          <p:nvPr/>
        </p:nvSpPr>
        <p:spPr>
          <a:xfrm rot="16200000">
            <a:off x="6103109" y="5052389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LPS_3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AAAD2-4D9C-08A1-3255-0891655602E7}"/>
              </a:ext>
            </a:extLst>
          </p:cNvPr>
          <p:cNvSpPr txBox="1"/>
          <p:nvPr/>
        </p:nvSpPr>
        <p:spPr>
          <a:xfrm rot="16200000">
            <a:off x="6959076" y="5052388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LPS_4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5DED2-0C26-598C-81EC-589F0DA07564}"/>
              </a:ext>
            </a:extLst>
          </p:cNvPr>
          <p:cNvSpPr txBox="1"/>
          <p:nvPr/>
        </p:nvSpPr>
        <p:spPr>
          <a:xfrm rot="16200000">
            <a:off x="5218985" y="5105553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LPS_2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8C4C75-A88E-F9B3-604C-06DF1FF77EC6}"/>
              </a:ext>
            </a:extLst>
          </p:cNvPr>
          <p:cNvSpPr txBox="1"/>
          <p:nvPr/>
        </p:nvSpPr>
        <p:spPr>
          <a:xfrm rot="16200000">
            <a:off x="904535" y="5328410"/>
            <a:ext cx="1595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Unstim_2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2A3380-EAEE-F7D3-4A91-357267140CC1}"/>
              </a:ext>
            </a:extLst>
          </p:cNvPr>
          <p:cNvSpPr txBox="1"/>
          <p:nvPr/>
        </p:nvSpPr>
        <p:spPr>
          <a:xfrm rot="16200000">
            <a:off x="1776166" y="5328410"/>
            <a:ext cx="1595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Unstim_4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D4C953-B59B-7419-6971-202D9B9706B1}"/>
              </a:ext>
            </a:extLst>
          </p:cNvPr>
          <p:cNvSpPr txBox="1"/>
          <p:nvPr/>
        </p:nvSpPr>
        <p:spPr>
          <a:xfrm rot="16200000">
            <a:off x="2639224" y="5328410"/>
            <a:ext cx="1595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Unstim_3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FF1913-69DC-E25E-E834-48771954AA29}"/>
              </a:ext>
            </a:extLst>
          </p:cNvPr>
          <p:cNvSpPr txBox="1"/>
          <p:nvPr/>
        </p:nvSpPr>
        <p:spPr>
          <a:xfrm rot="16200000">
            <a:off x="3642848" y="5520167"/>
            <a:ext cx="121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Unstim_2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F9E16-8E7B-4779-7013-9DA0833C6768}"/>
              </a:ext>
            </a:extLst>
          </p:cNvPr>
          <p:cNvSpPr txBox="1"/>
          <p:nvPr/>
        </p:nvSpPr>
        <p:spPr>
          <a:xfrm rot="16200000">
            <a:off x="4399601" y="5055572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LPS_1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E3B72F-7E80-7830-2CC5-12390029E489}"/>
              </a:ext>
            </a:extLst>
          </p:cNvPr>
          <p:cNvSpPr txBox="1"/>
          <p:nvPr/>
        </p:nvSpPr>
        <p:spPr>
          <a:xfrm>
            <a:off x="8856920" y="2094614"/>
            <a:ext cx="273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LPS and Unstimulated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Subclustering</a:t>
            </a:r>
            <a:r>
              <a:rPr lang="en-US" dirty="0"/>
              <a:t> of LPS_1 and LPS_2 &amp; LPS_3 and LPS_4</a:t>
            </a:r>
          </a:p>
        </p:txBody>
      </p:sp>
    </p:spTree>
    <p:extLst>
      <p:ext uri="{BB962C8B-B14F-4D97-AF65-F5344CB8AC3E}">
        <p14:creationId xmlns:p14="http://schemas.microsoft.com/office/powerpoint/2010/main" val="363151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5BEC-3A9D-9A4B-FA05-08C0D1AD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Heatmap of Filtered Genes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BD9EE81-D4FD-7652-1609-FEAC67240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13" r="24951" b="13074"/>
          <a:stretch/>
        </p:blipFill>
        <p:spPr>
          <a:xfrm>
            <a:off x="786200" y="1171456"/>
            <a:ext cx="4562272" cy="45150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FD0589-2BB4-E9E2-FA2C-3DB38C55421E}"/>
              </a:ext>
            </a:extLst>
          </p:cNvPr>
          <p:cNvSpPr txBox="1"/>
          <p:nvPr/>
        </p:nvSpPr>
        <p:spPr>
          <a:xfrm rot="16200000">
            <a:off x="1128409" y="5875666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Unstim_4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A1903-2869-31EA-BD86-B792694BADF8}"/>
              </a:ext>
            </a:extLst>
          </p:cNvPr>
          <p:cNvSpPr txBox="1"/>
          <p:nvPr/>
        </p:nvSpPr>
        <p:spPr>
          <a:xfrm rot="16200000">
            <a:off x="1630413" y="5822890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Unstim_1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AD553-482F-6C70-BDE2-C8E5E12A3435}"/>
              </a:ext>
            </a:extLst>
          </p:cNvPr>
          <p:cNvSpPr txBox="1"/>
          <p:nvPr/>
        </p:nvSpPr>
        <p:spPr>
          <a:xfrm rot="16200000">
            <a:off x="1999745" y="5822890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Unstim_3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BE16B-CD08-EC8E-FAC2-04157DF07514}"/>
              </a:ext>
            </a:extLst>
          </p:cNvPr>
          <p:cNvSpPr txBox="1"/>
          <p:nvPr/>
        </p:nvSpPr>
        <p:spPr>
          <a:xfrm rot="16200000">
            <a:off x="2496271" y="5822890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Unstim_2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C8335-37F2-3A8E-4859-B785345BB2F3}"/>
              </a:ext>
            </a:extLst>
          </p:cNvPr>
          <p:cNvSpPr txBox="1"/>
          <p:nvPr/>
        </p:nvSpPr>
        <p:spPr>
          <a:xfrm rot="16200000">
            <a:off x="2898330" y="5617755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LPS_3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BFF47-919A-8B5D-95C0-E55DD9425196}"/>
              </a:ext>
            </a:extLst>
          </p:cNvPr>
          <p:cNvSpPr txBox="1"/>
          <p:nvPr/>
        </p:nvSpPr>
        <p:spPr>
          <a:xfrm rot="16200000">
            <a:off x="3386870" y="5642074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LPS_4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73D8D-4DD6-131C-CDA0-AD41525C6CA3}"/>
              </a:ext>
            </a:extLst>
          </p:cNvPr>
          <p:cNvSpPr txBox="1"/>
          <p:nvPr/>
        </p:nvSpPr>
        <p:spPr>
          <a:xfrm rot="16200000">
            <a:off x="3828513" y="5642074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LPS_2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6B23A5-A225-5FBF-8FB5-911DADA87F72}"/>
              </a:ext>
            </a:extLst>
          </p:cNvPr>
          <p:cNvSpPr txBox="1"/>
          <p:nvPr/>
        </p:nvSpPr>
        <p:spPr>
          <a:xfrm rot="16200000">
            <a:off x="4337934" y="5617754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LPS_1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06E693-4AFF-670E-C42A-EF351F86A29D}"/>
              </a:ext>
            </a:extLst>
          </p:cNvPr>
          <p:cNvSpPr txBox="1"/>
          <p:nvPr/>
        </p:nvSpPr>
        <p:spPr>
          <a:xfrm>
            <a:off x="6333369" y="1648046"/>
            <a:ext cx="2732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Huge expression of genes upon LPS-Stimulation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Suggests the activation of multiple Immune response pathways</a:t>
            </a:r>
          </a:p>
        </p:txBody>
      </p:sp>
    </p:spTree>
    <p:extLst>
      <p:ext uri="{BB962C8B-B14F-4D97-AF65-F5344CB8AC3E}">
        <p14:creationId xmlns:p14="http://schemas.microsoft.com/office/powerpoint/2010/main" val="374875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C1BB-E27D-8066-7466-F676D548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 Downregulated Genes</a:t>
            </a:r>
          </a:p>
        </p:txBody>
      </p:sp>
      <p:pic>
        <p:nvPicPr>
          <p:cNvPr id="17" name="Content Placeholder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7E6FF4-974F-E6B9-869B-92849CD2E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207" r="15627" b="3341"/>
          <a:stretch/>
        </p:blipFill>
        <p:spPr>
          <a:xfrm>
            <a:off x="148855" y="1702736"/>
            <a:ext cx="11901108" cy="2178147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3AAE3C-1E30-4959-E0A9-96C1C1B4F66E}"/>
              </a:ext>
            </a:extLst>
          </p:cNvPr>
          <p:cNvSpPr txBox="1"/>
          <p:nvPr/>
        </p:nvSpPr>
        <p:spPr>
          <a:xfrm>
            <a:off x="1034901" y="4157331"/>
            <a:ext cx="5599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21 Downregulated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random pathways are downregulated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Prioritizing of inflammatory pathways when infection is detected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7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7BFC-9132-CBFC-EBFA-180BD570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 Upregulated Genes</a:t>
            </a:r>
          </a:p>
        </p:txBody>
      </p:sp>
      <p:pic>
        <p:nvPicPr>
          <p:cNvPr id="13" name="Content Placeholder 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227ACE9-29A3-F59E-D33D-E4668DDD8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2" t="25389" r="8339" b="7844"/>
          <a:stretch/>
        </p:blipFill>
        <p:spPr>
          <a:xfrm>
            <a:off x="276447" y="1387549"/>
            <a:ext cx="10905659" cy="5261189"/>
          </a:xfrm>
          <a:prstGeom prst="rect">
            <a:avLst/>
          </a:prstGeom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D90FDF07-917B-2B18-DC1A-52673E7B943D}"/>
              </a:ext>
            </a:extLst>
          </p:cNvPr>
          <p:cNvSpPr/>
          <p:nvPr/>
        </p:nvSpPr>
        <p:spPr>
          <a:xfrm>
            <a:off x="5211236" y="2986832"/>
            <a:ext cx="661481" cy="2626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6559-FA21-1D99-0B06-A6D812DD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IL-23 Cytokine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5A33-05E2-07A5-C236-6E5B30F0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27" y="1331259"/>
            <a:ext cx="8946541" cy="4195481"/>
          </a:xfrm>
        </p:spPr>
        <p:txBody>
          <a:bodyPr/>
          <a:lstStyle/>
          <a:p>
            <a:r>
              <a:rPr lang="en-US" dirty="0"/>
              <a:t>IL-23 produced by dendritic cells and macrophages in response to microbial stimuli and has pro-inflammatory properties</a:t>
            </a:r>
          </a:p>
          <a:p>
            <a:r>
              <a:rPr lang="en-US" dirty="0"/>
              <a:t>IL-23 expression is positively correlated to the IL-17 family</a:t>
            </a:r>
          </a:p>
          <a:p>
            <a:r>
              <a:rPr lang="en-US" dirty="0"/>
              <a:t>IL-17A is released from Lymphocytes upon activation</a:t>
            </a:r>
          </a:p>
          <a:p>
            <a:pPr lvl="1"/>
            <a:r>
              <a:rPr lang="en-US" dirty="0"/>
              <a:t>Leads to the activation of Eosinophils</a:t>
            </a:r>
          </a:p>
          <a:p>
            <a:pPr lvl="1"/>
            <a:r>
              <a:rPr lang="en-US" dirty="0"/>
              <a:t>Eosinophils are activated by bacterial infection </a:t>
            </a:r>
          </a:p>
          <a:p>
            <a:r>
              <a:rPr lang="en-US" dirty="0"/>
              <a:t>Inhibition of IL-23 can slow or limit the activation of Eosinophils</a:t>
            </a:r>
          </a:p>
          <a:p>
            <a:pPr lvl="1"/>
            <a:r>
              <a:rPr lang="en-US" dirty="0"/>
              <a:t>Useful as a therapeutic target for autoimmune conditions such as:</a:t>
            </a:r>
          </a:p>
          <a:p>
            <a:pPr lvl="1"/>
            <a:r>
              <a:rPr lang="en-US" dirty="0"/>
              <a:t>Rheumatoid Arthritis or Psoriasis</a:t>
            </a:r>
          </a:p>
          <a:p>
            <a:endParaRPr lang="en-US" dirty="0"/>
          </a:p>
        </p:txBody>
      </p:sp>
      <p:pic>
        <p:nvPicPr>
          <p:cNvPr id="1030" name="Picture 6" descr="The IL-23–IL-17 pathway as a therapeutic target in axial spondyloarthritis  | Nature Reviews Rheumatology">
            <a:extLst>
              <a:ext uri="{FF2B5EF4-FFF2-40B4-BE49-F238E27FC236}">
                <a16:creationId xmlns:a16="http://schemas.microsoft.com/office/drawing/2014/main" id="{C2FD8E2E-1650-3194-6875-C45674649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" t="45908" r="52798" b="906"/>
          <a:stretch/>
        </p:blipFill>
        <p:spPr bwMode="auto">
          <a:xfrm>
            <a:off x="9134272" y="1926076"/>
            <a:ext cx="2845714" cy="265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5664C1E-9262-64A8-0716-0C62D9B05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55" t="38150" r="30747" b="26108"/>
          <a:stretch/>
        </p:blipFill>
        <p:spPr>
          <a:xfrm>
            <a:off x="703025" y="5004753"/>
            <a:ext cx="4562272" cy="1736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1A5BC7-30DB-801B-016D-4D997137D2DF}"/>
              </a:ext>
            </a:extLst>
          </p:cNvPr>
          <p:cNvSpPr txBox="1"/>
          <p:nvPr/>
        </p:nvSpPr>
        <p:spPr>
          <a:xfrm>
            <a:off x="9127451" y="4633464"/>
            <a:ext cx="3064549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effectLst/>
              </a:rPr>
              <a:t>Sieper</a:t>
            </a:r>
            <a:r>
              <a:rPr lang="en-US" sz="1050" dirty="0">
                <a:effectLst/>
              </a:rPr>
              <a:t>, J., </a:t>
            </a:r>
            <a:r>
              <a:rPr lang="en-US" sz="1050" dirty="0" err="1">
                <a:effectLst/>
              </a:rPr>
              <a:t>Poddubnyy</a:t>
            </a:r>
            <a:r>
              <a:rPr lang="en-US" sz="1050" dirty="0">
                <a:effectLst/>
              </a:rPr>
              <a:t>, D., &amp; </a:t>
            </a:r>
            <a:r>
              <a:rPr lang="en-US" sz="1050" dirty="0" err="1">
                <a:effectLst/>
              </a:rPr>
              <a:t>Miossec</a:t>
            </a:r>
            <a:r>
              <a:rPr lang="en-US" sz="1050" dirty="0">
                <a:effectLst/>
              </a:rPr>
              <a:t>, P. (2019, September 24). </a:t>
            </a:r>
            <a:r>
              <a:rPr lang="en-US" sz="1050" i="1" dirty="0">
                <a:effectLst/>
              </a:rPr>
              <a:t>The IL-23–il-17 pathway as a therapeutic target in axial </a:t>
            </a:r>
            <a:r>
              <a:rPr lang="en-US" sz="1050" i="1" dirty="0" err="1">
                <a:effectLst/>
              </a:rPr>
              <a:t>spondyloarthritis</a:t>
            </a:r>
            <a:r>
              <a:rPr lang="en-US" sz="1050" dirty="0">
                <a:effectLst/>
              </a:rPr>
              <a:t>. Nature News. Retrieved November 30, 2022, from https://</a:t>
            </a:r>
            <a:r>
              <a:rPr lang="en-US" sz="1050" dirty="0" err="1">
                <a:effectLst/>
              </a:rPr>
              <a:t>www.nature.com</a:t>
            </a:r>
            <a:r>
              <a:rPr lang="en-US" sz="1050" dirty="0">
                <a:effectLst/>
              </a:rPr>
              <a:t>/articles/s41584-019-0294-7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1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6704-3D14-715D-FF2E-9BFAA7F1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Biology of Macrophages and LPS Stimulation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B36B-6EB9-4957-E1CC-22F392CA2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Macrophage Function: Innate Immunity, Protection against infection, &amp; Initiate Immune Response</a:t>
            </a:r>
          </a:p>
          <a:p>
            <a:r>
              <a:rPr lang="en-US" dirty="0"/>
              <a:t>Lipopolysaccharide (LPS) stimulates an immune response in macrophages by activation of the CD14 receptor (Citation)</a:t>
            </a:r>
          </a:p>
          <a:p>
            <a:r>
              <a:rPr lang="en-US" dirty="0"/>
              <a:t>LPS is predominantly released by gram negative bacteria upon infiltration into the body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F8AEE0-B584-890A-01BA-EB8F2045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310381"/>
            <a:ext cx="5451627" cy="367984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996470-EBE8-E95C-78FE-8B43E4EC2040}"/>
              </a:ext>
            </a:extLst>
          </p:cNvPr>
          <p:cNvSpPr txBox="1"/>
          <p:nvPr/>
        </p:nvSpPr>
        <p:spPr>
          <a:xfrm>
            <a:off x="6177246" y="6094526"/>
            <a:ext cx="5280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effectLst/>
              </a:rPr>
              <a:t>Structure and function of LPS / what's LPS / </a:t>
            </a:r>
            <a:r>
              <a:rPr lang="en-US" sz="1050" i="1" dirty="0" err="1">
                <a:effectLst/>
              </a:rPr>
              <a:t>Macrophi</a:t>
            </a:r>
            <a:r>
              <a:rPr lang="en-US" sz="1050" i="1" dirty="0">
                <a:effectLst/>
              </a:rPr>
              <a:t> Inc.: LPS material: Innate immunity: R&amp;D</a:t>
            </a:r>
            <a:r>
              <a:rPr lang="en-US" sz="1050" dirty="0">
                <a:effectLst/>
              </a:rPr>
              <a:t>. Structure and Function of LPS / What's LPS / </a:t>
            </a:r>
            <a:r>
              <a:rPr lang="en-US" sz="1050" dirty="0" err="1">
                <a:effectLst/>
              </a:rPr>
              <a:t>Macrophi</a:t>
            </a:r>
            <a:r>
              <a:rPr lang="en-US" sz="1050" dirty="0">
                <a:effectLst/>
              </a:rPr>
              <a:t> Inc. | LPS material | innate immunity | R&amp;D. (n.d.). Retrieved November 30, 2022, from https://</a:t>
            </a:r>
            <a:r>
              <a:rPr lang="en-US" sz="1050" dirty="0" err="1">
                <a:effectLst/>
              </a:rPr>
              <a:t>www.macrophi.co.jp</a:t>
            </a:r>
            <a:r>
              <a:rPr lang="en-US" sz="1050" dirty="0">
                <a:effectLst/>
              </a:rPr>
              <a:t>/</a:t>
            </a:r>
            <a:r>
              <a:rPr lang="en-US" sz="1050" dirty="0" err="1">
                <a:effectLst/>
              </a:rPr>
              <a:t>english</a:t>
            </a:r>
            <a:r>
              <a:rPr lang="en-US" sz="1050" dirty="0">
                <a:effectLst/>
              </a:rPr>
              <a:t>/</a:t>
            </a:r>
            <a:r>
              <a:rPr lang="en-US" sz="1050" dirty="0" err="1">
                <a:effectLst/>
              </a:rPr>
              <a:t>lps</a:t>
            </a:r>
            <a:r>
              <a:rPr lang="en-US" sz="1050" dirty="0">
                <a:effectLst/>
              </a:rPr>
              <a:t>/1-1.html </a:t>
            </a:r>
          </a:p>
        </p:txBody>
      </p:sp>
    </p:spTree>
    <p:extLst>
      <p:ext uri="{BB962C8B-B14F-4D97-AF65-F5344CB8AC3E}">
        <p14:creationId xmlns:p14="http://schemas.microsoft.com/office/powerpoint/2010/main" val="35481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73A-C1D9-C504-446D-B4C7AC23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B547-07E3-F315-F9EC-82EEC815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89393"/>
            <a:ext cx="8946541" cy="4195481"/>
          </a:xfrm>
        </p:spPr>
        <p:txBody>
          <a:bodyPr/>
          <a:lstStyle/>
          <a:p>
            <a:r>
              <a:rPr lang="en-US" dirty="0"/>
              <a:t>Confirmed of A Priori Hypothesis</a:t>
            </a:r>
          </a:p>
          <a:p>
            <a:r>
              <a:rPr lang="en-US" dirty="0"/>
              <a:t>A significant expression of inflammatory pathways is required to contain infections</a:t>
            </a:r>
          </a:p>
          <a:p>
            <a:r>
              <a:rPr lang="en-US" dirty="0"/>
              <a:t>However, an over-expression of inflammatory pathways leads to autoimmune conditions</a:t>
            </a:r>
          </a:p>
          <a:p>
            <a:r>
              <a:rPr lang="en-US" dirty="0"/>
              <a:t>Future Steps</a:t>
            </a:r>
          </a:p>
          <a:p>
            <a:pPr lvl="1"/>
            <a:r>
              <a:rPr lang="en-US" dirty="0"/>
              <a:t>Compare the macrophage differentiation of LPS1 &amp; LPS2 vs LPS3 &amp; LPS4 Samples</a:t>
            </a:r>
          </a:p>
          <a:p>
            <a:pPr lvl="1"/>
            <a:r>
              <a:rPr lang="en-US" dirty="0"/>
              <a:t>Analyze the downstream affects of neutrophil activation in various autoimmune conditions</a:t>
            </a:r>
          </a:p>
          <a:p>
            <a:pPr lvl="1"/>
            <a:r>
              <a:rPr lang="en-US" dirty="0"/>
              <a:t>Compare neutrophil activation in parasitic and bacterial infections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4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88D4CE-2F5F-DA94-BA30-2EF4D106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Special Thanks to Dr. </a:t>
            </a:r>
            <a:r>
              <a:rPr lang="en-US" sz="3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Hjelm</a:t>
            </a:r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&amp; My Fellow Classmates for their Guidance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498DB1-043C-6E16-1BF2-7500ED8B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Time For Questions</a:t>
            </a: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Questions">
            <a:extLst>
              <a:ext uri="{FF2B5EF4-FFF2-40B4-BE49-F238E27FC236}">
                <a16:creationId xmlns:a16="http://schemas.microsoft.com/office/drawing/2014/main" id="{A3D33F96-EA03-B82A-8B0D-F229E6E90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75439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9ED7-3692-98C0-E24C-D2B1E9EE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LPS Stimulation and Study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FB13-2F95-2464-8EFE-606D9836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Human blood monocytes were isolated from blood donations from the Sanofi in-hours blood donor service</a:t>
            </a:r>
          </a:p>
          <a:p>
            <a:r>
              <a:rPr lang="en-US" dirty="0"/>
              <a:t>Monocytes were differentiated into macrophages using 50ng/ml of human macrophage colony-stimulating factor</a:t>
            </a:r>
          </a:p>
          <a:p>
            <a:r>
              <a:rPr lang="en-US" dirty="0"/>
              <a:t>Macrophages were cultured in 10% heat inactivated fetal bovine serum to induce growth</a:t>
            </a:r>
          </a:p>
          <a:p>
            <a:r>
              <a:rPr lang="en-US" dirty="0"/>
              <a:t>Macrophages were stimulated with 50 ng/ml of lipopolysaccharides (LPS) from E. Coli for 24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Testing to see immune function response to bacterial infiltration in macrophages </a:t>
            </a:r>
          </a:p>
          <a:p>
            <a:r>
              <a:rPr lang="en-US" b="1" dirty="0"/>
              <a:t>A Priori Hypothesis: </a:t>
            </a:r>
            <a:r>
              <a:rPr lang="en-US" dirty="0"/>
              <a:t>LPS stimulation will have a significant effect on the gene expression of macrophages and their subsequent immunological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0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D44B-2101-AFF0-5B39-B5A0BDA0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6BC8-8A2F-515E-E81E-1A25A0BE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Sequencing Data from NCBI Gene Expression Omnibus (GEO) dataset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GSE193336</a:t>
            </a:r>
            <a:r>
              <a:rPr lang="en-US" dirty="0"/>
              <a:t>)</a:t>
            </a:r>
          </a:p>
          <a:p>
            <a:r>
              <a:rPr lang="en-US" dirty="0"/>
              <a:t>Paired End FASTQ Data from 8 Samples </a:t>
            </a:r>
          </a:p>
          <a:p>
            <a:r>
              <a:rPr lang="en-US" dirty="0"/>
              <a:t>FASTQ files acquired using SRR numbers on GEO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7725C7-4281-2944-246F-9C3E6C11A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83707"/>
              </p:ext>
            </p:extLst>
          </p:nvPr>
        </p:nvGraphicFramePr>
        <p:xfrm>
          <a:off x="1512582" y="3796309"/>
          <a:ext cx="812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5584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27304557"/>
                    </a:ext>
                  </a:extLst>
                </a:gridCol>
              </a:tblGrid>
              <a:tr h="325952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LPS-Stimulated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24719"/>
                  </a:ext>
                </a:extLst>
              </a:tr>
              <a:tr h="570416">
                <a:tc>
                  <a:txBody>
                    <a:bodyPr/>
                    <a:lstStyle/>
                    <a:p>
                      <a:r>
                        <a:rPr lang="en-US" dirty="0"/>
                        <a:t>Donor 1 Unstimulated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Donor 1 LPS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22244"/>
                  </a:ext>
                </a:extLst>
              </a:tr>
              <a:tr h="5704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Donor 2 Unstimulated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Donor 2 LPS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29387"/>
                  </a:ext>
                </a:extLst>
              </a:tr>
              <a:tr h="3259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Donor 3 Unstimulated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Donor 3 LPS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59860"/>
                  </a:ext>
                </a:extLst>
              </a:tr>
              <a:tr h="325952">
                <a:tc>
                  <a:txBody>
                    <a:bodyPr/>
                    <a:lstStyle/>
                    <a:p>
                      <a:r>
                        <a:rPr lang="en-US" dirty="0"/>
                        <a:t>Donor 4 Unstimulated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Donor 4 LPS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15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6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06F5-9D35-9CFA-D2D4-35ED6327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Pre-Alignment Sequencing 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3D0790-5733-E68D-C370-C43766BD9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556518"/>
              </p:ext>
            </p:extLst>
          </p:nvPr>
        </p:nvGraphicFramePr>
        <p:xfrm>
          <a:off x="203200" y="2052638"/>
          <a:ext cx="671036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7">
                  <a:extLst>
                    <a:ext uri="{9D8B030D-6E8A-4147-A177-3AD203B41FA5}">
                      <a16:colId xmlns:a16="http://schemas.microsoft.com/office/drawing/2014/main" val="431389732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1452287010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2869425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2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Donor1_Unstim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SRR17518178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59,239,503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99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Donor1_LPS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SRR17518177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52,621,338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403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Donor2_Unstim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SRR17518176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41,980,448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14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Donor2_LPS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SRR17518175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48,501,521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216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Donor3_Unstim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SRR17518174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52,801,963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42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Donor3_LPS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SRR17518173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49,103,782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59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Donor4_Unstim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SRR17518172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44,489,884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921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Donor4_LPS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SRR17518171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48,328,282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161841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2A0C5D-9442-41CD-321C-FE4941DA98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987992"/>
              </p:ext>
            </p:extLst>
          </p:nvPr>
        </p:nvGraphicFramePr>
        <p:xfrm>
          <a:off x="7124700" y="2157095"/>
          <a:ext cx="4864100" cy="3128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DDBBD46-E031-1829-A0D6-EF6BDC655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67436"/>
              </p:ext>
            </p:extLst>
          </p:nvPr>
        </p:nvGraphicFramePr>
        <p:xfrm>
          <a:off x="203200" y="5668682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83949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03873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1366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49,633,340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41,980,448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59,239,503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0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27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C959-7617-07D7-FF5F-102EC4F5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Tophat2-Alignment, Counting, and Stats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00197-EF18-387D-2BB5-72CFB1D39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482"/>
              </p:ext>
            </p:extLst>
          </p:nvPr>
        </p:nvGraphicFramePr>
        <p:xfrm>
          <a:off x="1622425" y="1714500"/>
          <a:ext cx="8947150" cy="487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70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ACA7-30CB-C6C3-9196-206E39DA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Metrics &amp; 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5FF9DB-9204-0F7C-A770-C44C4073E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378525"/>
              </p:ext>
            </p:extLst>
          </p:nvPr>
        </p:nvGraphicFramePr>
        <p:xfrm>
          <a:off x="552823" y="1710373"/>
          <a:ext cx="949801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7">
                  <a:extLst>
                    <a:ext uri="{9D8B030D-6E8A-4147-A177-3AD203B41FA5}">
                      <a16:colId xmlns:a16="http://schemas.microsoft.com/office/drawing/2014/main" val="1843279947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2777499148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2481522016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378253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Alignment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of Multiple Alignments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of Aligned Reads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257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Donor 1_Unstim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172B4D"/>
                          </a:solidFill>
                          <a:effectLst/>
                          <a:latin typeface="+mn-lt"/>
                        </a:rPr>
                        <a:t>73.4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86949435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2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Donor 1_LPS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172B4D"/>
                          </a:solidFill>
                          <a:effectLst/>
                          <a:latin typeface="+mn-lt"/>
                        </a:rPr>
                        <a:t>66.4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172B4D"/>
                          </a:solidFill>
                          <a:effectLst/>
                          <a:latin typeface="+mn-lt"/>
                        </a:rPr>
                        <a:t>19.9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69867617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46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Donor 2_Unstim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63100474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10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Donor 2_LPS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64566295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090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Donor 3_Unstim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86595307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871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Donor 3_LPS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80106183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220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Donor 4_Unstim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76799978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82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Donor 4_LPS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86260161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927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77.5875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16.7125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76780681.25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65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6310047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0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86949435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272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91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BB92-B18E-9BA7-CF34-A7CA0D15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Metrics &amp; Statistics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9A1866-2400-EE42-A1ED-C2179B6F92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94753"/>
              </p:ext>
            </p:extLst>
          </p:nvPr>
        </p:nvGraphicFramePr>
        <p:xfrm>
          <a:off x="231774" y="1667155"/>
          <a:ext cx="609600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DB757F-F8CE-E211-C9AA-FEA9452F9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50364"/>
              </p:ext>
            </p:extLst>
          </p:nvPr>
        </p:nvGraphicFramePr>
        <p:xfrm>
          <a:off x="6742111" y="1860036"/>
          <a:ext cx="5099049" cy="3157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035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F72E-5282-5658-0D08-E8C16B32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Cuff-diff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F1DD-8624-4512-97D5-7129B20E1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88713"/>
            <a:ext cx="8946541" cy="4195481"/>
          </a:xfrm>
        </p:spPr>
        <p:txBody>
          <a:bodyPr/>
          <a:lstStyle/>
          <a:p>
            <a:r>
              <a:rPr lang="en-US" dirty="0"/>
              <a:t>Cuff-Diff STATS</a:t>
            </a:r>
          </a:p>
          <a:p>
            <a:pPr lvl="1"/>
            <a:r>
              <a:rPr lang="en-US" dirty="0"/>
              <a:t>Differential Expression data from </a:t>
            </a:r>
            <a:r>
              <a:rPr lang="en-US" dirty="0" err="1"/>
              <a:t>gene_exp.diff</a:t>
            </a:r>
            <a:r>
              <a:rPr lang="en-US" dirty="0"/>
              <a:t> txt file</a:t>
            </a:r>
          </a:p>
          <a:p>
            <a:pPr lvl="1"/>
            <a:r>
              <a:rPr lang="en-US" dirty="0"/>
              <a:t>P Value and log2(fold-change) Cutoffs</a:t>
            </a:r>
          </a:p>
          <a:p>
            <a:pPr lvl="2"/>
            <a:r>
              <a:rPr lang="en-US" dirty="0"/>
              <a:t>P Value &lt; 0.001</a:t>
            </a:r>
          </a:p>
          <a:p>
            <a:pPr lvl="2"/>
            <a:r>
              <a:rPr lang="en-US" dirty="0"/>
              <a:t>Log2(fold-change) &gt;= 5 or &lt;= -5</a:t>
            </a:r>
          </a:p>
          <a:p>
            <a:pPr lvl="2"/>
            <a:r>
              <a:rPr lang="en-US" dirty="0"/>
              <a:t>190 Genes ( 21 Down and 169 Up)</a:t>
            </a:r>
          </a:p>
          <a:p>
            <a:r>
              <a:rPr lang="en-US" dirty="0"/>
              <a:t>Cuff-Diff No STATS (Comparison of LPS vs Unstimulated)</a:t>
            </a:r>
          </a:p>
          <a:p>
            <a:pPr lvl="1"/>
            <a:r>
              <a:rPr lang="en-US" dirty="0"/>
              <a:t>FPKM Values of All 8 Samples from </a:t>
            </a:r>
            <a:r>
              <a:rPr lang="en-US" dirty="0" err="1"/>
              <a:t>genes_fpkm.tracking</a:t>
            </a:r>
            <a:r>
              <a:rPr lang="en-US" dirty="0"/>
              <a:t> file</a:t>
            </a:r>
          </a:p>
          <a:p>
            <a:pPr lvl="2"/>
            <a:r>
              <a:rPr lang="en-US" dirty="0"/>
              <a:t>62,638 Genes</a:t>
            </a:r>
          </a:p>
        </p:txBody>
      </p:sp>
    </p:spTree>
    <p:extLst>
      <p:ext uri="{BB962C8B-B14F-4D97-AF65-F5344CB8AC3E}">
        <p14:creationId xmlns:p14="http://schemas.microsoft.com/office/powerpoint/2010/main" val="1513800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2815</TotalTime>
  <Words>1089</Words>
  <Application>Microsoft Macintosh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Bulk-RNA Sequencing on Unstimulated &amp; LPS-Stimulated Macrophages</vt:lpstr>
      <vt:lpstr>Biology of Macrophages and LPS Stimulation</vt:lpstr>
      <vt:lpstr>LPS Stimulation and Study Methodology</vt:lpstr>
      <vt:lpstr>Sequencing Data </vt:lpstr>
      <vt:lpstr>Pre-Alignment Sequencing Metrics</vt:lpstr>
      <vt:lpstr>Tophat2-Alignment, Counting, and Stats</vt:lpstr>
      <vt:lpstr>Alignment Metrics &amp; Statistics</vt:lpstr>
      <vt:lpstr>Alignment Metrics &amp; Statistics</vt:lpstr>
      <vt:lpstr>Cuff-diff Results</vt:lpstr>
      <vt:lpstr>Boxplot of All Samples</vt:lpstr>
      <vt:lpstr>PCA Plot of All Genes by Group</vt:lpstr>
      <vt:lpstr>PCA Plot of All Genes per Sample</vt:lpstr>
      <vt:lpstr>PCA Plot of Filtered Genes by Group</vt:lpstr>
      <vt:lpstr>PCA Plot of Filtered Genes per Sample </vt:lpstr>
      <vt:lpstr>Filtered Genes Dendrogram</vt:lpstr>
      <vt:lpstr>Heatmap of Filtered Genes</vt:lpstr>
      <vt:lpstr>IPA Downregulated Genes</vt:lpstr>
      <vt:lpstr>IPA Upregulated Genes</vt:lpstr>
      <vt:lpstr>IL-23 Cytokine Activation</vt:lpstr>
      <vt:lpstr>Future Studies</vt:lpstr>
      <vt:lpstr>Special Thanks to Dr. Hjelm &amp; My Fellow Classmates for their Guidance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Bulk-RNA Sequencing on Unstimulated &amp; LPS-Stimulated Macrophages</dc:title>
  <dc:creator>Bigy Ambat</dc:creator>
  <cp:lastModifiedBy>Bigy Ambat</cp:lastModifiedBy>
  <cp:revision>8</cp:revision>
  <dcterms:created xsi:type="dcterms:W3CDTF">2022-11-28T23:32:47Z</dcterms:created>
  <dcterms:modified xsi:type="dcterms:W3CDTF">2022-11-30T22:29:27Z</dcterms:modified>
</cp:coreProperties>
</file>