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90" r:id="rId16"/>
    <p:sldId id="272" r:id="rId17"/>
    <p:sldId id="270" r:id="rId18"/>
    <p:sldId id="274" r:id="rId19"/>
    <p:sldId id="275" r:id="rId20"/>
    <p:sldId id="276" r:id="rId21"/>
    <p:sldId id="278" r:id="rId22"/>
    <p:sldId id="280" r:id="rId23"/>
    <p:sldId id="277" r:id="rId24"/>
    <p:sldId id="282" r:id="rId25"/>
    <p:sldId id="284" r:id="rId26"/>
    <p:sldId id="283" r:id="rId27"/>
    <p:sldId id="28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6"/>
    <p:restoredTop sz="96327"/>
  </p:normalViewPr>
  <p:slideViewPr>
    <p:cSldViewPr snapToGrid="0">
      <p:cViewPr varScale="1">
        <p:scale>
          <a:sx n="94" d="100"/>
          <a:sy n="94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Dataset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04-324F-AE44-9A088F944046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04-324F-AE44-9A088F944046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04-324F-AE44-9A088F944046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A04-324F-AE44-9A088F944046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A04-324F-AE44-9A088F944046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A04-324F-AE44-9A088F944046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9A04-324F-AE44-9A088F944046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9A04-324F-AE44-9A088F944046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Sheet1!$E$3:$E$6</c:f>
              <c:strCache>
                <c:ptCount val="4"/>
                <c:pt idx="0">
                  <c:v>Mild Demented</c:v>
                </c:pt>
                <c:pt idx="1">
                  <c:v>Moderate Demented</c:v>
                </c:pt>
                <c:pt idx="2">
                  <c:v>Non Demented</c:v>
                </c:pt>
                <c:pt idx="3">
                  <c:v>Very Mild Demented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179</c:v>
                </c:pt>
                <c:pt idx="1">
                  <c:v>12</c:v>
                </c:pt>
                <c:pt idx="2">
                  <c:v>640</c:v>
                </c:pt>
                <c:pt idx="3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04-324F-AE44-9A088F94404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 Dataset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E0-2F44-8E97-055AB0797B4A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E0-2F44-8E97-055AB0797B4A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E0-2F44-8E97-055AB0797B4A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1E0-2F44-8E97-055AB0797B4A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1E0-2F44-8E97-055AB0797B4A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1E0-2F44-8E97-055AB0797B4A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1E0-2F44-8E97-055AB0797B4A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1E0-2F44-8E97-055AB0797B4A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Sheet1!$I$4:$I$7</c:f>
              <c:strCache>
                <c:ptCount val="4"/>
                <c:pt idx="0">
                  <c:v>Mild Demented</c:v>
                </c:pt>
                <c:pt idx="1">
                  <c:v>Moderate Demented</c:v>
                </c:pt>
                <c:pt idx="2">
                  <c:v>Non Demented</c:v>
                </c:pt>
                <c:pt idx="3">
                  <c:v>Very Mild Demented</c:v>
                </c:pt>
              </c:strCache>
            </c:strRef>
          </c:cat>
          <c:val>
            <c:numRef>
              <c:f>Sheet1!$J$4:$J$7</c:f>
              <c:numCache>
                <c:formatCode>General</c:formatCode>
                <c:ptCount val="4"/>
                <c:pt idx="0">
                  <c:v>717</c:v>
                </c:pt>
                <c:pt idx="1">
                  <c:v>52</c:v>
                </c:pt>
                <c:pt idx="2">
                  <c:v>2560</c:v>
                </c:pt>
                <c:pt idx="3">
                  <c:v>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E0-2F44-8E97-055AB0797B4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4DC9D-5A87-1B44-B3B6-FA274BF3B8A3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8BC276-B024-F04A-83DC-A3246BCF782A}">
      <dgm:prSet phldrT="[Text]"/>
      <dgm:spPr/>
      <dgm:t>
        <a:bodyPr/>
        <a:lstStyle/>
        <a:p>
          <a:r>
            <a:rPr lang="en-US" dirty="0"/>
            <a:t>Data Collection and Aggregation</a:t>
          </a:r>
        </a:p>
      </dgm:t>
    </dgm:pt>
    <dgm:pt modelId="{798DB704-E8D4-E140-A85B-EB4D2963B9BF}" type="parTrans" cxnId="{2192D8AE-A30A-3540-B184-4D2994AF9CCA}">
      <dgm:prSet/>
      <dgm:spPr/>
      <dgm:t>
        <a:bodyPr/>
        <a:lstStyle/>
        <a:p>
          <a:endParaRPr lang="en-US"/>
        </a:p>
      </dgm:t>
    </dgm:pt>
    <dgm:pt modelId="{DCD4BA53-BD7E-404C-A981-3F17BBDC57F8}" type="sibTrans" cxnId="{2192D8AE-A30A-3540-B184-4D2994AF9CCA}">
      <dgm:prSet/>
      <dgm:spPr/>
      <dgm:t>
        <a:bodyPr/>
        <a:lstStyle/>
        <a:p>
          <a:endParaRPr lang="en-US"/>
        </a:p>
      </dgm:t>
    </dgm:pt>
    <dgm:pt modelId="{06A84042-E9ED-904C-86AC-39E5B18D110E}">
      <dgm:prSet phldrT="[Text]"/>
      <dgm:spPr/>
      <dgm:t>
        <a:bodyPr/>
        <a:lstStyle/>
        <a:p>
          <a:r>
            <a:rPr lang="en-US" dirty="0"/>
            <a:t>Data Pre-Processing</a:t>
          </a:r>
        </a:p>
      </dgm:t>
    </dgm:pt>
    <dgm:pt modelId="{D678DFB9-36C5-FC40-A026-E436FF118926}" type="parTrans" cxnId="{0F7E2F45-1E11-4A42-89B5-E294FAC24504}">
      <dgm:prSet/>
      <dgm:spPr/>
      <dgm:t>
        <a:bodyPr/>
        <a:lstStyle/>
        <a:p>
          <a:endParaRPr lang="en-US"/>
        </a:p>
      </dgm:t>
    </dgm:pt>
    <dgm:pt modelId="{4B23BA3E-2CCC-AE46-AACD-FE249031BBEB}" type="sibTrans" cxnId="{0F7E2F45-1E11-4A42-89B5-E294FAC24504}">
      <dgm:prSet/>
      <dgm:spPr/>
      <dgm:t>
        <a:bodyPr/>
        <a:lstStyle/>
        <a:p>
          <a:endParaRPr lang="en-US"/>
        </a:p>
      </dgm:t>
    </dgm:pt>
    <dgm:pt modelId="{910AE9AA-68F7-4241-9282-FE6A35D000DA}">
      <dgm:prSet phldrT="[Text]"/>
      <dgm:spPr/>
      <dgm:t>
        <a:bodyPr/>
        <a:lstStyle/>
        <a:p>
          <a:r>
            <a:rPr lang="en-US" dirty="0"/>
            <a:t>Building Test and Train Datasets</a:t>
          </a:r>
        </a:p>
      </dgm:t>
    </dgm:pt>
    <dgm:pt modelId="{247C3AF0-54DB-9B4A-B65D-210DFFBA17DD}" type="parTrans" cxnId="{C3AD5569-4222-BC4E-88B8-6CA25E687E43}">
      <dgm:prSet/>
      <dgm:spPr/>
      <dgm:t>
        <a:bodyPr/>
        <a:lstStyle/>
        <a:p>
          <a:endParaRPr lang="en-US"/>
        </a:p>
      </dgm:t>
    </dgm:pt>
    <dgm:pt modelId="{51A56760-2F9B-AA45-8DC4-3E1EFD59BC64}" type="sibTrans" cxnId="{C3AD5569-4222-BC4E-88B8-6CA25E687E43}">
      <dgm:prSet/>
      <dgm:spPr/>
      <dgm:t>
        <a:bodyPr/>
        <a:lstStyle/>
        <a:p>
          <a:endParaRPr lang="en-US"/>
        </a:p>
      </dgm:t>
    </dgm:pt>
    <dgm:pt modelId="{44BF6E10-351C-FE47-8095-7506A5D87521}">
      <dgm:prSet/>
      <dgm:spPr/>
      <dgm:t>
        <a:bodyPr/>
        <a:lstStyle/>
        <a:p>
          <a:r>
            <a:rPr lang="en-US" dirty="0"/>
            <a:t>Standardization</a:t>
          </a:r>
        </a:p>
      </dgm:t>
    </dgm:pt>
    <dgm:pt modelId="{567EAFC3-254F-4B43-806C-886A20095FED}" type="parTrans" cxnId="{1E35112E-281C-B647-AF6A-155A949D66E0}">
      <dgm:prSet/>
      <dgm:spPr/>
      <dgm:t>
        <a:bodyPr/>
        <a:lstStyle/>
        <a:p>
          <a:endParaRPr lang="en-US"/>
        </a:p>
      </dgm:t>
    </dgm:pt>
    <dgm:pt modelId="{0A1F2A1F-B553-9445-8335-05C4551A486F}" type="sibTrans" cxnId="{1E35112E-281C-B647-AF6A-155A949D66E0}">
      <dgm:prSet/>
      <dgm:spPr/>
      <dgm:t>
        <a:bodyPr/>
        <a:lstStyle/>
        <a:p>
          <a:endParaRPr lang="en-US"/>
        </a:p>
      </dgm:t>
    </dgm:pt>
    <dgm:pt modelId="{0BC92EF4-649D-2E47-BC57-6E0AF9DBB6A0}">
      <dgm:prSet/>
      <dgm:spPr/>
      <dgm:t>
        <a:bodyPr/>
        <a:lstStyle/>
        <a:p>
          <a:r>
            <a:rPr lang="en-US" dirty="0"/>
            <a:t>Random Oversampling</a:t>
          </a:r>
        </a:p>
      </dgm:t>
    </dgm:pt>
    <dgm:pt modelId="{BF098C46-69C1-514F-B57D-3B86068AAD79}" type="parTrans" cxnId="{CFDD855C-2802-CE4B-97CE-DB5D853EA40B}">
      <dgm:prSet/>
      <dgm:spPr/>
      <dgm:t>
        <a:bodyPr/>
        <a:lstStyle/>
        <a:p>
          <a:endParaRPr lang="en-US"/>
        </a:p>
      </dgm:t>
    </dgm:pt>
    <dgm:pt modelId="{621B1A7E-738D-1544-B53F-1EC493025464}" type="sibTrans" cxnId="{CFDD855C-2802-CE4B-97CE-DB5D853EA40B}">
      <dgm:prSet/>
      <dgm:spPr/>
      <dgm:t>
        <a:bodyPr/>
        <a:lstStyle/>
        <a:p>
          <a:endParaRPr lang="en-US"/>
        </a:p>
      </dgm:t>
    </dgm:pt>
    <dgm:pt modelId="{A501834C-19C9-5E45-9C31-D4CD45A1DECE}">
      <dgm:prSet/>
      <dgm:spPr/>
      <dgm:t>
        <a:bodyPr/>
        <a:lstStyle/>
        <a:p>
          <a:r>
            <a:rPr lang="en-US" dirty="0"/>
            <a:t>Initializing ML Model</a:t>
          </a:r>
        </a:p>
      </dgm:t>
    </dgm:pt>
    <dgm:pt modelId="{A4B780D8-6665-3545-A7B2-3F2709473694}" type="parTrans" cxnId="{A0772A79-5D98-F340-9A23-1F3DA7FF6FF3}">
      <dgm:prSet/>
      <dgm:spPr/>
      <dgm:t>
        <a:bodyPr/>
        <a:lstStyle/>
        <a:p>
          <a:endParaRPr lang="en-US"/>
        </a:p>
      </dgm:t>
    </dgm:pt>
    <dgm:pt modelId="{A0C7665C-D515-4848-B7D0-BA111FABB41E}" type="sibTrans" cxnId="{A0772A79-5D98-F340-9A23-1F3DA7FF6FF3}">
      <dgm:prSet/>
      <dgm:spPr/>
      <dgm:t>
        <a:bodyPr/>
        <a:lstStyle/>
        <a:p>
          <a:endParaRPr lang="en-US"/>
        </a:p>
      </dgm:t>
    </dgm:pt>
    <dgm:pt modelId="{924B9349-F4ED-BB40-80E9-D60A15F9BDD2}">
      <dgm:prSet/>
      <dgm:spPr/>
      <dgm:t>
        <a:bodyPr/>
        <a:lstStyle/>
        <a:p>
          <a:r>
            <a:rPr lang="en-US" dirty="0"/>
            <a:t>Analyzing ML Model Metrics</a:t>
          </a:r>
        </a:p>
      </dgm:t>
    </dgm:pt>
    <dgm:pt modelId="{8530232E-C8B1-3147-8689-47DAF5CCA698}" type="parTrans" cxnId="{A223814B-1C01-B749-83A1-DEECD031F30F}">
      <dgm:prSet/>
      <dgm:spPr/>
      <dgm:t>
        <a:bodyPr/>
        <a:lstStyle/>
        <a:p>
          <a:endParaRPr lang="en-US"/>
        </a:p>
      </dgm:t>
    </dgm:pt>
    <dgm:pt modelId="{3476B1DB-ED54-D54F-A07C-C604E522BCD6}" type="sibTrans" cxnId="{A223814B-1C01-B749-83A1-DEECD031F30F}">
      <dgm:prSet/>
      <dgm:spPr/>
      <dgm:t>
        <a:bodyPr/>
        <a:lstStyle/>
        <a:p>
          <a:endParaRPr lang="en-US"/>
        </a:p>
      </dgm:t>
    </dgm:pt>
    <dgm:pt modelId="{DE5B5531-A6D5-DE4C-97CA-C13C423FEF84}">
      <dgm:prSet/>
      <dgm:spPr/>
      <dgm:t>
        <a:bodyPr/>
        <a:lstStyle/>
        <a:p>
          <a:r>
            <a:rPr lang="en-US" dirty="0"/>
            <a:t>Cross Validation and Hyperparameter Tuning</a:t>
          </a:r>
        </a:p>
      </dgm:t>
    </dgm:pt>
    <dgm:pt modelId="{8D6DFEA7-F63C-AC40-9F93-CCD8683C931E}" type="parTrans" cxnId="{005D0814-78C3-774D-B754-8B75594C2EC5}">
      <dgm:prSet/>
      <dgm:spPr/>
      <dgm:t>
        <a:bodyPr/>
        <a:lstStyle/>
        <a:p>
          <a:endParaRPr lang="en-US"/>
        </a:p>
      </dgm:t>
    </dgm:pt>
    <dgm:pt modelId="{3319E936-95C4-6A4A-A9E2-DDE5A5168AF1}" type="sibTrans" cxnId="{005D0814-78C3-774D-B754-8B75594C2EC5}">
      <dgm:prSet/>
      <dgm:spPr/>
      <dgm:t>
        <a:bodyPr/>
        <a:lstStyle/>
        <a:p>
          <a:endParaRPr lang="en-US"/>
        </a:p>
      </dgm:t>
    </dgm:pt>
    <dgm:pt modelId="{CF8B7DB1-FE0B-704E-9C53-DF9B9CBBC126}" type="pres">
      <dgm:prSet presAssocID="{3154DC9D-5A87-1B44-B3B6-FA274BF3B8A3}" presName="Name0" presStyleCnt="0">
        <dgm:presLayoutVars>
          <dgm:dir/>
          <dgm:resizeHandles val="exact"/>
        </dgm:presLayoutVars>
      </dgm:prSet>
      <dgm:spPr/>
    </dgm:pt>
    <dgm:pt modelId="{35D6FD31-AA75-1F48-BBF6-62318A2B78F4}" type="pres">
      <dgm:prSet presAssocID="{818BC276-B024-F04A-83DC-A3246BCF782A}" presName="node" presStyleLbl="node1" presStyleIdx="0" presStyleCnt="8">
        <dgm:presLayoutVars>
          <dgm:bulletEnabled val="1"/>
        </dgm:presLayoutVars>
      </dgm:prSet>
      <dgm:spPr/>
    </dgm:pt>
    <dgm:pt modelId="{73645A1F-40FF-D54B-A791-B4CFB3A290EF}" type="pres">
      <dgm:prSet presAssocID="{DCD4BA53-BD7E-404C-A981-3F17BBDC57F8}" presName="sibTrans" presStyleLbl="sibTrans1D1" presStyleIdx="0" presStyleCnt="7"/>
      <dgm:spPr/>
    </dgm:pt>
    <dgm:pt modelId="{71E25336-A80E-5F4B-B2D5-FB6C023CCE19}" type="pres">
      <dgm:prSet presAssocID="{DCD4BA53-BD7E-404C-A981-3F17BBDC57F8}" presName="connectorText" presStyleLbl="sibTrans1D1" presStyleIdx="0" presStyleCnt="7"/>
      <dgm:spPr/>
    </dgm:pt>
    <dgm:pt modelId="{6624F092-2701-6546-B034-611BF57CA025}" type="pres">
      <dgm:prSet presAssocID="{06A84042-E9ED-904C-86AC-39E5B18D110E}" presName="node" presStyleLbl="node1" presStyleIdx="1" presStyleCnt="8">
        <dgm:presLayoutVars>
          <dgm:bulletEnabled val="1"/>
        </dgm:presLayoutVars>
      </dgm:prSet>
      <dgm:spPr/>
    </dgm:pt>
    <dgm:pt modelId="{84D3852C-F31B-1941-9DBE-086E95CFAE7F}" type="pres">
      <dgm:prSet presAssocID="{4B23BA3E-2CCC-AE46-AACD-FE249031BBEB}" presName="sibTrans" presStyleLbl="sibTrans1D1" presStyleIdx="1" presStyleCnt="7"/>
      <dgm:spPr/>
    </dgm:pt>
    <dgm:pt modelId="{5336E61D-93D3-E542-B298-78B13587A22E}" type="pres">
      <dgm:prSet presAssocID="{4B23BA3E-2CCC-AE46-AACD-FE249031BBEB}" presName="connectorText" presStyleLbl="sibTrans1D1" presStyleIdx="1" presStyleCnt="7"/>
      <dgm:spPr/>
    </dgm:pt>
    <dgm:pt modelId="{A4A00DED-E98B-5847-B314-4ECD56FBE30D}" type="pres">
      <dgm:prSet presAssocID="{910AE9AA-68F7-4241-9282-FE6A35D000DA}" presName="node" presStyleLbl="node1" presStyleIdx="2" presStyleCnt="8">
        <dgm:presLayoutVars>
          <dgm:bulletEnabled val="1"/>
        </dgm:presLayoutVars>
      </dgm:prSet>
      <dgm:spPr/>
    </dgm:pt>
    <dgm:pt modelId="{EFB060DC-13E0-CC47-83DB-743972B0E75F}" type="pres">
      <dgm:prSet presAssocID="{51A56760-2F9B-AA45-8DC4-3E1EFD59BC64}" presName="sibTrans" presStyleLbl="sibTrans1D1" presStyleIdx="2" presStyleCnt="7"/>
      <dgm:spPr/>
    </dgm:pt>
    <dgm:pt modelId="{21B671CC-0844-E045-88C6-06690C49E8F8}" type="pres">
      <dgm:prSet presAssocID="{51A56760-2F9B-AA45-8DC4-3E1EFD59BC64}" presName="connectorText" presStyleLbl="sibTrans1D1" presStyleIdx="2" presStyleCnt="7"/>
      <dgm:spPr/>
    </dgm:pt>
    <dgm:pt modelId="{F56FF181-CBA0-A74A-B063-3B76233816D2}" type="pres">
      <dgm:prSet presAssocID="{44BF6E10-351C-FE47-8095-7506A5D87521}" presName="node" presStyleLbl="node1" presStyleIdx="3" presStyleCnt="8">
        <dgm:presLayoutVars>
          <dgm:bulletEnabled val="1"/>
        </dgm:presLayoutVars>
      </dgm:prSet>
      <dgm:spPr/>
    </dgm:pt>
    <dgm:pt modelId="{E1FA911F-118F-F544-AE95-43BC70BDFFC1}" type="pres">
      <dgm:prSet presAssocID="{0A1F2A1F-B553-9445-8335-05C4551A486F}" presName="sibTrans" presStyleLbl="sibTrans1D1" presStyleIdx="3" presStyleCnt="7"/>
      <dgm:spPr/>
    </dgm:pt>
    <dgm:pt modelId="{3572A8F3-ED76-E349-A12D-915AD7E78EA2}" type="pres">
      <dgm:prSet presAssocID="{0A1F2A1F-B553-9445-8335-05C4551A486F}" presName="connectorText" presStyleLbl="sibTrans1D1" presStyleIdx="3" presStyleCnt="7"/>
      <dgm:spPr/>
    </dgm:pt>
    <dgm:pt modelId="{76DDE8E1-96EB-304F-BF1D-93212ED08155}" type="pres">
      <dgm:prSet presAssocID="{0BC92EF4-649D-2E47-BC57-6E0AF9DBB6A0}" presName="node" presStyleLbl="node1" presStyleIdx="4" presStyleCnt="8">
        <dgm:presLayoutVars>
          <dgm:bulletEnabled val="1"/>
        </dgm:presLayoutVars>
      </dgm:prSet>
      <dgm:spPr/>
    </dgm:pt>
    <dgm:pt modelId="{761448ED-9AC3-444A-B32F-03FFDB13F52E}" type="pres">
      <dgm:prSet presAssocID="{621B1A7E-738D-1544-B53F-1EC493025464}" presName="sibTrans" presStyleLbl="sibTrans1D1" presStyleIdx="4" presStyleCnt="7"/>
      <dgm:spPr/>
    </dgm:pt>
    <dgm:pt modelId="{0F696151-3948-A24D-9959-0041927D46E5}" type="pres">
      <dgm:prSet presAssocID="{621B1A7E-738D-1544-B53F-1EC493025464}" presName="connectorText" presStyleLbl="sibTrans1D1" presStyleIdx="4" presStyleCnt="7"/>
      <dgm:spPr/>
    </dgm:pt>
    <dgm:pt modelId="{FAF76BB9-AACE-AE49-ABFB-4C5832B21E0F}" type="pres">
      <dgm:prSet presAssocID="{A501834C-19C9-5E45-9C31-D4CD45A1DECE}" presName="node" presStyleLbl="node1" presStyleIdx="5" presStyleCnt="8">
        <dgm:presLayoutVars>
          <dgm:bulletEnabled val="1"/>
        </dgm:presLayoutVars>
      </dgm:prSet>
      <dgm:spPr/>
    </dgm:pt>
    <dgm:pt modelId="{C014ECE2-F10B-C441-B81C-69E721872C24}" type="pres">
      <dgm:prSet presAssocID="{A0C7665C-D515-4848-B7D0-BA111FABB41E}" presName="sibTrans" presStyleLbl="sibTrans1D1" presStyleIdx="5" presStyleCnt="7"/>
      <dgm:spPr/>
    </dgm:pt>
    <dgm:pt modelId="{86980ED2-A09C-3F47-B0AC-058533B2CEFC}" type="pres">
      <dgm:prSet presAssocID="{A0C7665C-D515-4848-B7D0-BA111FABB41E}" presName="connectorText" presStyleLbl="sibTrans1D1" presStyleIdx="5" presStyleCnt="7"/>
      <dgm:spPr/>
    </dgm:pt>
    <dgm:pt modelId="{2F992B4C-7F66-354A-A6E5-393B576BA92B}" type="pres">
      <dgm:prSet presAssocID="{924B9349-F4ED-BB40-80E9-D60A15F9BDD2}" presName="node" presStyleLbl="node1" presStyleIdx="6" presStyleCnt="8">
        <dgm:presLayoutVars>
          <dgm:bulletEnabled val="1"/>
        </dgm:presLayoutVars>
      </dgm:prSet>
      <dgm:spPr/>
    </dgm:pt>
    <dgm:pt modelId="{FFB11885-2196-F342-9FD9-4B8F535F30CC}" type="pres">
      <dgm:prSet presAssocID="{3476B1DB-ED54-D54F-A07C-C604E522BCD6}" presName="sibTrans" presStyleLbl="sibTrans1D1" presStyleIdx="6" presStyleCnt="7"/>
      <dgm:spPr/>
    </dgm:pt>
    <dgm:pt modelId="{9933C0E6-E238-0841-B07B-51F166A4122B}" type="pres">
      <dgm:prSet presAssocID="{3476B1DB-ED54-D54F-A07C-C604E522BCD6}" presName="connectorText" presStyleLbl="sibTrans1D1" presStyleIdx="6" presStyleCnt="7"/>
      <dgm:spPr/>
    </dgm:pt>
    <dgm:pt modelId="{EF034B26-87FE-AB43-B2CF-33F45C0F20C9}" type="pres">
      <dgm:prSet presAssocID="{DE5B5531-A6D5-DE4C-97CA-C13C423FEF84}" presName="node" presStyleLbl="node1" presStyleIdx="7" presStyleCnt="8">
        <dgm:presLayoutVars>
          <dgm:bulletEnabled val="1"/>
        </dgm:presLayoutVars>
      </dgm:prSet>
      <dgm:spPr/>
    </dgm:pt>
  </dgm:ptLst>
  <dgm:cxnLst>
    <dgm:cxn modelId="{E253DF05-EC5E-1447-9043-CF8A17E378D9}" type="presOf" srcId="{924B9349-F4ED-BB40-80E9-D60A15F9BDD2}" destId="{2F992B4C-7F66-354A-A6E5-393B576BA92B}" srcOrd="0" destOrd="0" presId="urn:microsoft.com/office/officeart/2016/7/layout/RepeatingBendingProcessNew"/>
    <dgm:cxn modelId="{6EFCA40C-77D7-194B-9510-87B3022089AF}" type="presOf" srcId="{DCD4BA53-BD7E-404C-A981-3F17BBDC57F8}" destId="{73645A1F-40FF-D54B-A791-B4CFB3A290EF}" srcOrd="0" destOrd="0" presId="urn:microsoft.com/office/officeart/2016/7/layout/RepeatingBendingProcessNew"/>
    <dgm:cxn modelId="{005D0814-78C3-774D-B754-8B75594C2EC5}" srcId="{3154DC9D-5A87-1B44-B3B6-FA274BF3B8A3}" destId="{DE5B5531-A6D5-DE4C-97CA-C13C423FEF84}" srcOrd="7" destOrd="0" parTransId="{8D6DFEA7-F63C-AC40-9F93-CCD8683C931E}" sibTransId="{3319E936-95C4-6A4A-A9E2-DDE5A5168AF1}"/>
    <dgm:cxn modelId="{B4821C1D-3873-B74A-83B6-F8E921C8FF90}" type="presOf" srcId="{0BC92EF4-649D-2E47-BC57-6E0AF9DBB6A0}" destId="{76DDE8E1-96EB-304F-BF1D-93212ED08155}" srcOrd="0" destOrd="0" presId="urn:microsoft.com/office/officeart/2016/7/layout/RepeatingBendingProcessNew"/>
    <dgm:cxn modelId="{9B650821-D32D-034E-AC4F-BA366A72D7F4}" type="presOf" srcId="{DE5B5531-A6D5-DE4C-97CA-C13C423FEF84}" destId="{EF034B26-87FE-AB43-B2CF-33F45C0F20C9}" srcOrd="0" destOrd="0" presId="urn:microsoft.com/office/officeart/2016/7/layout/RepeatingBendingProcessNew"/>
    <dgm:cxn modelId="{D9E55A2A-D092-A744-AF59-0505E629FAE2}" type="presOf" srcId="{51A56760-2F9B-AA45-8DC4-3E1EFD59BC64}" destId="{21B671CC-0844-E045-88C6-06690C49E8F8}" srcOrd="1" destOrd="0" presId="urn:microsoft.com/office/officeart/2016/7/layout/RepeatingBendingProcessNew"/>
    <dgm:cxn modelId="{1BD0C62A-E815-6E48-B08B-9CCF43C07459}" type="presOf" srcId="{0A1F2A1F-B553-9445-8335-05C4551A486F}" destId="{3572A8F3-ED76-E349-A12D-915AD7E78EA2}" srcOrd="1" destOrd="0" presId="urn:microsoft.com/office/officeart/2016/7/layout/RepeatingBendingProcessNew"/>
    <dgm:cxn modelId="{1E35112E-281C-B647-AF6A-155A949D66E0}" srcId="{3154DC9D-5A87-1B44-B3B6-FA274BF3B8A3}" destId="{44BF6E10-351C-FE47-8095-7506A5D87521}" srcOrd="3" destOrd="0" parTransId="{567EAFC3-254F-4B43-806C-886A20095FED}" sibTransId="{0A1F2A1F-B553-9445-8335-05C4551A486F}"/>
    <dgm:cxn modelId="{208B5D38-8B22-A54C-8D46-7C2613075D38}" type="presOf" srcId="{910AE9AA-68F7-4241-9282-FE6A35D000DA}" destId="{A4A00DED-E98B-5847-B314-4ECD56FBE30D}" srcOrd="0" destOrd="0" presId="urn:microsoft.com/office/officeart/2016/7/layout/RepeatingBendingProcessNew"/>
    <dgm:cxn modelId="{5E81813B-24B5-8044-AD05-53C1FCCA4139}" type="presOf" srcId="{3476B1DB-ED54-D54F-A07C-C604E522BCD6}" destId="{9933C0E6-E238-0841-B07B-51F166A4122B}" srcOrd="1" destOrd="0" presId="urn:microsoft.com/office/officeart/2016/7/layout/RepeatingBendingProcessNew"/>
    <dgm:cxn modelId="{FC95D83D-3B6E-FE47-8909-5775EF56933B}" type="presOf" srcId="{A501834C-19C9-5E45-9C31-D4CD45A1DECE}" destId="{FAF76BB9-AACE-AE49-ABFB-4C5832B21E0F}" srcOrd="0" destOrd="0" presId="urn:microsoft.com/office/officeart/2016/7/layout/RepeatingBendingProcessNew"/>
    <dgm:cxn modelId="{0F7E2F45-1E11-4A42-89B5-E294FAC24504}" srcId="{3154DC9D-5A87-1B44-B3B6-FA274BF3B8A3}" destId="{06A84042-E9ED-904C-86AC-39E5B18D110E}" srcOrd="1" destOrd="0" parTransId="{D678DFB9-36C5-FC40-A026-E436FF118926}" sibTransId="{4B23BA3E-2CCC-AE46-AACD-FE249031BBEB}"/>
    <dgm:cxn modelId="{A223814B-1C01-B749-83A1-DEECD031F30F}" srcId="{3154DC9D-5A87-1B44-B3B6-FA274BF3B8A3}" destId="{924B9349-F4ED-BB40-80E9-D60A15F9BDD2}" srcOrd="6" destOrd="0" parTransId="{8530232E-C8B1-3147-8689-47DAF5CCA698}" sibTransId="{3476B1DB-ED54-D54F-A07C-C604E522BCD6}"/>
    <dgm:cxn modelId="{38325A51-3B8F-DF43-954A-75609337DE30}" type="presOf" srcId="{51A56760-2F9B-AA45-8DC4-3E1EFD59BC64}" destId="{EFB060DC-13E0-CC47-83DB-743972B0E75F}" srcOrd="0" destOrd="0" presId="urn:microsoft.com/office/officeart/2016/7/layout/RepeatingBendingProcessNew"/>
    <dgm:cxn modelId="{CFDD855C-2802-CE4B-97CE-DB5D853EA40B}" srcId="{3154DC9D-5A87-1B44-B3B6-FA274BF3B8A3}" destId="{0BC92EF4-649D-2E47-BC57-6E0AF9DBB6A0}" srcOrd="4" destOrd="0" parTransId="{BF098C46-69C1-514F-B57D-3B86068AAD79}" sibTransId="{621B1A7E-738D-1544-B53F-1EC493025464}"/>
    <dgm:cxn modelId="{C5B1F468-FED2-274D-A57A-0C01602F628C}" type="presOf" srcId="{621B1A7E-738D-1544-B53F-1EC493025464}" destId="{0F696151-3948-A24D-9959-0041927D46E5}" srcOrd="1" destOrd="0" presId="urn:microsoft.com/office/officeart/2016/7/layout/RepeatingBendingProcessNew"/>
    <dgm:cxn modelId="{C3AD5569-4222-BC4E-88B8-6CA25E687E43}" srcId="{3154DC9D-5A87-1B44-B3B6-FA274BF3B8A3}" destId="{910AE9AA-68F7-4241-9282-FE6A35D000DA}" srcOrd="2" destOrd="0" parTransId="{247C3AF0-54DB-9B4A-B65D-210DFFBA17DD}" sibTransId="{51A56760-2F9B-AA45-8DC4-3E1EFD59BC64}"/>
    <dgm:cxn modelId="{5F9BC269-BFA9-A549-ADB1-EBD10D0AC622}" type="presOf" srcId="{818BC276-B024-F04A-83DC-A3246BCF782A}" destId="{35D6FD31-AA75-1F48-BBF6-62318A2B78F4}" srcOrd="0" destOrd="0" presId="urn:microsoft.com/office/officeart/2016/7/layout/RepeatingBendingProcessNew"/>
    <dgm:cxn modelId="{939A056C-9599-8D43-9F4C-3BDBE41AE354}" type="presOf" srcId="{DCD4BA53-BD7E-404C-A981-3F17BBDC57F8}" destId="{71E25336-A80E-5F4B-B2D5-FB6C023CCE19}" srcOrd="1" destOrd="0" presId="urn:microsoft.com/office/officeart/2016/7/layout/RepeatingBendingProcessNew"/>
    <dgm:cxn modelId="{AECE4F72-A985-B64F-8F68-F499AEB4827E}" type="presOf" srcId="{621B1A7E-738D-1544-B53F-1EC493025464}" destId="{761448ED-9AC3-444A-B32F-03FFDB13F52E}" srcOrd="0" destOrd="0" presId="urn:microsoft.com/office/officeart/2016/7/layout/RepeatingBendingProcessNew"/>
    <dgm:cxn modelId="{A0772A79-5D98-F340-9A23-1F3DA7FF6FF3}" srcId="{3154DC9D-5A87-1B44-B3B6-FA274BF3B8A3}" destId="{A501834C-19C9-5E45-9C31-D4CD45A1DECE}" srcOrd="5" destOrd="0" parTransId="{A4B780D8-6665-3545-A7B2-3F2709473694}" sibTransId="{A0C7665C-D515-4848-B7D0-BA111FABB41E}"/>
    <dgm:cxn modelId="{742C3180-F132-F94B-9C86-5C2184BEB3EE}" type="presOf" srcId="{4B23BA3E-2CCC-AE46-AACD-FE249031BBEB}" destId="{5336E61D-93D3-E542-B298-78B13587A22E}" srcOrd="1" destOrd="0" presId="urn:microsoft.com/office/officeart/2016/7/layout/RepeatingBendingProcessNew"/>
    <dgm:cxn modelId="{9847F48E-6178-7F41-BA56-D14D29CE78F1}" type="presOf" srcId="{4B23BA3E-2CCC-AE46-AACD-FE249031BBEB}" destId="{84D3852C-F31B-1941-9DBE-086E95CFAE7F}" srcOrd="0" destOrd="0" presId="urn:microsoft.com/office/officeart/2016/7/layout/RepeatingBendingProcessNew"/>
    <dgm:cxn modelId="{0567AA90-C196-9740-B51E-67048EE181C2}" type="presOf" srcId="{3154DC9D-5A87-1B44-B3B6-FA274BF3B8A3}" destId="{CF8B7DB1-FE0B-704E-9C53-DF9B9CBBC126}" srcOrd="0" destOrd="0" presId="urn:microsoft.com/office/officeart/2016/7/layout/RepeatingBendingProcessNew"/>
    <dgm:cxn modelId="{87767DA2-A3BB-FB44-8428-41ED33E069BC}" type="presOf" srcId="{0A1F2A1F-B553-9445-8335-05C4551A486F}" destId="{E1FA911F-118F-F544-AE95-43BC70BDFFC1}" srcOrd="0" destOrd="0" presId="urn:microsoft.com/office/officeart/2016/7/layout/RepeatingBendingProcessNew"/>
    <dgm:cxn modelId="{92D767A7-A598-0F48-8C96-FB429526D240}" type="presOf" srcId="{A0C7665C-D515-4848-B7D0-BA111FABB41E}" destId="{86980ED2-A09C-3F47-B0AC-058533B2CEFC}" srcOrd="1" destOrd="0" presId="urn:microsoft.com/office/officeart/2016/7/layout/RepeatingBendingProcessNew"/>
    <dgm:cxn modelId="{2192D8AE-A30A-3540-B184-4D2994AF9CCA}" srcId="{3154DC9D-5A87-1B44-B3B6-FA274BF3B8A3}" destId="{818BC276-B024-F04A-83DC-A3246BCF782A}" srcOrd="0" destOrd="0" parTransId="{798DB704-E8D4-E140-A85B-EB4D2963B9BF}" sibTransId="{DCD4BA53-BD7E-404C-A981-3F17BBDC57F8}"/>
    <dgm:cxn modelId="{F27C93B6-F51C-2F43-A29F-DE157C9A5516}" type="presOf" srcId="{3476B1DB-ED54-D54F-A07C-C604E522BCD6}" destId="{FFB11885-2196-F342-9FD9-4B8F535F30CC}" srcOrd="0" destOrd="0" presId="urn:microsoft.com/office/officeart/2016/7/layout/RepeatingBendingProcessNew"/>
    <dgm:cxn modelId="{579257C8-6623-6B42-B7DD-D2A6F2D30EE5}" type="presOf" srcId="{A0C7665C-D515-4848-B7D0-BA111FABB41E}" destId="{C014ECE2-F10B-C441-B81C-69E721872C24}" srcOrd="0" destOrd="0" presId="urn:microsoft.com/office/officeart/2016/7/layout/RepeatingBendingProcessNew"/>
    <dgm:cxn modelId="{355B14E3-913B-E646-BA90-6D63A31B1AC2}" type="presOf" srcId="{44BF6E10-351C-FE47-8095-7506A5D87521}" destId="{F56FF181-CBA0-A74A-B063-3B76233816D2}" srcOrd="0" destOrd="0" presId="urn:microsoft.com/office/officeart/2016/7/layout/RepeatingBendingProcessNew"/>
    <dgm:cxn modelId="{2A43CAF2-80C5-584D-8DFF-50F922450198}" type="presOf" srcId="{06A84042-E9ED-904C-86AC-39E5B18D110E}" destId="{6624F092-2701-6546-B034-611BF57CA025}" srcOrd="0" destOrd="0" presId="urn:microsoft.com/office/officeart/2016/7/layout/RepeatingBendingProcessNew"/>
    <dgm:cxn modelId="{2D803DC8-1A7B-1648-9C61-59C81AF83685}" type="presParOf" srcId="{CF8B7DB1-FE0B-704E-9C53-DF9B9CBBC126}" destId="{35D6FD31-AA75-1F48-BBF6-62318A2B78F4}" srcOrd="0" destOrd="0" presId="urn:microsoft.com/office/officeart/2016/7/layout/RepeatingBendingProcessNew"/>
    <dgm:cxn modelId="{9B3EE42C-1878-3C45-B3C7-EC4EFED42D84}" type="presParOf" srcId="{CF8B7DB1-FE0B-704E-9C53-DF9B9CBBC126}" destId="{73645A1F-40FF-D54B-A791-B4CFB3A290EF}" srcOrd="1" destOrd="0" presId="urn:microsoft.com/office/officeart/2016/7/layout/RepeatingBendingProcessNew"/>
    <dgm:cxn modelId="{C7F0F600-CFCA-E04F-B618-05C674731C65}" type="presParOf" srcId="{73645A1F-40FF-D54B-A791-B4CFB3A290EF}" destId="{71E25336-A80E-5F4B-B2D5-FB6C023CCE19}" srcOrd="0" destOrd="0" presId="urn:microsoft.com/office/officeart/2016/7/layout/RepeatingBendingProcessNew"/>
    <dgm:cxn modelId="{E87C449D-E2F2-404C-829B-B41591DDE644}" type="presParOf" srcId="{CF8B7DB1-FE0B-704E-9C53-DF9B9CBBC126}" destId="{6624F092-2701-6546-B034-611BF57CA025}" srcOrd="2" destOrd="0" presId="urn:microsoft.com/office/officeart/2016/7/layout/RepeatingBendingProcessNew"/>
    <dgm:cxn modelId="{23AB697F-A755-9F4E-8D4B-828840B65A62}" type="presParOf" srcId="{CF8B7DB1-FE0B-704E-9C53-DF9B9CBBC126}" destId="{84D3852C-F31B-1941-9DBE-086E95CFAE7F}" srcOrd="3" destOrd="0" presId="urn:microsoft.com/office/officeart/2016/7/layout/RepeatingBendingProcessNew"/>
    <dgm:cxn modelId="{8CDB3D47-480F-0F43-9535-F97D86CBAAAD}" type="presParOf" srcId="{84D3852C-F31B-1941-9DBE-086E95CFAE7F}" destId="{5336E61D-93D3-E542-B298-78B13587A22E}" srcOrd="0" destOrd="0" presId="urn:microsoft.com/office/officeart/2016/7/layout/RepeatingBendingProcessNew"/>
    <dgm:cxn modelId="{11A81F09-E79F-9040-A82B-1F332E956AA0}" type="presParOf" srcId="{CF8B7DB1-FE0B-704E-9C53-DF9B9CBBC126}" destId="{A4A00DED-E98B-5847-B314-4ECD56FBE30D}" srcOrd="4" destOrd="0" presId="urn:microsoft.com/office/officeart/2016/7/layout/RepeatingBendingProcessNew"/>
    <dgm:cxn modelId="{41FA84E3-8CDD-5845-8A08-82F474BA6480}" type="presParOf" srcId="{CF8B7DB1-FE0B-704E-9C53-DF9B9CBBC126}" destId="{EFB060DC-13E0-CC47-83DB-743972B0E75F}" srcOrd="5" destOrd="0" presId="urn:microsoft.com/office/officeart/2016/7/layout/RepeatingBendingProcessNew"/>
    <dgm:cxn modelId="{2ACA9F61-F38F-E44F-B654-2EC24AA8E6CE}" type="presParOf" srcId="{EFB060DC-13E0-CC47-83DB-743972B0E75F}" destId="{21B671CC-0844-E045-88C6-06690C49E8F8}" srcOrd="0" destOrd="0" presId="urn:microsoft.com/office/officeart/2016/7/layout/RepeatingBendingProcessNew"/>
    <dgm:cxn modelId="{4A7C3D12-DA37-1642-9F34-76D364E95156}" type="presParOf" srcId="{CF8B7DB1-FE0B-704E-9C53-DF9B9CBBC126}" destId="{F56FF181-CBA0-A74A-B063-3B76233816D2}" srcOrd="6" destOrd="0" presId="urn:microsoft.com/office/officeart/2016/7/layout/RepeatingBendingProcessNew"/>
    <dgm:cxn modelId="{4FD3A7B1-CF57-9E4B-B232-648D1DBDDBE1}" type="presParOf" srcId="{CF8B7DB1-FE0B-704E-9C53-DF9B9CBBC126}" destId="{E1FA911F-118F-F544-AE95-43BC70BDFFC1}" srcOrd="7" destOrd="0" presId="urn:microsoft.com/office/officeart/2016/7/layout/RepeatingBendingProcessNew"/>
    <dgm:cxn modelId="{B39BBC2F-BAA7-FB40-8FB3-29C790A5D586}" type="presParOf" srcId="{E1FA911F-118F-F544-AE95-43BC70BDFFC1}" destId="{3572A8F3-ED76-E349-A12D-915AD7E78EA2}" srcOrd="0" destOrd="0" presId="urn:microsoft.com/office/officeart/2016/7/layout/RepeatingBendingProcessNew"/>
    <dgm:cxn modelId="{A4D3E6B9-45F7-304D-A3EA-8965B58B70BC}" type="presParOf" srcId="{CF8B7DB1-FE0B-704E-9C53-DF9B9CBBC126}" destId="{76DDE8E1-96EB-304F-BF1D-93212ED08155}" srcOrd="8" destOrd="0" presId="urn:microsoft.com/office/officeart/2016/7/layout/RepeatingBendingProcessNew"/>
    <dgm:cxn modelId="{EA191AEB-7DAA-0D47-A0D1-37362BA19249}" type="presParOf" srcId="{CF8B7DB1-FE0B-704E-9C53-DF9B9CBBC126}" destId="{761448ED-9AC3-444A-B32F-03FFDB13F52E}" srcOrd="9" destOrd="0" presId="urn:microsoft.com/office/officeart/2016/7/layout/RepeatingBendingProcessNew"/>
    <dgm:cxn modelId="{FA55653F-1199-1D40-A562-4773E24F4F46}" type="presParOf" srcId="{761448ED-9AC3-444A-B32F-03FFDB13F52E}" destId="{0F696151-3948-A24D-9959-0041927D46E5}" srcOrd="0" destOrd="0" presId="urn:microsoft.com/office/officeart/2016/7/layout/RepeatingBendingProcessNew"/>
    <dgm:cxn modelId="{12D83F59-2AAA-FA48-A3B9-C2759EE782D7}" type="presParOf" srcId="{CF8B7DB1-FE0B-704E-9C53-DF9B9CBBC126}" destId="{FAF76BB9-AACE-AE49-ABFB-4C5832B21E0F}" srcOrd="10" destOrd="0" presId="urn:microsoft.com/office/officeart/2016/7/layout/RepeatingBendingProcessNew"/>
    <dgm:cxn modelId="{77D30AA0-AA24-594F-A1D2-4AFD7667FA6C}" type="presParOf" srcId="{CF8B7DB1-FE0B-704E-9C53-DF9B9CBBC126}" destId="{C014ECE2-F10B-C441-B81C-69E721872C24}" srcOrd="11" destOrd="0" presId="urn:microsoft.com/office/officeart/2016/7/layout/RepeatingBendingProcessNew"/>
    <dgm:cxn modelId="{F9111B15-3C64-7E46-8E25-6709DE6F8C19}" type="presParOf" srcId="{C014ECE2-F10B-C441-B81C-69E721872C24}" destId="{86980ED2-A09C-3F47-B0AC-058533B2CEFC}" srcOrd="0" destOrd="0" presId="urn:microsoft.com/office/officeart/2016/7/layout/RepeatingBendingProcessNew"/>
    <dgm:cxn modelId="{D3271129-41D3-7B44-A538-BA744B9A082B}" type="presParOf" srcId="{CF8B7DB1-FE0B-704E-9C53-DF9B9CBBC126}" destId="{2F992B4C-7F66-354A-A6E5-393B576BA92B}" srcOrd="12" destOrd="0" presId="urn:microsoft.com/office/officeart/2016/7/layout/RepeatingBendingProcessNew"/>
    <dgm:cxn modelId="{7D48D841-CC5C-3844-988D-7232D2ABD7CE}" type="presParOf" srcId="{CF8B7DB1-FE0B-704E-9C53-DF9B9CBBC126}" destId="{FFB11885-2196-F342-9FD9-4B8F535F30CC}" srcOrd="13" destOrd="0" presId="urn:microsoft.com/office/officeart/2016/7/layout/RepeatingBendingProcessNew"/>
    <dgm:cxn modelId="{F90489B8-E11F-6547-96B9-1BCDC03F86D8}" type="presParOf" srcId="{FFB11885-2196-F342-9FD9-4B8F535F30CC}" destId="{9933C0E6-E238-0841-B07B-51F166A4122B}" srcOrd="0" destOrd="0" presId="urn:microsoft.com/office/officeart/2016/7/layout/RepeatingBendingProcessNew"/>
    <dgm:cxn modelId="{55687C48-EA21-5B4A-9484-1E34117C7691}" type="presParOf" srcId="{CF8B7DB1-FE0B-704E-9C53-DF9B9CBBC126}" destId="{EF034B26-87FE-AB43-B2CF-33F45C0F20C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45A1F-40FF-D54B-A791-B4CFB3A290EF}">
      <dsp:nvSpPr>
        <dsp:cNvPr id="0" name=""/>
        <dsp:cNvSpPr/>
      </dsp:nvSpPr>
      <dsp:spPr>
        <a:xfrm>
          <a:off x="1906928" y="1260777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9963" y="1304304"/>
        <a:ext cx="21929" cy="4385"/>
      </dsp:txXfrm>
    </dsp:sp>
    <dsp:sp modelId="{35D6FD31-AA75-1F48-BBF6-62318A2B78F4}">
      <dsp:nvSpPr>
        <dsp:cNvPr id="0" name=""/>
        <dsp:cNvSpPr/>
      </dsp:nvSpPr>
      <dsp:spPr>
        <a:xfrm>
          <a:off x="1780" y="734412"/>
          <a:ext cx="1906948" cy="1144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 and Aggregation</a:t>
          </a:r>
        </a:p>
      </dsp:txBody>
      <dsp:txXfrm>
        <a:off x="1780" y="734412"/>
        <a:ext cx="1906948" cy="1144169"/>
      </dsp:txXfrm>
    </dsp:sp>
    <dsp:sp modelId="{84D3852C-F31B-1941-9DBE-086E95CFAE7F}">
      <dsp:nvSpPr>
        <dsp:cNvPr id="0" name=""/>
        <dsp:cNvSpPr/>
      </dsp:nvSpPr>
      <dsp:spPr>
        <a:xfrm>
          <a:off x="4252475" y="1260777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5510" y="1304304"/>
        <a:ext cx="21929" cy="4385"/>
      </dsp:txXfrm>
    </dsp:sp>
    <dsp:sp modelId="{6624F092-2701-6546-B034-611BF57CA025}">
      <dsp:nvSpPr>
        <dsp:cNvPr id="0" name=""/>
        <dsp:cNvSpPr/>
      </dsp:nvSpPr>
      <dsp:spPr>
        <a:xfrm>
          <a:off x="2347327" y="734412"/>
          <a:ext cx="1906948" cy="1144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2347327" y="734412"/>
        <a:ext cx="1906948" cy="1144169"/>
      </dsp:txXfrm>
    </dsp:sp>
    <dsp:sp modelId="{EFB060DC-13E0-CC47-83DB-743972B0E75F}">
      <dsp:nvSpPr>
        <dsp:cNvPr id="0" name=""/>
        <dsp:cNvSpPr/>
      </dsp:nvSpPr>
      <dsp:spPr>
        <a:xfrm>
          <a:off x="6598022" y="1260777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1056" y="1304304"/>
        <a:ext cx="21929" cy="4385"/>
      </dsp:txXfrm>
    </dsp:sp>
    <dsp:sp modelId="{A4A00DED-E98B-5847-B314-4ECD56FBE30D}">
      <dsp:nvSpPr>
        <dsp:cNvPr id="0" name=""/>
        <dsp:cNvSpPr/>
      </dsp:nvSpPr>
      <dsp:spPr>
        <a:xfrm>
          <a:off x="4692874" y="734412"/>
          <a:ext cx="1906948" cy="11441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Test and Train Datasets</a:t>
          </a:r>
        </a:p>
      </dsp:txBody>
      <dsp:txXfrm>
        <a:off x="4692874" y="734412"/>
        <a:ext cx="1906948" cy="1144169"/>
      </dsp:txXfrm>
    </dsp:sp>
    <dsp:sp modelId="{E1FA911F-118F-F544-AE95-43BC70BDFFC1}">
      <dsp:nvSpPr>
        <dsp:cNvPr id="0" name=""/>
        <dsp:cNvSpPr/>
      </dsp:nvSpPr>
      <dsp:spPr>
        <a:xfrm>
          <a:off x="955254" y="1876781"/>
          <a:ext cx="7036640" cy="407998"/>
        </a:xfrm>
        <a:custGeom>
          <a:avLst/>
          <a:gdLst/>
          <a:ahLst/>
          <a:cxnLst/>
          <a:rect l="0" t="0" r="0" b="0"/>
          <a:pathLst>
            <a:path>
              <a:moveTo>
                <a:pt x="7036640" y="0"/>
              </a:moveTo>
              <a:lnTo>
                <a:pt x="7036640" y="221099"/>
              </a:lnTo>
              <a:lnTo>
                <a:pt x="0" y="221099"/>
              </a:lnTo>
              <a:lnTo>
                <a:pt x="0" y="407998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7317" y="2078588"/>
        <a:ext cx="352514" cy="4385"/>
      </dsp:txXfrm>
    </dsp:sp>
    <dsp:sp modelId="{F56FF181-CBA0-A74A-B063-3B76233816D2}">
      <dsp:nvSpPr>
        <dsp:cNvPr id="0" name=""/>
        <dsp:cNvSpPr/>
      </dsp:nvSpPr>
      <dsp:spPr>
        <a:xfrm>
          <a:off x="7038421" y="734412"/>
          <a:ext cx="1906948" cy="1144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Standardization</a:t>
          </a:r>
        </a:p>
      </dsp:txBody>
      <dsp:txXfrm>
        <a:off x="7038421" y="734412"/>
        <a:ext cx="1906948" cy="1144169"/>
      </dsp:txXfrm>
    </dsp:sp>
    <dsp:sp modelId="{761448ED-9AC3-444A-B32F-03FFDB13F52E}">
      <dsp:nvSpPr>
        <dsp:cNvPr id="0" name=""/>
        <dsp:cNvSpPr/>
      </dsp:nvSpPr>
      <dsp:spPr>
        <a:xfrm>
          <a:off x="1906928" y="2843544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9963" y="2887071"/>
        <a:ext cx="21929" cy="4385"/>
      </dsp:txXfrm>
    </dsp:sp>
    <dsp:sp modelId="{76DDE8E1-96EB-304F-BF1D-93212ED08155}">
      <dsp:nvSpPr>
        <dsp:cNvPr id="0" name=""/>
        <dsp:cNvSpPr/>
      </dsp:nvSpPr>
      <dsp:spPr>
        <a:xfrm>
          <a:off x="1780" y="2317180"/>
          <a:ext cx="1906948" cy="11441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Oversampling</a:t>
          </a:r>
        </a:p>
      </dsp:txBody>
      <dsp:txXfrm>
        <a:off x="1780" y="2317180"/>
        <a:ext cx="1906948" cy="1144169"/>
      </dsp:txXfrm>
    </dsp:sp>
    <dsp:sp modelId="{C014ECE2-F10B-C441-B81C-69E721872C24}">
      <dsp:nvSpPr>
        <dsp:cNvPr id="0" name=""/>
        <dsp:cNvSpPr/>
      </dsp:nvSpPr>
      <dsp:spPr>
        <a:xfrm>
          <a:off x="4252475" y="2843544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5510" y="2887071"/>
        <a:ext cx="21929" cy="4385"/>
      </dsp:txXfrm>
    </dsp:sp>
    <dsp:sp modelId="{FAF76BB9-AACE-AE49-ABFB-4C5832B21E0F}">
      <dsp:nvSpPr>
        <dsp:cNvPr id="0" name=""/>
        <dsp:cNvSpPr/>
      </dsp:nvSpPr>
      <dsp:spPr>
        <a:xfrm>
          <a:off x="2347327" y="2317180"/>
          <a:ext cx="1906948" cy="1144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Initializing ML Model</a:t>
          </a:r>
        </a:p>
      </dsp:txBody>
      <dsp:txXfrm>
        <a:off x="2347327" y="2317180"/>
        <a:ext cx="1906948" cy="1144169"/>
      </dsp:txXfrm>
    </dsp:sp>
    <dsp:sp modelId="{FFB11885-2196-F342-9FD9-4B8F535F30CC}">
      <dsp:nvSpPr>
        <dsp:cNvPr id="0" name=""/>
        <dsp:cNvSpPr/>
      </dsp:nvSpPr>
      <dsp:spPr>
        <a:xfrm>
          <a:off x="6598022" y="2843544"/>
          <a:ext cx="40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99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1056" y="2887071"/>
        <a:ext cx="21929" cy="4385"/>
      </dsp:txXfrm>
    </dsp:sp>
    <dsp:sp modelId="{2F992B4C-7F66-354A-A6E5-393B576BA92B}">
      <dsp:nvSpPr>
        <dsp:cNvPr id="0" name=""/>
        <dsp:cNvSpPr/>
      </dsp:nvSpPr>
      <dsp:spPr>
        <a:xfrm>
          <a:off x="4692874" y="2317180"/>
          <a:ext cx="1906948" cy="1144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Analyzing ML Model Metrics</a:t>
          </a:r>
        </a:p>
      </dsp:txBody>
      <dsp:txXfrm>
        <a:off x="4692874" y="2317180"/>
        <a:ext cx="1906948" cy="1144169"/>
      </dsp:txXfrm>
    </dsp:sp>
    <dsp:sp modelId="{EF034B26-87FE-AB43-B2CF-33F45C0F20C9}">
      <dsp:nvSpPr>
        <dsp:cNvPr id="0" name=""/>
        <dsp:cNvSpPr/>
      </dsp:nvSpPr>
      <dsp:spPr>
        <a:xfrm>
          <a:off x="7038421" y="2317180"/>
          <a:ext cx="1906948" cy="11441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442" tIns="98084" rIns="93442" bIns="98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Cross Validation and Hyperparameter Tuning</a:t>
          </a:r>
        </a:p>
      </dsp:txBody>
      <dsp:txXfrm>
        <a:off x="7038421" y="2317180"/>
        <a:ext cx="1906948" cy="1144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onbooks.org/Images/neural-network-01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onbooks.org/Images/neural-network-0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5921-BBDF-022A-6095-01B44D922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Alzheimer’s Classification using MRI Images with 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eural Network Models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FF223-E681-82A0-3614-F95B04EBF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TRGN 515</a:t>
            </a:r>
          </a:p>
          <a:p>
            <a:r>
              <a:rPr lang="en-US" dirty="0" err="1"/>
              <a:t>Bigy</a:t>
            </a:r>
            <a:r>
              <a:rPr lang="en-US" dirty="0"/>
              <a:t> </a:t>
            </a:r>
            <a:r>
              <a:rPr lang="en-US" dirty="0" err="1"/>
              <a:t>Ambat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F43C-8932-92D5-2026-35BF3C41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89BB-9E5D-889B-0C98-8D4CFD74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Models based on pixel data are highly sensitive to feature scaling</a:t>
            </a:r>
          </a:p>
          <a:p>
            <a:r>
              <a:rPr lang="en-US" dirty="0"/>
              <a:t>Scaling methods such as </a:t>
            </a:r>
            <a:r>
              <a:rPr lang="en-US" dirty="0" err="1"/>
              <a:t>StrandardScalar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would be sufficient</a:t>
            </a:r>
          </a:p>
          <a:p>
            <a:r>
              <a:rPr lang="en-US" dirty="0"/>
              <a:t>A simpler method:</a:t>
            </a:r>
          </a:p>
          <a:p>
            <a:pPr lvl="1"/>
            <a:r>
              <a:rPr lang="en-US" sz="2000" dirty="0"/>
              <a:t>The Maximum Pixel Value for both the train and test dataset is 255</a:t>
            </a:r>
          </a:p>
          <a:p>
            <a:pPr lvl="1"/>
            <a:r>
              <a:rPr lang="en-US" sz="2000" dirty="0"/>
              <a:t>Divide all pixel values of the train and test dataset by 255 </a:t>
            </a:r>
          </a:p>
          <a:p>
            <a:pPr lvl="1"/>
            <a:r>
              <a:rPr lang="en-US" sz="2000" dirty="0"/>
              <a:t>All pixel values will range form 0-1</a:t>
            </a:r>
          </a:p>
          <a:p>
            <a:pPr lvl="1"/>
            <a:r>
              <a:rPr lang="en-US" sz="2000" dirty="0"/>
              <a:t>The train and test datasets are now standardized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9DAA3-8816-5F88-4824-A8CFAE8B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6021386"/>
            <a:ext cx="8032750" cy="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C386-676B-BAFA-167B-032AD84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Initial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75C1-5E58-A477-90D2-AA5DB633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Imbalanced Classification Issue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Moderate Demented Class has an order of magnitude lower data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Oversampling is a possible solution (will be addressed later)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There are too little datapoints for the Moderate Demented Class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Oversampling from such this class may induce learning problems in the ML model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Solution =&gt; Remove the Moderate Demented Class from the train and test datasets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ML Model will now be trained for the following 3 Classes: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1. Non Demented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2. Very Mild Demented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3. Mild Demented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CF9B0C7-4476-4D19-49B8-91A044D4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032220"/>
            <a:ext cx="4182424" cy="4067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9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EFB-0813-A8D4-D789-7BE868E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B8E1-2866-CDC9-1484-655CE321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72506"/>
            <a:ext cx="6360744" cy="4195481"/>
          </a:xfrm>
        </p:spPr>
        <p:txBody>
          <a:bodyPr>
            <a:normAutofit/>
          </a:bodyPr>
          <a:lstStyle/>
          <a:p>
            <a:r>
              <a:rPr lang="en-US" dirty="0"/>
              <a:t>Used to correct for an imbalanced dataset</a:t>
            </a:r>
          </a:p>
          <a:p>
            <a:r>
              <a:rPr lang="en-US" dirty="0"/>
              <a:t>An imbalanced dataset can cause the ML model to learn improperly</a:t>
            </a:r>
          </a:p>
          <a:p>
            <a:r>
              <a:rPr lang="en-US" dirty="0"/>
              <a:t>Synthetic Minority Oversampling Technique =&gt; Duplicates examples from the minority classes. Random samples from the minority class are added (with replacement) to the train dataset. The process is repeated until the dataset classes are equal</a:t>
            </a:r>
          </a:p>
          <a:p>
            <a:r>
              <a:rPr lang="en-US" dirty="0"/>
              <a:t>Oversampling works even for multi-class classification</a:t>
            </a:r>
          </a:p>
          <a:p>
            <a:endParaRPr lang="en-US" dirty="0"/>
          </a:p>
        </p:txBody>
      </p:sp>
      <p:pic>
        <p:nvPicPr>
          <p:cNvPr id="4" name="Picture 2" descr="Over Sampling (Random Oversampling &amp; SMOTE)">
            <a:extLst>
              <a:ext uri="{FF2B5EF4-FFF2-40B4-BE49-F238E27FC236}">
                <a16:creationId xmlns:a16="http://schemas.microsoft.com/office/drawing/2014/main" id="{0CFDD355-F216-8AB5-1A2F-B4B0E5FB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688" y="1826667"/>
            <a:ext cx="4246891" cy="30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FF762-EA66-CC54-4922-2DF34CC47507}"/>
              </a:ext>
            </a:extLst>
          </p:cNvPr>
          <p:cNvSpPr txBox="1"/>
          <p:nvPr/>
        </p:nvSpPr>
        <p:spPr>
          <a:xfrm>
            <a:off x="11185715" y="4871607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2172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EC47-F320-1D48-EA7D-644EC048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6A70-A445-E5C7-FA9E-CF430650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570" y="1331118"/>
            <a:ext cx="4396339" cy="4195763"/>
          </a:xfrm>
        </p:spPr>
        <p:txBody>
          <a:bodyPr/>
          <a:lstStyle/>
          <a:p>
            <a:r>
              <a:rPr lang="en-US" dirty="0"/>
              <a:t>Before Oversampling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4A8A3-6A1F-6492-4CB7-4F3567542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368" y="1326636"/>
            <a:ext cx="4396341" cy="4200245"/>
          </a:xfrm>
        </p:spPr>
        <p:txBody>
          <a:bodyPr/>
          <a:lstStyle/>
          <a:p>
            <a:r>
              <a:rPr lang="en-US" dirty="0"/>
              <a:t>After Oversampling</a:t>
            </a:r>
          </a:p>
        </p:txBody>
      </p:sp>
      <p:pic>
        <p:nvPicPr>
          <p:cNvPr id="5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471B8F7-5D90-2BB5-3B7E-04128C09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06" y="1799282"/>
            <a:ext cx="4668464" cy="453967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9D37B82-0C72-B76A-11DB-805AE53C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6" y="1853248"/>
            <a:ext cx="4668464" cy="44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1018-B2C8-82EE-E17D-35F2805E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Introduction to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746C-B65B-1C39-B7BD-34765A29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553209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Layer =&gt; Each note represents a feature of data</a:t>
            </a:r>
          </a:p>
          <a:p>
            <a:r>
              <a:rPr lang="en-US" dirty="0"/>
              <a:t>Output Layer =&gt; Each node represents an outcome (classification)</a:t>
            </a:r>
          </a:p>
          <a:p>
            <a:r>
              <a:rPr lang="en-US" dirty="0"/>
              <a:t>Hidden Layers </a:t>
            </a:r>
          </a:p>
          <a:p>
            <a:r>
              <a:rPr lang="en-US" dirty="0"/>
              <a:t>The lines represent weights</a:t>
            </a:r>
          </a:p>
          <a:p>
            <a:r>
              <a:rPr lang="en-US" dirty="0"/>
              <a:t>Activation Function =&gt; A sum of the weight and input values of the previous node</a:t>
            </a:r>
          </a:p>
          <a:p>
            <a:r>
              <a:rPr lang="en-US" dirty="0"/>
              <a:t>Analogous to action potential and function of neurons in biology</a:t>
            </a:r>
          </a:p>
          <a:p>
            <a:endParaRPr lang="en-US" dirty="0"/>
          </a:p>
        </p:txBody>
      </p:sp>
      <p:pic>
        <p:nvPicPr>
          <p:cNvPr id="4" name="Picture 14" descr="Activation Functions in Neural Networks [12 Types &amp; Use Cases]">
            <a:extLst>
              <a:ext uri="{FF2B5EF4-FFF2-40B4-BE49-F238E27FC236}">
                <a16:creationId xmlns:a16="http://schemas.microsoft.com/office/drawing/2014/main" id="{A408A381-97AD-DAB9-E23F-580F597B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11306"/>
            <a:ext cx="3588640" cy="268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E1F8D35-CE3E-B28B-F8BB-FB47132C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4129393"/>
            <a:ext cx="5160935" cy="2515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28D5C-54CF-0334-49CB-CE804A5F0F8F}"/>
              </a:ext>
            </a:extLst>
          </p:cNvPr>
          <p:cNvSpPr txBox="1"/>
          <p:nvPr/>
        </p:nvSpPr>
        <p:spPr>
          <a:xfrm>
            <a:off x="9864255" y="3695026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54479-FFBA-2E8C-E110-727DEA8FD70F}"/>
              </a:ext>
            </a:extLst>
          </p:cNvPr>
          <p:cNvSpPr txBox="1"/>
          <p:nvPr/>
        </p:nvSpPr>
        <p:spPr>
          <a:xfrm>
            <a:off x="11256935" y="6395891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3710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6D9F-1D3B-A96B-DEFF-592A8A8E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23A4-FCA9-83EF-E080-3AA83189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est Neural Network GIFs | Gfycat">
            <a:extLst>
              <a:ext uri="{FF2B5EF4-FFF2-40B4-BE49-F238E27FC236}">
                <a16:creationId xmlns:a16="http://schemas.microsoft.com/office/drawing/2014/main" id="{D62579ED-3282-6C74-0C9F-B8C17069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5" y="1362069"/>
            <a:ext cx="9135453" cy="51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4A048-64F3-03B1-99A5-26795D8AA808}"/>
              </a:ext>
            </a:extLst>
          </p:cNvPr>
          <p:cNvSpPr txBox="1"/>
          <p:nvPr/>
        </p:nvSpPr>
        <p:spPr>
          <a:xfrm>
            <a:off x="9916198" y="6278165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18847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EBF3-1429-C0C2-CA70-6397F106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E845-18C9-4A9B-9C97-B4D9914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6983"/>
            <a:ext cx="5648362" cy="4195481"/>
          </a:xfrm>
        </p:spPr>
        <p:txBody>
          <a:bodyPr/>
          <a:lstStyle/>
          <a:p>
            <a:r>
              <a:rPr lang="en-US" dirty="0"/>
              <a:t>The error is propagated backwards through the network and the error for each neuron is calculated</a:t>
            </a:r>
          </a:p>
          <a:p>
            <a:r>
              <a:rPr lang="en-US" dirty="0"/>
              <a:t>Adjust the weights and biases of each neuron to minimize error</a:t>
            </a:r>
          </a:p>
          <a:p>
            <a:r>
              <a:rPr lang="en-US" dirty="0"/>
              <a:t>This process is repeated for each datapoint until the error for the training data is below a certain threshold</a:t>
            </a:r>
          </a:p>
          <a:p>
            <a:r>
              <a:rPr lang="en-US" dirty="0"/>
              <a:t>Weights and Biases for each neuron will eventually converge to a value</a:t>
            </a:r>
          </a:p>
          <a:p>
            <a:r>
              <a:rPr lang="en-US" dirty="0"/>
              <a:t>This is analogous to “learning”</a:t>
            </a:r>
          </a:p>
          <a:p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2E6782-DDED-BF55-9432-2ECDAF4A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07" y="1579769"/>
            <a:ext cx="6017750" cy="3387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04870-544A-CC94-7B0E-2D2B29988C2C}"/>
              </a:ext>
            </a:extLst>
          </p:cNvPr>
          <p:cNvSpPr txBox="1"/>
          <p:nvPr/>
        </p:nvSpPr>
        <p:spPr>
          <a:xfrm>
            <a:off x="11672272" y="5020670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94865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A4786-5E30-2249-4AF9-11809FCB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Classification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78BC9-26B4-9B9D-F359-3948D56D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44055" cy="4195481"/>
          </a:xfrm>
        </p:spPr>
        <p:txBody>
          <a:bodyPr/>
          <a:lstStyle/>
          <a:p>
            <a:r>
              <a:rPr lang="en-US" sz="2000" dirty="0"/>
              <a:t>I will be using an MLP (Multi-Layer Perceptron) based model from Scikit-learn</a:t>
            </a:r>
          </a:p>
          <a:p>
            <a:r>
              <a:rPr lang="en-US" sz="2000" dirty="0"/>
              <a:t>Generally, MLPs are a great model for pixel data since the individual pixel values can be fed directly into the input layer</a:t>
            </a:r>
          </a:p>
          <a:p>
            <a:r>
              <a:rPr lang="en-US" dirty="0"/>
              <a:t>MLP based Models tend to ”Overfit”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Structure of MLP classifier. | Download Scientific Diagram">
            <a:extLst>
              <a:ext uri="{FF2B5EF4-FFF2-40B4-BE49-F238E27FC236}">
                <a16:creationId xmlns:a16="http://schemas.microsoft.com/office/drawing/2014/main" id="{D7FD85F7-4991-7408-F0ED-3328CECF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191" y="1340593"/>
            <a:ext cx="3720020" cy="26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4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33F2-142C-A0DC-5C96-BD58BDC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MLP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2933-3AE7-5010-4002-4C5FB5AD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6705556" cy="484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set by the user to initialize the model (are not affected by the training of the model)</a:t>
            </a:r>
          </a:p>
          <a:p>
            <a:r>
              <a:rPr lang="en-US" dirty="0"/>
              <a:t>Control the learning behavior of the model and impact model accuracy and versatility </a:t>
            </a:r>
          </a:p>
          <a:p>
            <a:r>
              <a:rPr lang="en-US" dirty="0"/>
              <a:t>Common Hyperparameters for Neural Networks: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Number of Hidden Layers (10,10)</a:t>
            </a:r>
          </a:p>
          <a:p>
            <a:pPr lvl="2"/>
            <a:r>
              <a:rPr lang="en-US" dirty="0"/>
              <a:t>Indicates 10 hidden layers with 10 neurons each</a:t>
            </a:r>
          </a:p>
          <a:p>
            <a:pPr lvl="1"/>
            <a:r>
              <a:rPr lang="en-US" dirty="0"/>
              <a:t>Number of Epochs (number of times dataset is fed through the model)</a:t>
            </a:r>
          </a:p>
          <a:p>
            <a:pPr lvl="1"/>
            <a:r>
              <a:rPr lang="en-US" dirty="0"/>
              <a:t>Optimization Algorithm Setting (”Stochastic Gradient Descent”, “Adam”, “</a:t>
            </a:r>
            <a:r>
              <a:rPr lang="en-US" dirty="0" err="1"/>
              <a:t>lbgfs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Alpha (Strength of L2 Regularization)</a:t>
            </a:r>
          </a:p>
          <a:p>
            <a:pPr lvl="2"/>
            <a:r>
              <a:rPr lang="en-US" dirty="0"/>
              <a:t>(Regularization =&gt; A value that penalizes “overfitting”)  </a:t>
            </a:r>
          </a:p>
        </p:txBody>
      </p:sp>
      <p:pic>
        <p:nvPicPr>
          <p:cNvPr id="1026" name="Picture 2" descr="Regularization Technique in Linear Model - Analytics Vidhya">
            <a:extLst>
              <a:ext uri="{FF2B5EF4-FFF2-40B4-BE49-F238E27FC236}">
                <a16:creationId xmlns:a16="http://schemas.microsoft.com/office/drawing/2014/main" id="{1426C98C-CD16-0CFB-DFDA-47871987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67" y="1388243"/>
            <a:ext cx="4035801" cy="236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6BD35-7335-6A16-D419-1BEBE54B4EEE}"/>
              </a:ext>
            </a:extLst>
          </p:cNvPr>
          <p:cNvSpPr txBox="1"/>
          <p:nvPr/>
        </p:nvSpPr>
        <p:spPr>
          <a:xfrm>
            <a:off x="11286025" y="3811371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[5]</a:t>
            </a:r>
          </a:p>
        </p:txBody>
      </p:sp>
      <p:pic>
        <p:nvPicPr>
          <p:cNvPr id="5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EE5282C-B94C-358C-0704-80440F56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08525" y="4114576"/>
            <a:ext cx="4853628" cy="236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1DAA1-FE85-5B9A-970D-F1843755C05F}"/>
              </a:ext>
            </a:extLst>
          </p:cNvPr>
          <p:cNvSpPr txBox="1"/>
          <p:nvPr/>
        </p:nvSpPr>
        <p:spPr>
          <a:xfrm>
            <a:off x="11026161" y="6480720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7413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3065-ECAD-3593-6F6B-9DD9DA38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Instance of MLP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12AD-85C3-7F0E-A16D-D1AEEEFF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78" y="1452416"/>
            <a:ext cx="8946541" cy="4195481"/>
          </a:xfrm>
        </p:spPr>
        <p:txBody>
          <a:bodyPr/>
          <a:lstStyle/>
          <a:p>
            <a:pPr marL="128016" indent="-128016" defTabSz="512064">
              <a:spcBef>
                <a:spcPts val="560"/>
              </a:spcBef>
            </a:pPr>
            <a:r>
              <a:rPr lang="en-US" dirty="0"/>
              <a:t>The default hyperparameters did not work since the model’s weights and biases failed to converge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en-US" dirty="0"/>
              <a:t>I initialized the model using the following hyperparameters through trial and error</a:t>
            </a:r>
          </a:p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426429E-9F64-9556-E5A3-089EEB38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6" y="6049711"/>
            <a:ext cx="11823487" cy="447976"/>
          </a:xfrm>
          <a:prstGeom prst="rect">
            <a:avLst/>
          </a:prstGeom>
        </p:spPr>
      </p:pic>
      <p:pic>
        <p:nvPicPr>
          <p:cNvPr id="5" name="Picture 2" descr="Structure of MLP classifier. | Download Scientific Diagram">
            <a:extLst>
              <a:ext uri="{FF2B5EF4-FFF2-40B4-BE49-F238E27FC236}">
                <a16:creationId xmlns:a16="http://schemas.microsoft.com/office/drawing/2014/main" id="{9874DA03-4B26-0602-3C9A-F6D48016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462" y="2852946"/>
            <a:ext cx="3720020" cy="26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5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91E-C2C0-1B70-7738-CC75D63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D603-C587-BE75-AA4C-24A0543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Honors Project in Undergrad on Neural Network ML algorithms and application in the Healthcare Industry</a:t>
            </a:r>
          </a:p>
          <a:p>
            <a:r>
              <a:rPr lang="en-US" sz="2000" dirty="0"/>
              <a:t>Examined the inner workings of ML Diagnostic Models using statistics and philosophy of logic material to explain the “black box” problem</a:t>
            </a:r>
          </a:p>
          <a:p>
            <a:r>
              <a:rPr lang="en-US" sz="2000" dirty="0"/>
              <a:t>I wanted to develop a Clinical Diagnostic ML Model utilizing a computational approach</a:t>
            </a:r>
          </a:p>
          <a:p>
            <a:r>
              <a:rPr lang="en-US" dirty="0"/>
              <a:t>Neural Networks are a very advanced form of Machine Learning that have emerged fairly recently and have proven to be very successful in clinical diagnostic contexts</a:t>
            </a:r>
          </a:p>
        </p:txBody>
      </p:sp>
    </p:spTree>
    <p:extLst>
      <p:ext uri="{BB962C8B-B14F-4D97-AF65-F5344CB8AC3E}">
        <p14:creationId xmlns:p14="http://schemas.microsoft.com/office/powerpoint/2010/main" val="170055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337B-08E5-FFE9-FCBE-6F8B28CF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3961-1499-35C5-5EBD-AED66399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82" y="1269329"/>
            <a:ext cx="6989139" cy="18672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100% Accuracy on Training and 50% Accuracy on Testing Data</a:t>
            </a:r>
          </a:p>
          <a:p>
            <a:r>
              <a:rPr lang="en-US" dirty="0"/>
              <a:t>The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/>
              <a:t>training and testing confusion matrices indicate that the model is significantly overfitting with these hyperparameters</a:t>
            </a:r>
          </a:p>
          <a:p>
            <a:r>
              <a:rPr lang="en-US" dirty="0"/>
              <a:t>Clearly the MLP Model needs some fine tuning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3F01E11-3970-DE55-711A-48826ED0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136605"/>
            <a:ext cx="4236701" cy="3509968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4F017F5-CCE2-5839-CE0E-6EBD9E8B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19" y="3136605"/>
            <a:ext cx="4156541" cy="350996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D42EA7-C549-A651-CECC-ED0E39AA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4450"/>
              </p:ext>
            </p:extLst>
          </p:nvPr>
        </p:nvGraphicFramePr>
        <p:xfrm>
          <a:off x="7137599" y="513880"/>
          <a:ext cx="30631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82">
                  <a:extLst>
                    <a:ext uri="{9D8B030D-6E8A-4147-A177-3AD203B41FA5}">
                      <a16:colId xmlns:a16="http://schemas.microsoft.com/office/drawing/2014/main" val="406251597"/>
                    </a:ext>
                  </a:extLst>
                </a:gridCol>
                <a:gridCol w="1531582">
                  <a:extLst>
                    <a:ext uri="{9D8B030D-6E8A-4147-A177-3AD203B41FA5}">
                      <a16:colId xmlns:a16="http://schemas.microsoft.com/office/drawing/2014/main" val="2357636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39665"/>
                  </a:ext>
                </a:extLst>
              </a:tr>
              <a:tr h="2169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19620"/>
                  </a:ext>
                </a:extLst>
              </a:tr>
              <a:tr h="2169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61141"/>
                  </a:ext>
                </a:extLst>
              </a:tr>
              <a:tr h="3797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Mild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4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2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5C89-43F5-77DA-C9FF-2DFADF3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123F-4406-C4C2-2DE3-0A20614E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81794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Hyperparameter Issue</a:t>
            </a:r>
          </a:p>
          <a:p>
            <a:pPr lvl="1"/>
            <a:r>
              <a:rPr lang="en-US" dirty="0"/>
              <a:t>Hyperparameter combinations play a huge role in model accuracy and generalizability to new data</a:t>
            </a:r>
          </a:p>
          <a:p>
            <a:pPr lvl="1"/>
            <a:r>
              <a:rPr lang="en-US" dirty="0"/>
              <a:t>The combinations that are optimal can be vastly different depending on the model architecture and the dataset</a:t>
            </a:r>
          </a:p>
          <a:p>
            <a:r>
              <a:rPr lang="en-US" dirty="0"/>
              <a:t>Metrics Issue</a:t>
            </a:r>
          </a:p>
          <a:p>
            <a:pPr lvl="1"/>
            <a:r>
              <a:rPr lang="en-US" dirty="0"/>
              <a:t>Due to the large dataset, its difficult to assess accuracy</a:t>
            </a:r>
          </a:p>
          <a:p>
            <a:pPr lvl="1"/>
            <a:r>
              <a:rPr lang="en-US" dirty="0"/>
              <a:t>Cross-Validation splits the dataset randomly into a training and validation sets</a:t>
            </a:r>
          </a:p>
          <a:p>
            <a:pPr lvl="1"/>
            <a:r>
              <a:rPr lang="en-US" dirty="0"/>
              <a:t>Outputs average accuracy from different splits of the data</a:t>
            </a:r>
          </a:p>
          <a:p>
            <a:pPr lvl="1"/>
            <a:r>
              <a:rPr lang="en-US" dirty="0"/>
              <a:t>Called k-fold validation</a:t>
            </a:r>
          </a:p>
          <a:p>
            <a:endParaRPr lang="en-US" dirty="0"/>
          </a:p>
        </p:txBody>
      </p:sp>
      <p:pic>
        <p:nvPicPr>
          <p:cNvPr id="2050" name="Picture 2" descr="Cross-Validation - MATLAB &amp; Simulink">
            <a:extLst>
              <a:ext uri="{FF2B5EF4-FFF2-40B4-BE49-F238E27FC236}">
                <a16:creationId xmlns:a16="http://schemas.microsoft.com/office/drawing/2014/main" id="{B43C8A26-E809-F5E9-50E9-15BB5E68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57" y="4136842"/>
            <a:ext cx="4101841" cy="223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3ADD3-1477-C3F7-DBAA-C54DB3204D82}"/>
              </a:ext>
            </a:extLst>
          </p:cNvPr>
          <p:cNvSpPr txBox="1"/>
          <p:nvPr/>
        </p:nvSpPr>
        <p:spPr>
          <a:xfrm>
            <a:off x="11026161" y="6480720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91220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EE2F-2179-46B3-BAB7-AD937E1E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Hyperparameter 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E845-3A1A-ACD5-8A55-7274748A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sk</a:t>
            </a:r>
            <a:r>
              <a:rPr lang="en-US" dirty="0"/>
              <a:t>-learn documentation, “</a:t>
            </a:r>
            <a:r>
              <a:rPr lang="en-US" dirty="0" err="1"/>
              <a:t>lbgfs</a:t>
            </a:r>
            <a:r>
              <a:rPr lang="en-US" dirty="0"/>
              <a:t>” weight optimizer is quite good to converge the weights of the model</a:t>
            </a:r>
          </a:p>
          <a:p>
            <a:r>
              <a:rPr lang="en-US" dirty="0"/>
              <a:t>Need to increase the hyperparameter alpha to penalize overfitting</a:t>
            </a:r>
          </a:p>
          <a:p>
            <a:r>
              <a:rPr lang="en-US" dirty="0"/>
              <a:t>Hidden Layer Size is too shallow for the dataset</a:t>
            </a:r>
          </a:p>
          <a:p>
            <a:r>
              <a:rPr lang="en-US" dirty="0"/>
              <a:t>Max Iterator Value needs to increase to allow model convergence even though this cause 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5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DFF9-73EA-04DC-BDB0-39AB3059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0D93-2B93-8721-7377-F49F23F0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28" y="1331259"/>
            <a:ext cx="6280127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Scikit-learn method to perform hyperparameter tuning  and cross-validation simultaneously</a:t>
            </a:r>
          </a:p>
          <a:p>
            <a:r>
              <a:rPr lang="en-US" dirty="0"/>
              <a:t>You can select a specific of hyperparameter values and the program will try each possible combination</a:t>
            </a:r>
          </a:p>
          <a:p>
            <a:r>
              <a:rPr lang="en-US" dirty="0"/>
              <a:t>Performs k-fold cross validation with a variable k-value</a:t>
            </a:r>
          </a:p>
          <a:p>
            <a:r>
              <a:rPr lang="en-US" dirty="0"/>
              <a:t>Challenge: Very Computationally Intensive</a:t>
            </a:r>
          </a:p>
          <a:p>
            <a:r>
              <a:rPr lang="en-US" dirty="0"/>
              <a:t>Best hyperparameters: {'alpha': 0.1, '</a:t>
            </a:r>
            <a:r>
              <a:rPr lang="en-US" dirty="0" err="1"/>
              <a:t>hidden_layer_sizes</a:t>
            </a:r>
            <a:r>
              <a:rPr lang="en-US" dirty="0"/>
              <a:t>': (50,), '</a:t>
            </a:r>
            <a:r>
              <a:rPr lang="en-US" dirty="0" err="1"/>
              <a:t>max_iter</a:t>
            </a:r>
            <a:r>
              <a:rPr lang="en-US" dirty="0"/>
              <a:t>': 900, 'solver': '</a:t>
            </a:r>
            <a:r>
              <a:rPr lang="en-US" dirty="0" err="1"/>
              <a:t>lbfgs</a:t>
            </a:r>
            <a:r>
              <a:rPr lang="en-US" dirty="0"/>
              <a:t>'}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EB4AF1-2F25-019E-A159-64B394D7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02" y="1651380"/>
            <a:ext cx="4938070" cy="1263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E5C9D-1B1E-DB2D-E6D6-7AA9403B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5" y="5859359"/>
            <a:ext cx="11828190" cy="4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D3F-EB58-AD8D-A5B9-E12C5400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Run Times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DBF8FE6-EF4A-CCDA-8085-54E9D2F52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69" y="1441472"/>
            <a:ext cx="8278215" cy="4868276"/>
          </a:xfrm>
        </p:spPr>
      </p:pic>
    </p:spTree>
    <p:extLst>
      <p:ext uri="{BB962C8B-B14F-4D97-AF65-F5344CB8AC3E}">
        <p14:creationId xmlns:p14="http://schemas.microsoft.com/office/powerpoint/2010/main" val="344706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DBA4-46FC-7DF3-CEE7-66C3ADF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6188" cy="1400530"/>
          </a:xfrm>
        </p:spPr>
        <p:txBody>
          <a:bodyPr/>
          <a:lstStyle/>
          <a:p>
            <a:r>
              <a:rPr lang="en-US" dirty="0"/>
              <a:t>Post-Hyperparameter Tuning Metrics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13798F7-E9E1-5348-D509-4815B609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" y="2659304"/>
            <a:ext cx="4731152" cy="3977672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DAD2CE8C-7851-41E2-D864-5A83ADAC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0" y="1105558"/>
            <a:ext cx="3919466" cy="1495379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8508CB6-4B95-434B-637C-D483DA0A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60" y="2659304"/>
            <a:ext cx="4731151" cy="393687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8341D16C-B6A7-B9B6-31F1-C5D00D0D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192" y="1105558"/>
            <a:ext cx="3847486" cy="1495379"/>
          </a:xfrm>
          <a:prstGeom prst="rect">
            <a:avLst/>
          </a:prstGeom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D1BCBDEF-C7CA-A65B-86AC-D3B44AFB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11831"/>
              </p:ext>
            </p:extLst>
          </p:nvPr>
        </p:nvGraphicFramePr>
        <p:xfrm>
          <a:off x="10016481" y="5097736"/>
          <a:ext cx="208811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55">
                  <a:extLst>
                    <a:ext uri="{9D8B030D-6E8A-4147-A177-3AD203B41FA5}">
                      <a16:colId xmlns:a16="http://schemas.microsoft.com/office/drawing/2014/main" val="406251597"/>
                    </a:ext>
                  </a:extLst>
                </a:gridCol>
                <a:gridCol w="1044055">
                  <a:extLst>
                    <a:ext uri="{9D8B030D-6E8A-4147-A177-3AD203B41FA5}">
                      <a16:colId xmlns:a16="http://schemas.microsoft.com/office/drawing/2014/main" val="2357636703"/>
                    </a:ext>
                  </a:extLst>
                </a:gridCol>
              </a:tblGrid>
              <a:tr h="187838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39665"/>
                  </a:ext>
                </a:extLst>
              </a:tr>
              <a:tr h="326965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Mild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19620"/>
                  </a:ext>
                </a:extLst>
              </a:tr>
              <a:tr h="32696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61141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Very Mild Demented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4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0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B2D0-A385-CE92-5996-0DD6CC48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4900-421C-1DDC-1612-048CCAF6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229249" cy="4195481"/>
          </a:xfrm>
        </p:spPr>
        <p:txBody>
          <a:bodyPr/>
          <a:lstStyle/>
          <a:p>
            <a:r>
              <a:rPr lang="en-US" dirty="0"/>
              <a:t>Require more computational power for Hyperparameter Tuning and Cross validation</a:t>
            </a:r>
          </a:p>
          <a:p>
            <a:r>
              <a:rPr lang="en-US" dirty="0"/>
              <a:t>Possibly subset into smaller training and test datasets for faster run time</a:t>
            </a:r>
          </a:p>
          <a:p>
            <a:r>
              <a:rPr lang="en-US" dirty="0"/>
              <a:t>Try various ML Models like Random Forests </a:t>
            </a:r>
          </a:p>
          <a:p>
            <a:r>
              <a:rPr lang="en-US" dirty="0"/>
              <a:t>Develop a Convoluted Neural Network Model (CNN) for real world versatility in healthcare environments</a:t>
            </a:r>
          </a:p>
          <a:p>
            <a:endParaRPr lang="en-US" dirty="0"/>
          </a:p>
        </p:txBody>
      </p:sp>
      <p:pic>
        <p:nvPicPr>
          <p:cNvPr id="1028" name="Picture 4" descr="A simplified CNN architecture for dog Classification | Download Scientific  Diagram">
            <a:extLst>
              <a:ext uri="{FF2B5EF4-FFF2-40B4-BE49-F238E27FC236}">
                <a16:creationId xmlns:a16="http://schemas.microsoft.com/office/drawing/2014/main" id="{85CF3C99-2C98-B398-31DC-16CE4FF6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742" y="1431808"/>
            <a:ext cx="5229249" cy="28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60B54-372D-E16C-7C33-7BBBB169C716}"/>
              </a:ext>
            </a:extLst>
          </p:cNvPr>
          <p:cNvSpPr txBox="1"/>
          <p:nvPr/>
        </p:nvSpPr>
        <p:spPr>
          <a:xfrm>
            <a:off x="11302263" y="4433556"/>
            <a:ext cx="51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640737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DE77-E9DE-3BFB-DCDB-0FF1A59C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26ED-0516-01CA-27D3-B7586FE9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>
                <a:effectLst/>
              </a:rPr>
              <a:t>[1]Al-</a:t>
            </a:r>
            <a:r>
              <a:rPr lang="en-US" dirty="0" err="1">
                <a:effectLst/>
              </a:rPr>
              <a:t>Serw</a:t>
            </a:r>
            <a:r>
              <a:rPr lang="en-US" dirty="0">
                <a:effectLst/>
              </a:rPr>
              <a:t>, N. A.-R. (2021, February 21). </a:t>
            </a:r>
            <a:r>
              <a:rPr lang="en-US" i="1" dirty="0" err="1">
                <a:effectLst/>
              </a:rPr>
              <a:t>Undersampling</a:t>
            </a:r>
            <a:r>
              <a:rPr lang="en-US" i="1" dirty="0">
                <a:effectLst/>
              </a:rPr>
              <a:t> and oversampling: An old and a new approach</a:t>
            </a:r>
            <a:r>
              <a:rPr lang="en-US" dirty="0">
                <a:effectLst/>
              </a:rPr>
              <a:t>. Medium. Retrieved April 25, 2023, from https://</a:t>
            </a:r>
            <a:r>
              <a:rPr lang="en-US" dirty="0" err="1">
                <a:effectLst/>
              </a:rPr>
              <a:t>medium.com</a:t>
            </a:r>
            <a:r>
              <a:rPr lang="en-US" dirty="0">
                <a:effectLst/>
              </a:rPr>
              <a:t>/analytics-</a:t>
            </a:r>
            <a:r>
              <a:rPr lang="en-US" dirty="0" err="1">
                <a:effectLst/>
              </a:rPr>
              <a:t>vidhya</a:t>
            </a:r>
            <a:r>
              <a:rPr lang="en-US" dirty="0">
                <a:effectLst/>
              </a:rPr>
              <a:t>/undersampling-and-oversampling-an-old-and-a-new-approach-4f984a0e8392 </a:t>
            </a:r>
          </a:p>
          <a:p>
            <a:r>
              <a:rPr lang="en-US" dirty="0">
                <a:effectLst/>
              </a:rPr>
              <a:t>[2] </a:t>
            </a:r>
            <a:r>
              <a:rPr lang="en-US" i="1" dirty="0">
                <a:effectLst/>
              </a:rPr>
              <a:t>Activation functions in neural networks [12 types &amp; use cases]</a:t>
            </a:r>
            <a:r>
              <a:rPr lang="en-US" dirty="0">
                <a:effectLst/>
              </a:rPr>
              <a:t>. V7. (n.d.). Retrieved April 25, 2023, from https://www.v7labs.com/blog/neural-networks-activation-functions </a:t>
            </a:r>
          </a:p>
          <a:p>
            <a:r>
              <a:rPr lang="en-US" i="1" dirty="0">
                <a:effectLst/>
              </a:rPr>
              <a:t>[3]What is a neural network?</a:t>
            </a:r>
            <a:r>
              <a:rPr lang="en-US" dirty="0">
                <a:effectLst/>
              </a:rPr>
              <a:t> TIBCO Software. (n.d.). Retrieved April 25, 2023, from https://</a:t>
            </a:r>
            <a:r>
              <a:rPr lang="en-US" dirty="0" err="1">
                <a:effectLst/>
              </a:rPr>
              <a:t>www.tibco.com</a:t>
            </a:r>
            <a:r>
              <a:rPr lang="en-US" dirty="0">
                <a:effectLst/>
              </a:rPr>
              <a:t>/reference-center/what-is-a-neural-network </a:t>
            </a:r>
          </a:p>
          <a:p>
            <a:r>
              <a:rPr lang="en-US" dirty="0">
                <a:effectLst/>
              </a:rPr>
              <a:t>[4] </a:t>
            </a:r>
            <a:r>
              <a:rPr lang="en-US" dirty="0" err="1">
                <a:effectLst/>
              </a:rPr>
              <a:t>Gfycat</a:t>
            </a:r>
            <a:r>
              <a:rPr lang="en-US" dirty="0">
                <a:effectLst/>
              </a:rPr>
              <a:t>. (n.d.). </a:t>
            </a:r>
            <a:r>
              <a:rPr lang="en-US" i="1" dirty="0">
                <a:effectLst/>
              </a:rPr>
              <a:t>Best neural network gifs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Gfycat</a:t>
            </a:r>
            <a:r>
              <a:rPr lang="en-US" dirty="0">
                <a:effectLst/>
              </a:rPr>
              <a:t>. Retrieved April 25, 2023, from https://</a:t>
            </a:r>
            <a:r>
              <a:rPr lang="en-US" dirty="0" err="1">
                <a:effectLst/>
              </a:rPr>
              <a:t>gfycat.com</a:t>
            </a:r>
            <a:r>
              <a:rPr lang="en-US" dirty="0">
                <a:effectLst/>
              </a:rPr>
              <a:t>/gifs/search/</a:t>
            </a:r>
            <a:r>
              <a:rPr lang="en-US" dirty="0" err="1">
                <a:effectLst/>
              </a:rPr>
              <a:t>neural+network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[5]</a:t>
            </a:r>
            <a:r>
              <a:rPr lang="en-US" dirty="0">
                <a:effectLst/>
              </a:rPr>
              <a:t>Pandian, S. (2022, September 27). </a:t>
            </a:r>
            <a:r>
              <a:rPr lang="en-US" i="1" dirty="0">
                <a:effectLst/>
              </a:rPr>
              <a:t>Study of regularization techniques of linear models and its roles</a:t>
            </a:r>
            <a:r>
              <a:rPr lang="en-US" dirty="0">
                <a:effectLst/>
              </a:rPr>
              <a:t>. Analytics Vidhya. Retrieved April 25, 2023, from https://</a:t>
            </a:r>
            <a:r>
              <a:rPr lang="en-US" dirty="0" err="1">
                <a:effectLst/>
              </a:rPr>
              <a:t>www.analyticsvidhya.com</a:t>
            </a:r>
            <a:r>
              <a:rPr lang="en-US" dirty="0">
                <a:effectLst/>
              </a:rPr>
              <a:t>/blog/2021/11/study-of-regularization-techniques-of-linear-model-and-its-roles/ </a:t>
            </a:r>
          </a:p>
          <a:p>
            <a:r>
              <a:rPr lang="en-US" i="1" dirty="0"/>
              <a:t>[6]</a:t>
            </a:r>
            <a:r>
              <a:rPr lang="en-US" i="1" dirty="0">
                <a:effectLst/>
              </a:rPr>
              <a:t>Cross-validation</a:t>
            </a:r>
            <a:r>
              <a:rPr lang="en-US" dirty="0">
                <a:effectLst/>
              </a:rPr>
              <a:t>. MATLAB &amp; Simulink. (n.d.). Retrieved April 25, 2023, from https://</a:t>
            </a:r>
            <a:r>
              <a:rPr lang="en-US" dirty="0" err="1">
                <a:effectLst/>
              </a:rPr>
              <a:t>la.mathworks.com</a:t>
            </a:r>
            <a:r>
              <a:rPr lang="en-US" dirty="0">
                <a:effectLst/>
              </a:rPr>
              <a:t>/discovery/cross-</a:t>
            </a:r>
            <a:r>
              <a:rPr lang="en-US" dirty="0" err="1">
                <a:effectLst/>
              </a:rPr>
              <a:t>validation.html</a:t>
            </a:r>
            <a:r>
              <a:rPr lang="en-US" dirty="0">
                <a:effectLst/>
              </a:rPr>
              <a:t> </a:t>
            </a:r>
          </a:p>
          <a:p>
            <a:r>
              <a:rPr lang="en-US" i="1" dirty="0">
                <a:effectLst/>
              </a:rPr>
              <a:t>[7]A simplified CNN Architecture for Dog Classification</a:t>
            </a:r>
            <a:r>
              <a:rPr lang="en-US" dirty="0">
                <a:effectLst/>
              </a:rPr>
              <a:t>. (n.d.). Retrieved April 25, 2023, from https://</a:t>
            </a:r>
            <a:r>
              <a:rPr lang="en-US" dirty="0" err="1">
                <a:effectLst/>
              </a:rPr>
              <a:t>www.researchgate.net</a:t>
            </a:r>
            <a:r>
              <a:rPr lang="en-US" dirty="0">
                <a:effectLst/>
              </a:rPr>
              <a:t>/figure/A-simplified-CNN-architecture-for-dog-Classification_fig1_336304381 </a:t>
            </a:r>
          </a:p>
        </p:txBody>
      </p:sp>
    </p:spTree>
    <p:extLst>
      <p:ext uri="{BB962C8B-B14F-4D97-AF65-F5344CB8AC3E}">
        <p14:creationId xmlns:p14="http://schemas.microsoft.com/office/powerpoint/2010/main" val="412189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71561A-2BF3-8EE9-9B3E-7C46949F6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0A26B0-BEF0-EA79-E97C-6A773720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Special Thanks to Dr. </a:t>
            </a:r>
            <a:r>
              <a:rPr lang="en-US" sz="6100" err="1"/>
              <a:t>Baloglu</a:t>
            </a:r>
            <a:r>
              <a:rPr lang="en-US" sz="6100"/>
              <a:t> and my Classmates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23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94B1-F849-4601-A387-CB88BC7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6182D9CC-BFF2-8470-38D9-77A44500E6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868" r="12919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6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A38ADB-68D7-E84F-C4ED-C62CC13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 Dataset from Kaggle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80618-9C79-CC73-A0DC-F7C3E34D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Data consisted of MRI Imaging JPGs of 4 classes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Mild Demented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Moderate Demented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Non Demented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Very Mild Demented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JPG Files were 208 x 196 size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Objective =&gt; Predict the severity of Alzheimer’s Disease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Data was already split into Train and Test Datasets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Scikit-Learn Module will be used to develop ML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0CB6-9C6B-8528-16EB-7A15DF15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6AD69-1D03-DC11-2321-4997A6B8A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945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1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623B-04CC-3AF2-AA61-C6335AF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A05A-021F-4F36-E462-0D623BCD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84" y="1502660"/>
            <a:ext cx="8946541" cy="4195481"/>
          </a:xfrm>
        </p:spPr>
        <p:txBody>
          <a:bodyPr/>
          <a:lstStyle/>
          <a:p>
            <a:r>
              <a:rPr lang="en-US" dirty="0"/>
              <a:t>Data was already split into Train and Test Datasets</a:t>
            </a:r>
          </a:p>
          <a:p>
            <a:r>
              <a:rPr lang="en-US" dirty="0"/>
              <a:t>1279 JPGs for Test Dataset</a:t>
            </a:r>
          </a:p>
          <a:p>
            <a:r>
              <a:rPr lang="en-US" dirty="0"/>
              <a:t>5120 JPGs for Train Dataset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3AF60B-F815-D418-BDC3-4427631CE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22351"/>
              </p:ext>
            </p:extLst>
          </p:nvPr>
        </p:nvGraphicFramePr>
        <p:xfrm>
          <a:off x="169041" y="2693348"/>
          <a:ext cx="5790383" cy="404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D02605-78D6-C4E2-6B5D-E9049C8AF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768934"/>
              </p:ext>
            </p:extLst>
          </p:nvPr>
        </p:nvGraphicFramePr>
        <p:xfrm>
          <a:off x="5159522" y="2798383"/>
          <a:ext cx="6508750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78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DD34-9BB8-EEC4-AD46-294A2776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JPGs from Each Class</a:t>
            </a:r>
          </a:p>
        </p:txBody>
      </p:sp>
      <p:pic>
        <p:nvPicPr>
          <p:cNvPr id="13" name="Picture 12" descr="A skull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9686C81-DFDF-86DB-6D08-5A9D5B384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r="834" b="2"/>
          <a:stretch/>
        </p:blipFill>
        <p:spPr>
          <a:xfrm>
            <a:off x="264678" y="1544780"/>
            <a:ext cx="2732720" cy="3264709"/>
          </a:xfrm>
          <a:prstGeom prst="rect">
            <a:avLst/>
          </a:prstGeom>
        </p:spPr>
      </p:pic>
      <p:pic>
        <p:nvPicPr>
          <p:cNvPr id="1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D1505C2-5D91-CB9E-0ED0-883226F8F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" r="782" b="2"/>
          <a:stretch/>
        </p:blipFill>
        <p:spPr>
          <a:xfrm>
            <a:off x="3184544" y="1544781"/>
            <a:ext cx="2762391" cy="3300156"/>
          </a:xfrm>
          <a:prstGeom prst="rect">
            <a:avLst/>
          </a:prstGeom>
        </p:spPr>
      </p:pic>
      <p:pic>
        <p:nvPicPr>
          <p:cNvPr id="15" name="Picture 14" descr="A close-up of a human skull&#10;&#10;Description automatically generated with medium confidence">
            <a:extLst>
              <a:ext uri="{FF2B5EF4-FFF2-40B4-BE49-F238E27FC236}">
                <a16:creationId xmlns:a16="http://schemas.microsoft.com/office/drawing/2014/main" id="{DF3B4A55-F87B-4190-BB7F-61D46A441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" r="653" b="2"/>
          <a:stretch/>
        </p:blipFill>
        <p:spPr>
          <a:xfrm>
            <a:off x="6165621" y="1544780"/>
            <a:ext cx="2781016" cy="3322407"/>
          </a:xfrm>
          <a:prstGeom prst="rect">
            <a:avLst/>
          </a:prstGeom>
        </p:spPr>
      </p:pic>
      <p:pic>
        <p:nvPicPr>
          <p:cNvPr id="16" name="Picture 15" descr="A picture containing text, mollusk, gear&#10;&#10;Description automatically generated">
            <a:extLst>
              <a:ext uri="{FF2B5EF4-FFF2-40B4-BE49-F238E27FC236}">
                <a16:creationId xmlns:a16="http://schemas.microsoft.com/office/drawing/2014/main" id="{865D0BC3-4705-1F4D-7AE5-8D691FF41B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0" r="589" b="2"/>
          <a:stretch/>
        </p:blipFill>
        <p:spPr>
          <a:xfrm>
            <a:off x="9111382" y="1512403"/>
            <a:ext cx="2808117" cy="335478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7B0C3B2-76FD-E345-AE2B-258D14DCC008}"/>
              </a:ext>
            </a:extLst>
          </p:cNvPr>
          <p:cNvSpPr txBox="1">
            <a:spLocks/>
          </p:cNvSpPr>
          <p:nvPr/>
        </p:nvSpPr>
        <p:spPr>
          <a:xfrm>
            <a:off x="170712" y="4844936"/>
            <a:ext cx="3150428" cy="4580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Mild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Demented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8A50E2C-4DF2-2968-1E45-A13C0D22F608}"/>
              </a:ext>
            </a:extLst>
          </p:cNvPr>
          <p:cNvSpPr txBox="1">
            <a:spLocks/>
          </p:cNvSpPr>
          <p:nvPr/>
        </p:nvSpPr>
        <p:spPr>
          <a:xfrm>
            <a:off x="2932821" y="4855159"/>
            <a:ext cx="3150428" cy="4580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Non Demented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93BA34-6E93-A6F7-F551-F45C76779470}"/>
              </a:ext>
            </a:extLst>
          </p:cNvPr>
          <p:cNvSpPr txBox="1">
            <a:spLocks/>
          </p:cNvSpPr>
          <p:nvPr/>
        </p:nvSpPr>
        <p:spPr>
          <a:xfrm>
            <a:off x="5963005" y="4906680"/>
            <a:ext cx="3268622" cy="4580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Very Mild Demented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ABD7341-7BBB-26CE-ECD0-2741D747FE47}"/>
              </a:ext>
            </a:extLst>
          </p:cNvPr>
          <p:cNvSpPr txBox="1">
            <a:spLocks/>
          </p:cNvSpPr>
          <p:nvPr/>
        </p:nvSpPr>
        <p:spPr>
          <a:xfrm>
            <a:off x="8946637" y="4906680"/>
            <a:ext cx="3315174" cy="4580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Moderate Demented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3A8CD2-6A31-572B-FBC3-3E59FF7C89FD}"/>
              </a:ext>
            </a:extLst>
          </p:cNvPr>
          <p:cNvSpPr txBox="1">
            <a:spLocks/>
          </p:cNvSpPr>
          <p:nvPr/>
        </p:nvSpPr>
        <p:spPr>
          <a:xfrm>
            <a:off x="264678" y="5730219"/>
            <a:ext cx="7344032" cy="4580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Grayscale JPG Files with 255 maximum white value</a:t>
            </a:r>
          </a:p>
        </p:txBody>
      </p:sp>
    </p:spTree>
    <p:extLst>
      <p:ext uri="{BB962C8B-B14F-4D97-AF65-F5344CB8AC3E}">
        <p14:creationId xmlns:p14="http://schemas.microsoft.com/office/powerpoint/2010/main" val="304220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CE4B-FA52-EF26-774E-E628AF81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JPG Images to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9FC0-5F93-EC2E-7DF7-57E4146F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69697"/>
            <a:ext cx="9521471" cy="4195481"/>
          </a:xfrm>
        </p:spPr>
        <p:txBody>
          <a:bodyPr/>
          <a:lstStyle/>
          <a:p>
            <a:r>
              <a:rPr lang="en-US" dirty="0"/>
              <a:t>JPG files were converted to pixels using a JPG2Pixel function</a:t>
            </a:r>
          </a:p>
          <a:p>
            <a:r>
              <a:rPr lang="en-US" dirty="0"/>
              <a:t>Developed a JPG2Pixel Function</a:t>
            </a:r>
          </a:p>
          <a:p>
            <a:r>
              <a:rPr lang="en-US" dirty="0"/>
              <a:t>JPG2Pixel Function is independently called on the train and test datasets and outputs in 2 arrays of data</a:t>
            </a:r>
          </a:p>
          <a:p>
            <a:r>
              <a:rPr lang="en-US" dirty="0"/>
              <a:t>Each image was 208 x 176 pixel dimensions = 36607 Pixel Data per Image</a:t>
            </a:r>
          </a:p>
          <a:p>
            <a:r>
              <a:rPr lang="en-US" dirty="0"/>
              <a:t>Arrays are converted to a pandas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6DAE612-1F38-B728-E176-DF75C27E7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14" r="1" b="8655"/>
          <a:stretch/>
        </p:blipFill>
        <p:spPr>
          <a:xfrm>
            <a:off x="887105" y="4243661"/>
            <a:ext cx="5634122" cy="23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9FB1-16B3-DED1-2744-3CCCDB5F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1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A3316340-AE13-981C-6F9E-E33F91E4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8" y="1396473"/>
            <a:ext cx="8663102" cy="3400265"/>
          </a:xfrm>
          <a:prstGeom prst="rect">
            <a:avLst/>
          </a:prstGeom>
        </p:spPr>
      </p:pic>
      <p:pic>
        <p:nvPicPr>
          <p:cNvPr id="5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47AB97-CD51-D937-E2BD-84441642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213" y="1396473"/>
            <a:ext cx="2550996" cy="26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4286-20E9-4CC9-504E-FB610F01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Labels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5D92-F4F3-1BC8-F98D-26FC655C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JPG2Pixel functions above iterated through the test and the train class folders in the following order:</a:t>
            </a:r>
          </a:p>
          <a:p>
            <a:pPr marL="0" indent="0">
              <a:buNone/>
            </a:pPr>
            <a:r>
              <a:rPr lang="en-US" dirty="0"/>
              <a:t>	1. Very Mild Demented</a:t>
            </a:r>
          </a:p>
          <a:p>
            <a:pPr marL="0" indent="0">
              <a:buNone/>
            </a:pPr>
            <a:r>
              <a:rPr lang="en-US" dirty="0"/>
              <a:t>	2. Moderate Demented</a:t>
            </a:r>
          </a:p>
          <a:p>
            <a:pPr marL="0" indent="0">
              <a:buNone/>
            </a:pPr>
            <a:r>
              <a:rPr lang="en-US" dirty="0"/>
              <a:t>	3. Mild Demented</a:t>
            </a:r>
          </a:p>
          <a:p>
            <a:pPr marL="0" indent="0">
              <a:buNone/>
            </a:pPr>
            <a:r>
              <a:rPr lang="en-US" dirty="0"/>
              <a:t>	4. Non Demented</a:t>
            </a:r>
          </a:p>
          <a:p>
            <a:r>
              <a:rPr lang="en-US" dirty="0"/>
              <a:t>Based on these classes (and the number of files for each class), I can deduce the labels for each row of the train and test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E5DE192-3F43-0EA3-D963-00F9E1FD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23" y="2773307"/>
            <a:ext cx="5360432" cy="16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667</TotalTime>
  <Words>1549</Words>
  <Application>Microsoft Macintosh PowerPoint</Application>
  <PresentationFormat>Widescreen</PresentationFormat>
  <Paragraphs>190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Alzheimer’s Classification using MRI Images with Neural Network Models</vt:lpstr>
      <vt:lpstr>General Motivation for Project</vt:lpstr>
      <vt:lpstr>Alzheimer Dataset from Kaggle</vt:lpstr>
      <vt:lpstr>Workflow</vt:lpstr>
      <vt:lpstr>Structure of Dataset</vt:lpstr>
      <vt:lpstr>Example JPGs from Each Class</vt:lpstr>
      <vt:lpstr>Converting JPG Images to Pixels</vt:lpstr>
      <vt:lpstr>Dataframe Example</vt:lpstr>
      <vt:lpstr>Adding Labels to Data</vt:lpstr>
      <vt:lpstr>Standardization</vt:lpstr>
      <vt:lpstr>Initial Look at the Data</vt:lpstr>
      <vt:lpstr>Random Oversampling</vt:lpstr>
      <vt:lpstr>Random Oversampling</vt:lpstr>
      <vt:lpstr>Basic Introduction to Neural Networks</vt:lpstr>
      <vt:lpstr>Neural Network Animation</vt:lpstr>
      <vt:lpstr>Backpropagation</vt:lpstr>
      <vt:lpstr>MLP Classification Model</vt:lpstr>
      <vt:lpstr>Hyperparameters for MLP Classifier</vt:lpstr>
      <vt:lpstr>Initializing Instance of MLP Model</vt:lpstr>
      <vt:lpstr>Metrics</vt:lpstr>
      <vt:lpstr>Hyper Parameter Tuning and Cross-Validation</vt:lpstr>
      <vt:lpstr>MLP Hyperparameter Intuitions</vt:lpstr>
      <vt:lpstr>GridSearchCV</vt:lpstr>
      <vt:lpstr>GridSearchCV Run Times</vt:lpstr>
      <vt:lpstr>Post-Hyperparameter Tuning Metrics</vt:lpstr>
      <vt:lpstr>Challenges and Improvements</vt:lpstr>
      <vt:lpstr>References</vt:lpstr>
      <vt:lpstr>Special Thanks to Dr. Baloglu and my Classmates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Machine Learning Project</dc:title>
  <dc:creator>Bigy Ambat</dc:creator>
  <cp:lastModifiedBy>Bigy Ambat</cp:lastModifiedBy>
  <cp:revision>8</cp:revision>
  <dcterms:created xsi:type="dcterms:W3CDTF">2023-04-25T02:34:37Z</dcterms:created>
  <dcterms:modified xsi:type="dcterms:W3CDTF">2023-04-25T23:46:53Z</dcterms:modified>
</cp:coreProperties>
</file>