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72"/>
  </p:normalViewPr>
  <p:slideViewPr>
    <p:cSldViewPr snapToGrid="0">
      <p:cViewPr varScale="1">
        <p:scale>
          <a:sx n="90" d="100"/>
          <a:sy n="90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86/s12885-020-6658-1" TargetMode="External"/><Relationship Id="rId3" Type="http://schemas.openxmlformats.org/officeDocument/2006/relationships/hyperlink" Target="https://www.frontiersin.org/articles/10.3389/fonc.2019.01507/full#:~:text=Anaplastic" TargetMode="External"/><Relationship Id="rId7" Type="http://schemas.openxmlformats.org/officeDocument/2006/relationships/hyperlink" Target="https://doi.org/10.1038/s41698-021-00164-5" TargetMode="External"/><Relationship Id="rId2" Type="http://schemas.openxmlformats.org/officeDocument/2006/relationships/hyperlink" Target="https://www.frontiersin.org/articles/10.3389/fnmol.2021.722396/fu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bta.org/wp-content/uploads/2018/03/Oligodendroglioma_Oligoastrocytoma_2020_web_en.pdf" TargetMode="External"/><Relationship Id="rId5" Type="http://schemas.openxmlformats.org/officeDocument/2006/relationships/hyperlink" Target="https://www.ncbi.nlm.nih.gov/books/NBK559042/" TargetMode="External"/><Relationship Id="rId10" Type="http://schemas.openxmlformats.org/officeDocument/2006/relationships/hyperlink" Target="https://www.ncbi.nlm.nih.gov/pubmed/23550210" TargetMode="External"/><Relationship Id="rId4" Type="http://schemas.openxmlformats.org/officeDocument/2006/relationships/hyperlink" Target="https://rarediseases.info.nih.gov/diseases/10637/anaplastic-oligoastrocytoma" TargetMode="External"/><Relationship Id="rId9" Type="http://schemas.openxmlformats.org/officeDocument/2006/relationships/hyperlink" Target="https://www.ncbi.nlm.nih.gov/pubmed/22588877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30C9-33B7-5E1D-D658-8786ADA757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/>
              <a:t>cBioPortal</a:t>
            </a:r>
            <a:r>
              <a:rPr lang="en-US" sz="4800" dirty="0"/>
              <a:t> Dataset on Oligoastrocytoma, Oligodendroglioma, and Anaplastic Astrocytoma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A5681-CE7D-F822-62EE-5A57F9D27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Bigy</a:t>
            </a:r>
            <a:r>
              <a:rPr lang="en-US" dirty="0"/>
              <a:t> </a:t>
            </a:r>
            <a:r>
              <a:rPr lang="en-US" dirty="0" err="1"/>
              <a:t>Ambat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48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7378-3149-B7DC-46B8-213516A4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ui-sans-serif"/>
              </a:rPr>
              <a:t>Query 3: For the cancer types (Oligoastrocytoma, Oligodendroglioma, and Anaplastic Astrocytoma), what is the average value for the “Fraction Genome Altered” column for each of the cancer types?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C9D74-CEDB-27BF-71E9-B65527D0C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87034"/>
            <a:ext cx="8946541" cy="4195481"/>
          </a:xfrm>
        </p:spPr>
        <p:txBody>
          <a:bodyPr/>
          <a:lstStyle/>
          <a:p>
            <a:r>
              <a:rPr lang="en-US" dirty="0"/>
              <a:t>“In this [cancer stage] system, oligodendrogliomas and oligoastrocytomas are usually grade II or grade III tumors. Grade II tumors are considered low-grade tumors, which generally grow at a slower rate than grade III tumors. Grade II tumors may evolve over time into grade III tumors. Grade III tumors are anaplastic, or malignant tumors”[6]</a:t>
            </a:r>
          </a:p>
          <a:p>
            <a:r>
              <a:rPr lang="en-US" dirty="0"/>
              <a:t>Hypothesis: Anaplastic Astrocytoma would have the highest fraction of genome altered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629264F-A013-9711-ED25-5A8713EAF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3" y="4350329"/>
            <a:ext cx="5767520" cy="173681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98A4C6E-C80D-BC65-A5B4-817273A58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013" y="4350329"/>
            <a:ext cx="6262852" cy="16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5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14CF-76DF-5884-A5F2-A8C32499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ui-sans-serif"/>
              </a:rPr>
              <a:t>Query 4: What are the average allele frequencies for Anaplastic Astrocytoma for those that had a diagnosis age above or below 50?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BDF2D4-2E79-2DB9-B0E4-DE00DF94D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66" y="3482716"/>
            <a:ext cx="11629372" cy="132445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114F32-ADF3-5F4F-041E-4694A49C5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6" y="5058468"/>
            <a:ext cx="11747278" cy="137817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A39ADF-02D3-F4C6-AF9C-BD96E72C7D62}"/>
              </a:ext>
            </a:extLst>
          </p:cNvPr>
          <p:cNvSpPr txBox="1">
            <a:spLocks/>
          </p:cNvSpPr>
          <p:nvPr/>
        </p:nvSpPr>
        <p:spPr>
          <a:xfrm>
            <a:off x="875201" y="185324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59ACF8F-F3B5-377C-07B4-7DE2A3829491}"/>
              </a:ext>
            </a:extLst>
          </p:cNvPr>
          <p:cNvSpPr txBox="1">
            <a:spLocks/>
          </p:cNvSpPr>
          <p:nvPr/>
        </p:nvSpPr>
        <p:spPr>
          <a:xfrm>
            <a:off x="646109" y="2047203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Age plays a significant role in many cancers. I wanted to see if there is a difference in the minor allele frequency for Anaplastic Astrocytoma with respect to age</a:t>
            </a:r>
          </a:p>
          <a:p>
            <a:r>
              <a:rPr lang="en-US" dirty="0"/>
              <a:t>Results were unexpected</a:t>
            </a:r>
          </a:p>
        </p:txBody>
      </p:sp>
    </p:spTree>
    <p:extLst>
      <p:ext uri="{BB962C8B-B14F-4D97-AF65-F5344CB8AC3E}">
        <p14:creationId xmlns:p14="http://schemas.microsoft.com/office/powerpoint/2010/main" val="4292684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E3C6-336E-76AA-A7CF-4C36BD03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ui-sans-serif"/>
              </a:rPr>
              <a:t>Query 5: What are the counts for each option in the First Symptom Longest Duration field for each of the 3 cancer types?</a:t>
            </a:r>
            <a:br>
              <a:rPr lang="en-US" sz="2800" b="1" dirty="0">
                <a:solidFill>
                  <a:schemeClr val="tx1"/>
                </a:solidFill>
                <a:latin typeface="ui-sans-serif"/>
              </a:rPr>
            </a:br>
            <a:endParaRPr lang="en-US" sz="2800" b="1" dirty="0">
              <a:solidFill>
                <a:schemeClr val="tx1"/>
              </a:solidFill>
              <a:latin typeface="ui-sans-serif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B560CB-C81C-04DC-B53A-EE43B0359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89" y="3871382"/>
            <a:ext cx="12079111" cy="99122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AE6F44-2236-3A25-F0BF-EFC32B3EC5E6}"/>
              </a:ext>
            </a:extLst>
          </p:cNvPr>
          <p:cNvSpPr txBox="1">
            <a:spLocks/>
          </p:cNvSpPr>
          <p:nvPr/>
        </p:nvSpPr>
        <p:spPr>
          <a:xfrm>
            <a:off x="646109" y="2047203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Interested to see if there are differences in symptom duration between the 3 types of cancers</a:t>
            </a:r>
          </a:p>
          <a:p>
            <a:r>
              <a:rPr lang="en-US" dirty="0"/>
              <a:t>First Symptom Longest Duration has the following options: 0-30 Days, 31-90 Days, 91-180, and greater than 181 Days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7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6429FCD-869C-C955-F824-AE895932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513" y="452718"/>
            <a:ext cx="7093321" cy="1047470"/>
          </a:xfrm>
        </p:spPr>
        <p:txBody>
          <a:bodyPr/>
          <a:lstStyle/>
          <a:p>
            <a:r>
              <a:rPr lang="en-US" dirty="0"/>
              <a:t>Query Results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9D632636-C3BE-FB3A-2897-F41F2F94E94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215900"/>
            <a:ext cx="2401888" cy="6426200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2D615A-6418-640C-8E63-32AA8D9D6CA8}"/>
              </a:ext>
            </a:extLst>
          </p:cNvPr>
          <p:cNvSpPr txBox="1">
            <a:spLocks/>
          </p:cNvSpPr>
          <p:nvPr/>
        </p:nvSpPr>
        <p:spPr>
          <a:xfrm>
            <a:off x="3375022" y="171859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DDA3C7E-1568-1AC4-DE6F-5F916BE8E0FD}"/>
              </a:ext>
            </a:extLst>
          </p:cNvPr>
          <p:cNvSpPr txBox="1">
            <a:spLocks/>
          </p:cNvSpPr>
          <p:nvPr/>
        </p:nvSpPr>
        <p:spPr>
          <a:xfrm>
            <a:off x="2660646" y="1331259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Overall, all 3 cancer types had the highest count of First Symptom Longest duration in the 0-30 Day range. Also, it seems that the Anaplastic Astrocytoma and Oligoastrocytoma had the highest counts from 0-30 Days and 31-90 Days. </a:t>
            </a:r>
          </a:p>
          <a:p>
            <a:r>
              <a:rPr lang="en-US" dirty="0"/>
              <a:t>First Symptom duration often appears mostly commonly in the 0-30 range regardless of Cancer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3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6E0B-EF01-A40A-D3A2-553623B9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Rshiny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FEE4A-43EB-6417-006C-48BB4229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=&gt; Combine data from Queries 3 and 5 into a useful graph since those would be interesting to visualize</a:t>
            </a:r>
          </a:p>
          <a:p>
            <a:r>
              <a:rPr lang="en-US" dirty="0"/>
              <a:t>Selected </a:t>
            </a:r>
            <a:r>
              <a:rPr lang="en-US" dirty="0" err="1"/>
              <a:t>First_Symptom_Longest_Duration</a:t>
            </a:r>
            <a:r>
              <a:rPr lang="en-US" dirty="0"/>
              <a:t> and Allele Frequency (T)</a:t>
            </a:r>
          </a:p>
          <a:p>
            <a:r>
              <a:rPr lang="en-US" dirty="0"/>
              <a:t>Separated Data by Cancer Type using a dropdown menu</a:t>
            </a:r>
          </a:p>
        </p:txBody>
      </p:sp>
    </p:spTree>
    <p:extLst>
      <p:ext uri="{BB962C8B-B14F-4D97-AF65-F5344CB8AC3E}">
        <p14:creationId xmlns:p14="http://schemas.microsoft.com/office/powerpoint/2010/main" val="935373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E3C8-5F58-2489-6970-989E3160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Oligoastrocytoma 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E86EA2F-2390-C282-AEE5-897EA812B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027720"/>
            <a:ext cx="12002694" cy="2842742"/>
          </a:xfrm>
        </p:spPr>
      </p:pic>
    </p:spTree>
    <p:extLst>
      <p:ext uri="{BB962C8B-B14F-4D97-AF65-F5344CB8AC3E}">
        <p14:creationId xmlns:p14="http://schemas.microsoft.com/office/powerpoint/2010/main" val="3563789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0D6C-5B92-99C9-7B2E-9583E0E3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Oligodendroglioma</a:t>
            </a:r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0F4BF262-9005-137D-B6F9-BB9C956DB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73758"/>
            <a:ext cx="12173979" cy="2941192"/>
          </a:xfrm>
        </p:spPr>
      </p:pic>
    </p:spTree>
    <p:extLst>
      <p:ext uri="{BB962C8B-B14F-4D97-AF65-F5344CB8AC3E}">
        <p14:creationId xmlns:p14="http://schemas.microsoft.com/office/powerpoint/2010/main" val="94382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DACF-50D3-9BAF-BD2A-76C15465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Anaplastic Astrocytoma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2049BBC-A784-2FA3-EBBB-28CC6B32D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9" y="1853248"/>
            <a:ext cx="12138852" cy="3018790"/>
          </a:xfrm>
        </p:spPr>
      </p:pic>
    </p:spTree>
    <p:extLst>
      <p:ext uri="{BB962C8B-B14F-4D97-AF65-F5344CB8AC3E}">
        <p14:creationId xmlns:p14="http://schemas.microsoft.com/office/powerpoint/2010/main" val="1969833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6814-9A16-7BEF-8EB9-3FD1BD1E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EDF3F-8965-2272-1475-4DCF76606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[1] </a:t>
            </a:r>
            <a:r>
              <a:rPr lang="en-US" dirty="0" err="1"/>
              <a:t>Bou</a:t>
            </a:r>
            <a:r>
              <a:rPr lang="en-US" dirty="0"/>
              <a:t> </a:t>
            </a:r>
            <a:r>
              <a:rPr lang="en-US" dirty="0" err="1"/>
              <a:t>Zerdan</a:t>
            </a:r>
            <a:r>
              <a:rPr lang="en-US" dirty="0"/>
              <a:t>, M., &amp; </a:t>
            </a:r>
            <a:r>
              <a:rPr lang="en-US" dirty="0" err="1"/>
              <a:t>Assi</a:t>
            </a:r>
            <a:r>
              <a:rPr lang="en-US" dirty="0"/>
              <a:t>, H. I. (2021, September 15). </a:t>
            </a:r>
            <a:r>
              <a:rPr lang="en-US" i="1" dirty="0"/>
              <a:t>Oligodendroglioma: A Review of Management and Pathways</a:t>
            </a:r>
            <a:r>
              <a:rPr lang="en-US" dirty="0"/>
              <a:t>. Frontiers. Retrieved April 26, 2023, from </a:t>
            </a:r>
            <a:r>
              <a:rPr lang="en-US" dirty="0">
                <a:hlinkClick r:id="rId2"/>
              </a:rPr>
              <a:t>https://www.frontiersin.org/articles/10.3389/fnmol.2021.722396/full</a:t>
            </a:r>
            <a:endParaRPr lang="en-US" dirty="0"/>
          </a:p>
          <a:p>
            <a:r>
              <a:rPr lang="en-US" dirty="0"/>
              <a:t>[2] Lee, S., </a:t>
            </a:r>
            <a:r>
              <a:rPr lang="en-US" dirty="0" err="1"/>
              <a:t>Kambhampati</a:t>
            </a:r>
            <a:r>
              <a:rPr lang="en-US" dirty="0"/>
              <a:t>, M., Almira-Suarez, M. I., Ho, C.-Y., </a:t>
            </a:r>
            <a:r>
              <a:rPr lang="en-US" dirty="0" err="1"/>
              <a:t>Panditharatna</a:t>
            </a:r>
            <a:r>
              <a:rPr lang="en-US" dirty="0"/>
              <a:t>, E., Berger, S. I., Turner, J., Van Mater, D., Kilburn, L., Packer, R. J., </a:t>
            </a:r>
            <a:r>
              <a:rPr lang="en-US" dirty="0" err="1"/>
              <a:t>Myseros</a:t>
            </a:r>
            <a:r>
              <a:rPr lang="en-US" dirty="0"/>
              <a:t>, J. S., </a:t>
            </a:r>
            <a:r>
              <a:rPr lang="en-US" dirty="0" err="1"/>
              <a:t>Vilain</a:t>
            </a:r>
            <a:r>
              <a:rPr lang="en-US" dirty="0"/>
              <a:t>, E., Nazarian, J., &amp; </a:t>
            </a:r>
            <a:r>
              <a:rPr lang="en-US" dirty="0" err="1"/>
              <a:t>Bornhorst</a:t>
            </a:r>
            <a:r>
              <a:rPr lang="en-US" dirty="0"/>
              <a:t>, M. (2019, December 16). </a:t>
            </a:r>
            <a:r>
              <a:rPr lang="en-US" i="1" dirty="0"/>
              <a:t>Somatic mosaicism of Idh1 r132h predisposes to anaplastic astrocytoma: A case of two siblings</a:t>
            </a:r>
            <a:r>
              <a:rPr lang="en-US" dirty="0"/>
              <a:t>. Frontiers. Retrieved April 26, 2023, from </a:t>
            </a:r>
            <a:r>
              <a:rPr lang="en-US" dirty="0">
                <a:hlinkClick r:id="rId3"/>
              </a:rPr>
              <a:t>https://www.frontiersin.org/articles/10.3389/fonc.2019.01507/full#:~:text=Anaplastic</a:t>
            </a:r>
            <a:r>
              <a:rPr lang="en-US" dirty="0"/>
              <a:t> </a:t>
            </a:r>
            <a:r>
              <a:rPr lang="en-US" dirty="0" err="1"/>
              <a:t>astrocytomas</a:t>
            </a:r>
            <a:r>
              <a:rPr lang="en-US" dirty="0"/>
              <a:t> are aggressive </a:t>
            </a:r>
            <a:r>
              <a:rPr lang="en-US" dirty="0" err="1"/>
              <a:t>glial,and</a:t>
            </a:r>
            <a:r>
              <a:rPr lang="en-US" dirty="0"/>
              <a:t> young adult anaplastic </a:t>
            </a:r>
            <a:r>
              <a:rPr lang="en-US" dirty="0" err="1"/>
              <a:t>astrocytomas</a:t>
            </a:r>
            <a:r>
              <a:rPr lang="en-US" dirty="0"/>
              <a:t>.</a:t>
            </a:r>
          </a:p>
          <a:p>
            <a:r>
              <a:rPr lang="en-US" dirty="0"/>
              <a:t>[3] U.S. Department of Health and Human Services. (n.d.). </a:t>
            </a:r>
            <a:r>
              <a:rPr lang="en-US" i="1" dirty="0"/>
              <a:t>Anaplastic oligoastrocytoma - about the disease</a:t>
            </a:r>
            <a:r>
              <a:rPr lang="en-US" dirty="0"/>
              <a:t>. Genetic and Rare Diseases Information Center. Retrieved April 26, 2023, from </a:t>
            </a:r>
            <a:r>
              <a:rPr lang="en-US" dirty="0">
                <a:hlinkClick r:id="rId4"/>
              </a:rPr>
              <a:t>https://rarediseases.info.nih.gov/diseases/10637/anaplastic-oligoastrocytoma</a:t>
            </a:r>
            <a:endParaRPr lang="en-US" dirty="0"/>
          </a:p>
          <a:p>
            <a:r>
              <a:rPr lang="en-US" dirty="0"/>
              <a:t>[4] Watanabe T, </a:t>
            </a:r>
            <a:r>
              <a:rPr lang="en-US" dirty="0" err="1"/>
              <a:t>Nobusawa</a:t>
            </a:r>
            <a:r>
              <a:rPr lang="en-US" dirty="0"/>
              <a:t> S, </a:t>
            </a:r>
            <a:r>
              <a:rPr lang="en-US" dirty="0" err="1"/>
              <a:t>Kleihues</a:t>
            </a:r>
            <a:r>
              <a:rPr lang="en-US" dirty="0"/>
              <a:t> P, </a:t>
            </a:r>
            <a:r>
              <a:rPr lang="en-US" dirty="0" err="1"/>
              <a:t>Ohgaki</a:t>
            </a:r>
            <a:r>
              <a:rPr lang="en-US" dirty="0"/>
              <a:t> H. IDH1 mutations are early events in the development of </a:t>
            </a:r>
            <a:r>
              <a:rPr lang="en-US" dirty="0" err="1"/>
              <a:t>astrocytomas</a:t>
            </a:r>
            <a:r>
              <a:rPr lang="en-US" dirty="0"/>
              <a:t> and oligodendrogliomas. Am J </a:t>
            </a:r>
            <a:r>
              <a:rPr lang="en-US" dirty="0" err="1"/>
              <a:t>Pathol</a:t>
            </a:r>
            <a:r>
              <a:rPr lang="en-US" dirty="0"/>
              <a:t>. 2009 Apr;174(4):1149-53. </a:t>
            </a:r>
            <a:r>
              <a:rPr lang="en-US" dirty="0" err="1"/>
              <a:t>doi</a:t>
            </a:r>
            <a:r>
              <a:rPr lang="en-US" dirty="0"/>
              <a:t>: 10.2353/ajpath.2009.080958. </a:t>
            </a:r>
            <a:r>
              <a:rPr lang="en-US" dirty="0" err="1"/>
              <a:t>Epub</a:t>
            </a:r>
            <a:r>
              <a:rPr lang="en-US" dirty="0"/>
              <a:t> 2009 Feb 26. PMID: 19246647; PMCID: PMC2671348.</a:t>
            </a:r>
          </a:p>
          <a:p>
            <a:r>
              <a:rPr lang="en-US" dirty="0"/>
              <a:t>[5] Kapoor M, Gupta V. Astrocytoma. [Updated 2022 Oct 3]. In: </a:t>
            </a:r>
            <a:r>
              <a:rPr lang="en-US" dirty="0" err="1"/>
              <a:t>StatPearls</a:t>
            </a:r>
            <a:r>
              <a:rPr lang="en-US" dirty="0"/>
              <a:t> [Internet]. Treasure Island (FL): </a:t>
            </a:r>
            <a:r>
              <a:rPr lang="en-US" dirty="0" err="1"/>
              <a:t>StatPearls</a:t>
            </a:r>
            <a:r>
              <a:rPr lang="en-US" dirty="0"/>
              <a:t> Publishing; 2023 Jan-. Available from: </a:t>
            </a:r>
            <a:r>
              <a:rPr lang="en-US" dirty="0">
                <a:hlinkClick r:id="rId5"/>
              </a:rPr>
              <a:t>https://www.ncbi.nlm.nih.gov/books/NBK559042/</a:t>
            </a:r>
            <a:endParaRPr lang="en-US" dirty="0"/>
          </a:p>
          <a:p>
            <a:r>
              <a:rPr lang="en-US" dirty="0"/>
              <a:t>[6] </a:t>
            </a:r>
            <a:r>
              <a:rPr lang="en-US" i="1" dirty="0"/>
              <a:t>Oligodendroglioma oligoastrocytoma 200526 - American brain tumor ...</a:t>
            </a:r>
            <a:r>
              <a:rPr lang="en-US" dirty="0"/>
              <a:t> (n.d.). Retrieved April 26, 2023, from </a:t>
            </a:r>
            <a:r>
              <a:rPr lang="en-US" dirty="0">
                <a:hlinkClick r:id="rId6"/>
              </a:rPr>
              <a:t>https://www.abta.org/wp-content/uploads/2018/03/Oligodendroglioma_Oligoastrocytoma_2020_web_en.pdf</a:t>
            </a:r>
            <a:endParaRPr lang="en-US" dirty="0"/>
          </a:p>
          <a:p>
            <a:r>
              <a:rPr lang="en-US" dirty="0"/>
              <a:t>[7] </a:t>
            </a:r>
            <a:r>
              <a:rPr lang="en-US" dirty="0" err="1"/>
              <a:t>Asmann</a:t>
            </a:r>
            <a:r>
              <a:rPr lang="en-US" dirty="0"/>
              <a:t>, Y.W., Parikh, K., </a:t>
            </a:r>
            <a:r>
              <a:rPr lang="en-US" dirty="0" err="1"/>
              <a:t>Bergsagel</a:t>
            </a:r>
            <a:r>
              <a:rPr lang="en-US" dirty="0"/>
              <a:t>, P.L. </a:t>
            </a:r>
            <a:r>
              <a:rPr lang="en-US" i="1" dirty="0"/>
              <a:t>et al.</a:t>
            </a:r>
            <a:r>
              <a:rPr lang="en-US" dirty="0"/>
              <a:t> Inflation of tumor mutation burden by tumor-only sequencing in under-represented groups. *</a:t>
            </a:r>
            <a:r>
              <a:rPr lang="en-US" dirty="0" err="1"/>
              <a:t>npj</a:t>
            </a:r>
            <a:r>
              <a:rPr lang="en-US" dirty="0"/>
              <a:t> Precis. </a:t>
            </a:r>
            <a:r>
              <a:rPr lang="en-US" dirty="0" err="1"/>
              <a:t>Onc</a:t>
            </a:r>
            <a:r>
              <a:rPr lang="en-US" dirty="0"/>
              <a:t>.*</a:t>
            </a:r>
            <a:r>
              <a:rPr lang="en-US" b="1" dirty="0"/>
              <a:t>5</a:t>
            </a:r>
            <a:r>
              <a:rPr lang="en-US" dirty="0"/>
              <a:t>, 22 (2021). </a:t>
            </a:r>
            <a:r>
              <a:rPr lang="en-US" dirty="0">
                <a:hlinkClick r:id="rId7"/>
              </a:rPr>
              <a:t>https://doi.org/10.1038/s41698-021-00164-5</a:t>
            </a:r>
            <a:endParaRPr lang="en-US" dirty="0"/>
          </a:p>
          <a:p>
            <a:r>
              <a:rPr lang="en-US" dirty="0"/>
              <a:t>[8]Wang, L., Ge, J., Lan, Y. </a:t>
            </a:r>
            <a:r>
              <a:rPr lang="en-US" i="1" dirty="0"/>
              <a:t>et al.</a:t>
            </a:r>
            <a:r>
              <a:rPr lang="en-US" dirty="0"/>
              <a:t> Tumor mutational burden is associated with poor outcomes in diffuse glioma. </a:t>
            </a:r>
            <a:r>
              <a:rPr lang="en-US" i="1" dirty="0"/>
              <a:t>BMC Cancer</a:t>
            </a:r>
            <a:r>
              <a:rPr lang="en-US" dirty="0"/>
              <a:t> </a:t>
            </a:r>
            <a:r>
              <a:rPr lang="en-US" b="1" dirty="0"/>
              <a:t>20</a:t>
            </a:r>
            <a:r>
              <a:rPr lang="en-US" dirty="0"/>
              <a:t>, 213 (2020). </a:t>
            </a:r>
            <a:r>
              <a:rPr lang="en-US" dirty="0">
                <a:hlinkClick r:id="rId8"/>
              </a:rPr>
              <a:t>https://doi.org/10.1186/s12885-020-6658-1</a:t>
            </a:r>
            <a:endParaRPr lang="en-US" dirty="0"/>
          </a:p>
          <a:p>
            <a:r>
              <a:rPr lang="en-US" dirty="0" err="1"/>
              <a:t>Cerami</a:t>
            </a:r>
            <a:r>
              <a:rPr lang="en-US" dirty="0"/>
              <a:t> et al. The </a:t>
            </a:r>
            <a:r>
              <a:rPr lang="en-US" dirty="0" err="1"/>
              <a:t>cBio</a:t>
            </a:r>
            <a:r>
              <a:rPr lang="en-US" dirty="0"/>
              <a:t> Cancer Genomics Portal: An Open Platform for Exploring Multidimensional Cancer Genomics Data. Cancer Discovery. May 2012 2; 401. </a:t>
            </a:r>
            <a:r>
              <a:rPr lang="en-US" dirty="0">
                <a:hlinkClick r:id="rId9"/>
              </a:rPr>
              <a:t>PubMed</a:t>
            </a:r>
            <a:r>
              <a:rPr lang="en-US" dirty="0"/>
              <a:t>.</a:t>
            </a:r>
          </a:p>
          <a:p>
            <a:r>
              <a:rPr lang="en-US" dirty="0"/>
              <a:t>Gao et al. Integrative analysis of complex cancer genomics and clinical profiles using the </a:t>
            </a:r>
            <a:r>
              <a:rPr lang="en-US" dirty="0" err="1"/>
              <a:t>cBioPortal</a:t>
            </a:r>
            <a:r>
              <a:rPr lang="en-US" dirty="0"/>
              <a:t>. Sci. Signal. 6, pl1 (2013). </a:t>
            </a:r>
            <a:r>
              <a:rPr lang="en-US" dirty="0">
                <a:hlinkClick r:id="rId10"/>
              </a:rPr>
              <a:t>PubMed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28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15A6F9-32E7-4EA5-A1BE-A2636DA69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1B9047A0-D508-41B4-9987-A03A1C314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307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37F1F56-20E2-34A4-B04E-BEC795466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239" y="1028701"/>
            <a:ext cx="3202507" cy="4800598"/>
          </a:xfrm>
        </p:spPr>
        <p:txBody>
          <a:bodyPr anchor="ctr">
            <a:normAutofit/>
          </a:bodyPr>
          <a:lstStyle/>
          <a:p>
            <a:pPr algn="r"/>
            <a:r>
              <a:rPr lang="en-US" sz="2400">
                <a:solidFill>
                  <a:srgbClr val="404040"/>
                </a:solidFill>
              </a:rPr>
              <a:t>Time for Questions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B679C71C-F606-4D18-A66B-277C1FD5C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1307" y="0"/>
            <a:ext cx="7790693" cy="6858003"/>
          </a:xfrm>
          <a:custGeom>
            <a:avLst/>
            <a:gdLst>
              <a:gd name="connsiteX0" fmla="*/ 6960957 w 7790693"/>
              <a:gd name="connsiteY0" fmla="*/ 0 h 6858003"/>
              <a:gd name="connsiteX1" fmla="*/ 7790693 w 7790693"/>
              <a:gd name="connsiteY1" fmla="*/ 0 h 6858003"/>
              <a:gd name="connsiteX2" fmla="*/ 7790693 w 7790693"/>
              <a:gd name="connsiteY2" fmla="*/ 6858002 h 6858003"/>
              <a:gd name="connsiteX3" fmla="*/ 6995919 w 7790693"/>
              <a:gd name="connsiteY3" fmla="*/ 6858002 h 6858003"/>
              <a:gd name="connsiteX4" fmla="*/ 6995919 w 7790693"/>
              <a:gd name="connsiteY4" fmla="*/ 6858003 h 6858003"/>
              <a:gd name="connsiteX5" fmla="*/ 905354 w 7790693"/>
              <a:gd name="connsiteY5" fmla="*/ 6858003 h 6858003"/>
              <a:gd name="connsiteX6" fmla="*/ 905354 w 7790693"/>
              <a:gd name="connsiteY6" fmla="*/ 6858002 h 6858003"/>
              <a:gd name="connsiteX7" fmla="*/ 0 w 7790693"/>
              <a:gd name="connsiteY7" fmla="*/ 6858002 h 6858003"/>
              <a:gd name="connsiteX8" fmla="*/ 5883 w 7790693"/>
              <a:gd name="connsiteY8" fmla="*/ 6817540 h 6858003"/>
              <a:gd name="connsiteX9" fmla="*/ 23197 w 7790693"/>
              <a:gd name="connsiteY9" fmla="*/ 6698896 h 6858003"/>
              <a:gd name="connsiteX10" fmla="*/ 35299 w 7790693"/>
              <a:gd name="connsiteY10" fmla="*/ 6612485 h 6858003"/>
              <a:gd name="connsiteX11" fmla="*/ 48074 w 7790693"/>
              <a:gd name="connsiteY11" fmla="*/ 6509615 h 6858003"/>
              <a:gd name="connsiteX12" fmla="*/ 63370 w 7790693"/>
              <a:gd name="connsiteY12" fmla="*/ 6387543 h 6858003"/>
              <a:gd name="connsiteX13" fmla="*/ 79507 w 7790693"/>
              <a:gd name="connsiteY13" fmla="*/ 6252440 h 6858003"/>
              <a:gd name="connsiteX14" fmla="*/ 96484 w 7790693"/>
              <a:gd name="connsiteY14" fmla="*/ 6100193 h 6858003"/>
              <a:gd name="connsiteX15" fmla="*/ 114469 w 7790693"/>
              <a:gd name="connsiteY15" fmla="*/ 5934229 h 6858003"/>
              <a:gd name="connsiteX16" fmla="*/ 132455 w 7790693"/>
              <a:gd name="connsiteY16" fmla="*/ 5753864 h 6858003"/>
              <a:gd name="connsiteX17" fmla="*/ 150776 w 7790693"/>
              <a:gd name="connsiteY17" fmla="*/ 5561840 h 6858003"/>
              <a:gd name="connsiteX18" fmla="*/ 167753 w 7790693"/>
              <a:gd name="connsiteY18" fmla="*/ 5354728 h 6858003"/>
              <a:gd name="connsiteX19" fmla="*/ 184058 w 7790693"/>
              <a:gd name="connsiteY19" fmla="*/ 5138015 h 6858003"/>
              <a:gd name="connsiteX20" fmla="*/ 198850 w 7790693"/>
              <a:gd name="connsiteY20" fmla="*/ 4908958 h 6858003"/>
              <a:gd name="connsiteX21" fmla="*/ 212969 w 7790693"/>
              <a:gd name="connsiteY21" fmla="*/ 4670300 h 6858003"/>
              <a:gd name="connsiteX22" fmla="*/ 226249 w 7790693"/>
              <a:gd name="connsiteY22" fmla="*/ 4421354 h 6858003"/>
              <a:gd name="connsiteX23" fmla="*/ 230955 w 7790693"/>
              <a:gd name="connsiteY23" fmla="*/ 4293795 h 6858003"/>
              <a:gd name="connsiteX24" fmla="*/ 236166 w 7790693"/>
              <a:gd name="connsiteY24" fmla="*/ 4163494 h 6858003"/>
              <a:gd name="connsiteX25" fmla="*/ 241040 w 7790693"/>
              <a:gd name="connsiteY25" fmla="*/ 4031135 h 6858003"/>
              <a:gd name="connsiteX26" fmla="*/ 244234 w 7790693"/>
              <a:gd name="connsiteY26" fmla="*/ 3898089 h 6858003"/>
              <a:gd name="connsiteX27" fmla="*/ 247092 w 7790693"/>
              <a:gd name="connsiteY27" fmla="*/ 3762301 h 6858003"/>
              <a:gd name="connsiteX28" fmla="*/ 250117 w 7790693"/>
              <a:gd name="connsiteY28" fmla="*/ 3625141 h 6858003"/>
              <a:gd name="connsiteX29" fmla="*/ 252134 w 7790693"/>
              <a:gd name="connsiteY29" fmla="*/ 3485238 h 6858003"/>
              <a:gd name="connsiteX30" fmla="*/ 252134 w 7790693"/>
              <a:gd name="connsiteY30" fmla="*/ 3343963 h 6858003"/>
              <a:gd name="connsiteX31" fmla="*/ 253143 w 7790693"/>
              <a:gd name="connsiteY31" fmla="*/ 3201317 h 6858003"/>
              <a:gd name="connsiteX32" fmla="*/ 252134 w 7790693"/>
              <a:gd name="connsiteY32" fmla="*/ 3057299 h 6858003"/>
              <a:gd name="connsiteX33" fmla="*/ 250117 w 7790693"/>
              <a:gd name="connsiteY33" fmla="*/ 2911223 h 6858003"/>
              <a:gd name="connsiteX34" fmla="*/ 248268 w 7790693"/>
              <a:gd name="connsiteY34" fmla="*/ 2765148 h 6858003"/>
              <a:gd name="connsiteX35" fmla="*/ 244234 w 7790693"/>
              <a:gd name="connsiteY35" fmla="*/ 2617015 h 6858003"/>
              <a:gd name="connsiteX36" fmla="*/ 240032 w 7790693"/>
              <a:gd name="connsiteY36" fmla="*/ 2467511 h 6858003"/>
              <a:gd name="connsiteX37" fmla="*/ 235157 w 7790693"/>
              <a:gd name="connsiteY37" fmla="*/ 2318006 h 6858003"/>
              <a:gd name="connsiteX38" fmla="*/ 228266 w 7790693"/>
              <a:gd name="connsiteY38" fmla="*/ 2167130 h 6858003"/>
              <a:gd name="connsiteX39" fmla="*/ 220029 w 7790693"/>
              <a:gd name="connsiteY39" fmla="*/ 2014883 h 6858003"/>
              <a:gd name="connsiteX40" fmla="*/ 212129 w 7790693"/>
              <a:gd name="connsiteY40" fmla="*/ 1861949 h 6858003"/>
              <a:gd name="connsiteX41" fmla="*/ 202044 w 7790693"/>
              <a:gd name="connsiteY41" fmla="*/ 1709016 h 6858003"/>
              <a:gd name="connsiteX42" fmla="*/ 189941 w 7790693"/>
              <a:gd name="connsiteY42" fmla="*/ 1554025 h 6858003"/>
              <a:gd name="connsiteX43" fmla="*/ 177839 w 7790693"/>
              <a:gd name="connsiteY43" fmla="*/ 1401092 h 6858003"/>
              <a:gd name="connsiteX44" fmla="*/ 163887 w 7790693"/>
              <a:gd name="connsiteY44" fmla="*/ 1245415 h 6858003"/>
              <a:gd name="connsiteX45" fmla="*/ 148591 w 7790693"/>
              <a:gd name="connsiteY45" fmla="*/ 1089053 h 6858003"/>
              <a:gd name="connsiteX46" fmla="*/ 132455 w 7790693"/>
              <a:gd name="connsiteY46" fmla="*/ 934748 h 6858003"/>
              <a:gd name="connsiteX47" fmla="*/ 113629 w 7790693"/>
              <a:gd name="connsiteY47" fmla="*/ 778385 h 6858003"/>
              <a:gd name="connsiteX48" fmla="*/ 93458 w 7790693"/>
              <a:gd name="connsiteY48" fmla="*/ 622709 h 6858003"/>
              <a:gd name="connsiteX49" fmla="*/ 73455 w 7790693"/>
              <a:gd name="connsiteY49" fmla="*/ 466346 h 6858003"/>
              <a:gd name="connsiteX50" fmla="*/ 50091 w 7790693"/>
              <a:gd name="connsiteY50" fmla="*/ 310670 h 6858003"/>
              <a:gd name="connsiteX51" fmla="*/ 26222 w 7790693"/>
              <a:gd name="connsiteY51" fmla="*/ 155679 h 6858003"/>
              <a:gd name="connsiteX52" fmla="*/ 1177 w 7790693"/>
              <a:gd name="connsiteY52" fmla="*/ 2 h 6858003"/>
              <a:gd name="connsiteX53" fmla="*/ 1344715 w 7790693"/>
              <a:gd name="connsiteY53" fmla="*/ 2 h 6858003"/>
              <a:gd name="connsiteX54" fmla="*/ 1344715 w 7790693"/>
              <a:gd name="connsiteY54" fmla="*/ 3 h 6858003"/>
              <a:gd name="connsiteX55" fmla="*/ 6960957 w 7790693"/>
              <a:gd name="connsiteY55" fmla="*/ 3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790693" h="6858003">
                <a:moveTo>
                  <a:pt x="6960957" y="0"/>
                </a:moveTo>
                <a:lnTo>
                  <a:pt x="7790693" y="0"/>
                </a:lnTo>
                <a:lnTo>
                  <a:pt x="7790693" y="6858002"/>
                </a:lnTo>
                <a:lnTo>
                  <a:pt x="6995919" y="6858002"/>
                </a:lnTo>
                <a:lnTo>
                  <a:pt x="6995919" y="6858003"/>
                </a:lnTo>
                <a:lnTo>
                  <a:pt x="905354" y="6858003"/>
                </a:lnTo>
                <a:lnTo>
                  <a:pt x="905354" y="6858002"/>
                </a:lnTo>
                <a:lnTo>
                  <a:pt x="0" y="6858002"/>
                </a:lnTo>
                <a:lnTo>
                  <a:pt x="5883" y="6817540"/>
                </a:lnTo>
                <a:lnTo>
                  <a:pt x="23197" y="6698896"/>
                </a:lnTo>
                <a:lnTo>
                  <a:pt x="35299" y="6612485"/>
                </a:lnTo>
                <a:lnTo>
                  <a:pt x="48074" y="6509615"/>
                </a:lnTo>
                <a:lnTo>
                  <a:pt x="63370" y="6387543"/>
                </a:lnTo>
                <a:lnTo>
                  <a:pt x="79507" y="6252440"/>
                </a:lnTo>
                <a:lnTo>
                  <a:pt x="96484" y="6100193"/>
                </a:lnTo>
                <a:lnTo>
                  <a:pt x="114469" y="5934229"/>
                </a:lnTo>
                <a:lnTo>
                  <a:pt x="132455" y="5753864"/>
                </a:lnTo>
                <a:lnTo>
                  <a:pt x="150776" y="5561840"/>
                </a:lnTo>
                <a:lnTo>
                  <a:pt x="167753" y="5354728"/>
                </a:lnTo>
                <a:lnTo>
                  <a:pt x="184058" y="5138015"/>
                </a:lnTo>
                <a:lnTo>
                  <a:pt x="198850" y="4908958"/>
                </a:lnTo>
                <a:lnTo>
                  <a:pt x="212969" y="4670300"/>
                </a:lnTo>
                <a:lnTo>
                  <a:pt x="226249" y="4421354"/>
                </a:lnTo>
                <a:lnTo>
                  <a:pt x="230955" y="4293795"/>
                </a:lnTo>
                <a:lnTo>
                  <a:pt x="236166" y="4163494"/>
                </a:lnTo>
                <a:lnTo>
                  <a:pt x="241040" y="4031135"/>
                </a:lnTo>
                <a:lnTo>
                  <a:pt x="244234" y="3898089"/>
                </a:lnTo>
                <a:lnTo>
                  <a:pt x="247092" y="3762301"/>
                </a:lnTo>
                <a:lnTo>
                  <a:pt x="250117" y="3625141"/>
                </a:lnTo>
                <a:lnTo>
                  <a:pt x="252134" y="3485238"/>
                </a:lnTo>
                <a:lnTo>
                  <a:pt x="252134" y="3343963"/>
                </a:lnTo>
                <a:lnTo>
                  <a:pt x="253143" y="3201317"/>
                </a:lnTo>
                <a:lnTo>
                  <a:pt x="252134" y="3057299"/>
                </a:lnTo>
                <a:lnTo>
                  <a:pt x="250117" y="2911223"/>
                </a:lnTo>
                <a:lnTo>
                  <a:pt x="248268" y="2765148"/>
                </a:lnTo>
                <a:lnTo>
                  <a:pt x="244234" y="2617015"/>
                </a:lnTo>
                <a:lnTo>
                  <a:pt x="240032" y="2467511"/>
                </a:lnTo>
                <a:lnTo>
                  <a:pt x="235157" y="2318006"/>
                </a:lnTo>
                <a:lnTo>
                  <a:pt x="228266" y="2167130"/>
                </a:lnTo>
                <a:lnTo>
                  <a:pt x="220029" y="2014883"/>
                </a:lnTo>
                <a:lnTo>
                  <a:pt x="212129" y="1861949"/>
                </a:lnTo>
                <a:lnTo>
                  <a:pt x="202044" y="1709016"/>
                </a:lnTo>
                <a:lnTo>
                  <a:pt x="189941" y="1554025"/>
                </a:lnTo>
                <a:lnTo>
                  <a:pt x="177839" y="1401092"/>
                </a:lnTo>
                <a:lnTo>
                  <a:pt x="163887" y="1245415"/>
                </a:lnTo>
                <a:lnTo>
                  <a:pt x="148591" y="1089053"/>
                </a:lnTo>
                <a:lnTo>
                  <a:pt x="132455" y="934748"/>
                </a:lnTo>
                <a:lnTo>
                  <a:pt x="113629" y="778385"/>
                </a:lnTo>
                <a:lnTo>
                  <a:pt x="93458" y="622709"/>
                </a:lnTo>
                <a:lnTo>
                  <a:pt x="73455" y="466346"/>
                </a:lnTo>
                <a:lnTo>
                  <a:pt x="50091" y="310670"/>
                </a:lnTo>
                <a:lnTo>
                  <a:pt x="26222" y="155679"/>
                </a:lnTo>
                <a:lnTo>
                  <a:pt x="1177" y="2"/>
                </a:lnTo>
                <a:lnTo>
                  <a:pt x="1344715" y="2"/>
                </a:lnTo>
                <a:lnTo>
                  <a:pt x="1344715" y="3"/>
                </a:lnTo>
                <a:lnTo>
                  <a:pt x="6960957" y="3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9F7C1-2FF3-51D0-582F-B893145E8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2512" y="1028700"/>
            <a:ext cx="6172069" cy="480059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84715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60EB-39B6-0C82-97D1-4AE56B33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7A2F-FFDF-A1F1-1A64-1DDB0F071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7522" cy="4195481"/>
          </a:xfrm>
        </p:spPr>
        <p:txBody>
          <a:bodyPr/>
          <a:lstStyle/>
          <a:p>
            <a:r>
              <a:rPr lang="en-US" dirty="0"/>
              <a:t>Data was collected from the Brain Lower Grade Glioma (TCGA Firehouse Legacy) repository</a:t>
            </a:r>
          </a:p>
          <a:p>
            <a:r>
              <a:rPr lang="en-US" dirty="0"/>
              <a:t>Selected Clinical Information for Oligoastrocytoma, Oligodendroglioma and Anaplastic Astrocytoma with represented 376 total samples</a:t>
            </a:r>
          </a:p>
          <a:p>
            <a:r>
              <a:rPr lang="en-US" dirty="0"/>
              <a:t>Selected the genetic information for the IDH1 Gene Information (expressed in 77.6% frequency throughout the 3 cancer types)</a:t>
            </a:r>
          </a:p>
          <a:p>
            <a:r>
              <a:rPr lang="en-US" dirty="0"/>
              <a:t>IDH1 Gene information phenotypic data</a:t>
            </a:r>
          </a:p>
          <a:p>
            <a:r>
              <a:rPr lang="en-US" dirty="0"/>
              <a:t>Overall Goal =&gt; Demonstrate differences between the 3 cancer types both genotypic and phenotypic data using MongoDB queries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4E44E0-AB84-03AD-DD9A-AA8140BAC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951263"/>
              </p:ext>
            </p:extLst>
          </p:nvPr>
        </p:nvGraphicFramePr>
        <p:xfrm>
          <a:off x="7078133" y="215723"/>
          <a:ext cx="473004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22">
                  <a:extLst>
                    <a:ext uri="{9D8B030D-6E8A-4147-A177-3AD203B41FA5}">
                      <a16:colId xmlns:a16="http://schemas.microsoft.com/office/drawing/2014/main" val="2016021946"/>
                    </a:ext>
                  </a:extLst>
                </a:gridCol>
                <a:gridCol w="2365022">
                  <a:extLst>
                    <a:ext uri="{9D8B030D-6E8A-4147-A177-3AD203B41FA5}">
                      <a16:colId xmlns:a16="http://schemas.microsoft.com/office/drawing/2014/main" val="2613339364"/>
                    </a:ext>
                  </a:extLst>
                </a:gridCol>
              </a:tblGrid>
              <a:tr h="293134">
                <a:tc>
                  <a:txBody>
                    <a:bodyPr/>
                    <a:lstStyle/>
                    <a:p>
                      <a:r>
                        <a:rPr lang="en-US" dirty="0"/>
                        <a:t>Total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660678"/>
                  </a:ext>
                </a:extLst>
              </a:tr>
              <a:tr h="297205">
                <a:tc>
                  <a:txBody>
                    <a:bodyPr/>
                    <a:lstStyle/>
                    <a:p>
                      <a:r>
                        <a:rPr lang="en-US" dirty="0"/>
                        <a:t>Oligoastrocytoma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13647"/>
                  </a:ext>
                </a:extLst>
              </a:tr>
              <a:tr h="512985">
                <a:tc>
                  <a:txBody>
                    <a:bodyPr/>
                    <a:lstStyle/>
                    <a:p>
                      <a:r>
                        <a:rPr lang="en-US" dirty="0"/>
                        <a:t>Anaplastic Astrocytoma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75485"/>
                  </a:ext>
                </a:extLst>
              </a:tr>
              <a:tr h="297205">
                <a:tc>
                  <a:txBody>
                    <a:bodyPr/>
                    <a:lstStyle/>
                    <a:p>
                      <a:r>
                        <a:rPr lang="en-US" dirty="0"/>
                        <a:t>Oligoastrocytoma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58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43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856F-7227-DC7A-FBAB-8CA70622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IDH1 Gene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8C46A-2D86-5762-DA23-106B898F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61" y="1438555"/>
            <a:ext cx="6859350" cy="4195481"/>
          </a:xfrm>
        </p:spPr>
        <p:txBody>
          <a:bodyPr/>
          <a:lstStyle/>
          <a:p>
            <a:r>
              <a:rPr lang="en-US" dirty="0"/>
              <a:t>IDH1 codes for the Isocitrate Dehydrogenase Enzyme</a:t>
            </a:r>
          </a:p>
          <a:p>
            <a:pPr lvl="1"/>
            <a:r>
              <a:rPr lang="en-US" dirty="0"/>
              <a:t>Involved in a rate limiting step for Citric Acid Cycle</a:t>
            </a:r>
          </a:p>
          <a:p>
            <a:pPr lvl="1"/>
            <a:r>
              <a:rPr lang="en-US" dirty="0"/>
              <a:t>Catalyzes Isocitrate to alpha-KG</a:t>
            </a:r>
          </a:p>
          <a:p>
            <a:r>
              <a:rPr lang="en-US" dirty="0"/>
              <a:t>Mutations lead to new enzymatic function that converts alpha-KG into D-2HG (a known oncometabolite)</a:t>
            </a:r>
          </a:p>
          <a:p>
            <a:r>
              <a:rPr lang="en-US" dirty="0"/>
              <a:t>Mutation leads to epigenetic alterations and allows tumor proliferation in low oxygen conditions [1]</a:t>
            </a:r>
          </a:p>
          <a:p>
            <a:endParaRPr lang="en-US" dirty="0"/>
          </a:p>
        </p:txBody>
      </p:sp>
      <p:pic>
        <p:nvPicPr>
          <p:cNvPr id="1026" name="Picture 2" descr="Cells | Free Full-Text | D-2-Hydroxyglutarate in Glioma Biology">
            <a:extLst>
              <a:ext uri="{FF2B5EF4-FFF2-40B4-BE49-F238E27FC236}">
                <a16:creationId xmlns:a16="http://schemas.microsoft.com/office/drawing/2014/main" id="{FE36A021-8041-296F-10B8-44B78118B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133" y="1600200"/>
            <a:ext cx="4238145" cy="292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73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B1F1-0E42-02FC-48CA-897A92FA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Oligodendroglioma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31292-F29E-726E-6C04-7AFA83A04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1567143"/>
            <a:ext cx="8946541" cy="4195481"/>
          </a:xfrm>
        </p:spPr>
        <p:txBody>
          <a:bodyPr/>
          <a:lstStyle/>
          <a:p>
            <a:r>
              <a:rPr lang="en-US" dirty="0"/>
              <a:t>Cancer that affects the Oligodendrocytes (Myelin sheaths of the brain and spinal cord)</a:t>
            </a:r>
          </a:p>
          <a:p>
            <a:r>
              <a:rPr lang="en-US" dirty="0"/>
              <a:t>Diagnosed by an IDH1 mutation and co-deletion of chromosome arms 1p and 19p [1]</a:t>
            </a:r>
          </a:p>
          <a:p>
            <a:r>
              <a:rPr lang="en-US" dirty="0"/>
              <a:t>All Oligodendroglioma samples from the TCGA dataset were considered at or below Stage II </a:t>
            </a:r>
          </a:p>
          <a:p>
            <a:endParaRPr lang="en-US" dirty="0"/>
          </a:p>
        </p:txBody>
      </p:sp>
      <p:pic>
        <p:nvPicPr>
          <p:cNvPr id="2052" name="Picture 4" descr="Oligodendrocyte - Wikipedia">
            <a:extLst>
              <a:ext uri="{FF2B5EF4-FFF2-40B4-BE49-F238E27FC236}">
                <a16:creationId xmlns:a16="http://schemas.microsoft.com/office/drawing/2014/main" id="{EF680F1B-A982-17E0-436A-91A47E814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322" y="2247899"/>
            <a:ext cx="3332679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28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6AEF-51C7-E0B7-AF0F-E0A597BD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Anaplastic Astrocytoma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B9B6-D587-0D1C-F15A-B031ECFFF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Astrocytes Function =&gt; Regulate blood flow, transfer mitochondria to neurons, and supply nutrients to neurons</a:t>
            </a:r>
          </a:p>
          <a:p>
            <a:r>
              <a:rPr lang="en-US" dirty="0"/>
              <a:t>Anaplastic = Cells that have little to no resemblance to normal cells</a:t>
            </a:r>
          </a:p>
          <a:p>
            <a:r>
              <a:rPr lang="en-US" dirty="0"/>
              <a:t>Aggressive form of glial cancer that presents poor prognosis and high recurrence [2]</a:t>
            </a:r>
          </a:p>
          <a:p>
            <a:r>
              <a:rPr lang="en-US" dirty="0"/>
              <a:t>IHD1 mutation is common and often unique specifically localized to Anaplastic Astrocytoma tumors [3]</a:t>
            </a:r>
          </a:p>
          <a:p>
            <a:r>
              <a:rPr lang="en-US" dirty="0"/>
              <a:t>TCGA Dataset defined Anaplastic Astrocytoma with Stage III or above</a:t>
            </a:r>
          </a:p>
        </p:txBody>
      </p:sp>
      <p:pic>
        <p:nvPicPr>
          <p:cNvPr id="2050" name="Picture 2" descr="Astrocytes: What Are They and What Do They Do? - Tempo Bioscience">
            <a:extLst>
              <a:ext uri="{FF2B5EF4-FFF2-40B4-BE49-F238E27FC236}">
                <a16:creationId xmlns:a16="http://schemas.microsoft.com/office/drawing/2014/main" id="{3CC680BB-CEF1-B2DB-B28C-F1079181F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1" y="4432557"/>
            <a:ext cx="2690812" cy="201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83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17EF-4993-4C63-7AF7-6F8500AD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Oligoastrocytoma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1AFA5-9CE6-5177-B39A-5963352D3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Emerges from both astrocyte and oligodendrocyte cell lines</a:t>
            </a:r>
          </a:p>
          <a:p>
            <a:r>
              <a:rPr lang="en-US" dirty="0"/>
              <a:t>Considered a mixed glioma</a:t>
            </a:r>
          </a:p>
          <a:p>
            <a:r>
              <a:rPr lang="en-US" dirty="0"/>
              <a:t>IDH1 mutations were found in 79% of Oligodendroglioma and 94% of Astrocytoma[4]</a:t>
            </a:r>
          </a:p>
          <a:p>
            <a:r>
              <a:rPr lang="en-US" dirty="0"/>
              <a:t>TCGA Dataset samples were considered Stage II or below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ells | Free Full-Text | Astrocyte and Oligodendrocyte Cross-Talk in the  Central Nervous System">
            <a:extLst>
              <a:ext uri="{FF2B5EF4-FFF2-40B4-BE49-F238E27FC236}">
                <a16:creationId xmlns:a16="http://schemas.microsoft.com/office/drawing/2014/main" id="{CF2C4B99-C725-9A21-E700-366060746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158" y="4150658"/>
            <a:ext cx="2589389" cy="211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5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ABFA-EDD8-ACD4-FE2F-50ABA62C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43FE-C9D0-BBFC-8C23-56D4BBB1B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Downloaded </a:t>
            </a:r>
            <a:r>
              <a:rPr lang="en-US" dirty="0" err="1"/>
              <a:t>tsv</a:t>
            </a:r>
            <a:r>
              <a:rPr lang="en-US" dirty="0"/>
              <a:t> files from </a:t>
            </a:r>
            <a:r>
              <a:rPr lang="en-US" dirty="0" err="1"/>
              <a:t>cBioPortal</a:t>
            </a:r>
            <a:endParaRPr lang="en-US" dirty="0"/>
          </a:p>
          <a:p>
            <a:r>
              <a:rPr lang="en-US" dirty="0"/>
              <a:t>Converted </a:t>
            </a:r>
            <a:r>
              <a:rPr lang="en-US" dirty="0" err="1"/>
              <a:t>tsv</a:t>
            </a:r>
            <a:r>
              <a:rPr lang="en-US" dirty="0"/>
              <a:t> to JSON format</a:t>
            </a:r>
          </a:p>
          <a:p>
            <a:r>
              <a:rPr lang="en-US" dirty="0"/>
              <a:t>Created a collection for Clinical Data and for IDH1 Data</a:t>
            </a:r>
          </a:p>
          <a:p>
            <a:r>
              <a:rPr lang="en-US" dirty="0"/>
              <a:t>Used the following command to import JSONs directly into respective collections: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7C2E8-D05B-22FC-C722-08A6B67D5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4150657"/>
            <a:ext cx="11141753" cy="62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0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9DF7-D410-3546-6627-09B975AA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dirty="0">
                <a:solidFill>
                  <a:schemeClr val="tx1"/>
                </a:solidFill>
                <a:effectLst/>
                <a:latin typeface="ui-sans-serif"/>
              </a:rPr>
              <a:t>Query 1: Is there a difference in incidence of Anaplastic Astrocytoma between Males and Females?</a:t>
            </a:r>
            <a:br>
              <a:rPr lang="en-US" b="1" i="0" dirty="0">
                <a:solidFill>
                  <a:schemeClr val="tx1"/>
                </a:solidFill>
                <a:effectLst/>
                <a:latin typeface="ui-sans-serif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766B0-C437-E362-6597-09A3714B5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391585"/>
            <a:ext cx="8946541" cy="4195481"/>
          </a:xfrm>
        </p:spPr>
        <p:txBody>
          <a:bodyPr/>
          <a:lstStyle/>
          <a:p>
            <a:r>
              <a:rPr lang="en-US" dirty="0"/>
              <a:t>Anaplastic Astrocytoma is especially difficult to treat due to its advanced stage</a:t>
            </a:r>
          </a:p>
          <a:p>
            <a:r>
              <a:rPr lang="en-US" dirty="0"/>
              <a:t>Curious about a sex differences in Anaplastic Astrocytoma</a:t>
            </a:r>
          </a:p>
          <a:p>
            <a:r>
              <a:rPr lang="en-US" dirty="0"/>
              <a:t>A male: female ratio 1.18:1 in low-grade </a:t>
            </a:r>
            <a:r>
              <a:rPr lang="en-US" dirty="0" err="1"/>
              <a:t>astrocytomas</a:t>
            </a:r>
            <a:r>
              <a:rPr lang="en-US" dirty="0"/>
              <a:t> is there. In anaplastic astrocytoma, there is a substantial male dominance, with a male: female incidence being 1.87:1” [5]</a:t>
            </a:r>
          </a:p>
          <a:p>
            <a:r>
              <a:rPr lang="en-US" dirty="0"/>
              <a:t>There is a slightly increased </a:t>
            </a:r>
            <a:r>
              <a:rPr lang="en-US" dirty="0" err="1"/>
              <a:t>male:female</a:t>
            </a:r>
            <a:r>
              <a:rPr lang="en-US" dirty="0"/>
              <a:t> ratio but it is not at the same ratio as predicted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FB5A9-463C-8B07-A598-F907CFBC6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13398"/>
            <a:ext cx="11039960" cy="67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AF20-E539-AE06-5BDF-4F5BF0A8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ui-sans-serif"/>
              </a:rPr>
              <a:t>Query 2: What is the number of patients with Anaplastic Astrocytoma, Oligodendroglioma, and Oligoastrocytoma with a "TMB (nonsynonymous)" of greater than or equal to 1?</a:t>
            </a:r>
            <a:br>
              <a:rPr lang="en-US" sz="2400" b="1" dirty="0">
                <a:solidFill>
                  <a:schemeClr val="tx1"/>
                </a:solidFill>
                <a:latin typeface="ui-sans-serif"/>
              </a:rPr>
            </a:br>
            <a:endParaRPr lang="en-US" sz="2400" b="1" dirty="0">
              <a:solidFill>
                <a:schemeClr val="tx1"/>
              </a:solidFill>
              <a:latin typeface="ui-sans-serif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9A603-EF98-72EC-19B6-DB401DF5E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“Defective DNA repair leads to higher tumor mutational burden (TMB) which is defined as the total number of nonsynonymous mutations per </a:t>
            </a:r>
            <a:r>
              <a:rPr lang="en-US" dirty="0" err="1"/>
              <a:t>megabase</a:t>
            </a:r>
            <a:r>
              <a:rPr lang="en-US" dirty="0"/>
              <a:t> (Mb) of coding regions of a tumor genome” [7]</a:t>
            </a:r>
          </a:p>
          <a:p>
            <a:r>
              <a:rPr lang="en-US" dirty="0"/>
              <a:t>“TMB was higher for the group of mutant genes that are frequently mutated in glioblastomas (GBMs) and lower for the group of mutant genes that are frequently mutated in lower-grade gliomas (LGGs). Patients with a higher TMB exhibited shorter overall survival” [8]</a:t>
            </a:r>
          </a:p>
          <a:p>
            <a:r>
              <a:rPr lang="en-US" dirty="0"/>
              <a:t>Anaplastic cancer should have the highest TMB value since they are a higher grade and likely contain more mutations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910B8-6E65-39CF-A8DC-28926234E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37" y="5532436"/>
            <a:ext cx="10075429" cy="103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5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233</TotalTime>
  <Words>1495</Words>
  <Application>Microsoft Macintosh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ui-sans-serif</vt:lpstr>
      <vt:lpstr>Wingdings 3</vt:lpstr>
      <vt:lpstr>Ion</vt:lpstr>
      <vt:lpstr>cBioPortal Dataset on Oligoastrocytoma, Oligodendroglioma, and Anaplastic Astrocytoma</vt:lpstr>
      <vt:lpstr>Database Information</vt:lpstr>
      <vt:lpstr>IDH1 Gene Information</vt:lpstr>
      <vt:lpstr>Oligodendroglioma</vt:lpstr>
      <vt:lpstr>Anaplastic Astrocytoma</vt:lpstr>
      <vt:lpstr>Oligoastrocytoma</vt:lpstr>
      <vt:lpstr>Data Wrangling</vt:lpstr>
      <vt:lpstr>Query 1: Is there a difference in incidence of Anaplastic Astrocytoma between Males and Females? </vt:lpstr>
      <vt:lpstr>Query 2: What is the number of patients with Anaplastic Astrocytoma, Oligodendroglioma, and Oligoastrocytoma with a "TMB (nonsynonymous)" of greater than or equal to 1? </vt:lpstr>
      <vt:lpstr>Query 3: For the cancer types (Oligoastrocytoma, Oligodendroglioma, and Anaplastic Astrocytoma), what is the average value for the “Fraction Genome Altered” column for each of the cancer types?</vt:lpstr>
      <vt:lpstr>Query 4: What are the average allele frequencies for Anaplastic Astrocytoma for those that had a diagnosis age above or below 50?</vt:lpstr>
      <vt:lpstr>Query 5: What are the counts for each option in the First Symptom Longest Duration field for each of the 3 cancer types? </vt:lpstr>
      <vt:lpstr>Query Results</vt:lpstr>
      <vt:lpstr>Rshiny App</vt:lpstr>
      <vt:lpstr>Oligoastrocytoma </vt:lpstr>
      <vt:lpstr>Oligodendroglioma</vt:lpstr>
      <vt:lpstr>Anaplastic Astrocytoma</vt:lpstr>
      <vt:lpstr>References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cBioPortal Dataset on Oligoastrocytoma, Oligodendroglioma, and Anaplastic Astrocytoma</dc:title>
  <dc:creator>Bigy Ambat</dc:creator>
  <cp:lastModifiedBy>Bigy Ambat</cp:lastModifiedBy>
  <cp:revision>4</cp:revision>
  <dcterms:created xsi:type="dcterms:W3CDTF">2023-04-26T15:59:07Z</dcterms:created>
  <dcterms:modified xsi:type="dcterms:W3CDTF">2023-04-26T19:55:54Z</dcterms:modified>
</cp:coreProperties>
</file>