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18" r:id="rId2"/>
    <p:sldId id="362" r:id="rId3"/>
    <p:sldId id="329" r:id="rId4"/>
    <p:sldId id="339" r:id="rId5"/>
    <p:sldId id="340" r:id="rId6"/>
    <p:sldId id="361" r:id="rId7"/>
    <p:sldId id="341" r:id="rId8"/>
    <p:sldId id="342" r:id="rId9"/>
    <p:sldId id="343"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60" r:id="rId23"/>
    <p:sldId id="357" r:id="rId24"/>
    <p:sldId id="358" r:id="rId25"/>
    <p:sldId id="359"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2" d="100"/>
          <a:sy n="72" d="100"/>
        </p:scale>
        <p:origin x="660" y="6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16-Apr-20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16-Apr-20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16-Apr-20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16-Apr-20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16-Apr-20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16-Apr-20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16-Apr-20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16-Apr-20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16-Apr-20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16-Apr-20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16-Apr-20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16-Apr-20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Indian Financial System and Services</a:t>
            </a:r>
          </a:p>
        </p:txBody>
      </p:sp>
      <p:sp>
        <p:nvSpPr>
          <p:cNvPr id="3" name="Subtitle 2"/>
          <p:cNvSpPr>
            <a:spLocks noGrp="1"/>
          </p:cNvSpPr>
          <p:nvPr>
            <p:ph type="subTitle" idx="1"/>
          </p:nvPr>
        </p:nvSpPr>
        <p:spPr/>
        <p:txBody>
          <a:bodyPr/>
          <a:lstStyle/>
          <a:p>
            <a:r>
              <a:rPr lang="en-US" dirty="0"/>
              <a:t>Uncovered Portion Notes </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Types of Leasing</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fontScale="85000" lnSpcReduction="20000"/>
          </a:bodyPr>
          <a:lstStyle/>
          <a:p>
            <a:pPr marL="0" indent="0" algn="just">
              <a:buNone/>
            </a:pPr>
            <a:r>
              <a:rPr lang="en-US" b="1" dirty="0">
                <a:latin typeface="Calibri" panose="020F0502020204030204" pitchFamily="34" charset="0"/>
                <a:cs typeface="Calibri" panose="020F0502020204030204" pitchFamily="34" charset="0"/>
              </a:rPr>
              <a:t>C. Lease based in the parties involved:</a:t>
            </a:r>
          </a:p>
          <a:p>
            <a:pPr algn="just"/>
            <a:r>
              <a:rPr lang="en-US" b="1" dirty="0">
                <a:latin typeface="Calibri" panose="020F0502020204030204" pitchFamily="34" charset="0"/>
                <a:cs typeface="Calibri" panose="020F0502020204030204" pitchFamily="34" charset="0"/>
              </a:rPr>
              <a:t>Single investor lease:</a:t>
            </a:r>
            <a:r>
              <a:rPr lang="en-US" dirty="0">
                <a:latin typeface="Calibri" panose="020F0502020204030204" pitchFamily="34" charset="0"/>
                <a:cs typeface="Calibri" panose="020F0502020204030204" pitchFamily="34" charset="0"/>
              </a:rPr>
              <a:t> single investor lease is the kind of lease which belongs to only two parties such as leaser. It consists of only one investor (owner). Normally, all types of leasing such as operating, financially, sale and lease back and direct lease fall in this categories.</a:t>
            </a:r>
          </a:p>
          <a:p>
            <a:pPr algn="just"/>
            <a:r>
              <a:rPr lang="en-US" b="1" dirty="0">
                <a:latin typeface="Calibri" panose="020F0502020204030204" pitchFamily="34" charset="0"/>
                <a:cs typeface="Calibri" panose="020F0502020204030204" pitchFamily="34" charset="0"/>
              </a:rPr>
              <a:t>Leveraged lease:</a:t>
            </a:r>
            <a:r>
              <a:rPr lang="en-US" dirty="0">
                <a:latin typeface="Calibri" panose="020F0502020204030204" pitchFamily="34" charset="0"/>
                <a:cs typeface="Calibri" panose="020F0502020204030204" pitchFamily="34" charset="0"/>
              </a:rPr>
              <a:t> This category of lease is used to obtain the high-level capital cost of assets and equipment. There are three parties involved in this lease; the leaser, the lender and the lessee. In the leverage lease, the leaser acts as equity participant supplying a fraction of the total cost of the assets while the lender supplies the major part.</a:t>
            </a:r>
          </a:p>
          <a:p>
            <a:pPr marL="0" indent="0" algn="just">
              <a:buNone/>
            </a:pPr>
            <a:r>
              <a:rPr lang="en-US" b="1" dirty="0">
                <a:latin typeface="Calibri" panose="020F0502020204030204" pitchFamily="34" charset="0"/>
                <a:cs typeface="Calibri" panose="020F0502020204030204" pitchFamily="34" charset="0"/>
              </a:rPr>
              <a:t>D. Lease based in the area:</a:t>
            </a:r>
          </a:p>
          <a:p>
            <a:pPr algn="just"/>
            <a:r>
              <a:rPr lang="en-US" b="1" dirty="0">
                <a:latin typeface="Calibri" panose="020F0502020204030204" pitchFamily="34" charset="0"/>
                <a:cs typeface="Calibri" panose="020F0502020204030204" pitchFamily="34" charset="0"/>
              </a:rPr>
              <a:t>Domestic lease:</a:t>
            </a:r>
            <a:r>
              <a:rPr lang="en-US" dirty="0">
                <a:latin typeface="Calibri" panose="020F0502020204030204" pitchFamily="34" charset="0"/>
                <a:cs typeface="Calibri" panose="020F0502020204030204" pitchFamily="34" charset="0"/>
              </a:rPr>
              <a:t> In the lease contract, if both the parties belong to the domicile of the same country it is known as domestic leasing.</a:t>
            </a:r>
          </a:p>
          <a:p>
            <a:pPr algn="just"/>
            <a:r>
              <a:rPr lang="en-US" b="1" dirty="0">
                <a:latin typeface="Calibri" panose="020F0502020204030204" pitchFamily="34" charset="0"/>
                <a:cs typeface="Calibri" panose="020F0502020204030204" pitchFamily="34" charset="0"/>
              </a:rPr>
              <a:t>International lease:</a:t>
            </a:r>
            <a:r>
              <a:rPr lang="en-US" dirty="0">
                <a:latin typeface="Calibri" panose="020F0502020204030204" pitchFamily="34" charset="0"/>
                <a:cs typeface="Calibri" panose="020F0502020204030204" pitchFamily="34" charset="0"/>
              </a:rPr>
              <a:t> international leasing is one in which the lease transaction and the leasing parties belong to the domicile of different countries.</a:t>
            </a:r>
          </a:p>
        </p:txBody>
      </p:sp>
    </p:spTree>
    <p:extLst>
      <p:ext uri="{BB962C8B-B14F-4D97-AF65-F5344CB8AC3E}">
        <p14:creationId xmlns:p14="http://schemas.microsoft.com/office/powerpoint/2010/main" val="180796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There are many advantages of leasing (Maheshwari, 1997).</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It is simple to negotiate.</a:t>
            </a:r>
          </a:p>
          <a:p>
            <a:r>
              <a:rPr lang="en-US" dirty="0">
                <a:latin typeface="Calibri" panose="020F0502020204030204" pitchFamily="34" charset="0"/>
                <a:cs typeface="Calibri" panose="020F0502020204030204" pitchFamily="34" charset="0"/>
              </a:rPr>
              <a:t>Reduces need for capital investment.</a:t>
            </a:r>
          </a:p>
          <a:p>
            <a:r>
              <a:rPr lang="en-US" dirty="0">
                <a:latin typeface="Calibri" panose="020F0502020204030204" pitchFamily="34" charset="0"/>
                <a:cs typeface="Calibri" panose="020F0502020204030204" pitchFamily="34" charset="0"/>
              </a:rPr>
              <a:t>Borrowing capacity remain unaffected.</a:t>
            </a:r>
          </a:p>
          <a:p>
            <a:r>
              <a:rPr lang="en-US" dirty="0">
                <a:latin typeface="Calibri" panose="020F0502020204030204" pitchFamily="34" charset="0"/>
                <a:cs typeface="Calibri" panose="020F0502020204030204" pitchFamily="34" charset="0"/>
              </a:rPr>
              <a:t>Rentals can be planned according to cash flow.</a:t>
            </a:r>
          </a:p>
          <a:p>
            <a:r>
              <a:rPr lang="en-US" dirty="0">
                <a:latin typeface="Calibri" panose="020F0502020204030204" pitchFamily="34" charset="0"/>
                <a:cs typeface="Calibri" panose="020F0502020204030204" pitchFamily="34" charset="0"/>
              </a:rPr>
              <a:t>Tax saving to leases as rentals are changed against profit.</a:t>
            </a:r>
          </a:p>
          <a:p>
            <a:r>
              <a:rPr lang="en-US" dirty="0">
                <a:latin typeface="Calibri" panose="020F0502020204030204" pitchFamily="34" charset="0"/>
                <a:cs typeface="Calibri" panose="020F0502020204030204" pitchFamily="34" charset="0"/>
              </a:rPr>
              <a:t>Protection against loss by obsolescence to the lease.</a:t>
            </a:r>
          </a:p>
          <a:p>
            <a:r>
              <a:rPr lang="en-US" dirty="0">
                <a:latin typeface="Calibri" panose="020F0502020204030204" pitchFamily="34" charset="0"/>
                <a:cs typeface="Calibri" panose="020F0502020204030204" pitchFamily="34" charset="0"/>
              </a:rPr>
              <a:t>No bad debts to lessor.</a:t>
            </a:r>
          </a:p>
        </p:txBody>
      </p:sp>
    </p:spTree>
    <p:extLst>
      <p:ext uri="{BB962C8B-B14F-4D97-AF65-F5344CB8AC3E}">
        <p14:creationId xmlns:p14="http://schemas.microsoft.com/office/powerpoint/2010/main" val="213622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Higher pay-out obligations may be harmful to lease.</a:t>
            </a:r>
          </a:p>
          <a:p>
            <a:pPr algn="just"/>
            <a:r>
              <a:rPr lang="en-US" dirty="0">
                <a:latin typeface="Calibri" panose="020F0502020204030204" pitchFamily="34" charset="0"/>
                <a:cs typeface="Calibri" panose="020F0502020204030204" pitchFamily="34" charset="0"/>
              </a:rPr>
              <a:t>Use of equipment may be restricted to lessor.</a:t>
            </a:r>
          </a:p>
          <a:p>
            <a:pPr algn="just"/>
            <a:r>
              <a:rPr lang="en-US" dirty="0">
                <a:latin typeface="Calibri" panose="020F0502020204030204" pitchFamily="34" charset="0"/>
                <a:cs typeface="Calibri" panose="020F0502020204030204" pitchFamily="34" charset="0"/>
              </a:rPr>
              <a:t>Default may cause higher rentals or early return of assets.</a:t>
            </a:r>
          </a:p>
          <a:p>
            <a:pPr algn="just"/>
            <a:r>
              <a:rPr lang="en-US" dirty="0">
                <a:latin typeface="Calibri" panose="020F0502020204030204" pitchFamily="34" charset="0"/>
                <a:cs typeface="Calibri" panose="020F0502020204030204" pitchFamily="34" charset="0"/>
              </a:rPr>
              <a:t>Assets used in business not disclosed in balance sheet.</a:t>
            </a:r>
          </a:p>
        </p:txBody>
      </p:sp>
    </p:spTree>
    <p:extLst>
      <p:ext uri="{BB962C8B-B14F-4D97-AF65-F5344CB8AC3E}">
        <p14:creationId xmlns:p14="http://schemas.microsoft.com/office/powerpoint/2010/main" val="42797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a:xfrm>
            <a:off x="1522413" y="685800"/>
            <a:ext cx="4114800" cy="1925637"/>
          </a:xfrm>
        </p:spPr>
        <p:txBody>
          <a:bodyPr anchor="b">
            <a:normAutofit/>
          </a:bodyPr>
          <a:lstStyle/>
          <a:p>
            <a:r>
              <a:rPr lang="en-US" dirty="0"/>
              <a:t>Leasing Finance Institutions in India</a:t>
            </a:r>
          </a:p>
        </p:txBody>
      </p:sp>
      <p:pic>
        <p:nvPicPr>
          <p:cNvPr id="4" name="Picture 3" descr="A screenshot of a social media post&#10;&#10;Description automatically generated">
            <a:extLst>
              <a:ext uri="{FF2B5EF4-FFF2-40B4-BE49-F238E27FC236}">
                <a16:creationId xmlns:a16="http://schemas.microsoft.com/office/drawing/2014/main" id="{FC217515-D053-4CBA-83FE-A36531F7D752}"/>
              </a:ext>
            </a:extLst>
          </p:cNvPr>
          <p:cNvPicPr>
            <a:picLocks noChangeAspect="1"/>
          </p:cNvPicPr>
          <p:nvPr/>
        </p:nvPicPr>
        <p:blipFill>
          <a:blip r:embed="rId2"/>
          <a:stretch>
            <a:fillRect/>
          </a:stretch>
        </p:blipFill>
        <p:spPr>
          <a:xfrm>
            <a:off x="6399212" y="2895598"/>
            <a:ext cx="5257799" cy="3075812"/>
          </a:xfrm>
          <a:prstGeom prst="rect">
            <a:avLst/>
          </a:prstGeom>
          <a:noFill/>
        </p:spPr>
      </p:pic>
      <p:sp>
        <p:nvSpPr>
          <p:cNvPr id="3" name="Content Placeholder 2">
            <a:extLst>
              <a:ext uri="{FF2B5EF4-FFF2-40B4-BE49-F238E27FC236}">
                <a16:creationId xmlns:a16="http://schemas.microsoft.com/office/drawing/2014/main" id="{7F49E142-2201-476B-9DE3-65AEED86270F}"/>
              </a:ext>
            </a:extLst>
          </p:cNvPr>
          <p:cNvSpPr>
            <a:spLocks noGrp="1"/>
          </p:cNvSpPr>
          <p:nvPr>
            <p:ph type="body" sz="half" idx="2"/>
          </p:nvPr>
        </p:nvSpPr>
        <p:spPr>
          <a:xfrm>
            <a:off x="1522413" y="2895598"/>
            <a:ext cx="4114800" cy="3075811"/>
          </a:xfrm>
        </p:spPr>
        <p:txBody>
          <a:bodyPr>
            <a:normAutofit/>
          </a:bodyPr>
          <a:lstStyle/>
          <a:p>
            <a:pPr marL="342900" indent="-342900" algn="just">
              <a:buFont typeface="Arial" panose="020B0604020202020204" pitchFamily="34" charset="0"/>
              <a:buChar char="•"/>
            </a:pPr>
            <a:r>
              <a:rPr lang="en-US" dirty="0">
                <a:latin typeface="Calibri" panose="020F0502020204030204" pitchFamily="34" charset="0"/>
                <a:cs typeface="Calibri" panose="020F0502020204030204" pitchFamily="34" charset="0"/>
              </a:rPr>
              <a:t>Leasing finance becomes widespread and effective financial sources for most of the business concerns. </a:t>
            </a:r>
          </a:p>
          <a:p>
            <a:pPr marL="342900" indent="-342900" algn="just">
              <a:buFont typeface="Arial" panose="020B0604020202020204" pitchFamily="34" charset="0"/>
              <a:buChar char="•"/>
            </a:pPr>
            <a:r>
              <a:rPr lang="en-US" dirty="0">
                <a:latin typeface="Calibri" panose="020F0502020204030204" pitchFamily="34" charset="0"/>
                <a:cs typeface="Calibri" panose="020F0502020204030204" pitchFamily="34" charset="0"/>
              </a:rPr>
              <a:t>With the significance of lease finance, banks and the financial institutions offer leasing financial assistance to the industrial concern.</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673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Leasing Finance Institutions in India</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a:xfrm>
            <a:off x="1522413" y="1981200"/>
            <a:ext cx="9829799" cy="4495800"/>
          </a:xfrm>
        </p:spPr>
        <p:txBody>
          <a:bodyPr>
            <a:normAutofit lnSpcReduction="10000"/>
          </a:bodyPr>
          <a:lstStyle/>
          <a:p>
            <a:pPr algn="just"/>
            <a:r>
              <a:rPr lang="en-US" b="1" dirty="0">
                <a:latin typeface="Calibri" panose="020F0502020204030204" pitchFamily="34" charset="0"/>
                <a:cs typeface="Calibri" panose="020F0502020204030204" pitchFamily="34" charset="0"/>
              </a:rPr>
              <a:t>Private Sector Leasing Company:</a:t>
            </a:r>
          </a:p>
          <a:p>
            <a:pPr algn="just"/>
            <a:r>
              <a:rPr lang="en-US" dirty="0">
                <a:latin typeface="Calibri" panose="020F0502020204030204" pitchFamily="34" charset="0"/>
                <a:cs typeface="Calibri" panose="020F0502020204030204" pitchFamily="34" charset="0"/>
              </a:rPr>
              <a:t>Private sector leasing companies also offer financial support to the industrial concerns. The following are some of the private sector leasing companies in India:</a:t>
            </a:r>
          </a:p>
          <a:p>
            <a:pPr lvl="1" algn="just"/>
            <a:r>
              <a:rPr lang="en-US" dirty="0">
                <a:latin typeface="Calibri" panose="020F0502020204030204" pitchFamily="34" charset="0"/>
                <a:cs typeface="Calibri" panose="020F0502020204030204" pitchFamily="34" charset="0"/>
              </a:rPr>
              <a:t>Express Leasing Limited.</a:t>
            </a:r>
          </a:p>
          <a:p>
            <a:pPr lvl="1" algn="just"/>
            <a:r>
              <a:rPr lang="en-US" dirty="0">
                <a:latin typeface="Calibri" panose="020F0502020204030204" pitchFamily="34" charset="0"/>
                <a:cs typeface="Calibri" panose="020F0502020204030204" pitchFamily="34" charset="0"/>
              </a:rPr>
              <a:t>20th Century Leasing Corporation Ltd.</a:t>
            </a:r>
          </a:p>
          <a:p>
            <a:pPr algn="just"/>
            <a:r>
              <a:rPr lang="en-US" b="1" dirty="0">
                <a:latin typeface="Calibri" panose="020F0502020204030204" pitchFamily="34" charset="0"/>
                <a:cs typeface="Calibri" panose="020F0502020204030204" pitchFamily="34" charset="0"/>
              </a:rPr>
              <a:t>Private Sector Financial Company:</a:t>
            </a:r>
          </a:p>
          <a:p>
            <a:pPr algn="just"/>
            <a:r>
              <a:rPr lang="en-US" dirty="0">
                <a:latin typeface="Calibri" panose="020F0502020204030204" pitchFamily="34" charset="0"/>
                <a:cs typeface="Calibri" panose="020F0502020204030204" pitchFamily="34" charset="0"/>
              </a:rPr>
              <a:t>Private sector financial companies also provide leasing finance. The following are some of the private sector finance companies:</a:t>
            </a:r>
          </a:p>
          <a:p>
            <a:pPr lvl="1" algn="just"/>
            <a:r>
              <a:rPr lang="en-US" dirty="0">
                <a:latin typeface="Calibri" panose="020F0502020204030204" pitchFamily="34" charset="0"/>
                <a:cs typeface="Calibri" panose="020F0502020204030204" pitchFamily="34" charset="0"/>
              </a:rPr>
              <a:t>Cholamandal Investment and Finance Company Ltd.</a:t>
            </a:r>
          </a:p>
          <a:p>
            <a:pPr lvl="1" algn="just"/>
            <a:r>
              <a:rPr lang="en-US" dirty="0">
                <a:latin typeface="Calibri" panose="020F0502020204030204" pitchFamily="34" charset="0"/>
                <a:cs typeface="Calibri" panose="020F0502020204030204" pitchFamily="34" charset="0"/>
              </a:rPr>
              <a:t>Dcl Finance Limited.</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962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Leasing Finance Institutions in India</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a:xfrm>
            <a:off x="1522413" y="1981200"/>
            <a:ext cx="9829799" cy="4495800"/>
          </a:xfrm>
        </p:spPr>
        <p:txBody>
          <a:bodyPr>
            <a:normAutofit lnSpcReduction="10000"/>
          </a:bodyPr>
          <a:lstStyle/>
          <a:p>
            <a:pPr algn="just"/>
            <a:r>
              <a:rPr lang="en-US" b="1" dirty="0">
                <a:latin typeface="Calibri" panose="020F0502020204030204" pitchFamily="34" charset="0"/>
                <a:cs typeface="Calibri" panose="020F0502020204030204" pitchFamily="34" charset="0"/>
              </a:rPr>
              <a:t>Leasing by Development Institutions: </a:t>
            </a:r>
          </a:p>
          <a:p>
            <a:pPr algn="just"/>
            <a:r>
              <a:rPr lang="en-US" dirty="0">
                <a:latin typeface="Calibri" panose="020F0502020204030204" pitchFamily="34" charset="0"/>
                <a:cs typeface="Calibri" panose="020F0502020204030204" pitchFamily="34" charset="0"/>
              </a:rPr>
              <a:t>All India development institutions offer leasing finance help to industrial concerns. Some of the public sector leasing finance company in India are as under:</a:t>
            </a:r>
          </a:p>
          <a:p>
            <a:pPr lvl="1" algn="just"/>
            <a:r>
              <a:rPr lang="en-US" dirty="0">
                <a:latin typeface="Calibri" panose="020F0502020204030204" pitchFamily="34" charset="0"/>
                <a:cs typeface="Calibri" panose="020F0502020204030204" pitchFamily="34" charset="0"/>
              </a:rPr>
              <a:t>Industrial Credit &amp; Investment Corporation of India (ICICI).</a:t>
            </a:r>
          </a:p>
          <a:p>
            <a:pPr lvl="1" algn="just"/>
            <a:r>
              <a:rPr lang="en-US" dirty="0">
                <a:latin typeface="Calibri" panose="020F0502020204030204" pitchFamily="34" charset="0"/>
                <a:cs typeface="Calibri" panose="020F0502020204030204" pitchFamily="34" charset="0"/>
              </a:rPr>
              <a:t>Industrial Finance Corporation of India (IFCI).</a:t>
            </a:r>
          </a:p>
          <a:p>
            <a:pPr algn="just"/>
            <a:r>
              <a:rPr lang="en-US" b="1" dirty="0">
                <a:latin typeface="Calibri" panose="020F0502020204030204" pitchFamily="34" charset="0"/>
                <a:cs typeface="Calibri" panose="020F0502020204030204" pitchFamily="34" charset="0"/>
              </a:rPr>
              <a:t>Leasing by Specialized Institutions:</a:t>
            </a:r>
          </a:p>
          <a:p>
            <a:pPr algn="just"/>
            <a:r>
              <a:rPr lang="en-US" dirty="0">
                <a:latin typeface="Calibri" panose="020F0502020204030204" pitchFamily="34" charset="0"/>
                <a:cs typeface="Calibri" panose="020F0502020204030204" pitchFamily="34" charset="0"/>
              </a:rPr>
              <a:t>Specialized financial institutions also provide lease finance to the industrial concern. Some lease finance providing institutions are as follows:</a:t>
            </a:r>
          </a:p>
          <a:p>
            <a:pPr lvl="1" algn="just"/>
            <a:r>
              <a:rPr lang="en-US" dirty="0">
                <a:latin typeface="Calibri" panose="020F0502020204030204" pitchFamily="34" charset="0"/>
                <a:cs typeface="Calibri" panose="020F0502020204030204" pitchFamily="34" charset="0"/>
              </a:rPr>
              <a:t>Life Insurance Corporation of India (LIC).</a:t>
            </a:r>
          </a:p>
          <a:p>
            <a:pPr lvl="1" algn="just"/>
            <a:r>
              <a:rPr lang="en-US" dirty="0">
                <a:latin typeface="Calibri" panose="020F0502020204030204" pitchFamily="34" charset="0"/>
                <a:cs typeface="Calibri" panose="020F0502020204030204" pitchFamily="34" charset="0"/>
              </a:rPr>
              <a:t>General Insurance Corporation of India (GIC).</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90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fontScale="77500" lnSpcReduction="20000"/>
          </a:bodyPr>
          <a:lstStyle/>
          <a:p>
            <a:pPr algn="just">
              <a:lnSpc>
                <a:spcPct val="134000"/>
              </a:lnSpc>
            </a:pPr>
            <a:r>
              <a:rPr lang="en-US" dirty="0">
                <a:latin typeface="Calibri" panose="020F0502020204030204" pitchFamily="34" charset="0"/>
                <a:cs typeface="Calibri" panose="020F0502020204030204" pitchFamily="34" charset="0"/>
              </a:rPr>
              <a:t>Hire purchase is type of the legal contract, in which a buyer agrees to pay for goods in parts or a percentage over several months. Hire purchase is used to buy luxurious products which a person cannot afford to pay out right such as a car. A down payment is generally paid and the balance is paid over several months as a monthly instalments (Steve Carter, 1997).</a:t>
            </a:r>
          </a:p>
          <a:p>
            <a:pPr algn="just">
              <a:lnSpc>
                <a:spcPct val="134000"/>
              </a:lnSpc>
            </a:pPr>
            <a:r>
              <a:rPr lang="en-US" dirty="0">
                <a:latin typeface="Calibri" panose="020F0502020204030204" pitchFamily="34" charset="0"/>
                <a:cs typeface="Calibri" panose="020F0502020204030204" pitchFamily="34" charset="0"/>
              </a:rPr>
              <a:t>In countries like Canada and the United States, a hire purchase is termed an instalment plan although these may vary marginally as in a hire purchase agreement, the ownership of the goods remains with the merchant until the last payment is done. Other similar practices are described as closed-end leasing or rent to own. The hire purchase agreement was established in the United Kingdom in the 19th century to permit customers with a cash shortage to make a luxurious purchase. It was done because companies did not want to lose customers or delay the buying process.</a:t>
            </a:r>
          </a:p>
        </p:txBody>
      </p:sp>
    </p:spTree>
    <p:extLst>
      <p:ext uri="{BB962C8B-B14F-4D97-AF65-F5344CB8AC3E}">
        <p14:creationId xmlns:p14="http://schemas.microsoft.com/office/powerpoint/2010/main" val="244147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a:xfrm>
            <a:off x="1522413" y="2057400"/>
            <a:ext cx="9829799" cy="4187825"/>
          </a:xfrm>
        </p:spPr>
        <p:txBody>
          <a:bodyPr>
            <a:normAutofit/>
          </a:bodyPr>
          <a:lstStyle/>
          <a:p>
            <a:pPr algn="just"/>
            <a:r>
              <a:rPr lang="en-US" dirty="0">
                <a:latin typeface="Calibri" panose="020F0502020204030204" pitchFamily="34" charset="0"/>
                <a:cs typeface="Calibri" panose="020F0502020204030204" pitchFamily="34" charset="0"/>
              </a:rPr>
              <a:t>According to hire purchase act of 1972, an agreement under which goods are let on hire under which the hirer has an option to purchase them in accordance with the terms of agreement and include an agreement under which Possession of goods is delivered by the owner thereof to a person on the condition that such person pays the amount in periodic payments. </a:t>
            </a:r>
          </a:p>
          <a:p>
            <a:pPr algn="just"/>
            <a:r>
              <a:rPr lang="en-US" dirty="0">
                <a:latin typeface="Calibri" panose="020F0502020204030204" pitchFamily="34" charset="0"/>
                <a:cs typeface="Calibri" panose="020F0502020204030204" pitchFamily="34" charset="0"/>
              </a:rPr>
              <a:t>The property of the goods is to pass to such a person on the payment of the last instalment. </a:t>
            </a:r>
          </a:p>
          <a:p>
            <a:pPr algn="just"/>
            <a:r>
              <a:rPr lang="en-US" dirty="0">
                <a:latin typeface="Calibri" panose="020F0502020204030204" pitchFamily="34" charset="0"/>
                <a:cs typeface="Calibri" panose="020F0502020204030204" pitchFamily="34" charset="0"/>
              </a:rPr>
              <a:t>Such a person has a right to dismiss the agreement any time before the property so passes.</a:t>
            </a:r>
          </a:p>
        </p:txBody>
      </p:sp>
    </p:spTree>
    <p:extLst>
      <p:ext uri="{BB962C8B-B14F-4D97-AF65-F5344CB8AC3E}">
        <p14:creationId xmlns:p14="http://schemas.microsoft.com/office/powerpoint/2010/main" val="188705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Characteristics of 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Possession</a:t>
            </a:r>
          </a:p>
          <a:p>
            <a:r>
              <a:rPr lang="en-US" dirty="0">
                <a:latin typeface="Calibri" panose="020F0502020204030204" pitchFamily="34" charset="0"/>
                <a:cs typeface="Calibri" panose="020F0502020204030204" pitchFamily="34" charset="0"/>
              </a:rPr>
              <a:t>Ownership upon the full payment</a:t>
            </a:r>
          </a:p>
          <a:p>
            <a:r>
              <a:rPr lang="en-US" dirty="0">
                <a:latin typeface="Calibri" panose="020F0502020204030204" pitchFamily="34" charset="0"/>
                <a:cs typeface="Calibri" panose="020F0502020204030204" pitchFamily="34" charset="0"/>
              </a:rPr>
              <a:t>Instalment buying</a:t>
            </a:r>
          </a:p>
          <a:p>
            <a:r>
              <a:rPr lang="en-US" dirty="0">
                <a:latin typeface="Calibri" panose="020F0502020204030204" pitchFamily="34" charset="0"/>
                <a:cs typeface="Calibri" panose="020F0502020204030204" pitchFamily="34" charset="0"/>
              </a:rPr>
              <a:t>Social innovation</a:t>
            </a:r>
          </a:p>
          <a:p>
            <a:r>
              <a:rPr lang="en-US" dirty="0">
                <a:latin typeface="Calibri" panose="020F0502020204030204" pitchFamily="34" charset="0"/>
                <a:cs typeface="Calibri" panose="020F0502020204030204" pitchFamily="34" charset="0"/>
              </a:rPr>
              <a:t>Expands economy</a:t>
            </a:r>
          </a:p>
          <a:p>
            <a:r>
              <a:rPr lang="en-US" dirty="0">
                <a:latin typeface="Calibri" panose="020F0502020204030204" pitchFamily="34" charset="0"/>
                <a:cs typeface="Calibri" panose="020F0502020204030204" pitchFamily="34" charset="0"/>
              </a:rPr>
              <a:t>Additional income</a:t>
            </a:r>
          </a:p>
        </p:txBody>
      </p:sp>
    </p:spTree>
    <p:extLst>
      <p:ext uri="{BB962C8B-B14F-4D97-AF65-F5344CB8AC3E}">
        <p14:creationId xmlns:p14="http://schemas.microsoft.com/office/powerpoint/2010/main" val="2130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Procedure of a 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a:xfrm>
            <a:off x="1522413" y="1905000"/>
            <a:ext cx="9829799" cy="4724400"/>
          </a:xfrm>
        </p:spPr>
        <p:txBody>
          <a:bodyPr>
            <a:normAutofit fontScale="77500" lnSpcReduction="20000"/>
          </a:bodyPr>
          <a:lstStyle/>
          <a:p>
            <a:pPr algn="just">
              <a:lnSpc>
                <a:spcPct val="145000"/>
              </a:lnSpc>
            </a:pPr>
            <a:r>
              <a:rPr lang="en-US" dirty="0">
                <a:latin typeface="Calibri" panose="020F0502020204030204" pitchFamily="34" charset="0"/>
                <a:cs typeface="Calibri" panose="020F0502020204030204" pitchFamily="34" charset="0"/>
              </a:rPr>
              <a:t>Hire purchase involves a definite procedure to be followed. For this, an agreement called </a:t>
            </a:r>
            <a:r>
              <a:rPr lang="en-US" b="1" dirty="0">
                <a:latin typeface="Calibri" panose="020F0502020204030204" pitchFamily="34" charset="0"/>
                <a:cs typeface="Calibri" panose="020F0502020204030204" pitchFamily="34" charset="0"/>
              </a:rPr>
              <a:t>hire purchase agreement</a:t>
            </a:r>
            <a:r>
              <a:rPr lang="en-US" dirty="0">
                <a:latin typeface="Calibri" panose="020F0502020204030204" pitchFamily="34" charset="0"/>
                <a:cs typeface="Calibri" panose="020F0502020204030204" pitchFamily="34" charset="0"/>
              </a:rPr>
              <a:t> is made in written between the parties involved in the hire purchase transaction.</a:t>
            </a:r>
          </a:p>
          <a:p>
            <a:pPr marL="0" indent="0" algn="just">
              <a:buNone/>
            </a:pPr>
            <a:r>
              <a:rPr lang="en-US" dirty="0">
                <a:latin typeface="Calibri" panose="020F0502020204030204" pitchFamily="34" charset="0"/>
                <a:cs typeface="Calibri" panose="020F0502020204030204" pitchFamily="34" charset="0"/>
              </a:rPr>
              <a:t>    The </a:t>
            </a:r>
            <a:r>
              <a:rPr lang="en-US" b="1" dirty="0">
                <a:latin typeface="Calibri" panose="020F0502020204030204" pitchFamily="34" charset="0"/>
                <a:cs typeface="Calibri" panose="020F0502020204030204" pitchFamily="34" charset="0"/>
              </a:rPr>
              <a:t>agreement</a:t>
            </a:r>
            <a:r>
              <a:rPr lang="en-US" dirty="0">
                <a:latin typeface="Calibri" panose="020F0502020204030204" pitchFamily="34" charset="0"/>
                <a:cs typeface="Calibri" panose="020F0502020204030204" pitchFamily="34" charset="0"/>
              </a:rPr>
              <a:t> comprises of the following elements:</a:t>
            </a:r>
          </a:p>
          <a:p>
            <a:pPr algn="just"/>
            <a:r>
              <a:rPr lang="en-US" dirty="0">
                <a:latin typeface="Calibri" panose="020F0502020204030204" pitchFamily="34" charset="0"/>
                <a:cs typeface="Calibri" panose="020F0502020204030204" pitchFamily="34" charset="0"/>
              </a:rPr>
              <a:t>The hire purchase price of the goods to which the agreement relates.</a:t>
            </a:r>
          </a:p>
          <a:p>
            <a:pPr algn="just"/>
            <a:r>
              <a:rPr lang="en-US" dirty="0">
                <a:latin typeface="Calibri" panose="020F0502020204030204" pitchFamily="34" charset="0"/>
                <a:cs typeface="Calibri" panose="020F0502020204030204" pitchFamily="34" charset="0"/>
              </a:rPr>
              <a:t>The cash price of the goods, that is to say, the price at which the good is purchased for cash.</a:t>
            </a:r>
          </a:p>
          <a:p>
            <a:pPr algn="just"/>
            <a:r>
              <a:rPr lang="en-US" dirty="0">
                <a:latin typeface="Calibri" panose="020F0502020204030204" pitchFamily="34" charset="0"/>
                <a:cs typeface="Calibri" panose="020F0502020204030204" pitchFamily="34" charset="0"/>
              </a:rPr>
              <a:t>The date of the beginning of the agreement.</a:t>
            </a:r>
          </a:p>
          <a:p>
            <a:pPr algn="just"/>
            <a:r>
              <a:rPr lang="en-US" dirty="0">
                <a:latin typeface="Calibri" panose="020F0502020204030204" pitchFamily="34" charset="0"/>
                <a:cs typeface="Calibri" panose="020F0502020204030204" pitchFamily="34" charset="0"/>
              </a:rPr>
              <a:t>The number and time interval of instalments by which the hire purchase price is to be paid.</a:t>
            </a:r>
          </a:p>
          <a:p>
            <a:pPr algn="just"/>
            <a:r>
              <a:rPr lang="en-US" dirty="0">
                <a:latin typeface="Calibri" panose="020F0502020204030204" pitchFamily="34" charset="0"/>
                <a:cs typeface="Calibri" panose="020F0502020204030204" pitchFamily="34" charset="0"/>
              </a:rPr>
              <a:t>The name of goods, with its sufficient identity, to which the hire purchase agreement relates to.</a:t>
            </a:r>
          </a:p>
          <a:p>
            <a:pPr algn="just"/>
            <a:r>
              <a:rPr lang="en-US" dirty="0">
                <a:latin typeface="Calibri" panose="020F0502020204030204" pitchFamily="34" charset="0"/>
                <a:cs typeface="Calibri" panose="020F0502020204030204" pitchFamily="34" charset="0"/>
              </a:rPr>
              <a:t>The amount to be paid, if any, at the time of signing the agreement.</a:t>
            </a:r>
          </a:p>
          <a:p>
            <a:pPr algn="just"/>
            <a:r>
              <a:rPr lang="en-US" dirty="0">
                <a:latin typeface="Calibri" panose="020F0502020204030204" pitchFamily="34" charset="0"/>
                <a:cs typeface="Calibri" panose="020F0502020204030204" pitchFamily="34" charset="0"/>
              </a:rPr>
              <a:t>The signatures of the parties involved in transaction.</a:t>
            </a:r>
          </a:p>
        </p:txBody>
      </p:sp>
    </p:spTree>
    <p:extLst>
      <p:ext uri="{BB962C8B-B14F-4D97-AF65-F5344CB8AC3E}">
        <p14:creationId xmlns:p14="http://schemas.microsoft.com/office/powerpoint/2010/main" val="317477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CA90-9B8A-4CFB-823C-CE8C4CAEA402}"/>
              </a:ext>
            </a:extLst>
          </p:cNvPr>
          <p:cNvSpPr>
            <a:spLocks noGrp="1"/>
          </p:cNvSpPr>
          <p:nvPr>
            <p:ph type="title"/>
          </p:nvPr>
        </p:nvSpPr>
        <p:spPr/>
        <p:txBody>
          <a:bodyPr/>
          <a:lstStyle/>
          <a:p>
            <a:r>
              <a:rPr lang="en-US" dirty="0"/>
              <a:t>Things to be discussed:</a:t>
            </a:r>
          </a:p>
        </p:txBody>
      </p:sp>
      <p:sp>
        <p:nvSpPr>
          <p:cNvPr id="3" name="Content Placeholder 2">
            <a:extLst>
              <a:ext uri="{FF2B5EF4-FFF2-40B4-BE49-F238E27FC236}">
                <a16:creationId xmlns:a16="http://schemas.microsoft.com/office/drawing/2014/main" id="{DE4B6EAC-4EE3-4D35-B31B-041913FCAD86}"/>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Leasing</a:t>
            </a:r>
          </a:p>
          <a:p>
            <a:r>
              <a:rPr lang="en-US" sz="2800" dirty="0">
                <a:latin typeface="Calibri" panose="020F0502020204030204" pitchFamily="34" charset="0"/>
                <a:cs typeface="Calibri" panose="020F0502020204030204" pitchFamily="34" charset="0"/>
              </a:rPr>
              <a:t>Hire Purchase</a:t>
            </a:r>
          </a:p>
        </p:txBody>
      </p:sp>
    </p:spTree>
    <p:extLst>
      <p:ext uri="{BB962C8B-B14F-4D97-AF65-F5344CB8AC3E}">
        <p14:creationId xmlns:p14="http://schemas.microsoft.com/office/powerpoint/2010/main" val="154973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a:xfrm>
            <a:off x="1522413" y="381000"/>
            <a:ext cx="9829798" cy="1219200"/>
          </a:xfrm>
        </p:spPr>
        <p:txBody>
          <a:bodyPr anchor="b">
            <a:normAutofit/>
          </a:bodyPr>
          <a:lstStyle/>
          <a:p>
            <a:r>
              <a:rPr lang="en-US" dirty="0"/>
              <a:t>Procedure of a 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sz="half" idx="1"/>
          </p:nvPr>
        </p:nvSpPr>
        <p:spPr>
          <a:xfrm>
            <a:off x="1488168" y="1984248"/>
            <a:ext cx="4800600" cy="4187952"/>
          </a:xfrm>
        </p:spPr>
        <p:txBody>
          <a:bodyPr>
            <a:normAutofit/>
          </a:bodyPr>
          <a:lstStyle/>
          <a:p>
            <a:pPr algn="just"/>
            <a:r>
              <a:rPr lang="en-US" sz="1700" dirty="0">
                <a:latin typeface="Calibri" panose="020F0502020204030204" pitchFamily="34" charset="0"/>
                <a:cs typeface="Calibri" panose="020F0502020204030204" pitchFamily="34" charset="0"/>
              </a:rPr>
              <a:t>When the hire purchase deal is funded by the manufacturer or dealer, then two parties, called, </a:t>
            </a:r>
            <a:r>
              <a:rPr lang="en-US" sz="1700" b="1" dirty="0">
                <a:latin typeface="Calibri" panose="020F0502020204030204" pitchFamily="34" charset="0"/>
                <a:cs typeface="Calibri" panose="020F0502020204030204" pitchFamily="34" charset="0"/>
              </a:rPr>
              <a:t>hire vendor</a:t>
            </a:r>
            <a:r>
              <a:rPr lang="en-US" sz="1700" dirty="0">
                <a:latin typeface="Calibri" panose="020F0502020204030204" pitchFamily="34" charset="0"/>
                <a:cs typeface="Calibri" panose="020F0502020204030204" pitchFamily="34" charset="0"/>
              </a:rPr>
              <a:t> and </a:t>
            </a:r>
            <a:r>
              <a:rPr lang="en-US" sz="1700" b="1" dirty="0">
                <a:latin typeface="Calibri" panose="020F0502020204030204" pitchFamily="34" charset="0"/>
                <a:cs typeface="Calibri" panose="020F0502020204030204" pitchFamily="34" charset="0"/>
              </a:rPr>
              <a:t>hire purchaser</a:t>
            </a:r>
            <a:r>
              <a:rPr lang="en-US" sz="1700" dirty="0">
                <a:latin typeface="Calibri" panose="020F0502020204030204" pitchFamily="34" charset="0"/>
                <a:cs typeface="Calibri" panose="020F0502020204030204" pitchFamily="34" charset="0"/>
              </a:rPr>
              <a:t>, are involved in the agreement. The hire purchase transaction is financed by some financial institution, and then there are three parties involved in the transaction. </a:t>
            </a:r>
          </a:p>
          <a:p>
            <a:pPr algn="just"/>
            <a:r>
              <a:rPr lang="en-US" sz="1700" dirty="0">
                <a:latin typeface="Calibri" panose="020F0502020204030204" pitchFamily="34" charset="0"/>
                <a:cs typeface="Calibri" panose="020F0502020204030204" pitchFamily="34" charset="0"/>
              </a:rPr>
              <a:t>These are </a:t>
            </a:r>
            <a:r>
              <a:rPr lang="en-US" sz="1700" b="1" dirty="0">
                <a:latin typeface="Calibri" panose="020F0502020204030204" pitchFamily="34" charset="0"/>
                <a:cs typeface="Calibri" panose="020F0502020204030204" pitchFamily="34" charset="0"/>
              </a:rPr>
              <a:t>Hire Vendor</a:t>
            </a:r>
            <a:r>
              <a:rPr lang="en-US" sz="1700" dirty="0">
                <a:latin typeface="Calibri" panose="020F0502020204030204" pitchFamily="34" charset="0"/>
                <a:cs typeface="Calibri" panose="020F0502020204030204" pitchFamily="34" charset="0"/>
              </a:rPr>
              <a:t>, </a:t>
            </a:r>
            <a:r>
              <a:rPr lang="en-US" sz="1700" b="1" dirty="0">
                <a:latin typeface="Calibri" panose="020F0502020204030204" pitchFamily="34" charset="0"/>
                <a:cs typeface="Calibri" panose="020F0502020204030204" pitchFamily="34" charset="0"/>
              </a:rPr>
              <a:t>Hire Purchaser</a:t>
            </a:r>
            <a:r>
              <a:rPr lang="en-US" sz="1700" dirty="0">
                <a:latin typeface="Calibri" panose="020F0502020204030204" pitchFamily="34" charset="0"/>
                <a:cs typeface="Calibri" panose="020F0502020204030204" pitchFamily="34" charset="0"/>
              </a:rPr>
              <a:t>, and </a:t>
            </a:r>
            <a:r>
              <a:rPr lang="en-US" sz="1700" b="1" dirty="0">
                <a:latin typeface="Calibri" panose="020F0502020204030204" pitchFamily="34" charset="0"/>
                <a:cs typeface="Calibri" panose="020F0502020204030204" pitchFamily="34" charset="0"/>
              </a:rPr>
              <a:t>Financial Institution</a:t>
            </a:r>
            <a:r>
              <a:rPr lang="en-US" sz="1700" dirty="0">
                <a:latin typeface="Calibri" panose="020F0502020204030204" pitchFamily="34" charset="0"/>
                <a:cs typeface="Calibri" panose="020F0502020204030204" pitchFamily="34" charset="0"/>
              </a:rPr>
              <a:t>. In such case, the vendor, initially receives the bills of exchange for hire purchase price of the goods from the hirer. The vendor, then, discounts the bills with the financial institution and gets payment for the goods sold under hire purchase system. The financial institution collects the payments of the bills from the hirer, as and when the instalments fall due.</a:t>
            </a:r>
          </a:p>
          <a:p>
            <a:pPr algn="just"/>
            <a:endParaRPr lang="en-US" sz="17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DFB6B09-8894-4CD3-BBC4-B7329D072570}"/>
              </a:ext>
            </a:extLst>
          </p:cNvPr>
          <p:cNvPicPr>
            <a:picLocks noChangeAspect="1"/>
          </p:cNvPicPr>
          <p:nvPr/>
        </p:nvPicPr>
        <p:blipFill>
          <a:blip r:embed="rId2"/>
          <a:stretch>
            <a:fillRect/>
          </a:stretch>
        </p:blipFill>
        <p:spPr>
          <a:xfrm>
            <a:off x="6551612" y="2554033"/>
            <a:ext cx="4800601" cy="3048381"/>
          </a:xfrm>
          <a:prstGeom prst="rect">
            <a:avLst/>
          </a:prstGeom>
          <a:noFill/>
        </p:spPr>
      </p:pic>
      <p:sp>
        <p:nvSpPr>
          <p:cNvPr id="5" name="TextBox 4">
            <a:extLst>
              <a:ext uri="{FF2B5EF4-FFF2-40B4-BE49-F238E27FC236}">
                <a16:creationId xmlns:a16="http://schemas.microsoft.com/office/drawing/2014/main" id="{5ECF56D0-FE66-4F59-AB0B-47030C2611C3}"/>
              </a:ext>
            </a:extLst>
          </p:cNvPr>
          <p:cNvSpPr txBox="1"/>
          <p:nvPr/>
        </p:nvSpPr>
        <p:spPr>
          <a:xfrm>
            <a:off x="7085012" y="2007439"/>
            <a:ext cx="39624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Three parties involved in hire purchase:</a:t>
            </a:r>
          </a:p>
        </p:txBody>
      </p:sp>
    </p:spTree>
    <p:extLst>
      <p:ext uri="{BB962C8B-B14F-4D97-AF65-F5344CB8AC3E}">
        <p14:creationId xmlns:p14="http://schemas.microsoft.com/office/powerpoint/2010/main" val="233294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b="1" dirty="0"/>
              <a:t>Advantages of Hire Purchase System</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a:xfrm>
            <a:off x="1522413" y="2057400"/>
            <a:ext cx="9829799" cy="4187825"/>
          </a:xfrm>
        </p:spPr>
        <p:txBody>
          <a:bodyPr>
            <a:normAutofit/>
          </a:bodyPr>
          <a:lstStyle/>
          <a:p>
            <a:pPr algn="just"/>
            <a:r>
              <a:rPr lang="en-US" sz="2200" b="1" dirty="0">
                <a:latin typeface="Calibri" panose="020F0502020204030204" pitchFamily="34" charset="0"/>
                <a:cs typeface="Calibri" panose="020F0502020204030204" pitchFamily="34" charset="0"/>
              </a:rPr>
              <a:t>Convenience in Payment:</a:t>
            </a:r>
            <a:r>
              <a:rPr lang="en-US" sz="2200" dirty="0">
                <a:latin typeface="Calibri" panose="020F0502020204030204" pitchFamily="34" charset="0"/>
                <a:cs typeface="Calibri" panose="020F0502020204030204" pitchFamily="34" charset="0"/>
              </a:rPr>
              <a:t> The buyer gets advantage as he has to make the payment in instalments. This system is greatly beneficial to the people having limited income.</a:t>
            </a:r>
          </a:p>
          <a:p>
            <a:pPr algn="just"/>
            <a:r>
              <a:rPr lang="en-US" sz="2200" b="1" dirty="0">
                <a:latin typeface="Calibri" panose="020F0502020204030204" pitchFamily="34" charset="0"/>
                <a:cs typeface="Calibri" panose="020F0502020204030204" pitchFamily="34" charset="0"/>
              </a:rPr>
              <a:t>Increased Volume of Sales:</a:t>
            </a:r>
            <a:r>
              <a:rPr lang="en-US" sz="2200" dirty="0">
                <a:latin typeface="Calibri" panose="020F0502020204030204" pitchFamily="34" charset="0"/>
                <a:cs typeface="Calibri" panose="020F0502020204030204" pitchFamily="34" charset="0"/>
              </a:rPr>
              <a:t> This system fascinates more customers as the payment is to be made in easy instalments. This leads to increased volume of sales.</a:t>
            </a:r>
          </a:p>
          <a:p>
            <a:pPr algn="just"/>
            <a:r>
              <a:rPr lang="en-US" sz="2200" b="1" dirty="0">
                <a:latin typeface="Calibri" panose="020F0502020204030204" pitchFamily="34" charset="0"/>
                <a:cs typeface="Calibri" panose="020F0502020204030204" pitchFamily="34" charset="0"/>
              </a:rPr>
              <a:t>Increased Profits:</a:t>
            </a:r>
            <a:r>
              <a:rPr lang="en-US" sz="2200" dirty="0">
                <a:latin typeface="Calibri" panose="020F0502020204030204" pitchFamily="34" charset="0"/>
                <a:cs typeface="Calibri" panose="020F0502020204030204" pitchFamily="34" charset="0"/>
              </a:rPr>
              <a:t> Large volume of sales guarantees increased profits to the seller.</a:t>
            </a:r>
          </a:p>
          <a:p>
            <a:pPr algn="just"/>
            <a:r>
              <a:rPr lang="en-US" sz="2200" b="1" dirty="0">
                <a:latin typeface="Calibri" panose="020F0502020204030204" pitchFamily="34" charset="0"/>
                <a:cs typeface="Calibri" panose="020F0502020204030204" pitchFamily="34" charset="0"/>
              </a:rPr>
              <a:t>Encourages Savings:</a:t>
            </a:r>
            <a:r>
              <a:rPr lang="en-US" sz="2200" dirty="0">
                <a:latin typeface="Calibri" panose="020F0502020204030204" pitchFamily="34" charset="0"/>
                <a:cs typeface="Calibri" panose="020F0502020204030204" pitchFamily="34" charset="0"/>
              </a:rPr>
              <a:t> It boosts thrift among the buyers who are forced to save some portion of their income for the payment of the instalments. This inculcates the habit to save among the people.</a:t>
            </a:r>
          </a:p>
        </p:txBody>
      </p:sp>
    </p:spTree>
    <p:extLst>
      <p:ext uri="{BB962C8B-B14F-4D97-AF65-F5344CB8AC3E}">
        <p14:creationId xmlns:p14="http://schemas.microsoft.com/office/powerpoint/2010/main" val="30327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b="1" dirty="0"/>
              <a:t>Advantages of Hire Purchase System</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a:xfrm>
            <a:off x="1522413" y="2289175"/>
            <a:ext cx="9829799" cy="4187825"/>
          </a:xfrm>
        </p:spPr>
        <p:txBody>
          <a:bodyPr>
            <a:normAutofit/>
          </a:bodyPr>
          <a:lstStyle/>
          <a:p>
            <a:pPr algn="just"/>
            <a:r>
              <a:rPr lang="en-US" sz="2200" b="1" dirty="0">
                <a:latin typeface="Calibri" panose="020F0502020204030204" pitchFamily="34" charset="0"/>
                <a:cs typeface="Calibri" panose="020F0502020204030204" pitchFamily="34" charset="0"/>
              </a:rPr>
              <a:t>Helpful for Small Traders</a:t>
            </a:r>
            <a:r>
              <a:rPr lang="en-US" sz="2200" dirty="0">
                <a:latin typeface="Calibri" panose="020F0502020204030204" pitchFamily="34" charset="0"/>
                <a:cs typeface="Calibri" panose="020F0502020204030204" pitchFamily="34" charset="0"/>
              </a:rPr>
              <a:t>: This system is highly beneficial for the small manufacturers and traders. They can purchase machinery and other equipment on instalment basis and in turn sell goods to the buyer charging full price.</a:t>
            </a:r>
          </a:p>
          <a:p>
            <a:pPr algn="just"/>
            <a:r>
              <a:rPr lang="en-US" sz="2200" b="1" dirty="0">
                <a:latin typeface="Calibri" panose="020F0502020204030204" pitchFamily="34" charset="0"/>
                <a:cs typeface="Calibri" panose="020F0502020204030204" pitchFamily="34" charset="0"/>
              </a:rPr>
              <a:t>Earning of Interest: </a:t>
            </a:r>
            <a:r>
              <a:rPr lang="en-US" sz="2200" dirty="0">
                <a:latin typeface="Calibri" panose="020F0502020204030204" pitchFamily="34" charset="0"/>
                <a:cs typeface="Calibri" panose="020F0502020204030204" pitchFamily="34" charset="0"/>
              </a:rPr>
              <a:t>The seller gets the instalment which includes original price and interest. The interest is calculated in advance and added in total instalments to be paid by the buyer.</a:t>
            </a:r>
          </a:p>
          <a:p>
            <a:pPr algn="just"/>
            <a:r>
              <a:rPr lang="en-US" sz="2200" b="1" dirty="0">
                <a:latin typeface="Calibri" panose="020F0502020204030204" pitchFamily="34" charset="0"/>
                <a:cs typeface="Calibri" panose="020F0502020204030204" pitchFamily="34" charset="0"/>
              </a:rPr>
              <a:t>Lesser Risk: </a:t>
            </a:r>
            <a:r>
              <a:rPr lang="en-US" sz="2200" dirty="0">
                <a:latin typeface="Calibri" panose="020F0502020204030204" pitchFamily="34" charset="0"/>
                <a:cs typeface="Calibri" panose="020F0502020204030204" pitchFamily="34" charset="0"/>
              </a:rPr>
              <a:t>From seller's viewpoint, this system is greatly beneficial as he knows that if the buyer fails to pay one instalment, he can get the article back.</a:t>
            </a:r>
          </a:p>
        </p:txBody>
      </p:sp>
    </p:spTree>
    <p:extLst>
      <p:ext uri="{BB962C8B-B14F-4D97-AF65-F5344CB8AC3E}">
        <p14:creationId xmlns:p14="http://schemas.microsoft.com/office/powerpoint/2010/main" val="356696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b="1" dirty="0"/>
              <a:t>Disadvantages of Hire Purchase System</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fontScale="85000" lnSpcReduction="10000"/>
          </a:bodyPr>
          <a:lstStyle/>
          <a:p>
            <a:pPr algn="just"/>
            <a:r>
              <a:rPr lang="en-US" b="1" dirty="0">
                <a:latin typeface="Calibri" panose="020F0502020204030204" pitchFamily="34" charset="0"/>
                <a:cs typeface="Calibri" panose="020F0502020204030204" pitchFamily="34" charset="0"/>
              </a:rPr>
              <a:t>Higher Price: </a:t>
            </a:r>
            <a:r>
              <a:rPr lang="en-US" dirty="0">
                <a:latin typeface="Calibri" panose="020F0502020204030204" pitchFamily="34" charset="0"/>
                <a:cs typeface="Calibri" panose="020F0502020204030204" pitchFamily="34" charset="0"/>
              </a:rPr>
              <a:t>A purchaser has to pay higher price for the article purchased which includes cost plus interest. The rate of interest is normally quite high.</a:t>
            </a:r>
          </a:p>
          <a:p>
            <a:pPr algn="just"/>
            <a:r>
              <a:rPr lang="en-US" b="1" dirty="0">
                <a:latin typeface="Calibri" panose="020F0502020204030204" pitchFamily="34" charset="0"/>
                <a:cs typeface="Calibri" panose="020F0502020204030204" pitchFamily="34" charset="0"/>
              </a:rPr>
              <a:t>Artificial Demand:</a:t>
            </a:r>
            <a:r>
              <a:rPr lang="en-US" dirty="0">
                <a:latin typeface="Calibri" panose="020F0502020204030204" pitchFamily="34" charset="0"/>
                <a:cs typeface="Calibri" panose="020F0502020204030204" pitchFamily="34" charset="0"/>
              </a:rPr>
              <a:t> Hire purchase system creates false demand for the product. The buyer is desirous to purchase the products, even if he does not need or afford to buy the product.</a:t>
            </a:r>
          </a:p>
          <a:p>
            <a:pPr algn="just"/>
            <a:r>
              <a:rPr lang="en-US" b="1" dirty="0">
                <a:latin typeface="Calibri" panose="020F0502020204030204" pitchFamily="34" charset="0"/>
                <a:cs typeface="Calibri" panose="020F0502020204030204" pitchFamily="34" charset="0"/>
              </a:rPr>
              <a:t>Heavy Risk:</a:t>
            </a:r>
            <a:r>
              <a:rPr lang="en-US" dirty="0">
                <a:latin typeface="Calibri" panose="020F0502020204030204" pitchFamily="34" charset="0"/>
                <a:cs typeface="Calibri" panose="020F0502020204030204" pitchFamily="34" charset="0"/>
              </a:rPr>
              <a:t> The seller runs a heavy risk under such system, though he has the right to take back the articles from the defaulting customers. The second-hand goods make little price.</a:t>
            </a:r>
          </a:p>
          <a:p>
            <a:pPr algn="just"/>
            <a:r>
              <a:rPr lang="en-US" b="1" dirty="0">
                <a:latin typeface="Calibri" panose="020F0502020204030204" pitchFamily="34" charset="0"/>
                <a:cs typeface="Calibri" panose="020F0502020204030204" pitchFamily="34" charset="0"/>
              </a:rPr>
              <a:t>Problems to recover instalments:</a:t>
            </a:r>
            <a:r>
              <a:rPr lang="en-US" dirty="0">
                <a:latin typeface="Calibri" panose="020F0502020204030204" pitchFamily="34" charset="0"/>
                <a:cs typeface="Calibri" panose="020F0502020204030204" pitchFamily="34" charset="0"/>
              </a:rPr>
              <a:t> It has been perceived that the sellers do not get the instalments from the buyers on time. They may choose immoral buyers which may put them in trouble. They have to waste time and incur extra expenditure to recollect the instalments. This sometimes leads to serious fights between the buyers and the sellers.</a:t>
            </a:r>
          </a:p>
          <a:p>
            <a:pPr algn="just"/>
            <a:r>
              <a:rPr lang="en-US" b="1" dirty="0">
                <a:latin typeface="Calibri" panose="020F0502020204030204" pitchFamily="34" charset="0"/>
                <a:cs typeface="Calibri" panose="020F0502020204030204" pitchFamily="34" charset="0"/>
              </a:rPr>
              <a:t>Break Up of Families:</a:t>
            </a:r>
            <a:r>
              <a:rPr lang="en-US" dirty="0">
                <a:latin typeface="Calibri" panose="020F0502020204030204" pitchFamily="34" charset="0"/>
                <a:cs typeface="Calibri" panose="020F0502020204030204" pitchFamily="34" charset="0"/>
              </a:rPr>
              <a:t> The system puts heavy financial load on the families which cannot afford to buy costly and luxurious items. In many studies, it has been shown that many happy homes and families have been broken by hire purchase buying's.</a:t>
            </a:r>
          </a:p>
        </p:txBody>
      </p:sp>
    </p:spTree>
    <p:extLst>
      <p:ext uri="{BB962C8B-B14F-4D97-AF65-F5344CB8AC3E}">
        <p14:creationId xmlns:p14="http://schemas.microsoft.com/office/powerpoint/2010/main" val="58202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b="1" dirty="0"/>
              <a:t>Differences between Lease and 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a:bodyPr>
          <a:lstStyle/>
          <a:p>
            <a:pPr algn="just"/>
            <a:r>
              <a:rPr lang="en-US" sz="2200" b="1" dirty="0">
                <a:latin typeface="Calibri" panose="020F0502020204030204" pitchFamily="34" charset="0"/>
                <a:cs typeface="Calibri" panose="020F0502020204030204" pitchFamily="34" charset="0"/>
              </a:rPr>
              <a:t>Ownership of the Asset</a:t>
            </a:r>
            <a:r>
              <a:rPr lang="en-US" sz="2200" dirty="0">
                <a:latin typeface="Calibri" panose="020F0502020204030204" pitchFamily="34" charset="0"/>
                <a:cs typeface="Calibri" panose="020F0502020204030204" pitchFamily="34" charset="0"/>
              </a:rPr>
              <a:t>: In lease, ownership lies with the lessor. The lessee has the right to use the equipment and does not have an option to purchase. However in hire purchase, the hirer has the choice to purchase. The hirer becomes the owner of the asset/equipment immediately after the last instalment is paid.</a:t>
            </a:r>
          </a:p>
          <a:p>
            <a:pPr algn="just"/>
            <a:r>
              <a:rPr lang="en-US" sz="2200" b="1" dirty="0">
                <a:latin typeface="Calibri" panose="020F0502020204030204" pitchFamily="34" charset="0"/>
                <a:cs typeface="Calibri" panose="020F0502020204030204" pitchFamily="34" charset="0"/>
              </a:rPr>
              <a:t>Depreciation</a:t>
            </a:r>
            <a:r>
              <a:rPr lang="en-US" sz="2200" dirty="0">
                <a:latin typeface="Calibri" panose="020F0502020204030204" pitchFamily="34" charset="0"/>
                <a:cs typeface="Calibri" panose="020F0502020204030204" pitchFamily="34" charset="0"/>
              </a:rPr>
              <a:t>: In lease funding, the depreciation is demanded as an expense in the books of lessor. Instead, the depreciation claim is allowed to the hirer in case of hire purchase deal.</a:t>
            </a:r>
          </a:p>
          <a:p>
            <a:pPr algn="just"/>
            <a:r>
              <a:rPr lang="en-US" sz="2200" b="1" dirty="0">
                <a:latin typeface="Calibri" panose="020F0502020204030204" pitchFamily="34" charset="0"/>
                <a:cs typeface="Calibri" panose="020F0502020204030204" pitchFamily="34" charset="0"/>
              </a:rPr>
              <a:t>Rental Payments</a:t>
            </a:r>
            <a:r>
              <a:rPr lang="en-US" sz="2200" dirty="0">
                <a:latin typeface="Calibri" panose="020F0502020204030204" pitchFamily="34" charset="0"/>
                <a:cs typeface="Calibri" panose="020F0502020204030204" pitchFamily="34" charset="0"/>
              </a:rPr>
              <a:t>: The lease rentals cover the cost of using an asset. Usually, it is derived with the cost of an asset over the asset life. But in the process of hire purchase, instalment is inclusive of the principal amount and the interest for the time period the asset is used.</a:t>
            </a:r>
          </a:p>
        </p:txBody>
      </p:sp>
    </p:spTree>
    <p:extLst>
      <p:ext uri="{BB962C8B-B14F-4D97-AF65-F5344CB8AC3E}">
        <p14:creationId xmlns:p14="http://schemas.microsoft.com/office/powerpoint/2010/main" val="106767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b="1" dirty="0"/>
              <a:t>Difference between Lease and Hire Purchase</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fontScale="92500" lnSpcReduction="10000"/>
          </a:bodyPr>
          <a:lstStyle/>
          <a:p>
            <a:pPr algn="just"/>
            <a:r>
              <a:rPr lang="en-US" b="1" dirty="0">
                <a:latin typeface="Calibri" panose="020F0502020204030204" pitchFamily="34" charset="0"/>
                <a:cs typeface="Calibri" panose="020F0502020204030204" pitchFamily="34" charset="0"/>
              </a:rPr>
              <a:t>Duration</a:t>
            </a:r>
            <a:r>
              <a:rPr lang="en-US" dirty="0">
                <a:latin typeface="Calibri" panose="020F0502020204030204" pitchFamily="34" charset="0"/>
                <a:cs typeface="Calibri" panose="020F0502020204030204" pitchFamily="34" charset="0"/>
              </a:rPr>
              <a:t>: Normally lease agreements are done for longer duration and for big assets such as land, property. But hire Purchase agreements are done generally for shorter duration and cheaper assets such as hiring a car or machinery.</a:t>
            </a:r>
          </a:p>
          <a:p>
            <a:pPr algn="just"/>
            <a:r>
              <a:rPr lang="en-US" b="1" dirty="0">
                <a:latin typeface="Calibri" panose="020F0502020204030204" pitchFamily="34" charset="0"/>
                <a:cs typeface="Calibri" panose="020F0502020204030204" pitchFamily="34" charset="0"/>
              </a:rPr>
              <a:t>Tax Impact</a:t>
            </a:r>
            <a:r>
              <a:rPr lang="en-US" dirty="0">
                <a:latin typeface="Calibri" panose="020F0502020204030204" pitchFamily="34" charset="0"/>
                <a:cs typeface="Calibri" panose="020F0502020204030204" pitchFamily="34" charset="0"/>
              </a:rPr>
              <a:t>: In lease agreement, the total lease rentals are revealed as expenditure by the lessee. In hire purchase, the hirer claims the depreciation of asset as an expense.</a:t>
            </a:r>
          </a:p>
          <a:p>
            <a:pPr algn="just"/>
            <a:r>
              <a:rPr lang="en-US" b="1" dirty="0">
                <a:latin typeface="Calibri" panose="020F0502020204030204" pitchFamily="34" charset="0"/>
                <a:cs typeface="Calibri" panose="020F0502020204030204" pitchFamily="34" charset="0"/>
              </a:rPr>
              <a:t>Repairs and Maintenance</a:t>
            </a:r>
            <a:r>
              <a:rPr lang="en-US" dirty="0">
                <a:latin typeface="Calibri" panose="020F0502020204030204" pitchFamily="34" charset="0"/>
                <a:cs typeface="Calibri" panose="020F0502020204030204" pitchFamily="34" charset="0"/>
              </a:rPr>
              <a:t>: Repairs and maintenance of the asset in financial lease is the responsibility of the lessee but in operating lease, it is the responsibility of the lessor. In hire purchase, hirer is responsible for maintenance.</a:t>
            </a:r>
          </a:p>
          <a:p>
            <a:pPr algn="just"/>
            <a:r>
              <a:rPr lang="en-US" b="1" dirty="0">
                <a:latin typeface="Calibri" panose="020F0502020204030204" pitchFamily="34" charset="0"/>
                <a:cs typeface="Calibri" panose="020F0502020204030204" pitchFamily="34" charset="0"/>
              </a:rPr>
              <a:t>Extent of Finance</a:t>
            </a:r>
            <a:r>
              <a:rPr lang="en-US" dirty="0">
                <a:latin typeface="Calibri" panose="020F0502020204030204" pitchFamily="34" charset="0"/>
                <a:cs typeface="Calibri" panose="020F0502020204030204" pitchFamily="34" charset="0"/>
              </a:rPr>
              <a:t>: Lease financing can be called the complete financing choice in which no down payments are required but in hire purchase, the normally 20 to 25 % margin money is required to be paid upfront by the hirer.</a:t>
            </a:r>
          </a:p>
        </p:txBody>
      </p:sp>
    </p:spTree>
    <p:extLst>
      <p:ext uri="{BB962C8B-B14F-4D97-AF65-F5344CB8AC3E}">
        <p14:creationId xmlns:p14="http://schemas.microsoft.com/office/powerpoint/2010/main" val="173926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Leasing</a:t>
            </a:r>
          </a:p>
        </p:txBody>
      </p:sp>
      <p:sp>
        <p:nvSpPr>
          <p:cNvPr id="14" name="Content Placeholder 13"/>
          <p:cNvSpPr>
            <a:spLocks noGrp="1"/>
          </p:cNvSpPr>
          <p:nvPr>
            <p:ph idx="1"/>
          </p:nvPr>
        </p:nvSpPr>
        <p:spPr/>
        <p:txBody>
          <a:bodyPr/>
          <a:lstStyle/>
          <a:p>
            <a:pPr algn="just"/>
            <a:r>
              <a:rPr lang="en-US" b="1" dirty="0">
                <a:latin typeface="Calibri" panose="020F0502020204030204" pitchFamily="34" charset="0"/>
                <a:cs typeface="Calibri" panose="020F0502020204030204" pitchFamily="34" charset="0"/>
              </a:rPr>
              <a:t>Leasing: </a:t>
            </a:r>
            <a:r>
              <a:rPr lang="en-US" dirty="0">
                <a:latin typeface="Calibri" panose="020F0502020204030204" pitchFamily="34" charset="0"/>
                <a:cs typeface="Calibri" panose="020F0502020204030204" pitchFamily="34" charset="0"/>
              </a:rPr>
              <a:t>A lease is a contractual procedure calling for the lessee (user) to pay the lessor (owner) for use of an asset. Lease usually involves two parties which include the lessor (owner) and the lessee (user). In this arrangement, the lessor transfers the right to use to the lessee in return of the lease rentals agreed upon. Lease agreement can be made flexible enough to meet the financial necessities of both the parties (Maheshwari, 1997).</a:t>
            </a:r>
          </a:p>
          <a:p>
            <a:pPr algn="just"/>
            <a:r>
              <a:rPr lang="en-US" dirty="0">
                <a:latin typeface="Calibri" panose="020F0502020204030204" pitchFamily="34" charset="0"/>
                <a:cs typeface="Calibri" panose="020F0502020204030204" pitchFamily="34" charset="0"/>
              </a:rPr>
              <a:t>In technical terms, Lease is a contract in which one party conveys the use of an asset to another party for a specific period of time for a predetermined payment amount. In leasing, there is mainly three parties involved that include </a:t>
            </a:r>
            <a:r>
              <a:rPr lang="en-US" b="1" dirty="0">
                <a:latin typeface="Calibri" panose="020F0502020204030204" pitchFamily="34" charset="0"/>
                <a:cs typeface="Calibri" panose="020F0502020204030204" pitchFamily="34" charset="0"/>
              </a:rPr>
              <a:t>Lessor</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Lessee</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Vendor</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Elements of Lease</a:t>
            </a:r>
          </a:p>
        </p:txBody>
      </p:sp>
      <p:sp>
        <p:nvSpPr>
          <p:cNvPr id="14" name="Content Placeholder 13"/>
          <p:cNvSpPr>
            <a:spLocks noGrp="1"/>
          </p:cNvSpPr>
          <p:nvPr>
            <p:ph idx="1"/>
          </p:nvPr>
        </p:nvSpPr>
        <p:spPr>
          <a:xfrm>
            <a:off x="1522412" y="1752600"/>
            <a:ext cx="9829799" cy="5029200"/>
          </a:xfrm>
        </p:spPr>
        <p:txBody>
          <a:bodyPr>
            <a:noAutofit/>
          </a:bodyPr>
          <a:lstStyle/>
          <a:p>
            <a:pPr algn="just">
              <a:lnSpc>
                <a:spcPct val="114000"/>
              </a:lnSpc>
            </a:pPr>
            <a:r>
              <a:rPr lang="en-US" sz="1800" b="1" dirty="0">
                <a:latin typeface="Calibri" panose="020F0502020204030204" pitchFamily="34" charset="0"/>
                <a:cs typeface="Calibri" panose="020F0502020204030204" pitchFamily="34" charset="0"/>
              </a:rPr>
              <a:t>Leasing</a:t>
            </a:r>
            <a:r>
              <a:rPr lang="en-US" sz="1800" dirty="0">
                <a:latin typeface="Calibri" panose="020F0502020204030204" pitchFamily="34" charset="0"/>
                <a:cs typeface="Calibri" panose="020F0502020204030204" pitchFamily="34" charset="0"/>
              </a:rPr>
              <a:t> is one of the important parts of asset-based finance. It includes the following essential elements:</a:t>
            </a:r>
          </a:p>
          <a:p>
            <a:pPr algn="just"/>
            <a:r>
              <a:rPr lang="en-US" sz="1800" b="1" dirty="0">
                <a:latin typeface="Calibri" panose="020F0502020204030204" pitchFamily="34" charset="0"/>
                <a:cs typeface="Calibri" panose="020F0502020204030204" pitchFamily="34" charset="0"/>
              </a:rPr>
              <a:t>Lessor:</a:t>
            </a:r>
            <a:r>
              <a:rPr lang="en-US" sz="1800" dirty="0">
                <a:latin typeface="Calibri" panose="020F0502020204030204" pitchFamily="34" charset="0"/>
                <a:cs typeface="Calibri" panose="020F0502020204030204" pitchFamily="34" charset="0"/>
              </a:rPr>
              <a:t> The person owning the Asset/Equipment which is being leased.</a:t>
            </a:r>
          </a:p>
          <a:p>
            <a:pPr algn="just"/>
            <a:r>
              <a:rPr lang="en-US" sz="1800" b="1" dirty="0">
                <a:latin typeface="Calibri" panose="020F0502020204030204" pitchFamily="34" charset="0"/>
                <a:cs typeface="Calibri" panose="020F0502020204030204" pitchFamily="34" charset="0"/>
              </a:rPr>
              <a:t>Lessee:</a:t>
            </a:r>
            <a:r>
              <a:rPr lang="en-US" sz="1800" dirty="0">
                <a:latin typeface="Calibri" panose="020F0502020204030204" pitchFamily="34" charset="0"/>
                <a:cs typeface="Calibri" panose="020F0502020204030204" pitchFamily="34" charset="0"/>
              </a:rPr>
              <a:t> The person to whom Lessor gives on Lease the Asset. Lessee is the user of equipment being leased.</a:t>
            </a:r>
          </a:p>
          <a:p>
            <a:pPr algn="just"/>
            <a:r>
              <a:rPr lang="en-US" sz="1800" b="1" dirty="0">
                <a:latin typeface="Calibri" panose="020F0502020204030204" pitchFamily="34" charset="0"/>
                <a:cs typeface="Calibri" panose="020F0502020204030204" pitchFamily="34" charset="0"/>
              </a:rPr>
              <a:t>Vendor:</a:t>
            </a:r>
            <a:r>
              <a:rPr lang="en-US" sz="1800" dirty="0">
                <a:latin typeface="Calibri" panose="020F0502020204030204" pitchFamily="34" charset="0"/>
                <a:cs typeface="Calibri" panose="020F0502020204030204" pitchFamily="34" charset="0"/>
              </a:rPr>
              <a:t> The person from whom the Lessor has acquired the Asset for the purpose of giving on Lease to Lessee.</a:t>
            </a:r>
          </a:p>
          <a:p>
            <a:pPr algn="just"/>
            <a:r>
              <a:rPr lang="en-US" sz="1800" b="1" dirty="0">
                <a:latin typeface="Calibri" panose="020F0502020204030204" pitchFamily="34" charset="0"/>
                <a:cs typeface="Calibri" panose="020F0502020204030204" pitchFamily="34" charset="0"/>
              </a:rPr>
              <a:t>Parties:</a:t>
            </a:r>
            <a:r>
              <a:rPr lang="en-US" sz="1800" dirty="0">
                <a:latin typeface="Calibri" panose="020F0502020204030204" pitchFamily="34" charset="0"/>
                <a:cs typeface="Calibri" panose="020F0502020204030204" pitchFamily="34" charset="0"/>
              </a:rPr>
              <a:t> These are essentially two parties to a contract of lease financing, namely the owner and user of the assets.</a:t>
            </a:r>
          </a:p>
          <a:p>
            <a:pPr algn="just"/>
            <a:r>
              <a:rPr lang="en-US" sz="1800" b="1" dirty="0">
                <a:latin typeface="Calibri" panose="020F0502020204030204" pitchFamily="34" charset="0"/>
                <a:cs typeface="Calibri" panose="020F0502020204030204" pitchFamily="34" charset="0"/>
              </a:rPr>
              <a:t>Lease broker:</a:t>
            </a:r>
            <a:r>
              <a:rPr lang="en-US" sz="1800" dirty="0">
                <a:latin typeface="Calibri" panose="020F0502020204030204" pitchFamily="34" charset="0"/>
                <a:cs typeface="Calibri" panose="020F0502020204030204" pitchFamily="34" charset="0"/>
              </a:rPr>
              <a:t> Lease broker is an agent in between the leaser (owner) and lessee. He acts as an intermediary in arranging the lease deals. Merchant banking divisions of foreign banks, subsidiaries Indian banking and private foreign banks are acting as lease brokers.</a:t>
            </a:r>
          </a:p>
          <a:p>
            <a:pPr algn="just"/>
            <a:r>
              <a:rPr lang="en-US" sz="1800" b="1" dirty="0">
                <a:latin typeface="Calibri" panose="020F0502020204030204" pitchFamily="34" charset="0"/>
                <a:cs typeface="Calibri" panose="020F0502020204030204" pitchFamily="34" charset="0"/>
              </a:rPr>
              <a:t>Lease assets:</a:t>
            </a:r>
            <a:r>
              <a:rPr lang="en-US" sz="1800" dirty="0">
                <a:latin typeface="Calibri" panose="020F0502020204030204" pitchFamily="34" charset="0"/>
                <a:cs typeface="Calibri" panose="020F0502020204030204" pitchFamily="34" charset="0"/>
              </a:rPr>
              <a:t> The lease assets may be plant, machinery, equipment, land, automobile, factory, building etc.</a:t>
            </a:r>
          </a:p>
        </p:txBody>
      </p:sp>
    </p:spTree>
    <p:extLst>
      <p:ext uri="{BB962C8B-B14F-4D97-AF65-F5344CB8AC3E}">
        <p14:creationId xmlns:p14="http://schemas.microsoft.com/office/powerpoint/2010/main" val="406546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Major components of a lease agreement</a:t>
            </a:r>
          </a:p>
        </p:txBody>
      </p:sp>
      <p:sp>
        <p:nvSpPr>
          <p:cNvPr id="14" name="Content Placeholder 13"/>
          <p:cNvSpPr>
            <a:spLocks noGrp="1"/>
          </p:cNvSpPr>
          <p:nvPr>
            <p:ph idx="1"/>
          </p:nvPr>
        </p:nvSpPr>
        <p:spPr/>
        <p:txBody>
          <a:bodyPr>
            <a:normAutofit fontScale="92500" lnSpcReduction="10000"/>
          </a:bodyPr>
          <a:lstStyle/>
          <a:p>
            <a:pPr algn="just"/>
            <a:r>
              <a:rPr lang="en-US" dirty="0">
                <a:latin typeface="Calibri" panose="020F0502020204030204" pitchFamily="34" charset="0"/>
                <a:cs typeface="Calibri" panose="020F0502020204030204" pitchFamily="34" charset="0"/>
              </a:rPr>
              <a:t>Names of the parties of the agreement.</a:t>
            </a:r>
          </a:p>
          <a:p>
            <a:pPr algn="just"/>
            <a:r>
              <a:rPr lang="en-US" dirty="0">
                <a:latin typeface="Calibri" panose="020F0502020204030204" pitchFamily="34" charset="0"/>
                <a:cs typeface="Calibri" panose="020F0502020204030204" pitchFamily="34" charset="0"/>
              </a:rPr>
              <a:t>The starting date and duration of the agreement.</a:t>
            </a:r>
          </a:p>
          <a:p>
            <a:pPr algn="just"/>
            <a:r>
              <a:rPr lang="en-US" dirty="0">
                <a:latin typeface="Calibri" panose="020F0502020204030204" pitchFamily="34" charset="0"/>
                <a:cs typeface="Calibri" panose="020F0502020204030204" pitchFamily="34" charset="0"/>
              </a:rPr>
              <a:t>Identifies the specific object (by street address, VIN, or make/model, serial number) being leased.</a:t>
            </a:r>
          </a:p>
          <a:p>
            <a:pPr algn="just"/>
            <a:r>
              <a:rPr lang="en-US" dirty="0">
                <a:latin typeface="Calibri" panose="020F0502020204030204" pitchFamily="34" charset="0"/>
                <a:cs typeface="Calibri" panose="020F0502020204030204" pitchFamily="34" charset="0"/>
              </a:rPr>
              <a:t>Offers conditions for renewal or non-renewal.</a:t>
            </a:r>
          </a:p>
          <a:p>
            <a:pPr algn="just"/>
            <a:r>
              <a:rPr lang="en-US" dirty="0">
                <a:latin typeface="Calibri" panose="020F0502020204030204" pitchFamily="34" charset="0"/>
                <a:cs typeface="Calibri" panose="020F0502020204030204" pitchFamily="34" charset="0"/>
              </a:rPr>
              <a:t>Has a specific consideration (a lump sum, or periodic payments) for granting the use of this object.</a:t>
            </a:r>
          </a:p>
          <a:p>
            <a:pPr algn="just"/>
            <a:r>
              <a:rPr lang="en-US" dirty="0">
                <a:latin typeface="Calibri" panose="020F0502020204030204" pitchFamily="34" charset="0"/>
                <a:cs typeface="Calibri" panose="020F0502020204030204" pitchFamily="34" charset="0"/>
              </a:rPr>
              <a:t>Has provisions for a security deposit and terms for its return.</a:t>
            </a:r>
          </a:p>
          <a:p>
            <a:pPr algn="just"/>
            <a:r>
              <a:rPr lang="en-US" dirty="0">
                <a:latin typeface="Calibri" panose="020F0502020204030204" pitchFamily="34" charset="0"/>
                <a:cs typeface="Calibri" panose="020F0502020204030204" pitchFamily="34" charset="0"/>
              </a:rPr>
              <a:t>May have a particular list of conditions which are therein described as Default Conditions and specific Remedies.</a:t>
            </a:r>
          </a:p>
        </p:txBody>
      </p:sp>
    </p:spTree>
    <p:extLst>
      <p:ext uri="{BB962C8B-B14F-4D97-AF65-F5344CB8AC3E}">
        <p14:creationId xmlns:p14="http://schemas.microsoft.com/office/powerpoint/2010/main" val="164228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Major components of a lease agreement</a:t>
            </a:r>
          </a:p>
        </p:txBody>
      </p:sp>
      <p:sp>
        <p:nvSpPr>
          <p:cNvPr id="14" name="Content Placeholder 13"/>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May have other specific conditions placed upon the parties.</a:t>
            </a:r>
          </a:p>
          <a:p>
            <a:pPr algn="just"/>
            <a:r>
              <a:rPr lang="en-US" dirty="0">
                <a:latin typeface="Calibri" panose="020F0502020204030204" pitchFamily="34" charset="0"/>
                <a:cs typeface="Calibri" panose="020F0502020204030204" pitchFamily="34" charset="0"/>
              </a:rPr>
              <a:t>Need to provide insurance for loss.</a:t>
            </a:r>
          </a:p>
          <a:p>
            <a:pPr algn="just"/>
            <a:r>
              <a:rPr lang="en-US" dirty="0">
                <a:latin typeface="Calibri" panose="020F0502020204030204" pitchFamily="34" charset="0"/>
                <a:cs typeface="Calibri" panose="020F0502020204030204" pitchFamily="34" charset="0"/>
              </a:rPr>
              <a:t>Restrictive use.</a:t>
            </a:r>
          </a:p>
          <a:p>
            <a:pPr algn="just"/>
            <a:r>
              <a:rPr lang="en-US" dirty="0">
                <a:latin typeface="Calibri" panose="020F0502020204030204" pitchFamily="34" charset="0"/>
                <a:cs typeface="Calibri" panose="020F0502020204030204" pitchFamily="34" charset="0"/>
              </a:rPr>
              <a:t>Which party is responsible for maintenance?</a:t>
            </a:r>
          </a:p>
          <a:p>
            <a:pPr algn="just"/>
            <a:r>
              <a:rPr lang="en-US" dirty="0">
                <a:latin typeface="Calibri" panose="020F0502020204030204" pitchFamily="34" charset="0"/>
                <a:cs typeface="Calibri" panose="020F0502020204030204" pitchFamily="34" charset="0"/>
              </a:rPr>
              <a:t>Termination clause which explains what will happen if the contract is ended early or cancelled, stating the rights of parties to terminate the lease, and their obligations.</a:t>
            </a:r>
          </a:p>
        </p:txBody>
      </p:sp>
    </p:spTree>
    <p:extLst>
      <p:ext uri="{BB962C8B-B14F-4D97-AF65-F5344CB8AC3E}">
        <p14:creationId xmlns:p14="http://schemas.microsoft.com/office/powerpoint/2010/main" val="42372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Leasing Deals in Business Scenarios</a:t>
            </a:r>
          </a:p>
        </p:txBody>
      </p:sp>
      <p:sp>
        <p:nvSpPr>
          <p:cNvPr id="14" name="Content Placeholder 13"/>
          <p:cNvSpPr>
            <a:spLocks noGrp="1"/>
          </p:cNvSpPr>
          <p:nvPr>
            <p:ph idx="1"/>
          </p:nvPr>
        </p:nvSpPr>
        <p:spPr/>
        <p:txBody>
          <a:bodyPr>
            <a:normAutofit lnSpcReduction="10000"/>
          </a:bodyPr>
          <a:lstStyle/>
          <a:p>
            <a:pPr algn="just"/>
            <a:r>
              <a:rPr lang="en-US" b="1" dirty="0">
                <a:latin typeface="Calibri" panose="020F0502020204030204" pitchFamily="34" charset="0"/>
                <a:cs typeface="Calibri" panose="020F0502020204030204" pitchFamily="34" charset="0"/>
              </a:rPr>
              <a:t>Rental/Operating Lease:</a:t>
            </a:r>
            <a:r>
              <a:rPr lang="en-US" dirty="0">
                <a:latin typeface="Calibri" panose="020F0502020204030204" pitchFamily="34" charset="0"/>
                <a:cs typeface="Calibri" panose="020F0502020204030204" pitchFamily="34" charset="0"/>
              </a:rPr>
              <a:t> Under this deal, the Lessor gives the asset to Lessee on Rent and all the risk and rewards incident to ownership of the asset kept with Lessor only. Practically, it is the deal where Lessee does not have choice to buy the asset at the end of the Term of the Lease. In accounting language, this type of lease deal is also known as operating lease.</a:t>
            </a:r>
          </a:p>
          <a:p>
            <a:pPr algn="just"/>
            <a:r>
              <a:rPr lang="en-US" b="1" dirty="0">
                <a:latin typeface="Calibri" panose="020F0502020204030204" pitchFamily="34" charset="0"/>
                <a:cs typeface="Calibri" panose="020F0502020204030204" pitchFamily="34" charset="0"/>
              </a:rPr>
              <a:t>Financial Lease: </a:t>
            </a:r>
            <a:r>
              <a:rPr lang="en-US" dirty="0">
                <a:latin typeface="Calibri" panose="020F0502020204030204" pitchFamily="34" charset="0"/>
                <a:cs typeface="Calibri" panose="020F0502020204030204" pitchFamily="34" charset="0"/>
              </a:rPr>
              <a:t>This type of deal is also called Credit Contract Deal. Under this deal, the Lessor gives the asset to Lessee on Rent and all the risk and rewards incident to ownership of the asset are being transferred to Lessee. It is the deal where Lessee has choice to buy the asset at the end of the Term of the Lease and it is in fact confirmed at the beginning of lease that the Lessee will exercise that option.</a:t>
            </a:r>
          </a:p>
        </p:txBody>
      </p:sp>
    </p:spTree>
    <p:extLst>
      <p:ext uri="{BB962C8B-B14F-4D97-AF65-F5344CB8AC3E}">
        <p14:creationId xmlns:p14="http://schemas.microsoft.com/office/powerpoint/2010/main" val="347697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Types of Leasing</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fontScale="92500" lnSpcReduction="20000"/>
          </a:bodyPr>
          <a:lstStyle/>
          <a:p>
            <a:pPr marL="0" indent="0" algn="just">
              <a:buNone/>
            </a:pPr>
            <a:r>
              <a:rPr lang="en-US" dirty="0">
                <a:latin typeface="Calibri" panose="020F0502020204030204" pitchFamily="34" charset="0"/>
                <a:cs typeface="Calibri" panose="020F0502020204030204" pitchFamily="34" charset="0"/>
              </a:rPr>
              <a:t>Leasing, key financing notion, is an arrangement between two parties for a specified period. Leasing may be classified into different types according to the </a:t>
            </a:r>
            <a:r>
              <a:rPr lang="en-US" b="1" dirty="0">
                <a:latin typeface="Calibri" panose="020F0502020204030204" pitchFamily="34" charset="0"/>
                <a:cs typeface="Calibri" panose="020F0502020204030204" pitchFamily="34" charset="0"/>
              </a:rPr>
              <a:t>nature of the agreement</a:t>
            </a:r>
            <a:r>
              <a:rPr lang="en-US" dirty="0">
                <a:latin typeface="Calibri" panose="020F0502020204030204" pitchFamily="34" charset="0"/>
                <a:cs typeface="Calibri" panose="020F0502020204030204" pitchFamily="34" charset="0"/>
              </a:rPr>
              <a:t>. The following are the major types of leasing as follows:</a:t>
            </a:r>
          </a:p>
          <a:p>
            <a:pPr marL="0" indent="0">
              <a:buNone/>
            </a:pPr>
            <a:r>
              <a:rPr lang="en-US" b="1" dirty="0">
                <a:latin typeface="Calibri" panose="020F0502020204030204" pitchFamily="34" charset="0"/>
                <a:cs typeface="Calibri" panose="020F0502020204030204" pitchFamily="34" charset="0"/>
              </a:rPr>
              <a:t>A. Lease based on the term of lease: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Finance Lease: </a:t>
            </a:r>
            <a:r>
              <a:rPr lang="en-US" dirty="0">
                <a:latin typeface="Calibri" panose="020F0502020204030204" pitchFamily="34" charset="0"/>
                <a:cs typeface="Calibri" panose="020F0502020204030204" pitchFamily="34" charset="0"/>
              </a:rPr>
              <a:t>Financing lease is also known as full payout lease. It is one of the long-term leases and cannot be cancelled before the expiry of the agreement. It means a lease for terms that approach the economic life of the asset, the total payments over the term of the lease are greater than the leaser's initial cost of the leased asset.</a:t>
            </a:r>
          </a:p>
          <a:p>
            <a:pPr algn="just"/>
            <a:r>
              <a:rPr lang="en-US" b="1" dirty="0">
                <a:latin typeface="Calibri" panose="020F0502020204030204" pitchFamily="34" charset="0"/>
                <a:cs typeface="Calibri" panose="020F0502020204030204" pitchFamily="34" charset="0"/>
              </a:rPr>
              <a:t>Operating Lease: </a:t>
            </a:r>
            <a:r>
              <a:rPr lang="en-US" dirty="0">
                <a:latin typeface="Calibri" panose="020F0502020204030204" pitchFamily="34" charset="0"/>
                <a:cs typeface="Calibri" panose="020F0502020204030204" pitchFamily="34" charset="0"/>
              </a:rPr>
              <a:t>Operating lease is also termed as service lease. Operating lease is one of the short-term and cancelable leases. It means a lease for a time shorter than the economic period of the assets, normally the payments over the term of the lease are less than the leaser’s initial cost of the leased asset.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971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B48-C9FE-464E-A3FE-9338B63A9EBD}"/>
              </a:ext>
            </a:extLst>
          </p:cNvPr>
          <p:cNvSpPr>
            <a:spLocks noGrp="1"/>
          </p:cNvSpPr>
          <p:nvPr>
            <p:ph type="title"/>
          </p:nvPr>
        </p:nvSpPr>
        <p:spPr/>
        <p:txBody>
          <a:bodyPr/>
          <a:lstStyle/>
          <a:p>
            <a:r>
              <a:rPr lang="en-US" dirty="0"/>
              <a:t>Types of Leasing</a:t>
            </a:r>
          </a:p>
        </p:txBody>
      </p:sp>
      <p:sp>
        <p:nvSpPr>
          <p:cNvPr id="3" name="Content Placeholder 2">
            <a:extLst>
              <a:ext uri="{FF2B5EF4-FFF2-40B4-BE49-F238E27FC236}">
                <a16:creationId xmlns:a16="http://schemas.microsoft.com/office/drawing/2014/main" id="{7F49E142-2201-476B-9DE3-65AEED86270F}"/>
              </a:ext>
            </a:extLst>
          </p:cNvPr>
          <p:cNvSpPr>
            <a:spLocks noGrp="1"/>
          </p:cNvSpPr>
          <p:nvPr>
            <p:ph idx="1"/>
          </p:nvPr>
        </p:nvSpPr>
        <p:spPr/>
        <p:txBody>
          <a:bodyPr>
            <a:normAutofit/>
          </a:bodyPr>
          <a:lstStyle/>
          <a:p>
            <a:r>
              <a:rPr lang="en-US" b="1" dirty="0">
                <a:latin typeface="Calibri" panose="020F0502020204030204" pitchFamily="34" charset="0"/>
                <a:cs typeface="Calibri" panose="020F0502020204030204" pitchFamily="34" charset="0"/>
              </a:rPr>
              <a:t>B. Lease based on the method of lease:</a:t>
            </a:r>
          </a:p>
          <a:p>
            <a:pPr algn="just"/>
            <a:r>
              <a:rPr lang="en-US" b="1" dirty="0">
                <a:latin typeface="Calibri" panose="020F0502020204030204" pitchFamily="34" charset="0"/>
                <a:cs typeface="Calibri" panose="020F0502020204030204" pitchFamily="34" charset="0"/>
              </a:rPr>
              <a:t>Sale and lease back: </a:t>
            </a:r>
            <a:r>
              <a:rPr lang="en-US" dirty="0">
                <a:latin typeface="Calibri" panose="020F0502020204030204" pitchFamily="34" charset="0"/>
                <a:cs typeface="Calibri" panose="020F0502020204030204" pitchFamily="34" charset="0"/>
              </a:rPr>
              <a:t>Sale and lease back is a lease under which the </a:t>
            </a:r>
            <a:r>
              <a:rPr lang="en-US" dirty="0" err="1">
                <a:latin typeface="Calibri" panose="020F0502020204030204" pitchFamily="34" charset="0"/>
                <a:cs typeface="Calibri" panose="020F0502020204030204" pitchFamily="34" charset="0"/>
              </a:rPr>
              <a:t>leasee</a:t>
            </a:r>
            <a:r>
              <a:rPr lang="en-US" dirty="0">
                <a:latin typeface="Calibri" panose="020F0502020204030204" pitchFamily="34" charset="0"/>
                <a:cs typeface="Calibri" panose="020F0502020204030204" pitchFamily="34" charset="0"/>
              </a:rPr>
              <a:t> sells an asset for cash to a potential leaser and then leases back the same asset, making fixed periodic payments for its use. It may be in the firm of operating leasing or financial leasing. It is useful process of leasing which enables the financial liquidity of the company.</a:t>
            </a:r>
          </a:p>
          <a:p>
            <a:pPr algn="just"/>
            <a:r>
              <a:rPr lang="en-US" b="1" dirty="0">
                <a:latin typeface="Calibri" panose="020F0502020204030204" pitchFamily="34" charset="0"/>
                <a:cs typeface="Calibri" panose="020F0502020204030204" pitchFamily="34" charset="0"/>
              </a:rPr>
              <a:t>Direct lease: </a:t>
            </a:r>
            <a:r>
              <a:rPr lang="en-US" dirty="0">
                <a:latin typeface="Calibri" panose="020F0502020204030204" pitchFamily="34" charset="0"/>
                <a:cs typeface="Calibri" panose="020F0502020204030204" pitchFamily="34" charset="0"/>
              </a:rPr>
              <a:t>When the lease belongs to the proprietor of the assets and users of the assets with direct relationship, it is called as direct lease. Direct lease may be a </a:t>
            </a:r>
            <a:r>
              <a:rPr lang="en-US" b="1" dirty="0">
                <a:latin typeface="Calibri" panose="020F0502020204030204" pitchFamily="34" charset="0"/>
                <a:cs typeface="Calibri" panose="020F0502020204030204" pitchFamily="34" charset="0"/>
              </a:rPr>
              <a:t>Dipartite lease </a:t>
            </a:r>
            <a:r>
              <a:rPr lang="en-US" dirty="0">
                <a:latin typeface="Calibri" panose="020F0502020204030204" pitchFamily="34" charset="0"/>
                <a:cs typeface="Calibri" panose="020F0502020204030204" pitchFamily="34" charset="0"/>
              </a:rPr>
              <a:t>(Two parties in the lease) or </a:t>
            </a:r>
            <a:r>
              <a:rPr lang="en-US" b="1" dirty="0">
                <a:latin typeface="Calibri" panose="020F0502020204030204" pitchFamily="34" charset="0"/>
                <a:cs typeface="Calibri" panose="020F0502020204030204" pitchFamily="34" charset="0"/>
              </a:rPr>
              <a:t>Tripartite lease</a:t>
            </a:r>
            <a:r>
              <a:rPr lang="en-US" dirty="0">
                <a:latin typeface="Calibri" panose="020F0502020204030204" pitchFamily="34" charset="0"/>
                <a:cs typeface="Calibri" panose="020F0502020204030204" pitchFamily="34" charset="0"/>
              </a:rPr>
              <a:t>. (Three parties in the lease).</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486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2866</Words>
  <PresentationFormat>Custom</PresentationFormat>
  <Paragraphs>136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vt:lpstr>
      <vt:lpstr>Currency Symbols 16x9</vt:lpstr>
      <vt:lpstr>Indian Financial System and Services</vt:lpstr>
      <vt:lpstr>Things to be discussed:</vt:lpstr>
      <vt:lpstr>Leasing</vt:lpstr>
      <vt:lpstr>Elements of Lease</vt:lpstr>
      <vt:lpstr>Major components of a lease agreement</vt:lpstr>
      <vt:lpstr>Major components of a lease agreement</vt:lpstr>
      <vt:lpstr>Leasing Deals in Business Scenarios</vt:lpstr>
      <vt:lpstr>Types of Leasing</vt:lpstr>
      <vt:lpstr>Types of Leasing</vt:lpstr>
      <vt:lpstr>Types of Leasing</vt:lpstr>
      <vt:lpstr>Advantages</vt:lpstr>
      <vt:lpstr>Disadvantages</vt:lpstr>
      <vt:lpstr>Leasing Finance Institutions in India</vt:lpstr>
      <vt:lpstr>Leasing Finance Institutions in India</vt:lpstr>
      <vt:lpstr>Leasing Finance Institutions in India</vt:lpstr>
      <vt:lpstr>Hire Purchase</vt:lpstr>
      <vt:lpstr>Hire Purchase</vt:lpstr>
      <vt:lpstr>Characteristics of Hire Purchase</vt:lpstr>
      <vt:lpstr>Procedure of a Hire Purchase</vt:lpstr>
      <vt:lpstr>Procedure of a Hire Purchase</vt:lpstr>
      <vt:lpstr>Advantages of Hire Purchase System</vt:lpstr>
      <vt:lpstr>Advantages of Hire Purchase System</vt:lpstr>
      <vt:lpstr>Disadvantages of Hire Purchase System</vt:lpstr>
      <vt:lpstr>Differences between Lease and Hire Purchase</vt:lpstr>
      <vt:lpstr>Difference between Lease and Hire Purchase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2020-04-16T14:20:20Z</dcterms:created>
  <dcterms:modified xsi:type="dcterms:W3CDTF">2020-04-16T15:11:01Z</dcterms:modified>
</cp:coreProperties>
</file>