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Default Extension="pptx" ContentType="application/vnd.openxmlformats-officedocument.presentationml.presentation"/>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7"/>
  </p:notesMasterIdLst>
  <p:sldIdLst>
    <p:sldId id="256" r:id="rId2"/>
    <p:sldId id="258" r:id="rId3"/>
    <p:sldId id="259" r:id="rId4"/>
    <p:sldId id="260" r:id="rId5"/>
    <p:sldId id="263" r:id="rId6"/>
    <p:sldId id="262" r:id="rId7"/>
    <p:sldId id="264" r:id="rId8"/>
    <p:sldId id="265" r:id="rId9"/>
    <p:sldId id="268" r:id="rId10"/>
    <p:sldId id="266" r:id="rId11"/>
    <p:sldId id="267" r:id="rId12"/>
    <p:sldId id="257" r:id="rId13"/>
    <p:sldId id="270" r:id="rId14"/>
    <p:sldId id="269" r:id="rId15"/>
    <p:sldId id="271" r:id="rId16"/>
    <p:sldId id="272" r:id="rId17"/>
    <p:sldId id="273" r:id="rId18"/>
    <p:sldId id="274" r:id="rId19"/>
    <p:sldId id="278" r:id="rId20"/>
    <p:sldId id="279" r:id="rId21"/>
    <p:sldId id="275" r:id="rId22"/>
    <p:sldId id="276" r:id="rId23"/>
    <p:sldId id="277" r:id="rId24"/>
    <p:sldId id="281" r:id="rId25"/>
    <p:sldId id="282" r:id="rId26"/>
    <p:sldId id="283" r:id="rId27"/>
    <p:sldId id="284" r:id="rId28"/>
    <p:sldId id="285" r:id="rId29"/>
    <p:sldId id="286" r:id="rId30"/>
    <p:sldId id="287" r:id="rId31"/>
    <p:sldId id="288" r:id="rId32"/>
    <p:sldId id="290" r:id="rId33"/>
    <p:sldId id="289" r:id="rId34"/>
    <p:sldId id="300" r:id="rId35"/>
    <p:sldId id="296" r:id="rId36"/>
    <p:sldId id="298" r:id="rId37"/>
    <p:sldId id="292" r:id="rId38"/>
    <p:sldId id="293" r:id="rId39"/>
    <p:sldId id="294" r:id="rId40"/>
    <p:sldId id="302" r:id="rId41"/>
    <p:sldId id="303" r:id="rId42"/>
    <p:sldId id="305" r:id="rId43"/>
    <p:sldId id="307" r:id="rId44"/>
    <p:sldId id="308" r:id="rId45"/>
    <p:sldId id="309" r:id="rId46"/>
    <p:sldId id="310" r:id="rId47"/>
    <p:sldId id="311" r:id="rId48"/>
    <p:sldId id="316" r:id="rId49"/>
    <p:sldId id="312" r:id="rId50"/>
    <p:sldId id="313" r:id="rId51"/>
    <p:sldId id="314" r:id="rId52"/>
    <p:sldId id="315" r:id="rId53"/>
    <p:sldId id="318" r:id="rId54"/>
    <p:sldId id="319" r:id="rId55"/>
    <p:sldId id="321" r:id="rId56"/>
    <p:sldId id="322" r:id="rId57"/>
    <p:sldId id="323" r:id="rId58"/>
    <p:sldId id="325" r:id="rId59"/>
    <p:sldId id="327" r:id="rId60"/>
    <p:sldId id="329" r:id="rId61"/>
    <p:sldId id="333" r:id="rId62"/>
    <p:sldId id="334" r:id="rId63"/>
    <p:sldId id="336" r:id="rId64"/>
    <p:sldId id="337" r:id="rId65"/>
    <p:sldId id="338" r:id="rId66"/>
    <p:sldId id="340" r:id="rId67"/>
    <p:sldId id="344" r:id="rId68"/>
    <p:sldId id="347" r:id="rId69"/>
    <p:sldId id="348" r:id="rId70"/>
    <p:sldId id="349" r:id="rId71"/>
    <p:sldId id="350" r:id="rId72"/>
    <p:sldId id="351" r:id="rId73"/>
    <p:sldId id="352" r:id="rId74"/>
    <p:sldId id="353" r:id="rId75"/>
    <p:sldId id="355" r:id="rId76"/>
    <p:sldId id="356" r:id="rId77"/>
    <p:sldId id="357" r:id="rId78"/>
    <p:sldId id="359" r:id="rId79"/>
    <p:sldId id="360" r:id="rId80"/>
    <p:sldId id="361" r:id="rId81"/>
    <p:sldId id="362" r:id="rId82"/>
    <p:sldId id="363" r:id="rId83"/>
    <p:sldId id="364" r:id="rId84"/>
    <p:sldId id="365" r:id="rId85"/>
    <p:sldId id="366" r:id="rId86"/>
    <p:sldId id="367" r:id="rId87"/>
    <p:sldId id="368" r:id="rId88"/>
    <p:sldId id="369" r:id="rId89"/>
    <p:sldId id="370" r:id="rId90"/>
    <p:sldId id="371" r:id="rId91"/>
    <p:sldId id="372" r:id="rId92"/>
    <p:sldId id="373" r:id="rId93"/>
    <p:sldId id="374" r:id="rId94"/>
    <p:sldId id="375" r:id="rId95"/>
    <p:sldId id="376"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8659FA-C83D-4EC9-AF2D-C766EA6073D2}" type="datetimeFigureOut">
              <a:rPr lang="en-US" smtClean="0"/>
              <a:pPr/>
              <a:t>2/19/2020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9CBD73-9389-4997-AAA5-7551B0E79C7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50938" y="692150"/>
            <a:ext cx="4556125" cy="3416300"/>
          </a:xfrm>
          <a:ln/>
        </p:spPr>
      </p:sp>
      <p:sp>
        <p:nvSpPr>
          <p:cNvPr id="54275"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C7E7D8C-4223-47D9-9B4B-674A7D20D16D}" type="slidenum">
              <a:rPr lang="en-US" altLang="en-US" sz="1200" smtClean="0"/>
              <a:pPr eaLnBrk="1" hangingPunct="1"/>
              <a:t>36</a:t>
            </a:fld>
            <a:endParaRPr lang="en-US" altLang="en-US" sz="1200"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dirty="0"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BAADBD-CE3A-49D8-A356-579F823C51F7}" type="slidenum">
              <a:rPr lang="en-US" smtClean="0"/>
              <a:pPr/>
              <a:t>43</a:t>
            </a:fld>
            <a:endParaRPr lang="en-US"/>
          </a:p>
        </p:txBody>
      </p:sp>
    </p:spTree>
    <p:extLst>
      <p:ext uri="{BB962C8B-B14F-4D97-AF65-F5344CB8AC3E}">
        <p14:creationId xmlns:p14="http://schemas.microsoft.com/office/powerpoint/2010/main" xmlns="" val="266720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2/19/2020</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2/19/2020</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2/19/2020</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2/19/2020</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Office_PowerPoint_Presentation1.pptx"/><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whatishumanresource.com/george-elton-mayo"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1.bin"/></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90600" y="1066800"/>
            <a:ext cx="7294418" cy="2971800"/>
          </a:xfrm>
          <a:prstGeom prst="rect">
            <a:avLst/>
          </a:prstGeom>
          <a:noFill/>
          <a:ln w="9525">
            <a:noFill/>
            <a:miter lim="800000"/>
            <a:headEnd/>
            <a:tailEnd/>
          </a:ln>
          <a:effectLst/>
        </p:spPr>
      </p:pic>
      <p:sp>
        <p:nvSpPr>
          <p:cNvPr id="5" name="TextBox 4"/>
          <p:cNvSpPr txBox="1"/>
          <p:nvPr/>
        </p:nvSpPr>
        <p:spPr>
          <a:xfrm>
            <a:off x="1600200" y="4800600"/>
            <a:ext cx="6172200" cy="461665"/>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DR. BIDYA DASH</a:t>
            </a:r>
            <a:endParaRPr lang="en-US" sz="24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66800"/>
            <a:ext cx="7772400" cy="563562"/>
          </a:xfrm>
        </p:spPr>
        <p:txBody>
          <a:bodyPr>
            <a:noAutofit/>
          </a:bodyPr>
          <a:lstStyle/>
          <a:p>
            <a:r>
              <a:rPr lang="en-US" sz="2800" dirty="0" smtClean="0">
                <a:solidFill>
                  <a:srgbClr val="FF0000"/>
                </a:solidFill>
                <a:latin typeface="Times New Roman" pitchFamily="18" charset="0"/>
                <a:cs typeface="Times New Roman" pitchFamily="18" charset="0"/>
              </a:rPr>
              <a:t>Functions of HRM</a:t>
            </a:r>
            <a:br>
              <a:rPr lang="en-US" sz="2800" dirty="0" smtClean="0">
                <a:solidFill>
                  <a:srgbClr val="FF0000"/>
                </a:solidFill>
                <a:latin typeface="Times New Roman" pitchFamily="18" charset="0"/>
                <a:cs typeface="Times New Roman" pitchFamily="18" charset="0"/>
              </a:rPr>
            </a:br>
            <a:endParaRPr lang="en-US" sz="2800" dirty="0">
              <a:solidFill>
                <a:srgbClr val="FF0000"/>
              </a:solidFill>
            </a:endParaRPr>
          </a:p>
        </p:txBody>
      </p:sp>
      <p:pic>
        <p:nvPicPr>
          <p:cNvPr id="23554" name="Picture 2"/>
          <p:cNvPicPr>
            <a:picLocks noGrp="1" noChangeAspect="1" noChangeArrowheads="1"/>
          </p:cNvPicPr>
          <p:nvPr>
            <p:ph sz="quarter" idx="1"/>
          </p:nvPr>
        </p:nvPicPr>
        <p:blipFill>
          <a:blip r:embed="rId2"/>
          <a:srcRect/>
          <a:stretch>
            <a:fillRect/>
          </a:stretch>
        </p:blipFill>
        <p:spPr bwMode="auto">
          <a:xfrm>
            <a:off x="576262" y="1385887"/>
            <a:ext cx="8067675" cy="5000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srcRect/>
          <a:stretch>
            <a:fillRect/>
          </a:stretch>
        </p:blipFill>
        <p:spPr bwMode="auto">
          <a:xfrm>
            <a:off x="990600" y="762000"/>
            <a:ext cx="7431269" cy="51054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2400" y="304800"/>
            <a:ext cx="8991600" cy="63246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914400" y="1295400"/>
            <a:ext cx="6996547" cy="446246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772400" cy="579438"/>
          </a:xfrm>
        </p:spPr>
        <p:txBody>
          <a:bodyPr>
            <a:normAutofit/>
          </a:bodyPr>
          <a:lstStyle/>
          <a:p>
            <a:r>
              <a:rPr lang="en-US" sz="2400" dirty="0" smtClean="0">
                <a:solidFill>
                  <a:srgbClr val="FF0000"/>
                </a:solidFill>
              </a:rPr>
              <a:t>Basics about SHRM</a:t>
            </a:r>
            <a:endParaRPr lang="en-US" sz="2400" dirty="0">
              <a:solidFill>
                <a:srgbClr val="FF0000"/>
              </a:solidFill>
            </a:endParaRPr>
          </a:p>
        </p:txBody>
      </p:sp>
      <p:sp>
        <p:nvSpPr>
          <p:cNvPr id="3" name="Content Placeholder 2"/>
          <p:cNvSpPr>
            <a:spLocks noGrp="1"/>
          </p:cNvSpPr>
          <p:nvPr>
            <p:ph sz="quarter" idx="1"/>
          </p:nvPr>
        </p:nvSpPr>
        <p:spPr>
          <a:xfrm>
            <a:off x="609600" y="1371600"/>
            <a:ext cx="8077200" cy="4648200"/>
          </a:xfrm>
        </p:spPr>
        <p:txBody>
          <a:bodyPr>
            <a:normAutofit fontScale="92500" lnSpcReduction="20000"/>
          </a:bodyPr>
          <a:lstStyle/>
          <a:p>
            <a:pPr algn="just">
              <a:lnSpc>
                <a:spcPct val="150000"/>
              </a:lnSpc>
            </a:pPr>
            <a:r>
              <a:rPr lang="en-US" sz="2300" dirty="0" smtClean="0">
                <a:latin typeface="Times New Roman" pitchFamily="18" charset="0"/>
                <a:cs typeface="Times New Roman" pitchFamily="18" charset="0"/>
              </a:rPr>
              <a:t>Strategic Human Resource Management is a combination of Strategy and Human Resource Management (HRM).</a:t>
            </a:r>
          </a:p>
          <a:p>
            <a:pPr algn="just">
              <a:lnSpc>
                <a:spcPct val="150000"/>
              </a:lnSpc>
            </a:pPr>
            <a:r>
              <a:rPr lang="en-US" sz="2300" dirty="0" smtClean="0">
                <a:latin typeface="Times New Roman" pitchFamily="18" charset="0"/>
                <a:cs typeface="Times New Roman" pitchFamily="18" charset="0"/>
              </a:rPr>
              <a:t>Popularity of SHRM from 2000.</a:t>
            </a:r>
          </a:p>
          <a:p>
            <a:pPr algn="just">
              <a:lnSpc>
                <a:spcPct val="150000"/>
              </a:lnSpc>
            </a:pPr>
            <a:r>
              <a:rPr lang="en-US" sz="2300" dirty="0" smtClean="0">
                <a:latin typeface="Times New Roman" pitchFamily="18" charset="0"/>
                <a:cs typeface="Times New Roman" pitchFamily="18" charset="0"/>
              </a:rPr>
              <a:t>According to Ulrich, HR needed to become value adding – and thus more strategic.</a:t>
            </a:r>
          </a:p>
          <a:p>
            <a:pPr algn="just">
              <a:lnSpc>
                <a:spcPct val="150000"/>
              </a:lnSpc>
            </a:pPr>
            <a:r>
              <a:rPr lang="en-US" sz="2300" dirty="0" smtClean="0">
                <a:latin typeface="Times New Roman" pitchFamily="18" charset="0"/>
                <a:cs typeface="Times New Roman" pitchFamily="18" charset="0"/>
              </a:rPr>
              <a:t>In simple sentence : This means that HR needed to become a better fit with the business strategy in order to provide value</a:t>
            </a:r>
            <a:r>
              <a:rPr lang="en-US" dirty="0" smtClean="0"/>
              <a:t>.</a:t>
            </a:r>
          </a:p>
          <a:p>
            <a:pPr algn="just">
              <a:lnSpc>
                <a:spcPct val="150000"/>
              </a:lnSpc>
            </a:pPr>
            <a:r>
              <a:rPr lang="en-US" dirty="0" smtClean="0"/>
              <a:t>HR strategy focus on – organizational specific outcomes.</a:t>
            </a:r>
          </a:p>
          <a:p>
            <a:pPr algn="just">
              <a:lnSpc>
                <a:spcPct val="150000"/>
              </a:lnSpc>
            </a:pPr>
            <a:r>
              <a:rPr lang="en-US" dirty="0" smtClean="0"/>
              <a:t>SHRM focus on – future directions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848600" cy="944562"/>
          </a:xfrm>
        </p:spPr>
        <p:txBody>
          <a:bodyPr>
            <a:normAutofit fontScale="90000"/>
          </a:bodyPr>
          <a:lstStyle/>
          <a:p>
            <a:r>
              <a:rPr lang="en-US" sz="2800" dirty="0" smtClean="0">
                <a:solidFill>
                  <a:srgbClr val="FF0000"/>
                </a:solidFill>
              </a:rPr>
              <a:t>Why HR practices need to be align with business strategy?</a:t>
            </a:r>
            <a:endParaRPr lang="en-US" sz="2800" dirty="0">
              <a:solidFill>
                <a:srgbClr val="FF0000"/>
              </a:solidFill>
            </a:endParaRPr>
          </a:p>
        </p:txBody>
      </p:sp>
      <p:sp>
        <p:nvSpPr>
          <p:cNvPr id="3" name="Content Placeholder 2"/>
          <p:cNvSpPr>
            <a:spLocks noGrp="1"/>
          </p:cNvSpPr>
          <p:nvPr>
            <p:ph sz="quarter" idx="1"/>
          </p:nvPr>
        </p:nvSpPr>
        <p:spPr>
          <a:xfrm>
            <a:off x="685800" y="1676400"/>
            <a:ext cx="8001000" cy="4724400"/>
          </a:xfrm>
        </p:spPr>
        <p:txBody>
          <a:bodyPr>
            <a:normAutofit/>
          </a:bodyPr>
          <a:lstStyle/>
          <a:p>
            <a:pPr algn="just">
              <a:lnSpc>
                <a:spcPct val="150000"/>
              </a:lnSpc>
            </a:pPr>
            <a:r>
              <a:rPr lang="en-US" sz="2200" dirty="0" smtClean="0">
                <a:latin typeface="Times New Roman" pitchFamily="18" charset="0"/>
                <a:cs typeface="Times New Roman" pitchFamily="18" charset="0"/>
              </a:rPr>
              <a:t>Because HR practices will build the critical capabilities that enable an organization to achieve its goals.</a:t>
            </a:r>
          </a:p>
          <a:p>
            <a:pPr algn="just">
              <a:lnSpc>
                <a:spcPct val="150000"/>
              </a:lnSpc>
            </a:pPr>
            <a:r>
              <a:rPr lang="en-US" sz="2200" dirty="0" smtClean="0">
                <a:latin typeface="Times New Roman" pitchFamily="18" charset="0"/>
                <a:cs typeface="Times New Roman" pitchFamily="18" charset="0"/>
              </a:rPr>
              <a:t>Yeung and Berman identify 3 paths through which HR framework / practices can contributed to business performance:</a:t>
            </a:r>
          </a:p>
          <a:p>
            <a:pPr algn="just">
              <a:lnSpc>
                <a:spcPct val="150000"/>
              </a:lnSpc>
            </a:pPr>
            <a:r>
              <a:rPr lang="en-US" sz="2200" dirty="0" smtClean="0">
                <a:latin typeface="Times New Roman" pitchFamily="18" charset="0"/>
                <a:cs typeface="Times New Roman" pitchFamily="18" charset="0"/>
              </a:rPr>
              <a:t>1. by building original capabilities</a:t>
            </a:r>
          </a:p>
          <a:p>
            <a:pPr algn="just">
              <a:lnSpc>
                <a:spcPct val="150000"/>
              </a:lnSpc>
            </a:pPr>
            <a:r>
              <a:rPr lang="en-US" sz="2200" dirty="0" smtClean="0">
                <a:latin typeface="Times New Roman" pitchFamily="18" charset="0"/>
                <a:cs typeface="Times New Roman" pitchFamily="18" charset="0"/>
              </a:rPr>
              <a:t>2. by improving employee satisfaction</a:t>
            </a:r>
          </a:p>
          <a:p>
            <a:pPr algn="just">
              <a:lnSpc>
                <a:spcPct val="150000"/>
              </a:lnSpc>
            </a:pPr>
            <a:r>
              <a:rPr lang="en-US" sz="2200" dirty="0" smtClean="0">
                <a:latin typeface="Times New Roman" pitchFamily="18" charset="0"/>
                <a:cs typeface="Times New Roman" pitchFamily="18" charset="0"/>
              </a:rPr>
              <a:t>3. by shaping customer and shareholder</a:t>
            </a:r>
            <a:endParaRPr lang="en-US" sz="22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4294967295"/>
          </p:nvPr>
        </p:nvPicPr>
        <p:blipFill>
          <a:blip r:embed="rId2"/>
          <a:srcRect/>
          <a:stretch>
            <a:fillRect/>
          </a:stretch>
        </p:blipFill>
        <p:spPr bwMode="auto">
          <a:xfrm>
            <a:off x="1066800" y="1981200"/>
            <a:ext cx="7558391" cy="2743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639762"/>
          </a:xfrm>
        </p:spPr>
        <p:txBody>
          <a:bodyPr>
            <a:normAutofit/>
          </a:bodyPr>
          <a:lstStyle/>
          <a:p>
            <a:r>
              <a:rPr lang="en-US" sz="2800" dirty="0" smtClean="0">
                <a:solidFill>
                  <a:srgbClr val="FF0000"/>
                </a:solidFill>
              </a:rPr>
              <a:t>Sears : Department store company</a:t>
            </a:r>
            <a:endParaRPr lang="en-US" sz="2800" dirty="0">
              <a:solidFill>
                <a:srgbClr val="FF0000"/>
              </a:solidFill>
            </a:endParaRPr>
          </a:p>
        </p:txBody>
      </p:sp>
      <p:sp>
        <p:nvSpPr>
          <p:cNvPr id="3" name="Content Placeholder 2"/>
          <p:cNvSpPr>
            <a:spLocks noGrp="1"/>
          </p:cNvSpPr>
          <p:nvPr>
            <p:ph sz="quarter" idx="1"/>
          </p:nvPr>
        </p:nvSpPr>
        <p:spPr>
          <a:xfrm>
            <a:off x="457200" y="1143000"/>
            <a:ext cx="8001000" cy="5029200"/>
          </a:xfrm>
        </p:spPr>
        <p:txBody>
          <a:bodyPr>
            <a:normAutofit/>
          </a:bodyPr>
          <a:lstStyle/>
          <a:p>
            <a:pPr algn="just"/>
            <a:r>
              <a:rPr lang="en-US" dirty="0" smtClean="0"/>
              <a:t>Sears was one of the first organizations in the world to document the relationship between employee behavior and the firm’s performance. The company pioneered studies that defined and empirically verified the correlation between individual sales associates’ behaviors, customer satisfaction, and financial performance. Sears executives have embraced a business strategy that relies on employees as the source of competitive advantage. After much research , Sear concluded that two employee attitudes ( perceptions about their jobs and perceptions about the company) had a significant effect on employee retention and behavior toward its company.</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655638"/>
          </a:xfrm>
        </p:spPr>
        <p:txBody>
          <a:bodyPr>
            <a:normAutofit/>
          </a:bodyPr>
          <a:lstStyle/>
          <a:p>
            <a:endParaRPr lang="en-US" sz="2400" dirty="0"/>
          </a:p>
        </p:txBody>
      </p:sp>
      <p:sp>
        <p:nvSpPr>
          <p:cNvPr id="3" name="Content Placeholder 2"/>
          <p:cNvSpPr>
            <a:spLocks noGrp="1"/>
          </p:cNvSpPr>
          <p:nvPr>
            <p:ph sz="quarter" idx="1"/>
          </p:nvPr>
        </p:nvSpPr>
        <p:spPr>
          <a:xfrm>
            <a:off x="685800" y="1676400"/>
            <a:ext cx="8001000" cy="4343400"/>
          </a:xfrm>
        </p:spPr>
        <p:txBody>
          <a:bodyPr/>
          <a:lstStyle/>
          <a:p>
            <a:pPr algn="just"/>
            <a:r>
              <a:rPr lang="en-US" dirty="0" smtClean="0"/>
              <a:t>The company made sure that employees received performance feedback from customers so that they could see the direct relationship between their behavior and customer satisfaction. These changed employee behaviors then had a direct and dramatic effect on customer satisfaction and retention, which ten impacted revenue growth.</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381000"/>
          </a:xfrm>
        </p:spPr>
        <p:txBody>
          <a:bodyPr>
            <a:noAutofit/>
          </a:bodyPr>
          <a:lstStyle/>
          <a:p>
            <a:r>
              <a:rPr lang="en-IN" sz="2800" dirty="0" smtClean="0">
                <a:solidFill>
                  <a:srgbClr val="FF0000"/>
                </a:solidFill>
              </a:rPr>
              <a:t>Strategic management and strategic HRM at Colgate Palmolive</a:t>
            </a:r>
            <a:endParaRPr lang="en-IN" sz="2800" dirty="0">
              <a:solidFill>
                <a:srgbClr val="FF0000"/>
              </a:solidFill>
            </a:endParaRPr>
          </a:p>
        </p:txBody>
      </p:sp>
      <p:sp>
        <p:nvSpPr>
          <p:cNvPr id="3" name="Content Placeholder 2"/>
          <p:cNvSpPr>
            <a:spLocks noGrp="1"/>
          </p:cNvSpPr>
          <p:nvPr>
            <p:ph sz="half" idx="1"/>
          </p:nvPr>
        </p:nvSpPr>
        <p:spPr>
          <a:xfrm>
            <a:off x="304800" y="1447800"/>
            <a:ext cx="5867400" cy="4876800"/>
          </a:xfrm>
        </p:spPr>
        <p:txBody>
          <a:bodyPr>
            <a:noAutofit/>
          </a:bodyPr>
          <a:lstStyle/>
          <a:p>
            <a:r>
              <a:rPr lang="en-IN" dirty="0" smtClean="0">
                <a:solidFill>
                  <a:srgbClr val="FF0000"/>
                </a:solidFill>
              </a:rPr>
              <a:t>Strategic Management perspective:</a:t>
            </a:r>
          </a:p>
          <a:p>
            <a:pPr algn="just"/>
            <a:r>
              <a:rPr lang="en-IN" dirty="0" smtClean="0"/>
              <a:t>Colgate Palmolive is a successful company specialising in personal care products.</a:t>
            </a:r>
            <a:endParaRPr lang="en-IN" dirty="0"/>
          </a:p>
          <a:p>
            <a:pPr algn="just"/>
            <a:r>
              <a:rPr lang="en-IN" dirty="0" smtClean="0"/>
              <a:t> In the early 1980s, the company realised that if it wants to successful in the emerging competitive environment around the world, it would have to develop  </a:t>
            </a:r>
            <a:r>
              <a:rPr lang="en-IN" dirty="0" smtClean="0">
                <a:solidFill>
                  <a:srgbClr val="FF0000"/>
                </a:solidFill>
              </a:rPr>
              <a:t>more</a:t>
            </a:r>
            <a:r>
              <a:rPr lang="en-IN" dirty="0" smtClean="0"/>
              <a:t> </a:t>
            </a:r>
            <a:r>
              <a:rPr lang="en-IN" dirty="0" smtClean="0">
                <a:solidFill>
                  <a:srgbClr val="FF0000"/>
                </a:solidFill>
              </a:rPr>
              <a:t>transactional and relationship orientation</a:t>
            </a:r>
            <a:r>
              <a:rPr lang="en-IN" dirty="0" smtClean="0"/>
              <a:t>.</a:t>
            </a:r>
          </a:p>
          <a:p>
            <a:pPr algn="just"/>
            <a:r>
              <a:rPr lang="en-IN" dirty="0" smtClean="0"/>
              <a:t>Because its rival P&amp;G, HUL were trying to become transactional companies.</a:t>
            </a:r>
            <a:endParaRPr lang="en-IN" dirty="0"/>
          </a:p>
        </p:txBody>
      </p:sp>
      <p:pic>
        <p:nvPicPr>
          <p:cNvPr id="1026" name="Picture 2" descr="E:\download.jpg"/>
          <p:cNvPicPr>
            <a:picLocks noGrp="1" noChangeAspect="1" noChangeArrowheads="1"/>
          </p:cNvPicPr>
          <p:nvPr>
            <p:ph sz="half" idx="2"/>
          </p:nvPr>
        </p:nvPicPr>
        <p:blipFill>
          <a:blip r:embed="rId2">
            <a:extLst>
              <a:ext uri="{28A0092B-C50C-407E-A947-70E740481C1C}">
                <a14:useLocalDpi xmlns:a14="http://schemas.microsoft.com/office/drawing/2010/main" xmlns="" val="0"/>
              </a:ext>
            </a:extLst>
          </a:blip>
          <a:srcRect/>
          <a:stretch>
            <a:fillRect/>
          </a:stretch>
        </p:blipFill>
        <p:spPr bwMode="auto">
          <a:xfrm>
            <a:off x="6400800" y="2057400"/>
            <a:ext cx="2468880" cy="2057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119038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dirty="0" smtClean="0">
                <a:solidFill>
                  <a:srgbClr val="FF0000"/>
                </a:solidFill>
                <a:latin typeface="Times New Roman" pitchFamily="18" charset="0"/>
                <a:cs typeface="Times New Roman" pitchFamily="18" charset="0"/>
              </a:rPr>
              <a:t>Contents</a:t>
            </a:r>
            <a:endParaRPr lang="en-US" sz="2800"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914400"/>
            <a:ext cx="8229600" cy="5638800"/>
          </a:xfrm>
        </p:spPr>
        <p:txBody>
          <a:bodyPr>
            <a:normAutofit fontScale="92500" lnSpcReduction="10000"/>
          </a:bodyPr>
          <a:lstStyle/>
          <a:p>
            <a:pPr>
              <a:lnSpc>
                <a:spcPct val="150000"/>
              </a:lnSpc>
            </a:pPr>
            <a:r>
              <a:rPr lang="en-US" sz="2400" dirty="0" smtClean="0">
                <a:latin typeface="Times New Roman" pitchFamily="18" charset="0"/>
                <a:cs typeface="Times New Roman" pitchFamily="18" charset="0"/>
              </a:rPr>
              <a:t>Concept </a:t>
            </a:r>
          </a:p>
          <a:p>
            <a:pPr>
              <a:lnSpc>
                <a:spcPct val="150000"/>
              </a:lnSpc>
            </a:pPr>
            <a:r>
              <a:rPr lang="en-US" sz="2400" dirty="0" smtClean="0">
                <a:latin typeface="Times New Roman" pitchFamily="18" charset="0"/>
                <a:cs typeface="Times New Roman" pitchFamily="18" charset="0"/>
              </a:rPr>
              <a:t>Objectives </a:t>
            </a:r>
          </a:p>
          <a:p>
            <a:pPr>
              <a:lnSpc>
                <a:spcPct val="150000"/>
              </a:lnSpc>
            </a:pPr>
            <a:r>
              <a:rPr lang="en-US" sz="2400" dirty="0" smtClean="0">
                <a:latin typeface="Times New Roman" pitchFamily="18" charset="0"/>
                <a:cs typeface="Times New Roman" pitchFamily="18" charset="0"/>
              </a:rPr>
              <a:t>Functions of HRM</a:t>
            </a:r>
          </a:p>
          <a:p>
            <a:pPr>
              <a:lnSpc>
                <a:spcPct val="150000"/>
              </a:lnSpc>
            </a:pPr>
            <a:r>
              <a:rPr lang="en-US" sz="2400" dirty="0" smtClean="0">
                <a:latin typeface="Times New Roman" pitchFamily="18" charset="0"/>
                <a:cs typeface="Times New Roman" pitchFamily="18" charset="0"/>
              </a:rPr>
              <a:t>Evolution of HRM</a:t>
            </a:r>
          </a:p>
          <a:p>
            <a:pPr>
              <a:lnSpc>
                <a:spcPct val="150000"/>
              </a:lnSpc>
            </a:pPr>
            <a:r>
              <a:rPr lang="en-US" sz="2400" dirty="0" smtClean="0">
                <a:latin typeface="Times New Roman" pitchFamily="18" charset="0"/>
                <a:cs typeface="Times New Roman" pitchFamily="18" charset="0"/>
              </a:rPr>
              <a:t>Strategic HRM</a:t>
            </a:r>
          </a:p>
          <a:p>
            <a:pPr>
              <a:lnSpc>
                <a:spcPct val="150000"/>
              </a:lnSpc>
            </a:pPr>
            <a:r>
              <a:rPr lang="en-US" sz="2400" dirty="0" smtClean="0">
                <a:latin typeface="Times New Roman" pitchFamily="18" charset="0"/>
                <a:cs typeface="Times New Roman" pitchFamily="18" charset="0"/>
              </a:rPr>
              <a:t>HRP</a:t>
            </a:r>
          </a:p>
          <a:p>
            <a:pPr>
              <a:lnSpc>
                <a:spcPct val="150000"/>
              </a:lnSpc>
            </a:pPr>
            <a:r>
              <a:rPr lang="en-US" sz="2400" dirty="0" smtClean="0">
                <a:latin typeface="Times New Roman" pitchFamily="18" charset="0"/>
                <a:cs typeface="Times New Roman" pitchFamily="18" charset="0"/>
              </a:rPr>
              <a:t>Job analysis: job description, job specification</a:t>
            </a:r>
          </a:p>
          <a:p>
            <a:pPr>
              <a:lnSpc>
                <a:spcPct val="150000"/>
              </a:lnSpc>
            </a:pPr>
            <a:r>
              <a:rPr lang="en-US" sz="2400" dirty="0" smtClean="0">
                <a:latin typeface="Times New Roman" pitchFamily="18" charset="0"/>
                <a:cs typeface="Times New Roman" pitchFamily="18" charset="0"/>
              </a:rPr>
              <a:t>Recruitment: concept, sources, process, and yield, </a:t>
            </a:r>
          </a:p>
          <a:p>
            <a:pPr>
              <a:lnSpc>
                <a:spcPct val="150000"/>
              </a:lnSpc>
            </a:pPr>
            <a:r>
              <a:rPr lang="en-US" sz="2400" dirty="0" smtClean="0">
                <a:latin typeface="Times New Roman" pitchFamily="18" charset="0"/>
                <a:cs typeface="Times New Roman" pitchFamily="18" charset="0"/>
              </a:rPr>
              <a:t>Selection: concept, process, tests and interviews</a:t>
            </a:r>
          </a:p>
          <a:p>
            <a:pPr>
              <a:lnSpc>
                <a:spcPct val="150000"/>
              </a:lnSpc>
            </a:pPr>
            <a:r>
              <a:rPr lang="en-US" sz="2400" dirty="0" smtClean="0">
                <a:latin typeface="Times New Roman" pitchFamily="18" charset="0"/>
                <a:cs typeface="Times New Roman" pitchFamily="18" charset="0"/>
              </a:rPr>
              <a:t>Induction and socialization</a:t>
            </a:r>
            <a:endParaRPr lang="en-US" sz="2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106362"/>
          </a:xfrm>
        </p:spPr>
        <p:txBody>
          <a:bodyPr>
            <a:normAutofit fontScale="90000"/>
          </a:bodyPr>
          <a:lstStyle/>
          <a:p>
            <a:r>
              <a:rPr lang="en-IN" sz="3200" dirty="0" smtClean="0">
                <a:solidFill>
                  <a:srgbClr val="FF0000"/>
                </a:solidFill>
              </a:rPr>
              <a:t>Strategic HRM perspective at Colgate Palmolive</a:t>
            </a:r>
            <a:endParaRPr lang="en-IN" sz="3200" dirty="0">
              <a:solidFill>
                <a:srgbClr val="FF0000"/>
              </a:solidFill>
            </a:endParaRPr>
          </a:p>
        </p:txBody>
      </p:sp>
      <p:sp>
        <p:nvSpPr>
          <p:cNvPr id="3" name="Content Placeholder 2"/>
          <p:cNvSpPr>
            <a:spLocks noGrp="1"/>
          </p:cNvSpPr>
          <p:nvPr>
            <p:ph sz="half" idx="1"/>
          </p:nvPr>
        </p:nvSpPr>
        <p:spPr>
          <a:xfrm>
            <a:off x="381000" y="1295400"/>
            <a:ext cx="6248400" cy="5181600"/>
          </a:xfrm>
        </p:spPr>
        <p:txBody>
          <a:bodyPr>
            <a:noAutofit/>
          </a:bodyPr>
          <a:lstStyle/>
          <a:p>
            <a:pPr algn="just"/>
            <a:r>
              <a:rPr lang="en-IN" sz="2400" dirty="0" smtClean="0"/>
              <a:t>Being a transactional companies, </a:t>
            </a:r>
            <a:r>
              <a:rPr lang="en-IN" sz="2400" dirty="0"/>
              <a:t>C</a:t>
            </a:r>
            <a:r>
              <a:rPr lang="en-IN" sz="2400" dirty="0" smtClean="0"/>
              <a:t>olgate thought to </a:t>
            </a:r>
            <a:r>
              <a:rPr lang="en-IN" sz="2400" dirty="0" smtClean="0">
                <a:solidFill>
                  <a:srgbClr val="00B050"/>
                </a:solidFill>
              </a:rPr>
              <a:t>develop an international cadre of executives to become compatible with different culture. </a:t>
            </a:r>
          </a:p>
          <a:p>
            <a:pPr algn="just"/>
            <a:endParaRPr lang="en-IN" sz="2400" dirty="0" smtClean="0"/>
          </a:p>
          <a:p>
            <a:pPr algn="just"/>
            <a:r>
              <a:rPr lang="en-IN" sz="2400" dirty="0" smtClean="0"/>
              <a:t>So to build such team Colgate began </a:t>
            </a:r>
            <a:r>
              <a:rPr lang="en-IN" sz="2400" dirty="0" smtClean="0">
                <a:solidFill>
                  <a:srgbClr val="00B050"/>
                </a:solidFill>
              </a:rPr>
              <a:t>recruiting college graduates in1987 and put them intensive training programme. (MBA from USA university).</a:t>
            </a:r>
          </a:p>
          <a:p>
            <a:pPr algn="just"/>
            <a:endParaRPr lang="en-IN" sz="2400" dirty="0" smtClean="0"/>
          </a:p>
          <a:p>
            <a:pPr algn="just"/>
            <a:r>
              <a:rPr lang="en-IN" sz="2400" dirty="0" smtClean="0"/>
              <a:t>The company also provided </a:t>
            </a:r>
            <a:r>
              <a:rPr lang="en-IN" sz="2400" dirty="0" smtClean="0">
                <a:solidFill>
                  <a:srgbClr val="00B050"/>
                </a:solidFill>
              </a:rPr>
              <a:t>management training programme international carder managers .</a:t>
            </a:r>
          </a:p>
          <a:p>
            <a:pPr algn="just"/>
            <a:endParaRPr lang="en-IN" sz="2400" dirty="0" smtClean="0"/>
          </a:p>
        </p:txBody>
      </p:sp>
      <p:pic>
        <p:nvPicPr>
          <p:cNvPr id="3074" name="Picture 2" descr="E:\download.jpg"/>
          <p:cNvPicPr>
            <a:picLocks noGrp="1" noChangeAspect="1" noChangeArrowheads="1"/>
          </p:cNvPicPr>
          <p:nvPr>
            <p:ph sz="half" idx="2"/>
          </p:nvPr>
        </p:nvPicPr>
        <p:blipFill>
          <a:blip r:embed="rId2">
            <a:extLst>
              <a:ext uri="{28A0092B-C50C-407E-A947-70E740481C1C}">
                <a14:useLocalDpi xmlns:a14="http://schemas.microsoft.com/office/drawing/2010/main" xmlns="" val="0"/>
              </a:ext>
            </a:extLst>
          </a:blip>
          <a:srcRect/>
          <a:stretch>
            <a:fillRect/>
          </a:stretch>
        </p:blipFill>
        <p:spPr bwMode="auto">
          <a:xfrm>
            <a:off x="6705600" y="1981200"/>
            <a:ext cx="2133600" cy="2209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452624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ph sz="quarter" idx="4294967295"/>
          </p:nvPr>
        </p:nvGraphicFramePr>
        <p:xfrm>
          <a:off x="838200" y="685800"/>
          <a:ext cx="7316045" cy="5486400"/>
        </p:xfrm>
        <a:graphic>
          <a:graphicData uri="http://schemas.openxmlformats.org/presentationml/2006/ole">
            <p:oleObj spid="_x0000_s3074" name="Presentation" r:id="rId3" imgW="4570654" imgH="3427562" progId="PowerPoint.Show.12">
              <p:embed/>
            </p:oleObj>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sz="2800" dirty="0" smtClean="0">
                <a:solidFill>
                  <a:srgbClr val="FF0000"/>
                </a:solidFill>
              </a:rPr>
              <a:t>Process of strategic HRM</a:t>
            </a:r>
            <a:endParaRPr lang="en-US" sz="2800" dirty="0">
              <a:solidFill>
                <a:srgbClr val="FF0000"/>
              </a:solidFill>
            </a:endParaRPr>
          </a:p>
        </p:txBody>
      </p:sp>
      <p:sp>
        <p:nvSpPr>
          <p:cNvPr id="3" name="Content Placeholder 2"/>
          <p:cNvSpPr>
            <a:spLocks noGrp="1"/>
          </p:cNvSpPr>
          <p:nvPr>
            <p:ph sz="quarter" idx="1"/>
          </p:nvPr>
        </p:nvSpPr>
        <p:spPr>
          <a:xfrm>
            <a:off x="914400" y="990600"/>
            <a:ext cx="7772400" cy="5029200"/>
          </a:xfrm>
        </p:spPr>
        <p:txBody>
          <a:bodyPr/>
          <a:lstStyle/>
          <a:p>
            <a:r>
              <a:rPr lang="en-US" dirty="0" smtClean="0"/>
              <a:t>Five phase constitute the HRM process:</a:t>
            </a:r>
          </a:p>
          <a:p>
            <a:pPr marL="514350" indent="-514350">
              <a:buFont typeface="+mj-lt"/>
              <a:buAutoNum type="arabicPeriod"/>
            </a:pPr>
            <a:r>
              <a:rPr lang="en-US" dirty="0" smtClean="0">
                <a:solidFill>
                  <a:srgbClr val="00B050"/>
                </a:solidFill>
              </a:rPr>
              <a:t>Scan the environment: (phase 1)</a:t>
            </a:r>
          </a:p>
          <a:p>
            <a:pPr marL="514350" indent="-514350">
              <a:buFont typeface="+mj-lt"/>
              <a:buAutoNum type="arabicPeriod"/>
            </a:pPr>
            <a:r>
              <a:rPr lang="en-US" sz="2800" dirty="0" smtClean="0">
                <a:solidFill>
                  <a:srgbClr val="00B050"/>
                </a:solidFill>
              </a:rPr>
              <a:t>Identify sources of competitive(P-2)</a:t>
            </a:r>
          </a:p>
          <a:p>
            <a:pPr marL="457200" indent="-457200">
              <a:buFont typeface="+mj-lt"/>
              <a:buAutoNum type="arabicPeriod"/>
            </a:pPr>
            <a:r>
              <a:rPr lang="en-US" sz="2400" dirty="0" smtClean="0">
                <a:solidFill>
                  <a:srgbClr val="00B050"/>
                </a:solidFill>
              </a:rPr>
              <a:t>Identify HRM strategies ( phase 3)</a:t>
            </a:r>
          </a:p>
          <a:p>
            <a:pPr marL="514350" indent="-514350">
              <a:buFont typeface="+mj-lt"/>
              <a:buAutoNum type="arabicPeriod"/>
            </a:pPr>
            <a:r>
              <a:rPr lang="en-US" dirty="0" smtClean="0">
                <a:solidFill>
                  <a:srgbClr val="00B050"/>
                </a:solidFill>
              </a:rPr>
              <a:t>Implementing HR strategies (phase 4)</a:t>
            </a:r>
          </a:p>
          <a:p>
            <a:pPr marL="514350" indent="-514350">
              <a:buFont typeface="+mj-lt"/>
              <a:buAutoNum type="arabicPeriod"/>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sz="2800" dirty="0" smtClean="0">
                <a:solidFill>
                  <a:srgbClr val="FF0000"/>
                </a:solidFill>
              </a:rPr>
              <a:t>Linking business strategy to HR strategy</a:t>
            </a:r>
            <a:endParaRPr lang="en-US" sz="2800" dirty="0">
              <a:solidFill>
                <a:srgbClr val="FF0000"/>
              </a:solidFill>
            </a:endParaRPr>
          </a:p>
        </p:txBody>
      </p:sp>
      <p:sp>
        <p:nvSpPr>
          <p:cNvPr id="3" name="Content Placeholder 2"/>
          <p:cNvSpPr>
            <a:spLocks noGrp="1"/>
          </p:cNvSpPr>
          <p:nvPr>
            <p:ph sz="quarter" idx="1"/>
          </p:nvPr>
        </p:nvSpPr>
        <p:spPr>
          <a:xfrm>
            <a:off x="457200" y="990600"/>
            <a:ext cx="8229600" cy="5029200"/>
          </a:xfrm>
        </p:spPr>
        <p:txBody>
          <a:bodyPr>
            <a:normAutofit fontScale="92500" lnSpcReduction="20000"/>
          </a:bodyPr>
          <a:lstStyle/>
          <a:p>
            <a:pPr algn="just"/>
            <a:r>
              <a:rPr lang="en-US" sz="2800" dirty="0" smtClean="0"/>
              <a:t>There are two generic routes to competitive advantage – through being the </a:t>
            </a:r>
            <a:r>
              <a:rPr lang="en-US" sz="2800" dirty="0" smtClean="0">
                <a:solidFill>
                  <a:srgbClr val="FF0000"/>
                </a:solidFill>
              </a:rPr>
              <a:t>lowest cost producer</a:t>
            </a:r>
            <a:r>
              <a:rPr lang="en-US" sz="2800" dirty="0" smtClean="0"/>
              <a:t>, or through </a:t>
            </a:r>
            <a:r>
              <a:rPr lang="en-US" sz="2800" dirty="0" smtClean="0">
                <a:solidFill>
                  <a:srgbClr val="00B050"/>
                </a:solidFill>
              </a:rPr>
              <a:t>differentiation strategy.</a:t>
            </a:r>
          </a:p>
          <a:p>
            <a:pPr algn="just"/>
            <a:endParaRPr lang="en-US" sz="2800" dirty="0" smtClean="0"/>
          </a:p>
          <a:p>
            <a:pPr algn="just"/>
            <a:r>
              <a:rPr lang="en-US" sz="2800" dirty="0" smtClean="0"/>
              <a:t> 2. The four generic building blocks of building a competitive advantage are </a:t>
            </a:r>
          </a:p>
          <a:p>
            <a:pPr marL="514350" indent="-514350" algn="just">
              <a:buFont typeface="+mj-lt"/>
              <a:buAutoNum type="arabicPeriod"/>
            </a:pPr>
            <a:r>
              <a:rPr lang="en-US" sz="2800" dirty="0" smtClean="0">
                <a:solidFill>
                  <a:srgbClr val="FF0000"/>
                </a:solidFill>
              </a:rPr>
              <a:t>superior efficiency, </a:t>
            </a:r>
          </a:p>
          <a:p>
            <a:pPr marL="514350" indent="-514350" algn="just">
              <a:buFont typeface="+mj-lt"/>
              <a:buAutoNum type="arabicPeriod"/>
            </a:pPr>
            <a:r>
              <a:rPr lang="en-US" sz="2800" dirty="0" smtClean="0">
                <a:solidFill>
                  <a:srgbClr val="FF0000"/>
                </a:solidFill>
              </a:rPr>
              <a:t>superior quality, </a:t>
            </a:r>
          </a:p>
          <a:p>
            <a:pPr marL="514350" indent="-514350" algn="just">
              <a:buFont typeface="+mj-lt"/>
              <a:buAutoNum type="arabicPeriod"/>
            </a:pPr>
            <a:r>
              <a:rPr lang="en-US" sz="2800" dirty="0" smtClean="0">
                <a:solidFill>
                  <a:srgbClr val="FF0000"/>
                </a:solidFill>
              </a:rPr>
              <a:t>superior customer responsiveness and</a:t>
            </a:r>
          </a:p>
          <a:p>
            <a:pPr marL="514350" indent="-514350" algn="just">
              <a:buFont typeface="+mj-lt"/>
              <a:buAutoNum type="arabicPeriod"/>
            </a:pPr>
            <a:r>
              <a:rPr lang="en-US" sz="2800" dirty="0" smtClean="0">
                <a:solidFill>
                  <a:srgbClr val="FF0000"/>
                </a:solidFill>
              </a:rPr>
              <a:t> superior innovation.</a:t>
            </a:r>
          </a:p>
          <a:p>
            <a:pPr marL="514350" indent="-514350" algn="just">
              <a:buFont typeface="+mj-lt"/>
              <a:buAutoNum type="arabicPeriod"/>
            </a:pPr>
            <a:endParaRPr lang="en-US" sz="2800" dirty="0" smtClean="0"/>
          </a:p>
          <a:p>
            <a:pPr algn="just"/>
            <a:r>
              <a:rPr lang="en-US" sz="2800" dirty="0" smtClean="0"/>
              <a:t>3. Companies achieve these drivers of competitive advantage through the </a:t>
            </a:r>
            <a:r>
              <a:rPr lang="en-US" sz="2800" dirty="0" smtClean="0">
                <a:solidFill>
                  <a:srgbClr val="FF0000"/>
                </a:solidFill>
              </a:rPr>
              <a:t>creation of distinctive competencies.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33400"/>
            <a:ext cx="8229600" cy="838200"/>
          </a:xfrm>
        </p:spPr>
        <p:txBody>
          <a:bodyPr>
            <a:noAutofit/>
          </a:bodyPr>
          <a:lstStyle/>
          <a:p>
            <a:pPr algn="just"/>
            <a:r>
              <a:rPr lang="en-US" sz="2400" dirty="0">
                <a:solidFill>
                  <a:srgbClr val="7030A0"/>
                </a:solidFill>
              </a:rPr>
              <a:t>Now let’s see how HR strategies can actually be aligned with </a:t>
            </a:r>
            <a:r>
              <a:rPr lang="en-US" sz="2400" dirty="0" smtClean="0">
                <a:solidFill>
                  <a:srgbClr val="7030A0"/>
                </a:solidFill>
              </a:rPr>
              <a:t>firm’s </a:t>
            </a:r>
            <a:r>
              <a:rPr lang="en-US" sz="2400" dirty="0">
                <a:solidFill>
                  <a:srgbClr val="7030A0"/>
                </a:solidFill>
              </a:rPr>
              <a:t>business strategy</a:t>
            </a:r>
          </a:p>
        </p:txBody>
      </p:sp>
      <p:sp>
        <p:nvSpPr>
          <p:cNvPr id="3" name="Content Placeholder 2"/>
          <p:cNvSpPr>
            <a:spLocks noGrp="1"/>
          </p:cNvSpPr>
          <p:nvPr>
            <p:ph sz="half" idx="1"/>
          </p:nvPr>
        </p:nvSpPr>
        <p:spPr>
          <a:xfrm>
            <a:off x="228600" y="1752600"/>
            <a:ext cx="6019800" cy="4876800"/>
          </a:xfrm>
        </p:spPr>
        <p:txBody>
          <a:bodyPr>
            <a:noAutofit/>
          </a:bodyPr>
          <a:lstStyle/>
          <a:p>
            <a:pPr algn="just"/>
            <a:r>
              <a:rPr lang="en-US" sz="2400" dirty="0" smtClean="0"/>
              <a:t>This </a:t>
            </a:r>
            <a:r>
              <a:rPr lang="en-US" sz="2400" dirty="0"/>
              <a:t>concept of alignment is generally known as </a:t>
            </a:r>
            <a:r>
              <a:rPr lang="en-US" sz="2400" dirty="0">
                <a:solidFill>
                  <a:srgbClr val="FF0000"/>
                </a:solidFill>
              </a:rPr>
              <a:t>'vertical </a:t>
            </a:r>
            <a:r>
              <a:rPr lang="en-US" sz="2400" dirty="0" smtClean="0">
                <a:solidFill>
                  <a:srgbClr val="FF0000"/>
                </a:solidFill>
              </a:rPr>
              <a:t>fit‘. </a:t>
            </a:r>
          </a:p>
          <a:p>
            <a:pPr algn="just"/>
            <a:endParaRPr lang="en-US" sz="2400" dirty="0"/>
          </a:p>
          <a:p>
            <a:pPr algn="just"/>
            <a:r>
              <a:rPr lang="en-US" sz="2400" dirty="0" smtClean="0"/>
              <a:t>Say </a:t>
            </a:r>
            <a:r>
              <a:rPr lang="en-US" sz="2400" dirty="0"/>
              <a:t>for example, your company’s overall business objective is to achieve sustained competitive advantage in a specific market segment by constantly </a:t>
            </a:r>
            <a:r>
              <a:rPr lang="en-US" sz="2400" dirty="0">
                <a:solidFill>
                  <a:srgbClr val="FF0000"/>
                </a:solidFill>
              </a:rPr>
              <a:t>pumping out new products </a:t>
            </a:r>
            <a:r>
              <a:rPr lang="en-US" sz="2400" dirty="0"/>
              <a:t>that none of your competitors currently offer; </a:t>
            </a:r>
            <a:endParaRPr lang="en-US" sz="2400" dirty="0" smtClean="0"/>
          </a:p>
          <a:p>
            <a:pPr algn="just"/>
            <a:endParaRPr lang="en-US" sz="2400" dirty="0" smtClean="0"/>
          </a:p>
          <a:p>
            <a:pPr algn="just"/>
            <a:r>
              <a:rPr lang="en-US" sz="2400" dirty="0" smtClean="0"/>
              <a:t>i.e</a:t>
            </a:r>
            <a:r>
              <a:rPr lang="en-US" sz="2400" dirty="0"/>
              <a:t>. the firm is adopting a strategy of </a:t>
            </a:r>
            <a:r>
              <a:rPr lang="en-US" sz="2400" dirty="0">
                <a:solidFill>
                  <a:srgbClr val="FF0000"/>
                </a:solidFill>
              </a:rPr>
              <a:t>innovation and product differentiation</a:t>
            </a:r>
            <a:r>
              <a:rPr lang="en-US" sz="2400" dirty="0" smtClean="0"/>
              <a:t>.</a:t>
            </a:r>
          </a:p>
          <a:p>
            <a:pPr algn="just"/>
            <a:r>
              <a:rPr lang="en-US" sz="2400" dirty="0" smtClean="0"/>
              <a:t>.</a:t>
            </a:r>
            <a:endParaRPr lang="en-US" sz="2400" dirty="0"/>
          </a:p>
        </p:txBody>
      </p:sp>
      <p:pic>
        <p:nvPicPr>
          <p:cNvPr id="13314" name="Picture 2" descr="C:\Users\bidyamam\Desktop\PPC-Optimization.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553200" y="1981200"/>
            <a:ext cx="2235200" cy="16764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Content Placeholder 5"/>
          <p:cNvSpPr>
            <a:spLocks noGrp="1"/>
          </p:cNvSpPr>
          <p:nvPr>
            <p:ph sz="quarter" idx="2"/>
          </p:nvPr>
        </p:nvSpPr>
        <p:spPr>
          <a:xfrm>
            <a:off x="6629400" y="2971800"/>
            <a:ext cx="2129790" cy="1752600"/>
          </a:xfrm>
        </p:spPr>
        <p:txBody>
          <a:bodyPr/>
          <a:lstStyle/>
          <a:p>
            <a:endParaRPr lang="en-US" dirty="0"/>
          </a:p>
        </p:txBody>
      </p:sp>
    </p:spTree>
    <p:extLst>
      <p:ext uri="{BB962C8B-B14F-4D97-AF65-F5344CB8AC3E}">
        <p14:creationId xmlns:p14="http://schemas.microsoft.com/office/powerpoint/2010/main" xmlns="" val="40486202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304800" y="1219200"/>
            <a:ext cx="5638800" cy="4724400"/>
          </a:xfrm>
        </p:spPr>
        <p:txBody>
          <a:bodyPr>
            <a:normAutofit/>
          </a:bodyPr>
          <a:lstStyle/>
          <a:p>
            <a:pPr algn="just"/>
            <a:r>
              <a:rPr lang="en-US" dirty="0"/>
              <a:t> So in this case, </a:t>
            </a:r>
            <a:r>
              <a:rPr lang="en-US" dirty="0">
                <a:solidFill>
                  <a:srgbClr val="FF0000"/>
                </a:solidFill>
              </a:rPr>
              <a:t>HR’s strategy </a:t>
            </a:r>
            <a:r>
              <a:rPr lang="en-US" dirty="0"/>
              <a:t>will be </a:t>
            </a:r>
          </a:p>
          <a:p>
            <a:pPr algn="just"/>
            <a:r>
              <a:rPr lang="en-US" dirty="0">
                <a:solidFill>
                  <a:srgbClr val="7030A0"/>
                </a:solidFill>
              </a:rPr>
              <a:t>to create and nurture a work culture where among others, </a:t>
            </a:r>
          </a:p>
          <a:p>
            <a:pPr algn="just"/>
            <a:r>
              <a:rPr lang="en-US" dirty="0">
                <a:solidFill>
                  <a:srgbClr val="7030A0"/>
                </a:solidFill>
              </a:rPr>
              <a:t>employees are given more discretion,</a:t>
            </a:r>
          </a:p>
          <a:p>
            <a:pPr algn="just"/>
            <a:r>
              <a:rPr lang="en-US" dirty="0">
                <a:solidFill>
                  <a:srgbClr val="7030A0"/>
                </a:solidFill>
              </a:rPr>
              <a:t> encouraged to take risks,</a:t>
            </a:r>
          </a:p>
          <a:p>
            <a:pPr algn="just"/>
            <a:r>
              <a:rPr lang="en-US" dirty="0">
                <a:solidFill>
                  <a:srgbClr val="7030A0"/>
                </a:solidFill>
              </a:rPr>
              <a:t> exercise creativity, </a:t>
            </a:r>
          </a:p>
          <a:p>
            <a:pPr algn="just"/>
            <a:r>
              <a:rPr lang="en-US" dirty="0">
                <a:solidFill>
                  <a:srgbClr val="7030A0"/>
                </a:solidFill>
              </a:rPr>
              <a:t>work collaboratively and share new ideas for which they are rewarded accordingly</a:t>
            </a:r>
          </a:p>
        </p:txBody>
      </p:sp>
      <p:pic>
        <p:nvPicPr>
          <p:cNvPr id="5" name="Picture 2" descr="C:\Users\bidyamam\Desktop\strategy-300x189.jpg"/>
          <p:cNvPicPr>
            <a:picLocks noGrp="1" noChangeAspect="1" noChangeArrowheads="1"/>
          </p:cNvPicPr>
          <p:nvPr>
            <p:ph sz="half" idx="4294967295"/>
          </p:nvPr>
        </p:nvPicPr>
        <p:blipFill>
          <a:blip r:embed="rId2">
            <a:extLst>
              <a:ext uri="{28A0092B-C50C-407E-A947-70E740481C1C}">
                <a14:useLocalDpi xmlns:a14="http://schemas.microsoft.com/office/drawing/2010/main" xmlns="" val="0"/>
              </a:ext>
            </a:extLst>
          </a:blip>
          <a:srcRect/>
          <a:stretch>
            <a:fillRect/>
          </a:stretch>
        </p:blipFill>
        <p:spPr bwMode="auto">
          <a:xfrm>
            <a:off x="6248400" y="838200"/>
            <a:ext cx="2352675" cy="2154238"/>
          </a:xfrm>
          <a:prstGeom prst="rect">
            <a:avLst/>
          </a:prstGeom>
          <a:noFill/>
          <a:extLst>
            <a:ext uri="{909E8E84-426E-40DD-AFC4-6F175D3DCCD1}">
              <a14:hiddenFill xmlns:a14="http://schemas.microsoft.com/office/drawing/2010/main" xmlns="">
                <a:solidFill>
                  <a:srgbClr val="FFFFFF"/>
                </a:solidFill>
              </a14:hiddenFill>
            </a:ext>
          </a:extLst>
        </p:spPr>
      </p:pic>
      <p:pic>
        <p:nvPicPr>
          <p:cNvPr id="14338" name="Picture 2" descr="C:\Users\bidyamam\Desktop\Message-must-be-tied-with-Business-Strategy.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24600" y="3810000"/>
            <a:ext cx="2384674" cy="18817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791868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t>
            </a:r>
            <a:r>
              <a:rPr smtClean="0"/>
              <a:t>uman resource planning</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7772400" cy="655638"/>
          </a:xfrm>
        </p:spPr>
        <p:txBody>
          <a:bodyPr>
            <a:normAutofit fontScale="90000"/>
          </a:bodyPr>
          <a:lstStyle/>
          <a:p>
            <a:r>
              <a:rPr lang="en-US" dirty="0" smtClean="0"/>
              <a:t>Concept </a:t>
            </a:r>
            <a:endParaRPr lang="en-US" dirty="0"/>
          </a:p>
        </p:txBody>
      </p:sp>
      <p:sp>
        <p:nvSpPr>
          <p:cNvPr id="3" name="Content Placeholder 2"/>
          <p:cNvSpPr>
            <a:spLocks noGrp="1"/>
          </p:cNvSpPr>
          <p:nvPr>
            <p:ph sz="quarter" idx="1"/>
          </p:nvPr>
        </p:nvSpPr>
        <p:spPr>
          <a:xfrm>
            <a:off x="914400" y="1676400"/>
            <a:ext cx="7772400" cy="4343400"/>
          </a:xfrm>
        </p:spPr>
        <p:txBody>
          <a:bodyPr/>
          <a:lstStyle/>
          <a:p>
            <a:pPr algn="just"/>
            <a:r>
              <a:rPr lang="en-US" dirty="0" smtClean="0"/>
              <a:t>Human resource planning or manpower planning is essentially the process of getting the right number of qualified people into right job at the right time. </a:t>
            </a:r>
          </a:p>
          <a:p>
            <a:pPr algn="just"/>
            <a:r>
              <a:rPr lang="en-US" dirty="0" smtClean="0">
                <a:solidFill>
                  <a:srgbClr val="FF0000"/>
                </a:solidFill>
              </a:rPr>
              <a:t> Do company adopt this process?</a:t>
            </a:r>
          </a:p>
          <a:p>
            <a:pPr algn="just"/>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FF0000"/>
                </a:solidFill>
              </a:rPr>
              <a:t>Reason to adopt HRP process</a:t>
            </a:r>
            <a:endParaRPr lang="en-US" sz="2800" dirty="0">
              <a:solidFill>
                <a:srgbClr val="FF0000"/>
              </a:solidFill>
            </a:endParaRPr>
          </a:p>
        </p:txBody>
      </p:sp>
      <p:sp>
        <p:nvSpPr>
          <p:cNvPr id="3" name="Content Placeholder 2"/>
          <p:cNvSpPr>
            <a:spLocks noGrp="1"/>
          </p:cNvSpPr>
          <p:nvPr>
            <p:ph sz="quarter" idx="1"/>
          </p:nvPr>
        </p:nvSpPr>
        <p:spPr>
          <a:xfrm>
            <a:off x="914400" y="1600200"/>
            <a:ext cx="7772400" cy="4419600"/>
          </a:xfrm>
        </p:spPr>
        <p:txBody>
          <a:bodyPr/>
          <a:lstStyle/>
          <a:p>
            <a:r>
              <a:rPr lang="en-US" b="1" dirty="0" smtClean="0"/>
              <a:t>Employment-Unemployment Situation</a:t>
            </a:r>
          </a:p>
          <a:p>
            <a:r>
              <a:rPr lang="en-US" b="1" dirty="0" smtClean="0"/>
              <a:t>Technological Changes</a:t>
            </a:r>
          </a:p>
          <a:p>
            <a:r>
              <a:rPr lang="en-US" b="1" dirty="0" smtClean="0"/>
              <a:t>Skill Shortages</a:t>
            </a:r>
          </a:p>
          <a:p>
            <a:r>
              <a:rPr lang="en-US" b="1" dirty="0" smtClean="0"/>
              <a:t>Demographic Changes</a:t>
            </a:r>
          </a:p>
          <a:p>
            <a:r>
              <a:rPr lang="en-US" b="1" dirty="0" smtClean="0"/>
              <a:t>Organizational Changes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a:bodyPr>
          <a:lstStyle/>
          <a:p>
            <a:r>
              <a:rPr lang="en-US" sz="2800" b="1" dirty="0" smtClean="0">
                <a:solidFill>
                  <a:srgbClr val="FF0000"/>
                </a:solidFill>
              </a:rPr>
              <a:t>Factors affecting to Human Resource Planning</a:t>
            </a:r>
            <a:endParaRPr lang="en-US" sz="2800" dirty="0">
              <a:solidFill>
                <a:srgbClr val="FF0000"/>
              </a:solidFill>
            </a:endParaRPr>
          </a:p>
        </p:txBody>
      </p:sp>
      <p:sp>
        <p:nvSpPr>
          <p:cNvPr id="3" name="Content Placeholder 2"/>
          <p:cNvSpPr>
            <a:spLocks noGrp="1"/>
          </p:cNvSpPr>
          <p:nvPr>
            <p:ph sz="quarter" idx="1"/>
          </p:nvPr>
        </p:nvSpPr>
        <p:spPr>
          <a:xfrm>
            <a:off x="914400" y="1143000"/>
            <a:ext cx="7772400" cy="4876800"/>
          </a:xfrm>
        </p:spPr>
        <p:txBody>
          <a:bodyPr/>
          <a:lstStyle/>
          <a:p>
            <a:pPr>
              <a:buNone/>
            </a:pPr>
            <a:r>
              <a:rPr lang="en-US" b="1" dirty="0" smtClean="0">
                <a:solidFill>
                  <a:srgbClr val="7030A0"/>
                </a:solidFill>
              </a:rPr>
              <a:t>Internal factors:</a:t>
            </a:r>
          </a:p>
          <a:p>
            <a:r>
              <a:rPr lang="en-US" dirty="0" smtClean="0"/>
              <a:t>Company Policies and Strategies</a:t>
            </a:r>
          </a:p>
          <a:p>
            <a:r>
              <a:rPr lang="en-US" dirty="0" smtClean="0"/>
              <a:t>Human Resource Policies</a:t>
            </a:r>
          </a:p>
          <a:p>
            <a:r>
              <a:rPr lang="en-US" dirty="0" smtClean="0"/>
              <a:t>Job Analysis</a:t>
            </a:r>
          </a:p>
          <a:p>
            <a:r>
              <a:rPr lang="en-US" dirty="0" smtClean="0"/>
              <a:t>Trade Unions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077200" cy="639762"/>
          </a:xfrm>
        </p:spPr>
        <p:txBody>
          <a:bodyPr>
            <a:normAutofit/>
          </a:bodyPr>
          <a:lstStyle/>
          <a:p>
            <a:r>
              <a:rPr lang="en-US" sz="2800" dirty="0" smtClean="0">
                <a:solidFill>
                  <a:srgbClr val="FF0000"/>
                </a:solidFill>
              </a:rPr>
              <a:t>The relevancy of the subject</a:t>
            </a:r>
            <a:endParaRPr lang="en-US" sz="2800" dirty="0">
              <a:solidFill>
                <a:srgbClr val="FF0000"/>
              </a:solidFill>
            </a:endParaRPr>
          </a:p>
        </p:txBody>
      </p:sp>
      <p:sp>
        <p:nvSpPr>
          <p:cNvPr id="3" name="Content Placeholder 2"/>
          <p:cNvSpPr>
            <a:spLocks noGrp="1"/>
          </p:cNvSpPr>
          <p:nvPr>
            <p:ph sz="quarter" idx="1"/>
          </p:nvPr>
        </p:nvSpPr>
        <p:spPr>
          <a:xfrm>
            <a:off x="609600" y="1143000"/>
            <a:ext cx="8077200" cy="5410200"/>
          </a:xfrm>
        </p:spPr>
        <p:txBody>
          <a:bodyPr>
            <a:normAutofit/>
          </a:bodyPr>
          <a:lstStyle/>
          <a:p>
            <a:pPr algn="just">
              <a:lnSpc>
                <a:spcPct val="150000"/>
              </a:lnSpc>
            </a:pPr>
            <a:r>
              <a:rPr lang="en-US" sz="2400" dirty="0" smtClean="0"/>
              <a:t>Human resource managers need to get the right people into the right place at the right time and then help tem maximize their performance and future potential.</a:t>
            </a:r>
          </a:p>
          <a:p>
            <a:pPr algn="just">
              <a:lnSpc>
                <a:spcPct val="150000"/>
              </a:lnSpc>
            </a:pPr>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487362"/>
          </a:xfrm>
        </p:spPr>
        <p:txBody>
          <a:bodyPr>
            <a:normAutofit fontScale="90000"/>
          </a:bodyPr>
          <a:lstStyle/>
          <a:p>
            <a:r>
              <a:rPr lang="en-US" sz="2800" dirty="0" smtClean="0">
                <a:solidFill>
                  <a:srgbClr val="FF0000"/>
                </a:solidFill>
              </a:rPr>
              <a:t>Internal factors that affect HRP</a:t>
            </a:r>
            <a:endParaRPr lang="en-US" sz="2800" dirty="0">
              <a:solidFill>
                <a:srgbClr val="FF0000"/>
              </a:solidFill>
            </a:endParaRPr>
          </a:p>
        </p:txBody>
      </p:sp>
      <p:sp>
        <p:nvSpPr>
          <p:cNvPr id="3" name="Content Placeholder 2"/>
          <p:cNvSpPr>
            <a:spLocks noGrp="1"/>
          </p:cNvSpPr>
          <p:nvPr>
            <p:ph sz="quarter" idx="1"/>
          </p:nvPr>
        </p:nvSpPr>
        <p:spPr>
          <a:xfrm>
            <a:off x="381000" y="914400"/>
            <a:ext cx="8382000" cy="5562600"/>
          </a:xfrm>
        </p:spPr>
        <p:txBody>
          <a:bodyPr>
            <a:normAutofit lnSpcReduction="10000"/>
          </a:bodyPr>
          <a:lstStyle/>
          <a:p>
            <a:pPr algn="just">
              <a:lnSpc>
                <a:spcPct val="150000"/>
              </a:lnSpc>
            </a:pPr>
            <a:r>
              <a:rPr lang="en-US" sz="2200" b="1" dirty="0" smtClean="0"/>
              <a:t>1)Company Policies and Strategies: </a:t>
            </a:r>
            <a:r>
              <a:rPr lang="en-US" sz="2200" dirty="0" smtClean="0"/>
              <a:t>Company's policies and strategies relating to expansion, diversification, alliances, etc. determines the human resource demand in terms of quality and quality.</a:t>
            </a:r>
          </a:p>
          <a:p>
            <a:pPr algn="just">
              <a:lnSpc>
                <a:spcPct val="150000"/>
              </a:lnSpc>
            </a:pPr>
            <a:r>
              <a:rPr lang="en-US" sz="2200" dirty="0" smtClean="0"/>
              <a:t>2) </a:t>
            </a:r>
            <a:r>
              <a:rPr lang="en-US" sz="2200" b="1" dirty="0" smtClean="0"/>
              <a:t>Human Resource Policies: </a:t>
            </a:r>
            <a:r>
              <a:rPr lang="en-US" sz="2200" dirty="0" smtClean="0"/>
              <a:t>Human resources policies of the company regarding quality of human resource, compensation level, quality of work life etc. influences human resource plan. </a:t>
            </a:r>
          </a:p>
          <a:p>
            <a:pPr algn="just">
              <a:lnSpc>
                <a:spcPct val="150000"/>
              </a:lnSpc>
            </a:pPr>
            <a:r>
              <a:rPr lang="en-US" sz="2200" dirty="0" smtClean="0"/>
              <a:t>3) </a:t>
            </a:r>
            <a:r>
              <a:rPr lang="en-US" sz="2200" b="1" dirty="0" smtClean="0"/>
              <a:t>Job Analysis: </a:t>
            </a:r>
            <a:r>
              <a:rPr lang="en-US" sz="2200" dirty="0" smtClean="0"/>
              <a:t>Fundamentally, human resource plan is based on job analysis. Job description and job specification determines the kind of employees required. </a:t>
            </a:r>
          </a:p>
          <a:p>
            <a:pPr algn="just">
              <a:lnSpc>
                <a:spcPct val="150000"/>
              </a:lnSpc>
            </a:pPr>
            <a:r>
              <a:rPr lang="en-US" sz="2200" b="1" dirty="0" smtClean="0"/>
              <a:t>4)Trade Unions: </a:t>
            </a:r>
            <a:r>
              <a:rPr lang="en-US" sz="2200" dirty="0" smtClean="0"/>
              <a:t>Influence of trade unions regarding number of working hours per week, recruitment sources, etc. also affects the HRP. </a:t>
            </a:r>
          </a:p>
          <a:p>
            <a:pPr algn="just">
              <a:lnSpc>
                <a:spcPct val="150000"/>
              </a:lnSpc>
            </a:pPr>
            <a:endParaRPr lang="en-US" sz="2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a:bodyPr>
          <a:lstStyle/>
          <a:p>
            <a:r>
              <a:rPr lang="en-US" sz="2400" b="1" dirty="0" smtClean="0">
                <a:solidFill>
                  <a:srgbClr val="FF0000"/>
                </a:solidFill>
              </a:rPr>
              <a:t>HRP PROCESS</a:t>
            </a:r>
            <a:endParaRPr lang="en-US" sz="2400" b="1" dirty="0">
              <a:solidFill>
                <a:srgbClr val="FF0000"/>
              </a:solidFill>
            </a:endParaRPr>
          </a:p>
        </p:txBody>
      </p:sp>
      <p:pic>
        <p:nvPicPr>
          <p:cNvPr id="36866" name="Picture 2"/>
          <p:cNvPicPr>
            <a:picLocks noGrp="1" noChangeAspect="1" noChangeArrowheads="1"/>
          </p:cNvPicPr>
          <p:nvPr>
            <p:ph sz="quarter" idx="1"/>
          </p:nvPr>
        </p:nvPicPr>
        <p:blipFill>
          <a:blip r:embed="rId2"/>
          <a:srcRect/>
          <a:stretch>
            <a:fillRect/>
          </a:stretch>
        </p:blipFill>
        <p:spPr bwMode="auto">
          <a:xfrm>
            <a:off x="762000" y="990600"/>
            <a:ext cx="7611414" cy="54864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a:bodyPr>
          <a:lstStyle/>
          <a:p>
            <a:r>
              <a:rPr lang="en-US" sz="2800" dirty="0" smtClean="0">
                <a:solidFill>
                  <a:srgbClr val="FF0000"/>
                </a:solidFill>
              </a:rPr>
              <a:t>Four stages of HRP process</a:t>
            </a:r>
            <a:endParaRPr lang="en-US" sz="2800" dirty="0">
              <a:solidFill>
                <a:srgbClr val="FF0000"/>
              </a:solidFill>
            </a:endParaRPr>
          </a:p>
        </p:txBody>
      </p:sp>
      <p:sp>
        <p:nvSpPr>
          <p:cNvPr id="3" name="Content Placeholder 2"/>
          <p:cNvSpPr>
            <a:spLocks noGrp="1"/>
          </p:cNvSpPr>
          <p:nvPr>
            <p:ph sz="quarter" idx="1"/>
          </p:nvPr>
        </p:nvSpPr>
        <p:spPr>
          <a:xfrm>
            <a:off x="533400" y="1066800"/>
            <a:ext cx="8153400" cy="4953000"/>
          </a:xfrm>
        </p:spPr>
        <p:txBody>
          <a:bodyPr>
            <a:normAutofit lnSpcReduction="10000"/>
          </a:bodyPr>
          <a:lstStyle/>
          <a:p>
            <a:pPr algn="just">
              <a:lnSpc>
                <a:spcPct val="150000"/>
              </a:lnSpc>
            </a:pPr>
            <a:r>
              <a:rPr lang="en-US" dirty="0" smtClean="0"/>
              <a:t>An evaluation or appreciation of existing manpower resource.</a:t>
            </a:r>
          </a:p>
          <a:p>
            <a:pPr algn="just">
              <a:lnSpc>
                <a:spcPct val="150000"/>
              </a:lnSpc>
            </a:pPr>
            <a:r>
              <a:rPr lang="en-US" dirty="0" smtClean="0"/>
              <a:t>An estimation of proportion of currently employed manpower resources which are within the firm linked with supply aspect.</a:t>
            </a:r>
          </a:p>
          <a:p>
            <a:pPr algn="just">
              <a:lnSpc>
                <a:spcPct val="150000"/>
              </a:lnSpc>
            </a:pPr>
            <a:r>
              <a:rPr lang="en-US" dirty="0" smtClean="0"/>
              <a:t>An assessment or forecast of labour requirement if the organization overall objectives are to be achieved by the forecast date.</a:t>
            </a:r>
          </a:p>
          <a:p>
            <a:pPr algn="just">
              <a:lnSpc>
                <a:spcPct val="150000"/>
              </a:lnSpc>
            </a:pPr>
            <a:r>
              <a:rPr lang="en-US" dirty="0" smtClean="0"/>
              <a:t>Adoption of required measures to ensure that the necessary resources are available as when required.</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a:bodyPr>
          <a:lstStyle/>
          <a:p>
            <a:r>
              <a:rPr lang="en-US" sz="2400" dirty="0" smtClean="0">
                <a:solidFill>
                  <a:srgbClr val="FF0000"/>
                </a:solidFill>
              </a:rPr>
              <a:t>Demand forecasting methods</a:t>
            </a:r>
            <a:endParaRPr lang="en-US" sz="2400" dirty="0">
              <a:solidFill>
                <a:srgbClr val="FF0000"/>
              </a:solidFill>
            </a:endParaRPr>
          </a:p>
        </p:txBody>
      </p:sp>
      <p:sp>
        <p:nvSpPr>
          <p:cNvPr id="3" name="Content Placeholder 2"/>
          <p:cNvSpPr>
            <a:spLocks noGrp="1"/>
          </p:cNvSpPr>
          <p:nvPr>
            <p:ph sz="quarter" idx="1"/>
          </p:nvPr>
        </p:nvSpPr>
        <p:spPr>
          <a:xfrm>
            <a:off x="990600" y="1143000"/>
            <a:ext cx="7696200" cy="4876800"/>
          </a:xfrm>
        </p:spPr>
        <p:txBody>
          <a:bodyPr/>
          <a:lstStyle/>
          <a:p>
            <a:pPr algn="just"/>
            <a:r>
              <a:rPr lang="en-US" dirty="0" smtClean="0"/>
              <a:t>Analyzing, reviewing ad attempting to predict the numbers, by kind of the manpower needed by the organization to achieve its objectives.</a:t>
            </a:r>
          </a:p>
          <a:p>
            <a:pPr algn="just"/>
            <a:r>
              <a:rPr lang="en-US" dirty="0" smtClean="0"/>
              <a:t>Methods are :</a:t>
            </a:r>
          </a:p>
          <a:p>
            <a:pPr algn="just"/>
            <a:r>
              <a:rPr lang="en-US" dirty="0" smtClean="0"/>
              <a:t>Managerial judgment</a:t>
            </a:r>
          </a:p>
          <a:p>
            <a:pPr algn="just"/>
            <a:r>
              <a:rPr lang="en-US" dirty="0" smtClean="0"/>
              <a:t>Work study technique</a:t>
            </a:r>
          </a:p>
          <a:p>
            <a:pPr algn="just"/>
            <a:r>
              <a:rPr lang="en-US" dirty="0" smtClean="0"/>
              <a:t>Ratio trend analysis</a:t>
            </a:r>
          </a:p>
          <a:p>
            <a:pPr algn="just"/>
            <a:r>
              <a:rPr lang="en-US" dirty="0" smtClean="0"/>
              <a:t>Regression analysis</a:t>
            </a:r>
          </a:p>
          <a:p>
            <a:pPr algn="just"/>
            <a:r>
              <a:rPr lang="en-US" dirty="0" smtClean="0"/>
              <a:t>Delphi technique</a:t>
            </a:r>
          </a:p>
          <a:p>
            <a:pPr algn="just"/>
            <a:r>
              <a:rPr lang="en-US" dirty="0" smtClean="0"/>
              <a:t>Markov analysis</a:t>
            </a:r>
          </a:p>
          <a:p>
            <a:pPr algn="just"/>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algn="l"/>
            <a:r>
              <a:rPr lang="en-IN" sz="2800" dirty="0" smtClean="0"/>
              <a:t>Example of work study procedure</a:t>
            </a:r>
            <a:endParaRPr lang="en-IN"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627624995"/>
              </p:ext>
            </p:extLst>
          </p:nvPr>
        </p:nvGraphicFramePr>
        <p:xfrm>
          <a:off x="838200" y="1219200"/>
          <a:ext cx="7772400" cy="4785360"/>
        </p:xfrm>
        <a:graphic>
          <a:graphicData uri="http://schemas.openxmlformats.org/drawingml/2006/table">
            <a:tbl>
              <a:tblPr firstRow="1" bandRow="1">
                <a:tableStyleId>{5C22544A-7EE6-4342-B048-85BDC9FD1C3A}</a:tableStyleId>
              </a:tblPr>
              <a:tblGrid>
                <a:gridCol w="5762297"/>
                <a:gridCol w="2010103"/>
              </a:tblGrid>
              <a:tr h="883920">
                <a:tc>
                  <a:txBody>
                    <a:bodyPr/>
                    <a:lstStyle/>
                    <a:p>
                      <a:r>
                        <a:rPr lang="en-IN" sz="3200" dirty="0" smtClean="0"/>
                        <a:t> 1. Planned output for next</a:t>
                      </a:r>
                      <a:r>
                        <a:rPr lang="en-IN" sz="3200" baseline="0" dirty="0" smtClean="0"/>
                        <a:t> year</a:t>
                      </a:r>
                      <a:endParaRPr lang="en-IN" sz="3200" dirty="0"/>
                    </a:p>
                  </a:txBody>
                  <a:tcPr/>
                </a:tc>
                <a:tc>
                  <a:txBody>
                    <a:bodyPr/>
                    <a:lstStyle/>
                    <a:p>
                      <a:r>
                        <a:rPr lang="en-IN" sz="2800" dirty="0" smtClean="0"/>
                        <a:t>20,000 units</a:t>
                      </a:r>
                      <a:endParaRPr lang="en-IN" sz="2800" dirty="0"/>
                    </a:p>
                  </a:txBody>
                  <a:tcPr/>
                </a:tc>
              </a:tr>
              <a:tr h="883920">
                <a:tc>
                  <a:txBody>
                    <a:bodyPr/>
                    <a:lstStyle/>
                    <a:p>
                      <a:r>
                        <a:rPr lang="en-IN" sz="3200" dirty="0" smtClean="0"/>
                        <a:t>2. Standard hours per unit</a:t>
                      </a:r>
                      <a:endParaRPr lang="en-IN" sz="3200" dirty="0"/>
                    </a:p>
                  </a:txBody>
                  <a:tcPr/>
                </a:tc>
                <a:tc>
                  <a:txBody>
                    <a:bodyPr/>
                    <a:lstStyle/>
                    <a:p>
                      <a:r>
                        <a:rPr lang="en-IN" sz="2800" dirty="0" smtClean="0"/>
                        <a:t>5</a:t>
                      </a:r>
                      <a:endParaRPr lang="en-IN" sz="2800" dirty="0"/>
                    </a:p>
                  </a:txBody>
                  <a:tcPr/>
                </a:tc>
              </a:tr>
              <a:tr h="883920">
                <a:tc>
                  <a:txBody>
                    <a:bodyPr/>
                    <a:lstStyle/>
                    <a:p>
                      <a:r>
                        <a:rPr lang="en-IN" sz="3200" dirty="0" smtClean="0"/>
                        <a:t>3. Planned hours for the year</a:t>
                      </a:r>
                      <a:endParaRPr lang="en-IN" sz="3200" dirty="0"/>
                    </a:p>
                  </a:txBody>
                  <a:tcPr/>
                </a:tc>
                <a:tc>
                  <a:txBody>
                    <a:bodyPr/>
                    <a:lstStyle/>
                    <a:p>
                      <a:r>
                        <a:rPr lang="en-IN" sz="2800" dirty="0" smtClean="0"/>
                        <a:t>1,00,000</a:t>
                      </a:r>
                      <a:endParaRPr lang="en-IN" sz="2800" dirty="0"/>
                    </a:p>
                  </a:txBody>
                  <a:tcPr/>
                </a:tc>
              </a:tr>
              <a:tr h="883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200" dirty="0" smtClean="0"/>
                        <a:t>4. Productive hours per man/ year</a:t>
                      </a:r>
                    </a:p>
                    <a:p>
                      <a:endParaRPr lang="en-IN" sz="3200" dirty="0"/>
                    </a:p>
                  </a:txBody>
                  <a:tcPr/>
                </a:tc>
                <a:tc>
                  <a:txBody>
                    <a:bodyPr/>
                    <a:lstStyle/>
                    <a:p>
                      <a:r>
                        <a:rPr lang="en-IN" sz="2800" dirty="0" smtClean="0"/>
                        <a:t>2000</a:t>
                      </a:r>
                      <a:endParaRPr lang="en-IN" sz="2800" dirty="0"/>
                    </a:p>
                  </a:txBody>
                  <a:tcPr/>
                </a:tc>
              </a:tr>
              <a:tr h="883920">
                <a:tc>
                  <a:txBody>
                    <a:bodyPr/>
                    <a:lstStyle/>
                    <a:p>
                      <a:r>
                        <a:rPr lang="en-IN" sz="3200" dirty="0" smtClean="0"/>
                        <a:t>5. Number of direct workers required  (3/4)</a:t>
                      </a:r>
                      <a:endParaRPr lang="en-IN" sz="3200" dirty="0"/>
                    </a:p>
                  </a:txBody>
                  <a:tcPr/>
                </a:tc>
                <a:tc>
                  <a:txBody>
                    <a:bodyPr/>
                    <a:lstStyle/>
                    <a:p>
                      <a:r>
                        <a:rPr lang="en-IN" sz="2800" dirty="0" smtClean="0"/>
                        <a:t>50</a:t>
                      </a:r>
                      <a:endParaRPr lang="en-IN" sz="2800" dirty="0"/>
                    </a:p>
                  </a:txBody>
                  <a:tcPr/>
                </a:tc>
              </a:tr>
            </a:tbl>
          </a:graphicData>
        </a:graphic>
      </p:graphicFrame>
    </p:spTree>
    <p:extLst>
      <p:ext uri="{BB962C8B-B14F-4D97-AF65-F5344CB8AC3E}">
        <p14:creationId xmlns:p14="http://schemas.microsoft.com/office/powerpoint/2010/main" xmlns="" val="36897781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57200" y="381000"/>
            <a:ext cx="8229600" cy="685800"/>
          </a:xfrm>
        </p:spPr>
        <p:txBody>
          <a:bodyPr>
            <a:normAutofit fontScale="90000"/>
          </a:bodyPr>
          <a:lstStyle/>
          <a:p>
            <a:pPr eaLnBrk="1" hangingPunct="1">
              <a:defRPr/>
            </a:pPr>
            <a:r>
              <a:rPr lang="en-US" sz="4000" smtClean="0"/>
              <a:t>Trend Analysis of HR Demand</a:t>
            </a:r>
          </a:p>
        </p:txBody>
      </p:sp>
      <p:sp>
        <p:nvSpPr>
          <p:cNvPr id="25603" name="Text Box 4"/>
          <p:cNvSpPr txBox="1">
            <a:spLocks noChangeArrowheads="1"/>
          </p:cNvSpPr>
          <p:nvPr/>
        </p:nvSpPr>
        <p:spPr bwMode="auto">
          <a:xfrm>
            <a:off x="593725" y="2286000"/>
            <a:ext cx="7940675" cy="3636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1768475" algn="dec"/>
                <a:tab pos="3773488" algn="dec"/>
                <a:tab pos="6396038" algn="dec"/>
              </a:tabLst>
              <a:defRPr>
                <a:solidFill>
                  <a:schemeClr val="tx1"/>
                </a:solidFill>
                <a:latin typeface="Tahoma" pitchFamily="34" charset="0"/>
              </a:defRPr>
            </a:lvl1pPr>
            <a:lvl2pPr marL="742950" indent="-285750">
              <a:tabLst>
                <a:tab pos="1768475" algn="dec"/>
                <a:tab pos="3773488" algn="dec"/>
                <a:tab pos="6396038" algn="dec"/>
              </a:tabLst>
              <a:defRPr>
                <a:solidFill>
                  <a:schemeClr val="tx1"/>
                </a:solidFill>
                <a:latin typeface="Tahoma" pitchFamily="34" charset="0"/>
              </a:defRPr>
            </a:lvl2pPr>
            <a:lvl3pPr marL="1143000" indent="-228600">
              <a:tabLst>
                <a:tab pos="1768475" algn="dec"/>
                <a:tab pos="3773488" algn="dec"/>
                <a:tab pos="6396038" algn="dec"/>
              </a:tabLst>
              <a:defRPr>
                <a:solidFill>
                  <a:schemeClr val="tx1"/>
                </a:solidFill>
                <a:latin typeface="Tahoma" pitchFamily="34" charset="0"/>
              </a:defRPr>
            </a:lvl3pPr>
            <a:lvl4pPr marL="1600200" indent="-228600">
              <a:tabLst>
                <a:tab pos="1768475" algn="dec"/>
                <a:tab pos="3773488" algn="dec"/>
                <a:tab pos="6396038" algn="dec"/>
              </a:tabLst>
              <a:defRPr>
                <a:solidFill>
                  <a:schemeClr val="tx1"/>
                </a:solidFill>
                <a:latin typeface="Tahoma" pitchFamily="34" charset="0"/>
              </a:defRPr>
            </a:lvl4pPr>
            <a:lvl5pPr marL="2057400" indent="-228600">
              <a:tabLst>
                <a:tab pos="1768475" algn="dec"/>
                <a:tab pos="3773488" algn="dec"/>
                <a:tab pos="6396038" algn="dec"/>
              </a:tabLst>
              <a:defRPr>
                <a:solidFill>
                  <a:schemeClr val="tx1"/>
                </a:solidFill>
                <a:latin typeface="Tahoma" pitchFamily="34" charset="0"/>
              </a:defRPr>
            </a:lvl5pPr>
            <a:lvl6pPr marL="2514600" indent="-228600" eaLnBrk="0" fontAlgn="base" hangingPunct="0">
              <a:spcBef>
                <a:spcPct val="0"/>
              </a:spcBef>
              <a:spcAft>
                <a:spcPct val="0"/>
              </a:spcAft>
              <a:tabLst>
                <a:tab pos="1768475" algn="dec"/>
                <a:tab pos="3773488" algn="dec"/>
                <a:tab pos="6396038" algn="dec"/>
              </a:tabLst>
              <a:defRPr>
                <a:solidFill>
                  <a:schemeClr val="tx1"/>
                </a:solidFill>
                <a:latin typeface="Tahoma" pitchFamily="34" charset="0"/>
              </a:defRPr>
            </a:lvl6pPr>
            <a:lvl7pPr marL="2971800" indent="-228600" eaLnBrk="0" fontAlgn="base" hangingPunct="0">
              <a:spcBef>
                <a:spcPct val="0"/>
              </a:spcBef>
              <a:spcAft>
                <a:spcPct val="0"/>
              </a:spcAft>
              <a:tabLst>
                <a:tab pos="1768475" algn="dec"/>
                <a:tab pos="3773488" algn="dec"/>
                <a:tab pos="6396038" algn="dec"/>
              </a:tabLst>
              <a:defRPr>
                <a:solidFill>
                  <a:schemeClr val="tx1"/>
                </a:solidFill>
                <a:latin typeface="Tahoma" pitchFamily="34" charset="0"/>
              </a:defRPr>
            </a:lvl7pPr>
            <a:lvl8pPr marL="3429000" indent="-228600" eaLnBrk="0" fontAlgn="base" hangingPunct="0">
              <a:spcBef>
                <a:spcPct val="0"/>
              </a:spcBef>
              <a:spcAft>
                <a:spcPct val="0"/>
              </a:spcAft>
              <a:tabLst>
                <a:tab pos="1768475" algn="dec"/>
                <a:tab pos="3773488" algn="dec"/>
                <a:tab pos="6396038" algn="dec"/>
              </a:tabLst>
              <a:defRPr>
                <a:solidFill>
                  <a:schemeClr val="tx1"/>
                </a:solidFill>
                <a:latin typeface="Tahoma" pitchFamily="34" charset="0"/>
              </a:defRPr>
            </a:lvl8pPr>
            <a:lvl9pPr marL="3886200" indent="-228600" eaLnBrk="0" fontAlgn="base" hangingPunct="0">
              <a:spcBef>
                <a:spcPct val="0"/>
              </a:spcBef>
              <a:spcAft>
                <a:spcPct val="0"/>
              </a:spcAft>
              <a:tabLst>
                <a:tab pos="1768475" algn="dec"/>
                <a:tab pos="3773488" algn="dec"/>
                <a:tab pos="6396038" algn="dec"/>
              </a:tabLst>
              <a:defRPr>
                <a:solidFill>
                  <a:schemeClr val="tx1"/>
                </a:solidFill>
                <a:latin typeface="Tahoma" pitchFamily="34" charset="0"/>
              </a:defRPr>
            </a:lvl9pPr>
          </a:lstStyle>
          <a:p>
            <a:pPr eaLnBrk="1" hangingPunct="1">
              <a:spcAft>
                <a:spcPct val="50000"/>
              </a:spcAft>
            </a:pPr>
            <a:r>
              <a:rPr lang="en-US" sz="1600" b="1" dirty="0">
                <a:latin typeface="Arial" charset="0"/>
              </a:rPr>
              <a:t>2002	$2,351	14.33	164</a:t>
            </a:r>
          </a:p>
          <a:p>
            <a:pPr eaLnBrk="1" hangingPunct="1">
              <a:spcAft>
                <a:spcPct val="50000"/>
              </a:spcAft>
            </a:pPr>
            <a:r>
              <a:rPr lang="en-US" sz="1600" b="1" dirty="0">
                <a:latin typeface="Arial" charset="0"/>
              </a:rPr>
              <a:t>2003	$2,613	11.12	235</a:t>
            </a:r>
          </a:p>
          <a:p>
            <a:pPr eaLnBrk="1" hangingPunct="1">
              <a:spcAft>
                <a:spcPct val="50000"/>
              </a:spcAft>
            </a:pPr>
            <a:r>
              <a:rPr lang="en-US" sz="1600" b="1" dirty="0">
                <a:latin typeface="Arial" charset="0"/>
              </a:rPr>
              <a:t>2004	$2,935	8.34	352</a:t>
            </a:r>
          </a:p>
          <a:p>
            <a:pPr eaLnBrk="1" hangingPunct="1">
              <a:spcAft>
                <a:spcPct val="50000"/>
              </a:spcAft>
            </a:pPr>
            <a:r>
              <a:rPr lang="en-US" sz="1600" b="1" dirty="0">
                <a:latin typeface="Arial" charset="0"/>
              </a:rPr>
              <a:t>2005	$3,306	10.02	330</a:t>
            </a:r>
          </a:p>
          <a:p>
            <a:pPr eaLnBrk="1" hangingPunct="1">
              <a:spcAft>
                <a:spcPct val="50000"/>
              </a:spcAft>
            </a:pPr>
            <a:r>
              <a:rPr lang="en-US" sz="1600" b="1" dirty="0">
                <a:latin typeface="Arial" charset="0"/>
              </a:rPr>
              <a:t>2006	$3,613	11.12	325</a:t>
            </a:r>
          </a:p>
          <a:p>
            <a:pPr eaLnBrk="1" hangingPunct="1">
              <a:spcAft>
                <a:spcPct val="50000"/>
              </a:spcAft>
            </a:pPr>
            <a:r>
              <a:rPr lang="en-US" sz="1600" b="1" dirty="0">
                <a:latin typeface="Arial" charset="0"/>
              </a:rPr>
              <a:t>2007	$3,748	11.12	337</a:t>
            </a:r>
          </a:p>
          <a:p>
            <a:pPr eaLnBrk="1" hangingPunct="1">
              <a:spcAft>
                <a:spcPct val="50000"/>
              </a:spcAft>
            </a:pPr>
            <a:r>
              <a:rPr lang="en-US" sz="1600" b="1" dirty="0">
                <a:latin typeface="Arial" charset="0"/>
              </a:rPr>
              <a:t>2008	$3,880	12.52	310</a:t>
            </a:r>
          </a:p>
          <a:p>
            <a:pPr eaLnBrk="1" hangingPunct="1">
              <a:spcAft>
                <a:spcPct val="50000"/>
              </a:spcAft>
            </a:pPr>
            <a:r>
              <a:rPr lang="en-US" sz="1600" b="1" dirty="0">
                <a:latin typeface="Arial" charset="0"/>
              </a:rPr>
              <a:t>2009	$4,095	12.52	327</a:t>
            </a:r>
          </a:p>
          <a:p>
            <a:pPr eaLnBrk="1" hangingPunct="1">
              <a:spcAft>
                <a:spcPct val="50000"/>
              </a:spcAft>
            </a:pPr>
            <a:r>
              <a:rPr lang="en-US" sz="1600" b="1" dirty="0">
                <a:solidFill>
                  <a:srgbClr val="0033CC"/>
                </a:solidFill>
                <a:latin typeface="Arial" charset="0"/>
              </a:rPr>
              <a:t>2010*	$4,283	12.52	342</a:t>
            </a:r>
          </a:p>
          <a:p>
            <a:pPr eaLnBrk="1" hangingPunct="1">
              <a:spcAft>
                <a:spcPct val="50000"/>
              </a:spcAft>
            </a:pPr>
            <a:r>
              <a:rPr lang="en-US" sz="1600" b="1" dirty="0">
                <a:solidFill>
                  <a:srgbClr val="0033CC"/>
                </a:solidFill>
                <a:latin typeface="Arial" charset="0"/>
              </a:rPr>
              <a:t>2011*	$4,446	12.52	355</a:t>
            </a:r>
          </a:p>
        </p:txBody>
      </p:sp>
      <p:sp>
        <p:nvSpPr>
          <p:cNvPr id="25604" name="Text Box 5"/>
          <p:cNvSpPr txBox="1">
            <a:spLocks noChangeArrowheads="1"/>
          </p:cNvSpPr>
          <p:nvPr/>
        </p:nvSpPr>
        <p:spPr bwMode="auto">
          <a:xfrm>
            <a:off x="609600" y="1143000"/>
            <a:ext cx="7940675" cy="1036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915988" algn="l"/>
                <a:tab pos="3203575" algn="l"/>
                <a:tab pos="5492750" algn="l"/>
              </a:tabLst>
              <a:defRPr>
                <a:solidFill>
                  <a:schemeClr val="tx1"/>
                </a:solidFill>
                <a:latin typeface="Tahoma" pitchFamily="34" charset="0"/>
              </a:defRPr>
            </a:lvl1pPr>
            <a:lvl2pPr marL="742950" indent="-285750">
              <a:tabLst>
                <a:tab pos="915988" algn="l"/>
                <a:tab pos="3203575" algn="l"/>
                <a:tab pos="5492750" algn="l"/>
              </a:tabLst>
              <a:defRPr>
                <a:solidFill>
                  <a:schemeClr val="tx1"/>
                </a:solidFill>
                <a:latin typeface="Tahoma" pitchFamily="34" charset="0"/>
              </a:defRPr>
            </a:lvl2pPr>
            <a:lvl3pPr marL="1143000" indent="-228600">
              <a:tabLst>
                <a:tab pos="915988" algn="l"/>
                <a:tab pos="3203575" algn="l"/>
                <a:tab pos="5492750" algn="l"/>
              </a:tabLst>
              <a:defRPr>
                <a:solidFill>
                  <a:schemeClr val="tx1"/>
                </a:solidFill>
                <a:latin typeface="Tahoma" pitchFamily="34" charset="0"/>
              </a:defRPr>
            </a:lvl3pPr>
            <a:lvl4pPr marL="1600200" indent="-228600">
              <a:tabLst>
                <a:tab pos="915988" algn="l"/>
                <a:tab pos="3203575" algn="l"/>
                <a:tab pos="5492750" algn="l"/>
              </a:tabLst>
              <a:defRPr>
                <a:solidFill>
                  <a:schemeClr val="tx1"/>
                </a:solidFill>
                <a:latin typeface="Tahoma" pitchFamily="34" charset="0"/>
              </a:defRPr>
            </a:lvl4pPr>
            <a:lvl5pPr marL="2057400" indent="-228600">
              <a:tabLst>
                <a:tab pos="915988" algn="l"/>
                <a:tab pos="3203575" algn="l"/>
                <a:tab pos="5492750" algn="l"/>
              </a:tabLst>
              <a:defRPr>
                <a:solidFill>
                  <a:schemeClr val="tx1"/>
                </a:solidFill>
                <a:latin typeface="Tahoma" pitchFamily="34" charset="0"/>
              </a:defRPr>
            </a:lvl5pPr>
            <a:lvl6pPr marL="2514600" indent="-228600" eaLnBrk="0" fontAlgn="base" hangingPunct="0">
              <a:spcBef>
                <a:spcPct val="0"/>
              </a:spcBef>
              <a:spcAft>
                <a:spcPct val="0"/>
              </a:spcAft>
              <a:tabLst>
                <a:tab pos="915988" algn="l"/>
                <a:tab pos="3203575" algn="l"/>
                <a:tab pos="5492750" algn="l"/>
              </a:tabLst>
              <a:defRPr>
                <a:solidFill>
                  <a:schemeClr val="tx1"/>
                </a:solidFill>
                <a:latin typeface="Tahoma" pitchFamily="34" charset="0"/>
              </a:defRPr>
            </a:lvl6pPr>
            <a:lvl7pPr marL="2971800" indent="-228600" eaLnBrk="0" fontAlgn="base" hangingPunct="0">
              <a:spcBef>
                <a:spcPct val="0"/>
              </a:spcBef>
              <a:spcAft>
                <a:spcPct val="0"/>
              </a:spcAft>
              <a:tabLst>
                <a:tab pos="915988" algn="l"/>
                <a:tab pos="3203575" algn="l"/>
                <a:tab pos="5492750" algn="l"/>
              </a:tabLst>
              <a:defRPr>
                <a:solidFill>
                  <a:schemeClr val="tx1"/>
                </a:solidFill>
                <a:latin typeface="Tahoma" pitchFamily="34" charset="0"/>
              </a:defRPr>
            </a:lvl7pPr>
            <a:lvl8pPr marL="3429000" indent="-228600" eaLnBrk="0" fontAlgn="base" hangingPunct="0">
              <a:spcBef>
                <a:spcPct val="0"/>
              </a:spcBef>
              <a:spcAft>
                <a:spcPct val="0"/>
              </a:spcAft>
              <a:tabLst>
                <a:tab pos="915988" algn="l"/>
                <a:tab pos="3203575" algn="l"/>
                <a:tab pos="5492750" algn="l"/>
              </a:tabLst>
              <a:defRPr>
                <a:solidFill>
                  <a:schemeClr val="tx1"/>
                </a:solidFill>
                <a:latin typeface="Tahoma" pitchFamily="34" charset="0"/>
              </a:defRPr>
            </a:lvl8pPr>
            <a:lvl9pPr marL="3886200" indent="-228600" eaLnBrk="0" fontAlgn="base" hangingPunct="0">
              <a:spcBef>
                <a:spcPct val="0"/>
              </a:spcBef>
              <a:spcAft>
                <a:spcPct val="0"/>
              </a:spcAft>
              <a:tabLst>
                <a:tab pos="915988" algn="l"/>
                <a:tab pos="3203575" algn="l"/>
                <a:tab pos="5492750" algn="l"/>
              </a:tabLst>
              <a:defRPr>
                <a:solidFill>
                  <a:schemeClr val="tx1"/>
                </a:solidFill>
                <a:latin typeface="Tahoma" pitchFamily="34" charset="0"/>
              </a:defRPr>
            </a:lvl9pPr>
          </a:lstStyle>
          <a:p>
            <a:pPr eaLnBrk="1" hangingPunct="1"/>
            <a:r>
              <a:rPr lang="en-US" sz="1400" b="1">
                <a:latin typeface="Arial" charset="0"/>
              </a:rPr>
              <a:t>	</a:t>
            </a:r>
            <a:r>
              <a:rPr lang="en-US" sz="1600" b="1">
                <a:solidFill>
                  <a:srgbClr val="003399"/>
                </a:solidFill>
                <a:latin typeface="Arial" charset="0"/>
              </a:rPr>
              <a:t>BUSINESS</a:t>
            </a:r>
            <a:r>
              <a:rPr lang="en-US" sz="1600" b="1">
                <a:latin typeface="Arial" charset="0"/>
              </a:rPr>
              <a:t>         </a:t>
            </a:r>
            <a:r>
              <a:rPr lang="en-US" sz="2800" b="1">
                <a:latin typeface="Arial" charset="0"/>
              </a:rPr>
              <a:t> </a:t>
            </a:r>
            <a:r>
              <a:rPr lang="en-US" sz="3200" b="1">
                <a:latin typeface="Arial" charset="0"/>
                <a:sym typeface="Symbol" pitchFamily="18" charset="2"/>
              </a:rPr>
              <a:t></a:t>
            </a:r>
            <a:r>
              <a:rPr lang="en-US" sz="2800" b="1">
                <a:latin typeface="Arial" charset="0"/>
                <a:sym typeface="Symbol" pitchFamily="18" charset="2"/>
              </a:rPr>
              <a:t>	</a:t>
            </a:r>
            <a:r>
              <a:rPr lang="en-US" sz="1600" b="1">
                <a:solidFill>
                  <a:srgbClr val="336600"/>
                </a:solidFill>
                <a:latin typeface="Arial" charset="0"/>
              </a:rPr>
              <a:t>LABOR                 </a:t>
            </a:r>
            <a:r>
              <a:rPr lang="en-US" sz="2400" b="1">
                <a:solidFill>
                  <a:srgbClr val="336600"/>
                </a:solidFill>
                <a:latin typeface="Arial" charset="0"/>
              </a:rPr>
              <a:t>=</a:t>
            </a:r>
            <a:r>
              <a:rPr lang="en-US" sz="1600" b="1">
                <a:solidFill>
                  <a:srgbClr val="336600"/>
                </a:solidFill>
                <a:latin typeface="Arial" charset="0"/>
              </a:rPr>
              <a:t>	</a:t>
            </a:r>
            <a:r>
              <a:rPr lang="en-US" sz="1600" b="1">
                <a:solidFill>
                  <a:schemeClr val="hlink"/>
                </a:solidFill>
                <a:latin typeface="Arial" charset="0"/>
              </a:rPr>
              <a:t>HUMAN RESOURCES</a:t>
            </a:r>
            <a:r>
              <a:rPr lang="en-US" sz="1600" b="1">
                <a:latin typeface="Arial" charset="0"/>
              </a:rPr>
              <a:t> </a:t>
            </a:r>
            <a:br>
              <a:rPr lang="en-US" sz="1600" b="1">
                <a:latin typeface="Arial" charset="0"/>
              </a:rPr>
            </a:br>
            <a:r>
              <a:rPr lang="en-US" sz="1600" b="1">
                <a:latin typeface="Arial" charset="0"/>
              </a:rPr>
              <a:t>	</a:t>
            </a:r>
            <a:r>
              <a:rPr lang="en-US" sz="1600" b="1">
                <a:solidFill>
                  <a:srgbClr val="003399"/>
                </a:solidFill>
                <a:latin typeface="Arial" charset="0"/>
              </a:rPr>
              <a:t>FACTOR</a:t>
            </a:r>
            <a:r>
              <a:rPr lang="en-US" sz="1600" b="1">
                <a:latin typeface="Arial" charset="0"/>
              </a:rPr>
              <a:t>	</a:t>
            </a:r>
            <a:r>
              <a:rPr lang="en-US" sz="1600" b="1">
                <a:solidFill>
                  <a:srgbClr val="336600"/>
                </a:solidFill>
                <a:latin typeface="Arial" charset="0"/>
              </a:rPr>
              <a:t>PRODUCTIVITY</a:t>
            </a:r>
            <a:r>
              <a:rPr lang="en-US" sz="1600" b="1">
                <a:latin typeface="Arial" charset="0"/>
              </a:rPr>
              <a:t>	</a:t>
            </a:r>
            <a:r>
              <a:rPr lang="en-US" sz="1600" b="1">
                <a:solidFill>
                  <a:schemeClr val="hlink"/>
                </a:solidFill>
                <a:latin typeface="Arial" charset="0"/>
              </a:rPr>
              <a:t>DEMAND</a:t>
            </a:r>
          </a:p>
          <a:p>
            <a:pPr eaLnBrk="1" hangingPunct="1">
              <a:spcAft>
                <a:spcPct val="50000"/>
              </a:spcAft>
            </a:pPr>
            <a:r>
              <a:rPr lang="en-US" sz="1400" b="1">
                <a:latin typeface="Arial" charset="0"/>
              </a:rPr>
              <a:t>YEAR	</a:t>
            </a:r>
            <a:r>
              <a:rPr lang="en-US" sz="1200" b="1">
                <a:solidFill>
                  <a:srgbClr val="003399"/>
                </a:solidFill>
                <a:latin typeface="Arial" charset="0"/>
              </a:rPr>
              <a:t>(SALES IN THOUSANDS)</a:t>
            </a:r>
            <a:r>
              <a:rPr lang="en-US" sz="1200" b="1">
                <a:latin typeface="Arial" charset="0"/>
              </a:rPr>
              <a:t>	</a:t>
            </a:r>
            <a:r>
              <a:rPr lang="en-US" sz="1200" b="1">
                <a:solidFill>
                  <a:srgbClr val="336600"/>
                </a:solidFill>
                <a:latin typeface="Arial" charset="0"/>
              </a:rPr>
              <a:t>(SALES/EMPLOYEE)</a:t>
            </a:r>
            <a:r>
              <a:rPr lang="en-US" sz="1200" b="1">
                <a:latin typeface="Arial" charset="0"/>
              </a:rPr>
              <a:t>	</a:t>
            </a:r>
            <a:r>
              <a:rPr lang="en-US" sz="1200" b="1">
                <a:solidFill>
                  <a:schemeClr val="hlink"/>
                </a:solidFill>
                <a:latin typeface="Arial" charset="0"/>
              </a:rPr>
              <a:t>(NUMBER OF EMPLOYEES)</a:t>
            </a:r>
          </a:p>
        </p:txBody>
      </p:sp>
      <p:sp>
        <p:nvSpPr>
          <p:cNvPr id="25605" name="Line 6"/>
          <p:cNvSpPr>
            <a:spLocks noChangeShapeType="1"/>
          </p:cNvSpPr>
          <p:nvPr/>
        </p:nvSpPr>
        <p:spPr bwMode="auto">
          <a:xfrm>
            <a:off x="650875" y="2228850"/>
            <a:ext cx="762000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IN"/>
          </a:p>
        </p:txBody>
      </p:sp>
      <p:sp>
        <p:nvSpPr>
          <p:cNvPr id="25606" name="Text Box 7"/>
          <p:cNvSpPr txBox="1">
            <a:spLocks noChangeArrowheads="1"/>
          </p:cNvSpPr>
          <p:nvPr/>
        </p:nvSpPr>
        <p:spPr bwMode="auto">
          <a:xfrm>
            <a:off x="609600" y="5994400"/>
            <a:ext cx="1487488"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US" sz="1200" b="1">
                <a:latin typeface="Arial" charset="0"/>
              </a:rPr>
              <a:t>*Projected figures</a:t>
            </a:r>
          </a:p>
        </p:txBody>
      </p:sp>
    </p:spTree>
    <p:extLst>
      <p:ext uri="{BB962C8B-B14F-4D97-AF65-F5344CB8AC3E}">
        <p14:creationId xmlns:p14="http://schemas.microsoft.com/office/powerpoint/2010/main" xmlns="" val="56607518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0"/>
            <a:ext cx="7772400" cy="762000"/>
          </a:xfrm>
        </p:spPr>
        <p:txBody>
          <a:bodyPr/>
          <a:lstStyle/>
          <a:p>
            <a:pPr eaLnBrk="1" hangingPunct="1"/>
            <a:r>
              <a:rPr lang="en-US" altLang="en-US" sz="2400" b="1" smtClean="0"/>
              <a:t>SIMULATION MODEL/REGRESSION FORECAST</a:t>
            </a:r>
          </a:p>
        </p:txBody>
      </p:sp>
      <p:sp>
        <p:nvSpPr>
          <p:cNvPr id="8195" name="Rectangle 3"/>
          <p:cNvSpPr>
            <a:spLocks noGrp="1" noChangeArrowheads="1"/>
          </p:cNvSpPr>
          <p:nvPr>
            <p:ph type="body" idx="1"/>
          </p:nvPr>
        </p:nvSpPr>
        <p:spPr>
          <a:xfrm>
            <a:off x="457200" y="1066800"/>
            <a:ext cx="8001000" cy="5334000"/>
          </a:xfrm>
        </p:spPr>
        <p:txBody>
          <a:bodyPr/>
          <a:lstStyle/>
          <a:p>
            <a:pPr eaLnBrk="1" hangingPunct="1">
              <a:lnSpc>
                <a:spcPct val="90000"/>
              </a:lnSpc>
              <a:buFontTx/>
              <a:buNone/>
            </a:pPr>
            <a:r>
              <a:rPr lang="en-US" altLang="en-US" sz="2400" b="1" dirty="0" smtClean="0"/>
              <a:t>		</a:t>
            </a:r>
            <a:r>
              <a:rPr lang="en-US" altLang="en-US" sz="2400" b="1" u="sng" dirty="0" smtClean="0"/>
              <a:t>TARGET STORES STAFFING FORECAST</a:t>
            </a:r>
          </a:p>
          <a:p>
            <a:pPr eaLnBrk="1" hangingPunct="1">
              <a:lnSpc>
                <a:spcPct val="90000"/>
              </a:lnSpc>
              <a:buFontTx/>
              <a:buNone/>
            </a:pPr>
            <a:endParaRPr lang="en-US" altLang="en-US" sz="1800" b="1" u="sng" dirty="0" smtClean="0"/>
          </a:p>
          <a:p>
            <a:pPr eaLnBrk="1" hangingPunct="1">
              <a:lnSpc>
                <a:spcPct val="90000"/>
              </a:lnSpc>
              <a:buFontTx/>
              <a:buNone/>
            </a:pPr>
            <a:r>
              <a:rPr lang="en-US" altLang="en-US" sz="1800" b="1" u="sng" dirty="0" smtClean="0"/>
              <a:t>MODEL</a:t>
            </a:r>
          </a:p>
          <a:p>
            <a:pPr eaLnBrk="1" hangingPunct="1">
              <a:lnSpc>
                <a:spcPct val="90000"/>
              </a:lnSpc>
              <a:buFontTx/>
              <a:buNone/>
            </a:pPr>
            <a:r>
              <a:rPr lang="en-US" altLang="en-US" sz="1800" b="1" dirty="0" smtClean="0"/>
              <a:t>	</a:t>
            </a:r>
            <a:r>
              <a:rPr lang="en-US" altLang="en-US" sz="2400" b="1" dirty="0" smtClean="0"/>
              <a:t>Y = 8 + .0011(X1) + .00004(X2) +  .02(X3)</a:t>
            </a:r>
            <a:r>
              <a:rPr lang="en-US" altLang="en-US" sz="1400" b="1" dirty="0" smtClean="0"/>
              <a:t> </a:t>
            </a:r>
          </a:p>
          <a:p>
            <a:pPr eaLnBrk="1" hangingPunct="1">
              <a:lnSpc>
                <a:spcPct val="90000"/>
              </a:lnSpc>
              <a:buFontTx/>
              <a:buNone/>
            </a:pPr>
            <a:endParaRPr lang="en-US" altLang="en-US" sz="1800" b="1" u="sng" dirty="0" smtClean="0"/>
          </a:p>
          <a:p>
            <a:pPr eaLnBrk="1" hangingPunct="1">
              <a:lnSpc>
                <a:spcPct val="90000"/>
              </a:lnSpc>
              <a:buFontTx/>
              <a:buNone/>
            </a:pPr>
            <a:r>
              <a:rPr lang="en-US" altLang="en-US" sz="1800" b="1" i="1" dirty="0" smtClean="0"/>
              <a:t>Y = Number of employees needed to staff the store</a:t>
            </a:r>
          </a:p>
          <a:p>
            <a:pPr eaLnBrk="1" hangingPunct="1">
              <a:lnSpc>
                <a:spcPct val="90000"/>
              </a:lnSpc>
              <a:buFontTx/>
              <a:buNone/>
            </a:pPr>
            <a:r>
              <a:rPr lang="en-US" altLang="en-US" sz="1800" b="1" i="1" dirty="0" smtClean="0"/>
              <a:t>X1 = Square feet of sales space</a:t>
            </a:r>
          </a:p>
          <a:p>
            <a:pPr eaLnBrk="1" hangingPunct="1">
              <a:lnSpc>
                <a:spcPct val="90000"/>
              </a:lnSpc>
              <a:buFontTx/>
              <a:buNone/>
            </a:pPr>
            <a:r>
              <a:rPr lang="en-US" altLang="en-US" sz="1800" b="1" i="1" dirty="0" smtClean="0"/>
              <a:t>X2 = Population of metropolitan area</a:t>
            </a:r>
          </a:p>
          <a:p>
            <a:pPr eaLnBrk="1" hangingPunct="1">
              <a:lnSpc>
                <a:spcPct val="90000"/>
              </a:lnSpc>
              <a:buFontTx/>
              <a:buNone/>
            </a:pPr>
            <a:r>
              <a:rPr lang="en-US" altLang="en-US" sz="1800" b="1" i="1" dirty="0" smtClean="0"/>
              <a:t>X3 = Projected annual disposable income in millions of dollars</a:t>
            </a:r>
            <a:r>
              <a:rPr lang="en-US" altLang="en-US" sz="1800" b="1" dirty="0" smtClean="0"/>
              <a:t>	</a:t>
            </a:r>
          </a:p>
          <a:p>
            <a:pPr eaLnBrk="1" hangingPunct="1">
              <a:lnSpc>
                <a:spcPct val="90000"/>
              </a:lnSpc>
              <a:buFontTx/>
              <a:buNone/>
            </a:pPr>
            <a:r>
              <a:rPr lang="en-US" altLang="en-US" sz="2400" b="1" dirty="0" smtClean="0"/>
              <a:t>				</a:t>
            </a:r>
            <a:r>
              <a:rPr lang="en-US" altLang="en-US" sz="1800" b="1" dirty="0" smtClean="0"/>
              <a:t>	</a:t>
            </a:r>
          </a:p>
          <a:p>
            <a:pPr eaLnBrk="1" hangingPunct="1">
              <a:lnSpc>
                <a:spcPct val="90000"/>
              </a:lnSpc>
              <a:buFontTx/>
              <a:buNone/>
            </a:pPr>
            <a:r>
              <a:rPr lang="en-US" altLang="en-US" sz="1800" b="1" dirty="0" smtClean="0"/>
              <a:t>	Y =  8 + .0011(50,000sq </a:t>
            </a:r>
            <a:r>
              <a:rPr lang="en-US" altLang="en-US" sz="1800" b="1" dirty="0" err="1" smtClean="0"/>
              <a:t>ft</a:t>
            </a:r>
            <a:r>
              <a:rPr lang="en-US" altLang="en-US" sz="1800" b="1" dirty="0" smtClean="0"/>
              <a:t>) + .00004(150,000popul) + .00000002($850 million)</a:t>
            </a:r>
            <a:r>
              <a:rPr lang="en-US" altLang="en-US" sz="800" b="1" dirty="0" smtClean="0"/>
              <a:t>    </a:t>
            </a:r>
          </a:p>
          <a:p>
            <a:pPr eaLnBrk="1" hangingPunct="1">
              <a:lnSpc>
                <a:spcPct val="90000"/>
              </a:lnSpc>
              <a:buFontTx/>
              <a:buNone/>
            </a:pPr>
            <a:r>
              <a:rPr lang="en-US" altLang="en-US" sz="800" b="1" dirty="0" smtClean="0"/>
              <a:t>  </a:t>
            </a:r>
            <a:r>
              <a:rPr lang="en-US" altLang="en-US" sz="1800" b="1" dirty="0" smtClean="0"/>
              <a:t>	</a:t>
            </a:r>
          </a:p>
          <a:p>
            <a:pPr eaLnBrk="1" hangingPunct="1">
              <a:lnSpc>
                <a:spcPct val="90000"/>
              </a:lnSpc>
              <a:buFontTx/>
              <a:buNone/>
            </a:pPr>
            <a:r>
              <a:rPr lang="en-US" altLang="en-US" sz="1800" b="1" dirty="0" smtClean="0"/>
              <a:t>	Y =  8 + 55 + 6 + 17 </a:t>
            </a:r>
          </a:p>
          <a:p>
            <a:pPr eaLnBrk="1" hangingPunct="1">
              <a:lnSpc>
                <a:spcPct val="90000"/>
              </a:lnSpc>
              <a:buFontTx/>
              <a:buNone/>
            </a:pPr>
            <a:endParaRPr lang="en-US" altLang="en-US" sz="1800" b="1" dirty="0" smtClean="0"/>
          </a:p>
          <a:p>
            <a:pPr eaLnBrk="1" hangingPunct="1">
              <a:lnSpc>
                <a:spcPct val="90000"/>
              </a:lnSpc>
              <a:buFontTx/>
              <a:buNone/>
            </a:pPr>
            <a:r>
              <a:rPr lang="en-US" altLang="en-US" sz="1800" b="1" dirty="0" smtClean="0"/>
              <a:t>	</a:t>
            </a:r>
            <a:r>
              <a:rPr lang="en-US" altLang="en-US" sz="2400" b="1" dirty="0" smtClean="0"/>
              <a:t>Y =  </a:t>
            </a:r>
            <a:r>
              <a:rPr lang="en-US" altLang="en-US" sz="2400" b="1" u="sng" dirty="0" smtClean="0"/>
              <a:t>86</a:t>
            </a:r>
            <a:r>
              <a:rPr lang="en-US" altLang="en-US" sz="1800" b="1" dirty="0" smtClean="0"/>
              <a:t> employees needed at this store</a:t>
            </a:r>
          </a:p>
        </p:txBody>
      </p:sp>
    </p:spTree>
    <p:extLst>
      <p:ext uri="{BB962C8B-B14F-4D97-AF65-F5344CB8AC3E}">
        <p14:creationId xmlns:p14="http://schemas.microsoft.com/office/powerpoint/2010/main" xmlns="" val="2216693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772400" cy="655638"/>
          </a:xfrm>
        </p:spPr>
        <p:txBody>
          <a:bodyPr>
            <a:normAutofit fontScale="90000"/>
          </a:bodyPr>
          <a:lstStyle/>
          <a:p>
            <a:r>
              <a:rPr lang="en-US" dirty="0" smtClean="0"/>
              <a:t/>
            </a:r>
            <a:br>
              <a:rPr lang="en-US" dirty="0" smtClean="0"/>
            </a:br>
            <a:r>
              <a:rPr lang="en-US" dirty="0" smtClean="0">
                <a:solidFill>
                  <a:srgbClr val="FF0000"/>
                </a:solidFill>
              </a:rPr>
              <a:t>Markov analysis</a:t>
            </a:r>
            <a:r>
              <a:rPr lang="en-US" dirty="0" smtClean="0"/>
              <a:t/>
            </a:r>
            <a:br>
              <a:rPr lang="en-US" dirty="0" smtClean="0"/>
            </a:br>
            <a:endParaRPr lang="en-US" dirty="0"/>
          </a:p>
        </p:txBody>
      </p:sp>
      <p:sp>
        <p:nvSpPr>
          <p:cNvPr id="3" name="Content Placeholder 2"/>
          <p:cNvSpPr>
            <a:spLocks noGrp="1"/>
          </p:cNvSpPr>
          <p:nvPr>
            <p:ph sz="quarter" idx="1"/>
          </p:nvPr>
        </p:nvSpPr>
        <p:spPr>
          <a:xfrm>
            <a:off x="609600" y="1371600"/>
            <a:ext cx="8077200" cy="4648200"/>
          </a:xfrm>
        </p:spPr>
        <p:txBody>
          <a:bodyPr>
            <a:normAutofit/>
          </a:bodyPr>
          <a:lstStyle/>
          <a:p>
            <a:pPr>
              <a:lnSpc>
                <a:spcPct val="150000"/>
              </a:lnSpc>
            </a:pPr>
            <a:r>
              <a:rPr lang="en-US" sz="2800" dirty="0" smtClean="0"/>
              <a:t>This model company count the annual movement (flows) among states for several time period.</a:t>
            </a:r>
          </a:p>
          <a:p>
            <a:pPr>
              <a:lnSpc>
                <a:spcPct val="150000"/>
              </a:lnSpc>
            </a:pPr>
            <a:r>
              <a:rPr lang="en-US" sz="2800" dirty="0" smtClean="0"/>
              <a:t>Loss: death, disability, absence, resignation, retirement</a:t>
            </a:r>
          </a:p>
          <a:p>
            <a:pPr>
              <a:lnSpc>
                <a:spcPct val="150000"/>
              </a:lnSpc>
            </a:pPr>
            <a:r>
              <a:rPr lang="en-US" sz="2800" dirty="0" smtClean="0"/>
              <a:t>Gain: hiring, rehiring , transfer, movement</a:t>
            </a:r>
          </a:p>
          <a:p>
            <a:pPr>
              <a:lnSpc>
                <a:spcPct val="150000"/>
              </a:lnSpc>
            </a:pPr>
            <a:r>
              <a:rPr lang="en-US" sz="2800" dirty="0" smtClean="0"/>
              <a:t>The model estimate the probability of transition from one state to another based on past trends.</a:t>
            </a:r>
          </a:p>
          <a:p>
            <a:pPr>
              <a:lnSpc>
                <a:spcPct val="150000"/>
              </a:lnSpc>
            </a:pPr>
            <a:endParaRPr lang="en-US"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Grp="1" noChangeAspect="1" noChangeArrowheads="1"/>
          </p:cNvPicPr>
          <p:nvPr>
            <p:ph sz="quarter" idx="4294967295"/>
          </p:nvPr>
        </p:nvPicPr>
        <p:blipFill>
          <a:blip r:embed="rId2"/>
          <a:srcRect/>
          <a:stretch>
            <a:fillRect/>
          </a:stretch>
        </p:blipFill>
        <p:spPr bwMode="auto">
          <a:xfrm>
            <a:off x="762000" y="533400"/>
            <a:ext cx="7907509" cy="57912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772400" cy="884238"/>
          </a:xfrm>
        </p:spPr>
        <p:txBody>
          <a:bodyPr>
            <a:noAutofit/>
          </a:bodyPr>
          <a:lstStyle/>
          <a:p>
            <a:r>
              <a:rPr lang="en-US" sz="2800" dirty="0" smtClean="0">
                <a:solidFill>
                  <a:srgbClr val="FF0000"/>
                </a:solidFill>
              </a:rPr>
              <a:t>The supply analysis covers:</a:t>
            </a:r>
            <a:br>
              <a:rPr lang="en-US" sz="2800" dirty="0" smtClean="0">
                <a:solidFill>
                  <a:srgbClr val="FF0000"/>
                </a:solidFill>
              </a:rPr>
            </a:br>
            <a:endParaRPr lang="en-US" sz="2800" dirty="0">
              <a:solidFill>
                <a:srgbClr val="FF0000"/>
              </a:solidFill>
            </a:endParaRPr>
          </a:p>
        </p:txBody>
      </p:sp>
      <p:sp>
        <p:nvSpPr>
          <p:cNvPr id="3" name="Content Placeholder 2"/>
          <p:cNvSpPr>
            <a:spLocks noGrp="1"/>
          </p:cNvSpPr>
          <p:nvPr>
            <p:ph sz="quarter" idx="1"/>
          </p:nvPr>
        </p:nvSpPr>
        <p:spPr>
          <a:xfrm>
            <a:off x="914400" y="1219200"/>
            <a:ext cx="7772400" cy="4800600"/>
          </a:xfrm>
        </p:spPr>
        <p:txBody>
          <a:bodyPr/>
          <a:lstStyle/>
          <a:p>
            <a:pPr marL="514350" indent="-514350" algn="just">
              <a:buFont typeface="+mj-lt"/>
              <a:buAutoNum type="arabicPeriod"/>
            </a:pPr>
            <a:r>
              <a:rPr lang="en-US" sz="2400" b="1" dirty="0" smtClean="0">
                <a:solidFill>
                  <a:srgbClr val="00B050"/>
                </a:solidFill>
              </a:rPr>
              <a:t>Existing human resources</a:t>
            </a:r>
          </a:p>
          <a:p>
            <a:pPr marL="514350" indent="-514350" algn="just">
              <a:buFont typeface="+mj-lt"/>
              <a:buAutoNum type="arabicPeriod"/>
            </a:pPr>
            <a:r>
              <a:rPr lang="en-US" sz="2400" b="1" dirty="0" smtClean="0">
                <a:solidFill>
                  <a:srgbClr val="00B050"/>
                </a:solidFill>
              </a:rPr>
              <a:t> internal sources of supply</a:t>
            </a:r>
          </a:p>
          <a:p>
            <a:pPr marL="514350" indent="-514350" algn="just">
              <a:buFont typeface="+mj-lt"/>
              <a:buAutoNum type="arabicPeriod"/>
            </a:pPr>
            <a:r>
              <a:rPr lang="en-US" sz="2400" b="1" dirty="0" smtClean="0">
                <a:solidFill>
                  <a:srgbClr val="00B050"/>
                </a:solidFill>
              </a:rPr>
              <a:t>External sources of supply.</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3000"/>
            <a:ext cx="7772400" cy="655638"/>
          </a:xfrm>
        </p:spPr>
        <p:txBody>
          <a:bodyPr>
            <a:normAutofit fontScale="90000"/>
          </a:bodyPr>
          <a:lstStyle/>
          <a:p>
            <a:r>
              <a:rPr lang="en-US" dirty="0" smtClean="0">
                <a:solidFill>
                  <a:srgbClr val="FF0000"/>
                </a:solidFill>
              </a:rPr>
              <a:t>Objectives</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sz="quarter" idx="1"/>
          </p:nvPr>
        </p:nvSpPr>
        <p:spPr>
          <a:xfrm>
            <a:off x="609600" y="1371600"/>
            <a:ext cx="8077200" cy="5029200"/>
          </a:xfrm>
        </p:spPr>
        <p:txBody>
          <a:bodyPr>
            <a:normAutofit/>
          </a:bodyPr>
          <a:lstStyle/>
          <a:p>
            <a:pPr algn="just"/>
            <a:r>
              <a:rPr lang="en-US" sz="2800" dirty="0" smtClean="0"/>
              <a:t>It involves procurement, development, maintenance of human resource</a:t>
            </a:r>
          </a:p>
          <a:p>
            <a:pPr algn="just"/>
            <a:r>
              <a:rPr lang="en-US" sz="2800" dirty="0" smtClean="0"/>
              <a:t>It helps to achieve individual, organizational and social objectives</a:t>
            </a:r>
          </a:p>
          <a:p>
            <a:pPr algn="just"/>
            <a:r>
              <a:rPr lang="en-US" sz="2800" dirty="0" smtClean="0"/>
              <a:t>It includes the study of management, psychology, communication, economics and sociology.</a:t>
            </a:r>
          </a:p>
          <a:p>
            <a:pPr algn="just"/>
            <a:r>
              <a:rPr lang="en-US" sz="2800" dirty="0" smtClean="0"/>
              <a:t>It involves team spirit and team work.</a:t>
            </a:r>
          </a:p>
          <a:p>
            <a:pPr algn="just"/>
            <a:r>
              <a:rPr lang="en-US" sz="2800" dirty="0" smtClean="0"/>
              <a:t>It is a continuous process.</a:t>
            </a:r>
          </a:p>
          <a:p>
            <a:pPr algn="just"/>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fontScale="90000"/>
          </a:bodyPr>
          <a:lstStyle/>
          <a:p>
            <a:pPr algn="l"/>
            <a:r>
              <a:rPr lang="en-US" sz="3200" dirty="0" smtClean="0"/>
              <a:t>Skill inventories – Existing  human resource </a:t>
            </a:r>
            <a:endParaRPr lang="en-US" sz="3200" dirty="0"/>
          </a:p>
        </p:txBody>
      </p:sp>
      <p:sp>
        <p:nvSpPr>
          <p:cNvPr id="3" name="Content Placeholder 2"/>
          <p:cNvSpPr>
            <a:spLocks noGrp="1"/>
          </p:cNvSpPr>
          <p:nvPr>
            <p:ph idx="1"/>
          </p:nvPr>
        </p:nvSpPr>
        <p:spPr>
          <a:xfrm>
            <a:off x="533400" y="1295400"/>
            <a:ext cx="8153400" cy="5334000"/>
          </a:xfrm>
        </p:spPr>
        <p:txBody>
          <a:bodyPr>
            <a:normAutofit/>
          </a:bodyPr>
          <a:lstStyle/>
          <a:p>
            <a:pPr algn="just"/>
            <a:r>
              <a:rPr lang="en-US" dirty="0" smtClean="0">
                <a:solidFill>
                  <a:srgbClr val="FF0000"/>
                </a:solidFill>
              </a:rPr>
              <a:t>Personal data-</a:t>
            </a:r>
            <a:r>
              <a:rPr lang="en-US" dirty="0" smtClean="0"/>
              <a:t>-- age, sex, marital status</a:t>
            </a:r>
          </a:p>
          <a:p>
            <a:pPr algn="just"/>
            <a:r>
              <a:rPr lang="en-US" dirty="0" smtClean="0">
                <a:solidFill>
                  <a:srgbClr val="FF0000"/>
                </a:solidFill>
              </a:rPr>
              <a:t>Skills   </a:t>
            </a:r>
            <a:r>
              <a:rPr lang="en-US" dirty="0" smtClean="0"/>
              <a:t>             -education, job experiences, training</a:t>
            </a:r>
          </a:p>
          <a:p>
            <a:pPr algn="just"/>
            <a:r>
              <a:rPr lang="en-US" dirty="0" smtClean="0">
                <a:solidFill>
                  <a:srgbClr val="FF0000"/>
                </a:solidFill>
              </a:rPr>
              <a:t>Special qualification-</a:t>
            </a:r>
            <a:r>
              <a:rPr lang="en-US" dirty="0" smtClean="0"/>
              <a:t>-- membership in professional bodies, special achievement</a:t>
            </a:r>
          </a:p>
          <a:p>
            <a:pPr algn="just"/>
            <a:r>
              <a:rPr lang="en-US" dirty="0" smtClean="0">
                <a:solidFill>
                  <a:srgbClr val="FF0000"/>
                </a:solidFill>
              </a:rPr>
              <a:t>Salary and job history </a:t>
            </a:r>
            <a:r>
              <a:rPr lang="en-US" dirty="0" smtClean="0"/>
              <a:t>– present , and past, dates of pay rises, various job holds</a:t>
            </a:r>
          </a:p>
          <a:p>
            <a:pPr algn="just"/>
            <a:r>
              <a:rPr lang="en-US" dirty="0" smtClean="0">
                <a:solidFill>
                  <a:srgbClr val="FF0000"/>
                </a:solidFill>
              </a:rPr>
              <a:t>Company data </a:t>
            </a:r>
            <a:r>
              <a:rPr lang="en-US" dirty="0" smtClean="0"/>
              <a:t>- benefit plan data, retirement information, seniority</a:t>
            </a:r>
          </a:p>
          <a:p>
            <a:pPr algn="just"/>
            <a:r>
              <a:rPr lang="en-US" dirty="0" smtClean="0">
                <a:solidFill>
                  <a:srgbClr val="FF0000"/>
                </a:solidFill>
              </a:rPr>
              <a:t>Capacity of individual </a:t>
            </a:r>
            <a:r>
              <a:rPr lang="en-US" dirty="0" smtClean="0"/>
              <a:t>– health information.</a:t>
            </a:r>
          </a:p>
          <a:p>
            <a:pPr algn="just"/>
            <a:r>
              <a:rPr lang="en-US" dirty="0" smtClean="0">
                <a:solidFill>
                  <a:srgbClr val="FF0000"/>
                </a:solidFill>
              </a:rPr>
              <a:t>Special preference of individual </a:t>
            </a:r>
            <a:r>
              <a:rPr lang="en-US" dirty="0" smtClean="0"/>
              <a:t>– geographic location, type of job.</a:t>
            </a:r>
            <a:endParaRPr lang="en-US" dirty="0"/>
          </a:p>
        </p:txBody>
      </p:sp>
    </p:spTree>
    <p:extLst>
      <p:ext uri="{BB962C8B-B14F-4D97-AF65-F5344CB8AC3E}">
        <p14:creationId xmlns:p14="http://schemas.microsoft.com/office/powerpoint/2010/main" xmlns="" val="41123431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idyamam\Desktop\Salary-Shot-HRMS-main-page.jpg"/>
          <p:cNvPicPr>
            <a:picLocks noGrp="1" noChangeAspect="1" noChangeArrowheads="1"/>
          </p:cNvPicPr>
          <p:nvPr>
            <p:ph sz="quarter" idx="4294967295"/>
          </p:nvPr>
        </p:nvPicPr>
        <p:blipFill>
          <a:blip r:embed="rId2">
            <a:extLst>
              <a:ext uri="{28A0092B-C50C-407E-A947-70E740481C1C}">
                <a14:useLocalDpi xmlns:a14="http://schemas.microsoft.com/office/drawing/2010/main" xmlns="" val="0"/>
              </a:ext>
            </a:extLst>
          </a:blip>
          <a:srcRect/>
          <a:stretch>
            <a:fillRect/>
          </a:stretch>
        </p:blipFill>
        <p:spPr bwMode="auto">
          <a:xfrm>
            <a:off x="228600" y="381000"/>
            <a:ext cx="8610600" cy="62484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258762"/>
          </a:xfrm>
        </p:spPr>
        <p:txBody>
          <a:bodyPr>
            <a:normAutofit fontScale="90000"/>
          </a:bodyPr>
          <a:lstStyle/>
          <a:p>
            <a:pPr algn="l"/>
            <a:r>
              <a:rPr lang="en-US" sz="3200" b="1" dirty="0">
                <a:solidFill>
                  <a:srgbClr val="00B050"/>
                </a:solidFill>
              </a:rPr>
              <a:t> I</a:t>
            </a:r>
            <a:r>
              <a:rPr lang="en-US" sz="3200" b="1" dirty="0" smtClean="0">
                <a:solidFill>
                  <a:srgbClr val="00B050"/>
                </a:solidFill>
              </a:rPr>
              <a:t>nternal </a:t>
            </a:r>
            <a:r>
              <a:rPr lang="en-US" sz="3200" b="1" dirty="0">
                <a:solidFill>
                  <a:srgbClr val="00B050"/>
                </a:solidFill>
              </a:rPr>
              <a:t>sources of supply</a:t>
            </a:r>
            <a:br>
              <a:rPr lang="en-US" sz="3200" b="1" dirty="0">
                <a:solidFill>
                  <a:srgbClr val="00B050"/>
                </a:solidFill>
              </a:rPr>
            </a:br>
            <a:endParaRPr lang="en-US" sz="3200" dirty="0"/>
          </a:p>
        </p:txBody>
      </p:sp>
      <p:sp>
        <p:nvSpPr>
          <p:cNvPr id="3" name="Content Placeholder 2"/>
          <p:cNvSpPr>
            <a:spLocks noGrp="1"/>
          </p:cNvSpPr>
          <p:nvPr>
            <p:ph idx="1"/>
          </p:nvPr>
        </p:nvSpPr>
        <p:spPr>
          <a:xfrm>
            <a:off x="381000" y="1189037"/>
            <a:ext cx="8229600" cy="4906963"/>
          </a:xfrm>
        </p:spPr>
        <p:txBody>
          <a:bodyPr/>
          <a:lstStyle/>
          <a:p>
            <a:r>
              <a:rPr lang="en-US" dirty="0" smtClean="0"/>
              <a:t>Here the technique generally used for the purpose are</a:t>
            </a:r>
          </a:p>
          <a:p>
            <a:r>
              <a:rPr lang="en-US" dirty="0" smtClean="0">
                <a:solidFill>
                  <a:srgbClr val="FF0000"/>
                </a:solidFill>
              </a:rPr>
              <a:t>Inflow and outflow</a:t>
            </a:r>
          </a:p>
          <a:p>
            <a:r>
              <a:rPr lang="en-US" dirty="0" smtClean="0">
                <a:solidFill>
                  <a:srgbClr val="FF0000"/>
                </a:solidFill>
              </a:rPr>
              <a:t>Turnover rate</a:t>
            </a:r>
          </a:p>
          <a:p>
            <a:r>
              <a:rPr lang="en-US" dirty="0" smtClean="0">
                <a:solidFill>
                  <a:srgbClr val="FF0000"/>
                </a:solidFill>
              </a:rPr>
              <a:t>Condition of work and absenteeism</a:t>
            </a:r>
          </a:p>
          <a:p>
            <a:r>
              <a:rPr lang="en-US" dirty="0" smtClean="0">
                <a:solidFill>
                  <a:srgbClr val="FF0000"/>
                </a:solidFill>
              </a:rPr>
              <a:t>Movement among job.</a:t>
            </a:r>
            <a:endParaRPr lang="en-US" dirty="0">
              <a:solidFill>
                <a:srgbClr val="FF0000"/>
              </a:solidFill>
            </a:endParaRPr>
          </a:p>
        </p:txBody>
      </p:sp>
    </p:spTree>
    <p:extLst>
      <p:ext uri="{BB962C8B-B14F-4D97-AF65-F5344CB8AC3E}">
        <p14:creationId xmlns:p14="http://schemas.microsoft.com/office/powerpoint/2010/main" xmlns="" val="1124590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 y="0"/>
            <a:ext cx="8442960" cy="1143000"/>
          </a:xfrm>
        </p:spPr>
        <p:txBody>
          <a:bodyPr>
            <a:noAutofit/>
          </a:bodyPr>
          <a:lstStyle/>
          <a:p>
            <a:pPr algn="l"/>
            <a:r>
              <a:rPr lang="en-US" sz="3600" dirty="0" smtClean="0">
                <a:solidFill>
                  <a:srgbClr val="FF0000"/>
                </a:solidFill>
              </a:rPr>
              <a:t>External supply</a:t>
            </a:r>
            <a:endParaRPr lang="en-US" sz="3600" dirty="0">
              <a:solidFill>
                <a:srgbClr val="FF0000"/>
              </a:solidFill>
            </a:endParaRPr>
          </a:p>
        </p:txBody>
      </p:sp>
      <p:sp>
        <p:nvSpPr>
          <p:cNvPr id="3" name="Content Placeholder 2"/>
          <p:cNvSpPr>
            <a:spLocks noGrp="1"/>
          </p:cNvSpPr>
          <p:nvPr>
            <p:ph idx="1"/>
          </p:nvPr>
        </p:nvSpPr>
        <p:spPr>
          <a:xfrm>
            <a:off x="685800" y="1143000"/>
            <a:ext cx="7086600" cy="5257800"/>
          </a:xfrm>
        </p:spPr>
        <p:txBody>
          <a:bodyPr>
            <a:normAutofit/>
          </a:bodyPr>
          <a:lstStyle/>
          <a:p>
            <a:pPr marL="514350" indent="-514350" algn="just">
              <a:buFont typeface="+mj-lt"/>
              <a:buAutoNum type="arabicPeriod"/>
            </a:pPr>
            <a:r>
              <a:rPr lang="en-US" dirty="0" smtClean="0">
                <a:solidFill>
                  <a:srgbClr val="7030A0"/>
                </a:solidFill>
              </a:rPr>
              <a:t>External sources are important for specific reasons</a:t>
            </a:r>
          </a:p>
          <a:p>
            <a:pPr marL="514350" indent="-514350" algn="just">
              <a:buFont typeface="+mj-lt"/>
              <a:buAutoNum type="arabicPeriod"/>
            </a:pPr>
            <a:r>
              <a:rPr lang="en-US" dirty="0" smtClean="0">
                <a:solidFill>
                  <a:srgbClr val="7030A0"/>
                </a:solidFill>
              </a:rPr>
              <a:t>New blood and new experiences will be available</a:t>
            </a:r>
          </a:p>
          <a:p>
            <a:pPr marL="514350" indent="-514350" algn="just">
              <a:buFont typeface="+mj-lt"/>
              <a:buAutoNum type="arabicPeriod"/>
            </a:pPr>
            <a:r>
              <a:rPr lang="en-US" dirty="0" smtClean="0">
                <a:solidFill>
                  <a:srgbClr val="7030A0"/>
                </a:solidFill>
              </a:rPr>
              <a:t>Organization needs to refill lost personnel</a:t>
            </a:r>
          </a:p>
          <a:p>
            <a:pPr marL="514350" indent="-514350" algn="just">
              <a:buFont typeface="+mj-lt"/>
              <a:buAutoNum type="arabicPeriod"/>
            </a:pPr>
            <a:r>
              <a:rPr lang="en-US" dirty="0" smtClean="0">
                <a:solidFill>
                  <a:srgbClr val="7030A0"/>
                </a:solidFill>
              </a:rPr>
              <a:t>For growth and diversification.</a:t>
            </a:r>
          </a:p>
          <a:p>
            <a:pPr marL="514350" indent="-514350" algn="just">
              <a:buFont typeface="+mj-lt"/>
              <a:buAutoNum type="arabicPeriod"/>
            </a:pPr>
            <a:endParaRPr lang="en-US" dirty="0">
              <a:solidFill>
                <a:srgbClr val="7030A0"/>
              </a:solidFill>
            </a:endParaRPr>
          </a:p>
          <a:p>
            <a:pPr marL="0" indent="0" algn="just">
              <a:buNone/>
            </a:pPr>
            <a:r>
              <a:rPr lang="en-US" dirty="0" smtClean="0">
                <a:solidFill>
                  <a:schemeClr val="bg2">
                    <a:lumMod val="10000"/>
                  </a:schemeClr>
                </a:solidFill>
              </a:rPr>
              <a:t>Sources of external supply </a:t>
            </a:r>
            <a:r>
              <a:rPr lang="en-US" dirty="0" smtClean="0">
                <a:solidFill>
                  <a:srgbClr val="7030A0"/>
                </a:solidFill>
              </a:rPr>
              <a:t>are  colleges, universities, consultancies, employment exchange.</a:t>
            </a:r>
          </a:p>
          <a:p>
            <a:pPr marL="0" indent="0" algn="just">
              <a:buNone/>
            </a:pPr>
            <a:endParaRPr lang="en-US" sz="3600" dirty="0" smtClean="0">
              <a:solidFill>
                <a:srgbClr val="7030A0"/>
              </a:solidFill>
            </a:endParaRPr>
          </a:p>
        </p:txBody>
      </p:sp>
    </p:spTree>
    <p:extLst>
      <p:ext uri="{BB962C8B-B14F-4D97-AF65-F5344CB8AC3E}">
        <p14:creationId xmlns:p14="http://schemas.microsoft.com/office/powerpoint/2010/main" xmlns="" val="12334426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FF0000"/>
                </a:solidFill>
              </a:rPr>
              <a:t>Job analysis</a:t>
            </a:r>
          </a:p>
        </p:txBody>
      </p:sp>
      <p:sp>
        <p:nvSpPr>
          <p:cNvPr id="3" name="Content Placeholder 2"/>
          <p:cNvSpPr>
            <a:spLocks noGrp="1"/>
          </p:cNvSpPr>
          <p:nvPr>
            <p:ph idx="1"/>
          </p:nvPr>
        </p:nvSpPr>
        <p:spPr>
          <a:xfrm>
            <a:off x="914400" y="1600200"/>
            <a:ext cx="7772400" cy="4419600"/>
          </a:xfrm>
        </p:spPr>
        <p:txBody>
          <a:bodyPr/>
          <a:lstStyle/>
          <a:p>
            <a:pPr algn="just"/>
            <a:r>
              <a:rPr lang="en-US" dirty="0"/>
              <a:t>A job is defined as a </a:t>
            </a:r>
            <a:r>
              <a:rPr lang="en-US" dirty="0">
                <a:solidFill>
                  <a:srgbClr val="FF0000"/>
                </a:solidFill>
              </a:rPr>
              <a:t>collection of duties and responsibilities</a:t>
            </a:r>
            <a:r>
              <a:rPr lang="en-US" dirty="0"/>
              <a:t> which are given together to an individual employee. </a:t>
            </a:r>
            <a:endParaRPr lang="en-US" dirty="0" smtClean="0"/>
          </a:p>
          <a:p>
            <a:pPr algn="just"/>
            <a:endParaRPr lang="en-US" dirty="0"/>
          </a:p>
          <a:p>
            <a:pPr algn="just"/>
            <a:r>
              <a:rPr lang="en-US" dirty="0" smtClean="0"/>
              <a:t>Job </a:t>
            </a:r>
            <a:r>
              <a:rPr lang="en-US" dirty="0"/>
              <a:t>analysis is the process of studying and collecting information relating to operations and responsibilities of a specific job. </a:t>
            </a:r>
          </a:p>
        </p:txBody>
      </p:sp>
    </p:spTree>
    <p:extLst>
      <p:ext uri="{BB962C8B-B14F-4D97-AF65-F5344CB8AC3E}">
        <p14:creationId xmlns:p14="http://schemas.microsoft.com/office/powerpoint/2010/main" xmlns="" val="8456405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068"/>
          <p:cNvSpPr txBox="1">
            <a:spLocks noChangeArrowheads="1"/>
          </p:cNvSpPr>
          <p:nvPr/>
        </p:nvSpPr>
        <p:spPr bwMode="auto">
          <a:xfrm>
            <a:off x="0" y="112713"/>
            <a:ext cx="7016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400" b="1">
                <a:solidFill>
                  <a:schemeClr val="bg2"/>
                </a:solidFill>
                <a:latin typeface="Arial" charset="0"/>
              </a:rPr>
              <a:t>4-3</a:t>
            </a:r>
          </a:p>
        </p:txBody>
      </p:sp>
      <p:sp>
        <p:nvSpPr>
          <p:cNvPr id="4099" name="Line 2077"/>
          <p:cNvSpPr>
            <a:spLocks noChangeShapeType="1"/>
          </p:cNvSpPr>
          <p:nvPr/>
        </p:nvSpPr>
        <p:spPr bwMode="auto">
          <a:xfrm>
            <a:off x="533400" y="304800"/>
            <a:ext cx="5715000" cy="0"/>
          </a:xfrm>
          <a:prstGeom prst="line">
            <a:avLst/>
          </a:prstGeom>
          <a:noFill/>
          <a:ln w="38100">
            <a:solidFill>
              <a:srgbClr val="FF66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0" name="Rectangle 2078"/>
          <p:cNvSpPr>
            <a:spLocks noChangeArrowheads="1"/>
          </p:cNvSpPr>
          <p:nvPr/>
        </p:nvSpPr>
        <p:spPr bwMode="auto">
          <a:xfrm>
            <a:off x="365125" y="0"/>
            <a:ext cx="152400" cy="1371600"/>
          </a:xfrm>
          <a:prstGeom prst="rect">
            <a:avLst/>
          </a:prstGeom>
          <a:solidFill>
            <a:srgbClr val="CC0000"/>
          </a:solidFill>
          <a:ln w="9525">
            <a:solidFill>
              <a:srgbClr val="FF6600"/>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
        <p:nvSpPr>
          <p:cNvPr id="4101" name="Line 2079"/>
          <p:cNvSpPr>
            <a:spLocks noChangeShapeType="1"/>
          </p:cNvSpPr>
          <p:nvPr/>
        </p:nvSpPr>
        <p:spPr bwMode="auto">
          <a:xfrm>
            <a:off x="3429000" y="1219200"/>
            <a:ext cx="5715000" cy="0"/>
          </a:xfrm>
          <a:prstGeom prst="line">
            <a:avLst/>
          </a:prstGeom>
          <a:noFill/>
          <a:ln w="38100">
            <a:solidFill>
              <a:srgbClr val="FF66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2" name="Rectangle 2080"/>
          <p:cNvSpPr>
            <a:spLocks noChangeArrowheads="1"/>
          </p:cNvSpPr>
          <p:nvPr/>
        </p:nvSpPr>
        <p:spPr bwMode="auto">
          <a:xfrm>
            <a:off x="0" y="6400800"/>
            <a:ext cx="1447800" cy="76200"/>
          </a:xfrm>
          <a:prstGeom prst="rect">
            <a:avLst/>
          </a:prstGeom>
          <a:solidFill>
            <a:srgbClr val="CC0000"/>
          </a:solidFill>
          <a:ln w="9525">
            <a:solidFill>
              <a:srgbClr val="FF6600"/>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
        <p:nvSpPr>
          <p:cNvPr id="4103" name="Text Box 2097"/>
          <p:cNvSpPr txBox="1">
            <a:spLocks noChangeArrowheads="1"/>
          </p:cNvSpPr>
          <p:nvPr/>
        </p:nvSpPr>
        <p:spPr bwMode="auto">
          <a:xfrm>
            <a:off x="609600" y="533400"/>
            <a:ext cx="8001000" cy="503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90000"/>
              </a:lnSpc>
              <a:spcBef>
                <a:spcPct val="50000"/>
              </a:spcBef>
              <a:buFontTx/>
              <a:buNone/>
            </a:pPr>
            <a:r>
              <a:rPr lang="en-US" altLang="en-US" sz="3000" b="1" dirty="0">
                <a:solidFill>
                  <a:srgbClr val="FF6600"/>
                </a:solidFill>
                <a:latin typeface="Arial" charset="0"/>
                <a:cs typeface="Times New Roman" pitchFamily="18" charset="0"/>
              </a:rPr>
              <a:t>Nature of job analysis </a:t>
            </a:r>
          </a:p>
        </p:txBody>
      </p:sp>
      <p:sp>
        <p:nvSpPr>
          <p:cNvPr id="4104" name="Text Box 2099"/>
          <p:cNvSpPr txBox="1">
            <a:spLocks noChangeArrowheads="1"/>
          </p:cNvSpPr>
          <p:nvPr/>
        </p:nvSpPr>
        <p:spPr bwMode="auto">
          <a:xfrm>
            <a:off x="152400" y="6477000"/>
            <a:ext cx="1524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buClr>
                <a:schemeClr val="accent1"/>
              </a:buClr>
              <a:buSzPct val="65000"/>
              <a:buFont typeface="Wingdings" pitchFamily="2" charset="2"/>
              <a:buNone/>
            </a:pPr>
            <a:r>
              <a:rPr lang="en-US" altLang="en-US" sz="1400" b="1">
                <a:latin typeface="Arial" charset="0"/>
                <a:cs typeface="Times New Roman" pitchFamily="18" charset="0"/>
              </a:rPr>
              <a:t>Job Analysis</a:t>
            </a:r>
          </a:p>
        </p:txBody>
      </p:sp>
      <p:pic>
        <p:nvPicPr>
          <p:cNvPr id="4105" name="Picture 2100" descr="E:\HRM PPT\images\4.t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001000" y="5918200"/>
            <a:ext cx="1143000" cy="93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06" name="Text Box 2101"/>
          <p:cNvSpPr txBox="1">
            <a:spLocks noChangeArrowheads="1"/>
          </p:cNvSpPr>
          <p:nvPr/>
        </p:nvSpPr>
        <p:spPr bwMode="auto">
          <a:xfrm>
            <a:off x="1066800" y="3048000"/>
            <a:ext cx="1981200" cy="376238"/>
          </a:xfrm>
          <a:prstGeom prst="rect">
            <a:avLst/>
          </a:prstGeom>
          <a:solidFill>
            <a:schemeClr val="tx2"/>
          </a:solidFill>
          <a:ln w="9525">
            <a:solidFill>
              <a:schemeClr val="tx2"/>
            </a:solidFill>
            <a:miter lim="800000"/>
            <a:headEnd/>
            <a:tailEnd/>
          </a:ln>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1800">
                <a:solidFill>
                  <a:schemeClr val="bg1"/>
                </a:solidFill>
                <a:latin typeface="Arial" charset="0"/>
              </a:rPr>
              <a:t>Job Analysis</a:t>
            </a:r>
          </a:p>
        </p:txBody>
      </p:sp>
      <p:sp>
        <p:nvSpPr>
          <p:cNvPr id="4107" name="Line 2102"/>
          <p:cNvSpPr>
            <a:spLocks noChangeShapeType="1"/>
          </p:cNvSpPr>
          <p:nvPr/>
        </p:nvSpPr>
        <p:spPr bwMode="auto">
          <a:xfrm flipV="1">
            <a:off x="3048000" y="2133600"/>
            <a:ext cx="1219200" cy="914400"/>
          </a:xfrm>
          <a:prstGeom prst="line">
            <a:avLst/>
          </a:prstGeom>
          <a:noFill/>
          <a:ln w="76200">
            <a:solidFill>
              <a:schemeClr val="tx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08" name="Line 2103"/>
          <p:cNvSpPr>
            <a:spLocks noChangeShapeType="1"/>
          </p:cNvSpPr>
          <p:nvPr/>
        </p:nvSpPr>
        <p:spPr bwMode="auto">
          <a:xfrm>
            <a:off x="3048000" y="3429000"/>
            <a:ext cx="1219200" cy="1066800"/>
          </a:xfrm>
          <a:prstGeom prst="line">
            <a:avLst/>
          </a:prstGeom>
          <a:noFill/>
          <a:ln w="76200">
            <a:solidFill>
              <a:schemeClr val="tx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09" name="Line 2104"/>
          <p:cNvSpPr>
            <a:spLocks noChangeShapeType="1"/>
          </p:cNvSpPr>
          <p:nvPr/>
        </p:nvSpPr>
        <p:spPr bwMode="auto">
          <a:xfrm>
            <a:off x="2971800" y="3276600"/>
            <a:ext cx="1219200" cy="0"/>
          </a:xfrm>
          <a:prstGeom prst="line">
            <a:avLst/>
          </a:prstGeom>
          <a:noFill/>
          <a:ln w="76200">
            <a:solidFill>
              <a:schemeClr val="tx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10" name="Text Box 2105"/>
          <p:cNvSpPr txBox="1">
            <a:spLocks noChangeArrowheads="1"/>
          </p:cNvSpPr>
          <p:nvPr/>
        </p:nvSpPr>
        <p:spPr bwMode="auto">
          <a:xfrm>
            <a:off x="4267200" y="1828800"/>
            <a:ext cx="1524000" cy="376238"/>
          </a:xfrm>
          <a:prstGeom prst="rect">
            <a:avLst/>
          </a:prstGeom>
          <a:solidFill>
            <a:schemeClr val="tx2"/>
          </a:solidFill>
          <a:ln w="9525">
            <a:solidFill>
              <a:schemeClr val="tx2"/>
            </a:solidFill>
            <a:miter lim="800000"/>
            <a:headEnd/>
            <a:tailEnd/>
          </a:ln>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a:solidFill>
                  <a:schemeClr val="bg1"/>
                </a:solidFill>
                <a:latin typeface="Arial" charset="0"/>
              </a:rPr>
              <a:t>Job Tasks</a:t>
            </a:r>
          </a:p>
        </p:txBody>
      </p:sp>
      <p:sp>
        <p:nvSpPr>
          <p:cNvPr id="4111" name="Text Box 2106"/>
          <p:cNvSpPr txBox="1">
            <a:spLocks noChangeArrowheads="1"/>
          </p:cNvSpPr>
          <p:nvPr/>
        </p:nvSpPr>
        <p:spPr bwMode="auto">
          <a:xfrm>
            <a:off x="4267200" y="3124200"/>
            <a:ext cx="1524000" cy="376238"/>
          </a:xfrm>
          <a:prstGeom prst="rect">
            <a:avLst/>
          </a:prstGeom>
          <a:solidFill>
            <a:schemeClr val="tx2"/>
          </a:solidFill>
          <a:ln w="9525">
            <a:solidFill>
              <a:schemeClr val="tx2"/>
            </a:solidFill>
            <a:miter lim="800000"/>
            <a:headEnd/>
            <a:tailEnd/>
          </a:ln>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a:solidFill>
                  <a:schemeClr val="bg1"/>
                </a:solidFill>
                <a:latin typeface="Arial" charset="0"/>
              </a:rPr>
              <a:t>Job Duties</a:t>
            </a:r>
          </a:p>
        </p:txBody>
      </p:sp>
      <p:sp>
        <p:nvSpPr>
          <p:cNvPr id="4112" name="Text Box 2107"/>
          <p:cNvSpPr txBox="1">
            <a:spLocks noChangeArrowheads="1"/>
          </p:cNvSpPr>
          <p:nvPr/>
        </p:nvSpPr>
        <p:spPr bwMode="auto">
          <a:xfrm>
            <a:off x="4267200" y="4348163"/>
            <a:ext cx="2590800" cy="376237"/>
          </a:xfrm>
          <a:prstGeom prst="rect">
            <a:avLst/>
          </a:prstGeom>
          <a:solidFill>
            <a:schemeClr val="tx2"/>
          </a:solidFill>
          <a:ln w="9525">
            <a:solidFill>
              <a:schemeClr val="tx2"/>
            </a:solidFill>
            <a:miter lim="800000"/>
            <a:headEnd/>
            <a:tailEnd/>
          </a:ln>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a:solidFill>
                  <a:schemeClr val="bg1"/>
                </a:solidFill>
                <a:latin typeface="Arial" charset="0"/>
              </a:rPr>
              <a:t>Job Responsibilities</a:t>
            </a:r>
          </a:p>
        </p:txBody>
      </p:sp>
    </p:spTree>
    <p:extLst>
      <p:ext uri="{BB962C8B-B14F-4D97-AF65-F5344CB8AC3E}">
        <p14:creationId xmlns:p14="http://schemas.microsoft.com/office/powerpoint/2010/main" xmlns="" val="27101704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Job analysis</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algn="just"/>
            <a:r>
              <a:rPr lang="en-US" sz="2800" dirty="0" smtClean="0"/>
              <a:t>Tasks : a task is an identifiable work activity carried out for a specific purpose</a:t>
            </a:r>
            <a:r>
              <a:rPr lang="en-US" sz="2800" dirty="0" smtClean="0">
                <a:solidFill>
                  <a:srgbClr val="FF0000"/>
                </a:solidFill>
              </a:rPr>
              <a:t>.(typing letter)</a:t>
            </a:r>
          </a:p>
          <a:p>
            <a:pPr algn="just"/>
            <a:endParaRPr lang="en-US" sz="2800" dirty="0" smtClean="0"/>
          </a:p>
          <a:p>
            <a:pPr algn="just"/>
            <a:r>
              <a:rPr lang="en-US" sz="2800" dirty="0" smtClean="0"/>
              <a:t>Duty: a duty is a larger work segment consisting of several tasks that are performed by an individual</a:t>
            </a:r>
            <a:r>
              <a:rPr lang="en-US" sz="2800" dirty="0" smtClean="0">
                <a:solidFill>
                  <a:srgbClr val="FF0000"/>
                </a:solidFill>
              </a:rPr>
              <a:t>.( pick up, sort out and deliver incoming mail)</a:t>
            </a:r>
          </a:p>
          <a:p>
            <a:pPr algn="just"/>
            <a:endParaRPr lang="en-US" sz="2800" dirty="0" smtClean="0"/>
          </a:p>
          <a:p>
            <a:pPr algn="just"/>
            <a:r>
              <a:rPr lang="en-US" sz="2800" dirty="0" smtClean="0"/>
              <a:t>Job responsibility: it is an obligations to perform certain tasks and duties.</a:t>
            </a:r>
            <a:endParaRPr lang="en-US" sz="2800" dirty="0"/>
          </a:p>
        </p:txBody>
      </p:sp>
    </p:spTree>
    <p:extLst>
      <p:ext uri="{BB962C8B-B14F-4D97-AF65-F5344CB8AC3E}">
        <p14:creationId xmlns:p14="http://schemas.microsoft.com/office/powerpoint/2010/main" xmlns="" val="3773538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Job analysis</a:t>
            </a:r>
            <a:endParaRPr lang="en-US" dirty="0"/>
          </a:p>
        </p:txBody>
      </p:sp>
      <p:pic>
        <p:nvPicPr>
          <p:cNvPr id="1026" name="Picture 2" descr="C:\Users\Bidya Mam\Downloads\job%20analysis.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04800" y="1066800"/>
            <a:ext cx="8517714" cy="5334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83243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JD and JS</a:t>
            </a:r>
            <a:endParaRPr lang="en-US" dirty="0">
              <a:solidFill>
                <a:srgbClr val="FF0000"/>
              </a:solidFill>
            </a:endParaRPr>
          </a:p>
        </p:txBody>
      </p:sp>
      <p:sp>
        <p:nvSpPr>
          <p:cNvPr id="3" name="Content Placeholder 2"/>
          <p:cNvSpPr>
            <a:spLocks noGrp="1"/>
          </p:cNvSpPr>
          <p:nvPr>
            <p:ph sz="quarter" idx="1"/>
          </p:nvPr>
        </p:nvSpPr>
        <p:spPr/>
        <p:txBody>
          <a:bodyPr/>
          <a:lstStyle/>
          <a:p>
            <a:pPr>
              <a:lnSpc>
                <a:spcPct val="150000"/>
              </a:lnSpc>
            </a:pPr>
            <a:r>
              <a:rPr lang="en-US" sz="2400" dirty="0" smtClean="0"/>
              <a:t>Job description describe what the job is all about, throwing light on job content, environment and condition of employment to differentiate from one job to other job.</a:t>
            </a:r>
          </a:p>
          <a:p>
            <a:pPr>
              <a:lnSpc>
                <a:spcPct val="150000"/>
              </a:lnSpc>
            </a:pPr>
            <a:r>
              <a:rPr lang="en-US" sz="2400" dirty="0" smtClean="0"/>
              <a:t>Job specification summaries the human characteristic needed for satisfactory  job completion.</a:t>
            </a:r>
          </a:p>
          <a:p>
            <a:pPr>
              <a:lnSpc>
                <a:spcPct val="150000"/>
              </a:lnSpc>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2"/>
          <p:cNvSpPr>
            <a:spLocks noChangeArrowheads="1"/>
          </p:cNvSpPr>
          <p:nvPr/>
        </p:nvSpPr>
        <p:spPr bwMode="auto">
          <a:xfrm>
            <a:off x="685800" y="1447800"/>
            <a:ext cx="7848600" cy="457200"/>
          </a:xfrm>
          <a:prstGeom prst="rect">
            <a:avLst/>
          </a:prstGeom>
          <a:solidFill>
            <a:schemeClr val="tx2"/>
          </a:solidFill>
          <a:ln w="9525">
            <a:solidFill>
              <a:schemeClr val="tx2"/>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
        <p:nvSpPr>
          <p:cNvPr id="22531" name="Rectangle 2"/>
          <p:cNvSpPr>
            <a:spLocks noGrp="1" noChangeArrowheads="1"/>
          </p:cNvSpPr>
          <p:nvPr>
            <p:ph type="title"/>
          </p:nvPr>
        </p:nvSpPr>
        <p:spPr>
          <a:xfrm>
            <a:off x="609600" y="457200"/>
            <a:ext cx="8229600" cy="609600"/>
          </a:xfrm>
        </p:spPr>
        <p:txBody>
          <a:bodyPr/>
          <a:lstStyle/>
          <a:p>
            <a:pPr eaLnBrk="1" hangingPunct="1"/>
            <a:r>
              <a:rPr lang="en-US" altLang="en-US" sz="3000" b="1" smtClean="0">
                <a:solidFill>
                  <a:srgbClr val="FF6600"/>
                </a:solidFill>
                <a:latin typeface="Verdana" pitchFamily="34" charset="0"/>
                <a:cs typeface="Times New Roman" pitchFamily="18" charset="0"/>
              </a:rPr>
              <a:t>Specimen of Job Description</a:t>
            </a:r>
            <a:endParaRPr lang="en-US" altLang="en-US" smtClean="0">
              <a:solidFill>
                <a:srgbClr val="FF6600"/>
              </a:solidFill>
              <a:cs typeface="Times New Roman" pitchFamily="18" charset="0"/>
            </a:endParaRPr>
          </a:p>
        </p:txBody>
      </p:sp>
      <p:sp>
        <p:nvSpPr>
          <p:cNvPr id="22532" name="Text Box 4"/>
          <p:cNvSpPr txBox="1">
            <a:spLocks noChangeArrowheads="1"/>
          </p:cNvSpPr>
          <p:nvPr/>
        </p:nvSpPr>
        <p:spPr bwMode="auto">
          <a:xfrm>
            <a:off x="0" y="112713"/>
            <a:ext cx="701675" cy="290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300" b="1">
                <a:solidFill>
                  <a:schemeClr val="bg2"/>
                </a:solidFill>
                <a:latin typeface="Arial" charset="0"/>
              </a:rPr>
              <a:t>4-21</a:t>
            </a:r>
          </a:p>
        </p:txBody>
      </p:sp>
      <p:sp>
        <p:nvSpPr>
          <p:cNvPr id="22533" name="Line 5"/>
          <p:cNvSpPr>
            <a:spLocks noChangeShapeType="1"/>
          </p:cNvSpPr>
          <p:nvPr/>
        </p:nvSpPr>
        <p:spPr bwMode="auto">
          <a:xfrm>
            <a:off x="609600" y="304800"/>
            <a:ext cx="5715000" cy="0"/>
          </a:xfrm>
          <a:prstGeom prst="line">
            <a:avLst/>
          </a:prstGeom>
          <a:noFill/>
          <a:ln w="38100">
            <a:solidFill>
              <a:srgbClr val="FF66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34" name="Rectangle 6"/>
          <p:cNvSpPr>
            <a:spLocks noChangeArrowheads="1"/>
          </p:cNvSpPr>
          <p:nvPr/>
        </p:nvSpPr>
        <p:spPr bwMode="auto">
          <a:xfrm>
            <a:off x="441325" y="0"/>
            <a:ext cx="152400" cy="1371600"/>
          </a:xfrm>
          <a:prstGeom prst="rect">
            <a:avLst/>
          </a:prstGeom>
          <a:solidFill>
            <a:srgbClr val="CC0000"/>
          </a:solidFill>
          <a:ln w="9525">
            <a:solidFill>
              <a:srgbClr val="FF6600"/>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
        <p:nvSpPr>
          <p:cNvPr id="22535" name="Rectangle 7"/>
          <p:cNvSpPr>
            <a:spLocks noChangeArrowheads="1"/>
          </p:cNvSpPr>
          <p:nvPr/>
        </p:nvSpPr>
        <p:spPr bwMode="auto">
          <a:xfrm>
            <a:off x="0" y="6400800"/>
            <a:ext cx="1447800" cy="76200"/>
          </a:xfrm>
          <a:prstGeom prst="rect">
            <a:avLst/>
          </a:prstGeom>
          <a:solidFill>
            <a:srgbClr val="CC0000"/>
          </a:solidFill>
          <a:ln w="9525">
            <a:solidFill>
              <a:srgbClr val="FF6600"/>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
        <p:nvSpPr>
          <p:cNvPr id="22536" name="Text Box 8"/>
          <p:cNvSpPr txBox="1">
            <a:spLocks noChangeArrowheads="1"/>
          </p:cNvSpPr>
          <p:nvPr/>
        </p:nvSpPr>
        <p:spPr bwMode="auto">
          <a:xfrm>
            <a:off x="152400" y="6477000"/>
            <a:ext cx="1524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buClr>
                <a:schemeClr val="accent1"/>
              </a:buClr>
              <a:buSzPct val="65000"/>
              <a:buFont typeface="Wingdings" pitchFamily="2" charset="2"/>
              <a:buNone/>
            </a:pPr>
            <a:r>
              <a:rPr lang="en-US" altLang="en-US" sz="1400" b="1">
                <a:latin typeface="Arial" charset="0"/>
                <a:cs typeface="Times New Roman" pitchFamily="18" charset="0"/>
              </a:rPr>
              <a:t>Job Analysis</a:t>
            </a:r>
          </a:p>
        </p:txBody>
      </p:sp>
      <p:pic>
        <p:nvPicPr>
          <p:cNvPr id="22537" name="Picture 9" descr="E:\HRM PPT\images\4.t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001000" y="5918200"/>
            <a:ext cx="1143000" cy="93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538" name="Line 10"/>
          <p:cNvSpPr>
            <a:spLocks noChangeShapeType="1"/>
          </p:cNvSpPr>
          <p:nvPr/>
        </p:nvSpPr>
        <p:spPr bwMode="auto">
          <a:xfrm>
            <a:off x="3429000" y="1219200"/>
            <a:ext cx="5715000" cy="0"/>
          </a:xfrm>
          <a:prstGeom prst="line">
            <a:avLst/>
          </a:prstGeom>
          <a:noFill/>
          <a:ln w="38100">
            <a:solidFill>
              <a:srgbClr val="FF66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39" name="Text Box 11"/>
          <p:cNvSpPr txBox="1">
            <a:spLocks noChangeArrowheads="1"/>
          </p:cNvSpPr>
          <p:nvPr/>
        </p:nvSpPr>
        <p:spPr bwMode="auto">
          <a:xfrm>
            <a:off x="685800" y="1497013"/>
            <a:ext cx="7848600" cy="4075112"/>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spcBef>
                <a:spcPct val="20000"/>
              </a:spcBef>
              <a:buFont typeface="Arial" charset="0"/>
              <a:buChar char="•"/>
              <a:tabLst>
                <a:tab pos="1828800" algn="l"/>
                <a:tab pos="2286000" algn="l"/>
                <a:tab pos="3028950" algn="l"/>
              </a:tabLst>
              <a:defRPr sz="3200">
                <a:solidFill>
                  <a:schemeClr val="tx1"/>
                </a:solidFill>
                <a:latin typeface="Calibri" pitchFamily="34" charset="0"/>
              </a:defRPr>
            </a:lvl1pPr>
            <a:lvl2pPr marL="742950" indent="-285750" eaLnBrk="0" hangingPunct="0">
              <a:spcBef>
                <a:spcPct val="20000"/>
              </a:spcBef>
              <a:buFont typeface="Arial" charset="0"/>
              <a:buChar char="–"/>
              <a:tabLst>
                <a:tab pos="1828800" algn="l"/>
                <a:tab pos="2286000" algn="l"/>
                <a:tab pos="3028950" algn="l"/>
              </a:tabLst>
              <a:defRPr sz="2800">
                <a:solidFill>
                  <a:schemeClr val="tx1"/>
                </a:solidFill>
                <a:latin typeface="Calibri" pitchFamily="34" charset="0"/>
              </a:defRPr>
            </a:lvl2pPr>
            <a:lvl3pPr marL="1143000" indent="-228600" eaLnBrk="0" hangingPunct="0">
              <a:spcBef>
                <a:spcPct val="20000"/>
              </a:spcBef>
              <a:buFont typeface="Arial" charset="0"/>
              <a:buChar char="•"/>
              <a:tabLst>
                <a:tab pos="1828800" algn="l"/>
                <a:tab pos="2286000" algn="l"/>
                <a:tab pos="3028950" algn="l"/>
              </a:tabLst>
              <a:defRPr sz="2400">
                <a:solidFill>
                  <a:schemeClr val="tx1"/>
                </a:solidFill>
                <a:latin typeface="Calibri" pitchFamily="34" charset="0"/>
              </a:defRPr>
            </a:lvl3pPr>
            <a:lvl4pPr marL="1600200" indent="-228600" eaLnBrk="0" hangingPunct="0">
              <a:spcBef>
                <a:spcPct val="20000"/>
              </a:spcBef>
              <a:buFont typeface="Arial" charset="0"/>
              <a:buChar char="–"/>
              <a:tabLst>
                <a:tab pos="1828800" algn="l"/>
                <a:tab pos="2286000" algn="l"/>
                <a:tab pos="3028950" algn="l"/>
              </a:tabLst>
              <a:defRPr sz="2000">
                <a:solidFill>
                  <a:schemeClr val="tx1"/>
                </a:solidFill>
                <a:latin typeface="Calibri" pitchFamily="34" charset="0"/>
              </a:defRPr>
            </a:lvl4pPr>
            <a:lvl5pPr marL="2057400" indent="-228600" eaLnBrk="0" hangingPunct="0">
              <a:spcBef>
                <a:spcPct val="20000"/>
              </a:spcBef>
              <a:buFont typeface="Arial" charset="0"/>
              <a:buChar char="»"/>
              <a:tabLst>
                <a:tab pos="1828800" algn="l"/>
                <a:tab pos="2286000" algn="l"/>
                <a:tab pos="3028950" algn="l"/>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tabLst>
                <a:tab pos="1828800" algn="l"/>
                <a:tab pos="2286000" algn="l"/>
                <a:tab pos="3028950" algn="l"/>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tabLst>
                <a:tab pos="1828800" algn="l"/>
                <a:tab pos="2286000" algn="l"/>
                <a:tab pos="3028950" algn="l"/>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tabLst>
                <a:tab pos="1828800" algn="l"/>
                <a:tab pos="2286000" algn="l"/>
                <a:tab pos="3028950" algn="l"/>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tabLst>
                <a:tab pos="1828800" algn="l"/>
                <a:tab pos="2286000" algn="l"/>
                <a:tab pos="3028950" algn="l"/>
              </a:tabLst>
              <a:defRPr sz="2000">
                <a:solidFill>
                  <a:schemeClr val="tx1"/>
                </a:solidFill>
                <a:latin typeface="Calibri" pitchFamily="34" charset="0"/>
              </a:defRPr>
            </a:lvl9pPr>
          </a:lstStyle>
          <a:p>
            <a:pPr eaLnBrk="1" hangingPunct="1">
              <a:spcBef>
                <a:spcPct val="50000"/>
              </a:spcBef>
              <a:buFontTx/>
              <a:buNone/>
            </a:pPr>
            <a:r>
              <a:rPr lang="en-US" altLang="en-US" sz="1600" b="1">
                <a:solidFill>
                  <a:srgbClr val="FFCC99"/>
                </a:solidFill>
                <a:latin typeface="Arial" charset="0"/>
              </a:rPr>
              <a:t>Title	Compensation manager</a:t>
            </a:r>
          </a:p>
          <a:p>
            <a:pPr eaLnBrk="1" hangingPunct="1">
              <a:spcBef>
                <a:spcPct val="50000"/>
              </a:spcBef>
              <a:buFontTx/>
              <a:buNone/>
            </a:pPr>
            <a:endParaRPr lang="en-US" altLang="en-US" sz="800" b="1">
              <a:solidFill>
                <a:srgbClr val="FFCC99"/>
              </a:solidFill>
              <a:latin typeface="Arial" charset="0"/>
            </a:endParaRPr>
          </a:p>
          <a:p>
            <a:pPr eaLnBrk="1" hangingPunct="1">
              <a:spcBef>
                <a:spcPct val="50000"/>
              </a:spcBef>
              <a:buFontTx/>
              <a:buNone/>
            </a:pPr>
            <a:r>
              <a:rPr lang="en-US" altLang="en-US" sz="1600">
                <a:latin typeface="Arial" charset="0"/>
              </a:rPr>
              <a:t>Code	HR/2310</a:t>
            </a:r>
          </a:p>
          <a:p>
            <a:pPr eaLnBrk="1" hangingPunct="1">
              <a:spcBef>
                <a:spcPct val="50000"/>
              </a:spcBef>
              <a:buFontTx/>
              <a:buNone/>
            </a:pPr>
            <a:r>
              <a:rPr lang="en-US" altLang="en-US" sz="1600">
                <a:latin typeface="Arial" charset="0"/>
              </a:rPr>
              <a:t>Department	Human Resource Department  </a:t>
            </a:r>
          </a:p>
          <a:p>
            <a:pPr eaLnBrk="1" hangingPunct="1">
              <a:spcBef>
                <a:spcPct val="50000"/>
              </a:spcBef>
              <a:buFontTx/>
              <a:buNone/>
            </a:pPr>
            <a:r>
              <a:rPr lang="en-US" altLang="en-US" sz="1600">
                <a:latin typeface="Arial" charset="0"/>
              </a:rPr>
              <a:t>Summary 	Responsible for the design and administration of employee 	compensation programmes.</a:t>
            </a:r>
          </a:p>
          <a:p>
            <a:pPr eaLnBrk="1" hangingPunct="1">
              <a:spcBef>
                <a:spcPct val="50000"/>
              </a:spcBef>
              <a:buFontTx/>
              <a:buNone/>
            </a:pPr>
            <a:r>
              <a:rPr lang="en-US" altLang="en-US" sz="1600">
                <a:latin typeface="Arial" charset="0"/>
              </a:rPr>
              <a:t>Duties	</a:t>
            </a:r>
            <a:r>
              <a:rPr lang="en-US" altLang="en-US" sz="1600">
                <a:solidFill>
                  <a:srgbClr val="FF0000"/>
                </a:solidFill>
                <a:latin typeface="Wingdings" pitchFamily="2" charset="2"/>
              </a:rPr>
              <a:t>v</a:t>
            </a:r>
            <a:r>
              <a:rPr lang="en-US" altLang="en-US" sz="1600">
                <a:latin typeface="Arial" charset="0"/>
              </a:rPr>
              <a:t>	Conduct job analysis.</a:t>
            </a:r>
          </a:p>
          <a:p>
            <a:pPr eaLnBrk="1" hangingPunct="1">
              <a:spcBef>
                <a:spcPct val="50000"/>
              </a:spcBef>
              <a:buFontTx/>
              <a:buNone/>
            </a:pPr>
            <a:r>
              <a:rPr lang="en-US" altLang="en-US" sz="1600">
                <a:latin typeface="Arial" charset="0"/>
              </a:rPr>
              <a:t>	</a:t>
            </a:r>
            <a:r>
              <a:rPr lang="en-US" altLang="en-US" sz="1600">
                <a:solidFill>
                  <a:srgbClr val="FF0000"/>
                </a:solidFill>
                <a:latin typeface="Wingdings" pitchFamily="2" charset="2"/>
              </a:rPr>
              <a:t>v</a:t>
            </a:r>
            <a:r>
              <a:rPr lang="en-US" altLang="en-US" sz="1600">
                <a:latin typeface="Arial" charset="0"/>
              </a:rPr>
              <a:t> 	Prepare job descriptions for current and projected 			positions.</a:t>
            </a:r>
          </a:p>
          <a:p>
            <a:pPr eaLnBrk="1" hangingPunct="1">
              <a:spcBef>
                <a:spcPct val="50000"/>
              </a:spcBef>
              <a:buFontTx/>
              <a:buNone/>
            </a:pPr>
            <a:r>
              <a:rPr lang="en-US" altLang="en-US" sz="1600">
                <a:latin typeface="Arial" charset="0"/>
              </a:rPr>
              <a:t>	</a:t>
            </a:r>
            <a:r>
              <a:rPr lang="en-US" altLang="en-US" sz="1600">
                <a:solidFill>
                  <a:srgbClr val="FF0000"/>
                </a:solidFill>
                <a:latin typeface="Wingdings" pitchFamily="2" charset="2"/>
              </a:rPr>
              <a:t>v</a:t>
            </a:r>
            <a:r>
              <a:rPr lang="en-US" altLang="en-US" sz="1600">
                <a:latin typeface="Arial" charset="0"/>
              </a:rPr>
              <a:t> 	Evaluate job descriptions and act as Chairman of Job 			Evaluation Committee.</a:t>
            </a:r>
          </a:p>
          <a:p>
            <a:pPr eaLnBrk="1" hangingPunct="1">
              <a:spcBef>
                <a:spcPct val="50000"/>
              </a:spcBef>
              <a:buFontTx/>
              <a:buNone/>
            </a:pPr>
            <a:r>
              <a:rPr lang="en-US" altLang="en-US" sz="1600">
                <a:latin typeface="Arial" charset="0"/>
              </a:rPr>
              <a:t>	</a:t>
            </a:r>
            <a:r>
              <a:rPr lang="en-US" altLang="en-US" sz="1600">
                <a:solidFill>
                  <a:srgbClr val="FF0000"/>
                </a:solidFill>
                <a:latin typeface="Wingdings" pitchFamily="2" charset="2"/>
              </a:rPr>
              <a:t>v</a:t>
            </a:r>
            <a:r>
              <a:rPr lang="en-US" altLang="en-US" sz="1600">
                <a:latin typeface="Arial" charset="0"/>
              </a:rPr>
              <a:t> 	Insure that company’s compensation rates are in tune with 		the company’s philosophy. </a:t>
            </a:r>
          </a:p>
        </p:txBody>
      </p:sp>
      <p:sp>
        <p:nvSpPr>
          <p:cNvPr id="22540" name="Text Box 13"/>
          <p:cNvSpPr txBox="1">
            <a:spLocks noChangeArrowheads="1"/>
          </p:cNvSpPr>
          <p:nvPr/>
        </p:nvSpPr>
        <p:spPr bwMode="auto">
          <a:xfrm>
            <a:off x="7086600" y="5867400"/>
            <a:ext cx="8382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000" i="1">
                <a:latin typeface="Arial" charset="0"/>
              </a:rPr>
              <a:t>Cont…</a:t>
            </a:r>
          </a:p>
        </p:txBody>
      </p:sp>
      <p:sp>
        <p:nvSpPr>
          <p:cNvPr id="22541" name="Rectangle 14"/>
          <p:cNvSpPr>
            <a:spLocks noChangeArrowheads="1"/>
          </p:cNvSpPr>
          <p:nvPr/>
        </p:nvSpPr>
        <p:spPr bwMode="auto">
          <a:xfrm>
            <a:off x="685800" y="5562600"/>
            <a:ext cx="7924800" cy="152400"/>
          </a:xfrm>
          <a:prstGeom prst="rect">
            <a:avLst/>
          </a:prstGeom>
          <a:solidFill>
            <a:srgbClr val="FFEFDF"/>
          </a:solidFill>
          <a:ln w="9525">
            <a:solidFill>
              <a:srgbClr val="FFEFDF"/>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Tree>
    <p:extLst>
      <p:ext uri="{BB962C8B-B14F-4D97-AF65-F5344CB8AC3E}">
        <p14:creationId xmlns:p14="http://schemas.microsoft.com/office/powerpoint/2010/main" xmlns="" val="2321280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772400" cy="457200"/>
          </a:xfrm>
        </p:spPr>
        <p:txBody>
          <a:bodyPr>
            <a:normAutofit fontScale="90000"/>
          </a:bodyPr>
          <a:lstStyle/>
          <a:p>
            <a:r>
              <a:rPr lang="en-US" sz="2400" b="1" dirty="0" smtClean="0">
                <a:solidFill>
                  <a:srgbClr val="FF0000"/>
                </a:solidFill>
              </a:rPr>
              <a:t>Evolution of HRM</a:t>
            </a:r>
            <a:endParaRPr lang="en-US" sz="2400" b="1" dirty="0"/>
          </a:p>
        </p:txBody>
      </p:sp>
      <p:sp>
        <p:nvSpPr>
          <p:cNvPr id="3" name="Content Placeholder 2"/>
          <p:cNvSpPr>
            <a:spLocks noGrp="1"/>
          </p:cNvSpPr>
          <p:nvPr>
            <p:ph sz="quarter" idx="1"/>
          </p:nvPr>
        </p:nvSpPr>
        <p:spPr>
          <a:xfrm>
            <a:off x="609600" y="1066800"/>
            <a:ext cx="8077200" cy="5181600"/>
          </a:xfrm>
        </p:spPr>
        <p:txBody>
          <a:bodyPr>
            <a:normAutofit/>
          </a:bodyPr>
          <a:lstStyle/>
          <a:p>
            <a:pPr algn="just"/>
            <a:r>
              <a:rPr lang="en-US" dirty="0" smtClean="0"/>
              <a:t>Human resource management is evolved form the Personnel management which was previous management system which used to manage employees. </a:t>
            </a:r>
          </a:p>
          <a:p>
            <a:pPr algn="just"/>
            <a:r>
              <a:rPr lang="en-US" dirty="0" smtClean="0"/>
              <a:t>One among them was </a:t>
            </a:r>
            <a:r>
              <a:rPr lang="en-US" dirty="0" smtClean="0">
                <a:hlinkClick r:id="rId2"/>
              </a:rPr>
              <a:t>Elton Mayo</a:t>
            </a:r>
            <a:r>
              <a:rPr lang="en-US" dirty="0" smtClean="0"/>
              <a:t> who was a psychologists from the Australia, did many experiments on human behavior. </a:t>
            </a:r>
          </a:p>
          <a:p>
            <a:pPr algn="just"/>
            <a:r>
              <a:rPr lang="en-US" dirty="0" smtClean="0"/>
              <a:t>He  strongly believed in work life balance for improving productivity of workers.</a:t>
            </a:r>
          </a:p>
          <a:p>
            <a:pPr algn="just"/>
            <a:r>
              <a:rPr lang="en-US" dirty="0" smtClean="0"/>
              <a:t>He has emphasized on human relations influence the productivity of workers.</a:t>
            </a:r>
          </a:p>
          <a:p>
            <a:pPr algn="just"/>
            <a:r>
              <a:rPr lang="en-US" dirty="0" smtClean="0"/>
              <a:t>Finally he has been regarded as father of Human resources management.</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4"/>
          <p:cNvSpPr txBox="1">
            <a:spLocks noChangeArrowheads="1"/>
          </p:cNvSpPr>
          <p:nvPr/>
        </p:nvSpPr>
        <p:spPr bwMode="auto">
          <a:xfrm>
            <a:off x="0" y="112713"/>
            <a:ext cx="701675" cy="290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300" b="1">
                <a:solidFill>
                  <a:schemeClr val="bg2"/>
                </a:solidFill>
                <a:latin typeface="Arial" charset="0"/>
              </a:rPr>
              <a:t>4-23</a:t>
            </a:r>
          </a:p>
        </p:txBody>
      </p:sp>
      <p:sp>
        <p:nvSpPr>
          <p:cNvPr id="24579" name="Line 5"/>
          <p:cNvSpPr>
            <a:spLocks noChangeShapeType="1"/>
          </p:cNvSpPr>
          <p:nvPr/>
        </p:nvSpPr>
        <p:spPr bwMode="auto">
          <a:xfrm>
            <a:off x="609600" y="304800"/>
            <a:ext cx="5715000" cy="0"/>
          </a:xfrm>
          <a:prstGeom prst="line">
            <a:avLst/>
          </a:prstGeom>
          <a:noFill/>
          <a:ln w="38100">
            <a:solidFill>
              <a:srgbClr val="FF66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580" name="Rectangle 6"/>
          <p:cNvSpPr>
            <a:spLocks noChangeArrowheads="1"/>
          </p:cNvSpPr>
          <p:nvPr/>
        </p:nvSpPr>
        <p:spPr bwMode="auto">
          <a:xfrm>
            <a:off x="441325" y="0"/>
            <a:ext cx="152400" cy="1371600"/>
          </a:xfrm>
          <a:prstGeom prst="rect">
            <a:avLst/>
          </a:prstGeom>
          <a:solidFill>
            <a:srgbClr val="CC0000"/>
          </a:solidFill>
          <a:ln w="9525">
            <a:solidFill>
              <a:srgbClr val="FF6600"/>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
        <p:nvSpPr>
          <p:cNvPr id="24581" name="Rectangle 7"/>
          <p:cNvSpPr>
            <a:spLocks noChangeArrowheads="1"/>
          </p:cNvSpPr>
          <p:nvPr/>
        </p:nvSpPr>
        <p:spPr bwMode="auto">
          <a:xfrm>
            <a:off x="0" y="6400800"/>
            <a:ext cx="1447800" cy="76200"/>
          </a:xfrm>
          <a:prstGeom prst="rect">
            <a:avLst/>
          </a:prstGeom>
          <a:solidFill>
            <a:srgbClr val="CC0000"/>
          </a:solidFill>
          <a:ln w="9525">
            <a:solidFill>
              <a:srgbClr val="FF6600"/>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
        <p:nvSpPr>
          <p:cNvPr id="24582" name="Text Box 8"/>
          <p:cNvSpPr txBox="1">
            <a:spLocks noChangeArrowheads="1"/>
          </p:cNvSpPr>
          <p:nvPr/>
        </p:nvSpPr>
        <p:spPr bwMode="auto">
          <a:xfrm>
            <a:off x="152400" y="6477000"/>
            <a:ext cx="1524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buClr>
                <a:schemeClr val="accent1"/>
              </a:buClr>
              <a:buSzPct val="65000"/>
              <a:buFont typeface="Wingdings" pitchFamily="2" charset="2"/>
              <a:buNone/>
            </a:pPr>
            <a:r>
              <a:rPr lang="en-US" altLang="en-US" sz="1400" b="1">
                <a:latin typeface="Arial" charset="0"/>
                <a:cs typeface="Times New Roman" pitchFamily="18" charset="0"/>
              </a:rPr>
              <a:t>Job Analysis</a:t>
            </a:r>
          </a:p>
        </p:txBody>
      </p:sp>
      <p:pic>
        <p:nvPicPr>
          <p:cNvPr id="24583" name="Picture 9" descr="E:\HRM PPT\images\4.t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91400" y="5416550"/>
            <a:ext cx="1752600" cy="1441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584" name="Text Box 12"/>
          <p:cNvSpPr txBox="1">
            <a:spLocks noChangeArrowheads="1"/>
          </p:cNvSpPr>
          <p:nvPr/>
        </p:nvSpPr>
        <p:spPr bwMode="auto">
          <a:xfrm>
            <a:off x="685800" y="457200"/>
            <a:ext cx="792480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3000" b="1">
                <a:solidFill>
                  <a:srgbClr val="FF6600"/>
                </a:solidFill>
                <a:latin typeface="Verdana" pitchFamily="34" charset="0"/>
                <a:cs typeface="Times New Roman" pitchFamily="18" charset="0"/>
              </a:rPr>
              <a:t>Specimen of job specification </a:t>
            </a:r>
          </a:p>
        </p:txBody>
      </p:sp>
      <p:sp>
        <p:nvSpPr>
          <p:cNvPr id="24585" name="Line 13"/>
          <p:cNvSpPr>
            <a:spLocks noChangeShapeType="1"/>
          </p:cNvSpPr>
          <p:nvPr/>
        </p:nvSpPr>
        <p:spPr bwMode="auto">
          <a:xfrm>
            <a:off x="3429000" y="1219200"/>
            <a:ext cx="5715000" cy="0"/>
          </a:xfrm>
          <a:prstGeom prst="line">
            <a:avLst/>
          </a:prstGeom>
          <a:noFill/>
          <a:ln w="38100">
            <a:solidFill>
              <a:srgbClr val="FF66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586" name="Text Box 15"/>
          <p:cNvSpPr txBox="1">
            <a:spLocks noChangeArrowheads="1"/>
          </p:cNvSpPr>
          <p:nvPr/>
        </p:nvSpPr>
        <p:spPr bwMode="auto">
          <a:xfrm>
            <a:off x="685800" y="1463675"/>
            <a:ext cx="8229600" cy="4379913"/>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spcBef>
                <a:spcPct val="20000"/>
              </a:spcBef>
              <a:buFont typeface="Arial" charset="0"/>
              <a:buChar char="•"/>
              <a:tabLst>
                <a:tab pos="2514600" algn="l"/>
                <a:tab pos="2857500" algn="l"/>
                <a:tab pos="3028950" algn="l"/>
              </a:tabLst>
              <a:defRPr sz="3200">
                <a:solidFill>
                  <a:schemeClr val="tx1"/>
                </a:solidFill>
                <a:latin typeface="Calibri" pitchFamily="34" charset="0"/>
              </a:defRPr>
            </a:lvl1pPr>
            <a:lvl2pPr marL="742950" indent="-285750" eaLnBrk="0" hangingPunct="0">
              <a:spcBef>
                <a:spcPct val="20000"/>
              </a:spcBef>
              <a:buFont typeface="Arial" charset="0"/>
              <a:buChar char="–"/>
              <a:tabLst>
                <a:tab pos="2514600" algn="l"/>
                <a:tab pos="2857500" algn="l"/>
                <a:tab pos="3028950" algn="l"/>
              </a:tabLst>
              <a:defRPr sz="2800">
                <a:solidFill>
                  <a:schemeClr val="tx1"/>
                </a:solidFill>
                <a:latin typeface="Calibri" pitchFamily="34" charset="0"/>
              </a:defRPr>
            </a:lvl2pPr>
            <a:lvl3pPr marL="1143000" indent="-228600" eaLnBrk="0" hangingPunct="0">
              <a:spcBef>
                <a:spcPct val="20000"/>
              </a:spcBef>
              <a:buFont typeface="Arial" charset="0"/>
              <a:buChar char="•"/>
              <a:tabLst>
                <a:tab pos="2514600" algn="l"/>
                <a:tab pos="2857500" algn="l"/>
                <a:tab pos="3028950" algn="l"/>
              </a:tabLst>
              <a:defRPr sz="2400">
                <a:solidFill>
                  <a:schemeClr val="tx1"/>
                </a:solidFill>
                <a:latin typeface="Calibri" pitchFamily="34" charset="0"/>
              </a:defRPr>
            </a:lvl3pPr>
            <a:lvl4pPr marL="1600200" indent="-228600" eaLnBrk="0" hangingPunct="0">
              <a:spcBef>
                <a:spcPct val="20000"/>
              </a:spcBef>
              <a:buFont typeface="Arial" charset="0"/>
              <a:buChar char="–"/>
              <a:tabLst>
                <a:tab pos="2514600" algn="l"/>
                <a:tab pos="2857500" algn="l"/>
                <a:tab pos="3028950" algn="l"/>
              </a:tabLst>
              <a:defRPr sz="2000">
                <a:solidFill>
                  <a:schemeClr val="tx1"/>
                </a:solidFill>
                <a:latin typeface="Calibri" pitchFamily="34" charset="0"/>
              </a:defRPr>
            </a:lvl4pPr>
            <a:lvl5pPr marL="2057400" indent="-228600" eaLnBrk="0" hangingPunct="0">
              <a:spcBef>
                <a:spcPct val="20000"/>
              </a:spcBef>
              <a:buFont typeface="Arial" charset="0"/>
              <a:buChar char="»"/>
              <a:tabLst>
                <a:tab pos="2514600" algn="l"/>
                <a:tab pos="2857500" algn="l"/>
                <a:tab pos="3028950" algn="l"/>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tabLst>
                <a:tab pos="2514600" algn="l"/>
                <a:tab pos="2857500" algn="l"/>
                <a:tab pos="3028950" algn="l"/>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tabLst>
                <a:tab pos="2514600" algn="l"/>
                <a:tab pos="2857500" algn="l"/>
                <a:tab pos="3028950" algn="l"/>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tabLst>
                <a:tab pos="2514600" algn="l"/>
                <a:tab pos="2857500" algn="l"/>
                <a:tab pos="3028950" algn="l"/>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tabLst>
                <a:tab pos="2514600" algn="l"/>
                <a:tab pos="2857500" algn="l"/>
                <a:tab pos="3028950" algn="l"/>
              </a:tabLst>
              <a:defRPr sz="2000">
                <a:solidFill>
                  <a:schemeClr val="tx1"/>
                </a:solidFill>
                <a:latin typeface="Calibri" pitchFamily="34" charset="0"/>
              </a:defRPr>
            </a:lvl9pPr>
          </a:lstStyle>
          <a:p>
            <a:pPr eaLnBrk="1" hangingPunct="1">
              <a:spcBef>
                <a:spcPct val="50000"/>
              </a:spcBef>
              <a:buFontTx/>
              <a:buNone/>
            </a:pPr>
            <a:r>
              <a:rPr lang="en-US" altLang="en-US" sz="1600" dirty="0">
                <a:latin typeface="Arial" charset="0"/>
              </a:rPr>
              <a:t>Education	</a:t>
            </a:r>
            <a:r>
              <a:rPr lang="en-US" altLang="en-US" sz="1600" dirty="0">
                <a:solidFill>
                  <a:srgbClr val="FF0000"/>
                </a:solidFill>
                <a:latin typeface="Wingdings" pitchFamily="2" charset="2"/>
              </a:rPr>
              <a:t>v</a:t>
            </a:r>
            <a:r>
              <a:rPr lang="en-US" altLang="en-US" sz="1600" dirty="0">
                <a:latin typeface="Arial" charset="0"/>
              </a:rPr>
              <a:t>	MBA with </a:t>
            </a:r>
            <a:r>
              <a:rPr lang="en-US" altLang="en-US" sz="1600" dirty="0" err="1">
                <a:latin typeface="Arial" charset="0"/>
              </a:rPr>
              <a:t>specialisation</a:t>
            </a:r>
            <a:r>
              <a:rPr lang="en-US" altLang="en-US" sz="1600" dirty="0">
                <a:latin typeface="Arial" charset="0"/>
              </a:rPr>
              <a:t> in HRM/MA in social work/PG 			Diploma in HRM/MA in industrial psychology.</a:t>
            </a:r>
          </a:p>
          <a:p>
            <a:pPr eaLnBrk="1" hangingPunct="1">
              <a:spcBef>
                <a:spcPct val="50000"/>
              </a:spcBef>
              <a:buFontTx/>
              <a:buNone/>
            </a:pPr>
            <a:r>
              <a:rPr lang="en-US" altLang="en-US" sz="1600" dirty="0">
                <a:latin typeface="Arial" charset="0"/>
              </a:rPr>
              <a:t>	</a:t>
            </a:r>
            <a:r>
              <a:rPr lang="en-US" altLang="en-US" sz="1600" dirty="0">
                <a:solidFill>
                  <a:srgbClr val="FF0000"/>
                </a:solidFill>
                <a:latin typeface="Wingdings" pitchFamily="2" charset="2"/>
              </a:rPr>
              <a:t>v</a:t>
            </a:r>
            <a:r>
              <a:rPr lang="en-US" altLang="en-US" sz="1600" dirty="0">
                <a:latin typeface="Arial" charset="0"/>
              </a:rPr>
              <a:t> 	A degree or diploma in Labour Laws is desirable.</a:t>
            </a:r>
          </a:p>
          <a:p>
            <a:pPr eaLnBrk="1" hangingPunct="1">
              <a:spcBef>
                <a:spcPct val="50000"/>
              </a:spcBef>
              <a:buFontTx/>
              <a:buNone/>
            </a:pPr>
            <a:r>
              <a:rPr lang="en-US" altLang="en-US" sz="1600" dirty="0">
                <a:latin typeface="Arial" charset="0"/>
              </a:rPr>
              <a:t>Experience	</a:t>
            </a:r>
            <a:r>
              <a:rPr lang="en-US" altLang="en-US" sz="1600" dirty="0">
                <a:solidFill>
                  <a:srgbClr val="FF0000"/>
                </a:solidFill>
                <a:latin typeface="Wingdings" pitchFamily="2" charset="2"/>
              </a:rPr>
              <a:t>v</a:t>
            </a:r>
            <a:r>
              <a:rPr lang="en-US" altLang="en-US" sz="1600" dirty="0">
                <a:latin typeface="Arial" charset="0"/>
              </a:rPr>
              <a:t> 	At least 3 years’ experience in a similar position in a large 		manufacturing company.</a:t>
            </a:r>
          </a:p>
          <a:p>
            <a:pPr eaLnBrk="1" hangingPunct="1">
              <a:spcBef>
                <a:spcPct val="50000"/>
              </a:spcBef>
              <a:buFontTx/>
              <a:buNone/>
            </a:pPr>
            <a:r>
              <a:rPr lang="en-US" altLang="en-US" sz="1600" dirty="0">
                <a:latin typeface="Arial" charset="0"/>
              </a:rPr>
              <a:t>Skill, Knowledge, Abilities	</a:t>
            </a:r>
            <a:r>
              <a:rPr lang="en-US" altLang="en-US" sz="1600" dirty="0">
                <a:solidFill>
                  <a:srgbClr val="FF0000"/>
                </a:solidFill>
                <a:latin typeface="Wingdings" pitchFamily="2" charset="2"/>
              </a:rPr>
              <a:t>v</a:t>
            </a:r>
            <a:r>
              <a:rPr lang="en-US" altLang="en-US" sz="1600" dirty="0">
                <a:latin typeface="Arial" charset="0"/>
              </a:rPr>
              <a:t> 	Knowledge of compensation practices in competing		industries, of job analysis procedures, of compensation 		survey techniques, of performance appraisal systems.</a:t>
            </a:r>
          </a:p>
          <a:p>
            <a:pPr eaLnBrk="1" hangingPunct="1">
              <a:spcBef>
                <a:spcPct val="50000"/>
              </a:spcBef>
              <a:buFontTx/>
              <a:buNone/>
            </a:pPr>
            <a:r>
              <a:rPr lang="en-US" altLang="en-US" sz="1600" dirty="0">
                <a:latin typeface="Arial" charset="0"/>
              </a:rPr>
              <a:t>	</a:t>
            </a:r>
            <a:r>
              <a:rPr lang="en-US" altLang="en-US" sz="1600" dirty="0">
                <a:solidFill>
                  <a:srgbClr val="FF0000"/>
                </a:solidFill>
                <a:latin typeface="Wingdings" pitchFamily="2" charset="2"/>
              </a:rPr>
              <a:t>v</a:t>
            </a:r>
            <a:r>
              <a:rPr lang="en-US" altLang="en-US" sz="1600" dirty="0">
                <a:latin typeface="Arial" charset="0"/>
              </a:rPr>
              <a:t> 	Skill in writing job descriptions, in conducting job analysis 		interviews, in making group presentations, in performing 		statistical computations  </a:t>
            </a:r>
          </a:p>
          <a:p>
            <a:pPr eaLnBrk="1" hangingPunct="1">
              <a:spcBef>
                <a:spcPct val="50000"/>
              </a:spcBef>
              <a:buFontTx/>
              <a:buNone/>
            </a:pPr>
            <a:r>
              <a:rPr lang="en-US" altLang="en-US" sz="1600" dirty="0">
                <a:latin typeface="Arial" charset="0"/>
              </a:rPr>
              <a:t>	</a:t>
            </a:r>
            <a:r>
              <a:rPr lang="en-US" altLang="en-US" sz="1600" dirty="0">
                <a:solidFill>
                  <a:srgbClr val="FF0000"/>
                </a:solidFill>
                <a:latin typeface="Wingdings" pitchFamily="2" charset="2"/>
              </a:rPr>
              <a:t>v</a:t>
            </a:r>
            <a:r>
              <a:rPr lang="en-US" altLang="en-US" sz="1600" dirty="0">
                <a:latin typeface="Arial" charset="0"/>
              </a:rPr>
              <a:t> 	Ability to conduct meetings, to plan and </a:t>
            </a:r>
            <a:r>
              <a:rPr lang="en-US" altLang="en-US" sz="1600" dirty="0" err="1">
                <a:latin typeface="Arial" charset="0"/>
              </a:rPr>
              <a:t>prioritise</a:t>
            </a:r>
            <a:r>
              <a:rPr lang="en-US" altLang="en-US" sz="1600" dirty="0">
                <a:latin typeface="Arial" charset="0"/>
              </a:rPr>
              <a:t> work.</a:t>
            </a:r>
          </a:p>
          <a:p>
            <a:pPr eaLnBrk="1" hangingPunct="1">
              <a:spcBef>
                <a:spcPct val="50000"/>
              </a:spcBef>
              <a:buFontTx/>
              <a:buNone/>
            </a:pPr>
            <a:r>
              <a:rPr lang="en-US" altLang="en-US" sz="1600" dirty="0">
                <a:latin typeface="Arial" charset="0"/>
              </a:rPr>
              <a:t>Work Orientation Factors	</a:t>
            </a:r>
            <a:r>
              <a:rPr lang="en-US" altLang="en-US" sz="1600" dirty="0">
                <a:solidFill>
                  <a:srgbClr val="FF0000"/>
                </a:solidFill>
                <a:latin typeface="Wingdings" pitchFamily="2" charset="2"/>
              </a:rPr>
              <a:t>v</a:t>
            </a:r>
            <a:r>
              <a:rPr lang="en-US" altLang="en-US" sz="1600" dirty="0">
                <a:latin typeface="Arial" charset="0"/>
              </a:rPr>
              <a:t> 	The position may require </a:t>
            </a:r>
            <a:r>
              <a:rPr lang="en-US" altLang="en-US" sz="1600" dirty="0" err="1">
                <a:latin typeface="Arial" charset="0"/>
              </a:rPr>
              <a:t>upto</a:t>
            </a:r>
            <a:r>
              <a:rPr lang="en-US" altLang="en-US" sz="1600" dirty="0">
                <a:latin typeface="Arial" charset="0"/>
              </a:rPr>
              <a:t> 15 per cent travel.</a:t>
            </a:r>
          </a:p>
          <a:p>
            <a:pPr eaLnBrk="1" hangingPunct="1">
              <a:spcBef>
                <a:spcPct val="50000"/>
              </a:spcBef>
              <a:buFontTx/>
              <a:buNone/>
            </a:pPr>
            <a:r>
              <a:rPr lang="en-US" altLang="en-US" sz="1600" dirty="0">
                <a:latin typeface="Arial" charset="0"/>
              </a:rPr>
              <a:t>Age	</a:t>
            </a:r>
            <a:r>
              <a:rPr lang="en-US" altLang="en-US" sz="1600" dirty="0">
                <a:solidFill>
                  <a:srgbClr val="FF0000"/>
                </a:solidFill>
                <a:latin typeface="Wingdings" pitchFamily="2" charset="2"/>
              </a:rPr>
              <a:t>v</a:t>
            </a:r>
            <a:r>
              <a:rPr lang="en-US" altLang="en-US" sz="1600" dirty="0">
                <a:latin typeface="Arial" charset="0"/>
              </a:rPr>
              <a:t> 	Preferably below 30 years.</a:t>
            </a:r>
          </a:p>
        </p:txBody>
      </p:sp>
    </p:spTree>
    <p:extLst>
      <p:ext uri="{BB962C8B-B14F-4D97-AF65-F5344CB8AC3E}">
        <p14:creationId xmlns:p14="http://schemas.microsoft.com/office/powerpoint/2010/main" xmlns="" val="35359325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381000"/>
            <a:ext cx="8229600" cy="685800"/>
          </a:xfrm>
        </p:spPr>
        <p:txBody>
          <a:bodyPr/>
          <a:lstStyle/>
          <a:p>
            <a:pPr eaLnBrk="1" hangingPunct="1"/>
            <a:r>
              <a:rPr lang="en-US" altLang="en-US" sz="3000" b="1" dirty="0" smtClean="0">
                <a:solidFill>
                  <a:srgbClr val="FF6600"/>
                </a:solidFill>
                <a:latin typeface="Verdana" pitchFamily="34" charset="0"/>
                <a:cs typeface="Times New Roman" pitchFamily="18" charset="0"/>
              </a:rPr>
              <a:t>Who should conduct job analysis?</a:t>
            </a:r>
            <a:endParaRPr lang="fr-FR" altLang="en-US" sz="3000" b="1" dirty="0" smtClean="0">
              <a:solidFill>
                <a:srgbClr val="FF6600"/>
              </a:solidFill>
              <a:latin typeface="Verdana" pitchFamily="34" charset="0"/>
              <a:cs typeface="Times New Roman" pitchFamily="18" charset="0"/>
            </a:endParaRPr>
          </a:p>
        </p:txBody>
      </p:sp>
      <p:sp>
        <p:nvSpPr>
          <p:cNvPr id="10243" name="Text Box 5"/>
          <p:cNvSpPr txBox="1">
            <a:spLocks noChangeArrowheads="1"/>
          </p:cNvSpPr>
          <p:nvPr/>
        </p:nvSpPr>
        <p:spPr bwMode="auto">
          <a:xfrm>
            <a:off x="0" y="112713"/>
            <a:ext cx="701675" cy="290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300" b="1" dirty="0">
                <a:solidFill>
                  <a:schemeClr val="bg2"/>
                </a:solidFill>
                <a:latin typeface="Arial" charset="0"/>
              </a:rPr>
              <a:t>4-9</a:t>
            </a:r>
          </a:p>
        </p:txBody>
      </p:sp>
      <p:sp>
        <p:nvSpPr>
          <p:cNvPr id="10244" name="Line 11"/>
          <p:cNvSpPr>
            <a:spLocks noChangeShapeType="1"/>
          </p:cNvSpPr>
          <p:nvPr/>
        </p:nvSpPr>
        <p:spPr bwMode="auto">
          <a:xfrm>
            <a:off x="609600" y="304800"/>
            <a:ext cx="5715000" cy="0"/>
          </a:xfrm>
          <a:prstGeom prst="line">
            <a:avLst/>
          </a:prstGeom>
          <a:noFill/>
          <a:ln w="38100">
            <a:solidFill>
              <a:srgbClr val="FF66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245" name="Rectangle 12"/>
          <p:cNvSpPr>
            <a:spLocks noChangeArrowheads="1"/>
          </p:cNvSpPr>
          <p:nvPr/>
        </p:nvSpPr>
        <p:spPr bwMode="auto">
          <a:xfrm>
            <a:off x="441325" y="0"/>
            <a:ext cx="152400" cy="1371600"/>
          </a:xfrm>
          <a:prstGeom prst="rect">
            <a:avLst/>
          </a:prstGeom>
          <a:solidFill>
            <a:srgbClr val="CC0000"/>
          </a:solidFill>
          <a:ln w="9525">
            <a:solidFill>
              <a:srgbClr val="FF6600"/>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dirty="0">
              <a:latin typeface="Arial" charset="0"/>
            </a:endParaRPr>
          </a:p>
        </p:txBody>
      </p:sp>
      <p:sp>
        <p:nvSpPr>
          <p:cNvPr id="10246" name="Line 13"/>
          <p:cNvSpPr>
            <a:spLocks noChangeShapeType="1"/>
          </p:cNvSpPr>
          <p:nvPr/>
        </p:nvSpPr>
        <p:spPr bwMode="auto">
          <a:xfrm>
            <a:off x="3429000" y="1219200"/>
            <a:ext cx="5715000" cy="0"/>
          </a:xfrm>
          <a:prstGeom prst="line">
            <a:avLst/>
          </a:prstGeom>
          <a:noFill/>
          <a:ln w="38100">
            <a:solidFill>
              <a:srgbClr val="FF66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247" name="Rectangle 14"/>
          <p:cNvSpPr>
            <a:spLocks noChangeArrowheads="1"/>
          </p:cNvSpPr>
          <p:nvPr/>
        </p:nvSpPr>
        <p:spPr bwMode="auto">
          <a:xfrm>
            <a:off x="0" y="6400800"/>
            <a:ext cx="1447800" cy="76200"/>
          </a:xfrm>
          <a:prstGeom prst="rect">
            <a:avLst/>
          </a:prstGeom>
          <a:solidFill>
            <a:srgbClr val="CC0000"/>
          </a:solidFill>
          <a:ln w="9525">
            <a:solidFill>
              <a:srgbClr val="FF6600"/>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dirty="0">
              <a:latin typeface="Arial" charset="0"/>
            </a:endParaRPr>
          </a:p>
        </p:txBody>
      </p:sp>
      <p:sp>
        <p:nvSpPr>
          <p:cNvPr id="10248" name="Text Box 48"/>
          <p:cNvSpPr txBox="1">
            <a:spLocks noChangeArrowheads="1"/>
          </p:cNvSpPr>
          <p:nvPr/>
        </p:nvSpPr>
        <p:spPr bwMode="auto">
          <a:xfrm>
            <a:off x="152400" y="6477000"/>
            <a:ext cx="1524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buClr>
                <a:schemeClr val="accent1"/>
              </a:buClr>
              <a:buSzPct val="65000"/>
              <a:buFont typeface="Wingdings" pitchFamily="2" charset="2"/>
              <a:buNone/>
            </a:pPr>
            <a:r>
              <a:rPr lang="en-US" altLang="en-US" sz="1400" b="1" dirty="0">
                <a:latin typeface="Arial" charset="0"/>
                <a:cs typeface="Times New Roman" pitchFamily="18" charset="0"/>
              </a:rPr>
              <a:t>Job Analysis</a:t>
            </a:r>
          </a:p>
        </p:txBody>
      </p:sp>
      <p:pic>
        <p:nvPicPr>
          <p:cNvPr id="10249" name="Picture 49" descr="E:\HRM PPT\images\4.t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001000" y="5918200"/>
            <a:ext cx="1143000" cy="93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50" name="Text Box 50"/>
          <p:cNvSpPr txBox="1">
            <a:spLocks noChangeArrowheads="1"/>
          </p:cNvSpPr>
          <p:nvPr/>
        </p:nvSpPr>
        <p:spPr bwMode="auto">
          <a:xfrm>
            <a:off x="609600" y="1447800"/>
            <a:ext cx="7391400" cy="160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eaLnBrk="0" hangingPunct="0">
              <a:spcBef>
                <a:spcPct val="20000"/>
              </a:spcBef>
              <a:buFont typeface="Arial" charset="0"/>
              <a:buChar char="•"/>
              <a:defRPr sz="3200">
                <a:solidFill>
                  <a:schemeClr val="tx1"/>
                </a:solidFill>
                <a:latin typeface="Calibri" pitchFamily="34" charset="0"/>
              </a:defRPr>
            </a:lvl1pPr>
            <a:lvl2pPr marL="742950" indent="-285750" defTabSz="457200" eaLnBrk="0" hangingPunct="0">
              <a:spcBef>
                <a:spcPct val="20000"/>
              </a:spcBef>
              <a:buFont typeface="Arial" charset="0"/>
              <a:buChar char="–"/>
              <a:defRPr sz="2800">
                <a:solidFill>
                  <a:schemeClr val="tx1"/>
                </a:solidFill>
                <a:latin typeface="Calibri" pitchFamily="34" charset="0"/>
              </a:defRPr>
            </a:lvl2pPr>
            <a:lvl3pPr marL="1143000" indent="-228600" defTabSz="457200" eaLnBrk="0" hangingPunct="0">
              <a:spcBef>
                <a:spcPct val="20000"/>
              </a:spcBef>
              <a:buFont typeface="Arial" charset="0"/>
              <a:buChar char="•"/>
              <a:defRPr sz="2400">
                <a:solidFill>
                  <a:schemeClr val="tx1"/>
                </a:solidFill>
                <a:latin typeface="Calibri" pitchFamily="34" charset="0"/>
              </a:defRPr>
            </a:lvl3pPr>
            <a:lvl4pPr marL="1600200" indent="-228600" defTabSz="457200" eaLnBrk="0" hangingPunct="0">
              <a:spcBef>
                <a:spcPct val="20000"/>
              </a:spcBef>
              <a:buFont typeface="Arial" charset="0"/>
              <a:buChar char="–"/>
              <a:defRPr sz="2000">
                <a:solidFill>
                  <a:schemeClr val="tx1"/>
                </a:solidFill>
                <a:latin typeface="Calibri" pitchFamily="34" charset="0"/>
              </a:defRPr>
            </a:lvl4pPr>
            <a:lvl5pPr marL="2057400" indent="-228600" defTabSz="457200" eaLnBrk="0" hangingPunct="0">
              <a:spcBef>
                <a:spcPct val="20000"/>
              </a:spcBef>
              <a:buFont typeface="Arial" charset="0"/>
              <a:buChar char="»"/>
              <a:defRPr sz="2000">
                <a:solidFill>
                  <a:schemeClr val="tx1"/>
                </a:solidFill>
                <a:latin typeface="Calibri" pitchFamily="34"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150000"/>
              </a:lnSpc>
              <a:spcBef>
                <a:spcPct val="50000"/>
              </a:spcBef>
              <a:buClr>
                <a:srgbClr val="CC0000"/>
              </a:buClr>
              <a:buFont typeface="Wingdings" pitchFamily="2" charset="2"/>
              <a:buChar char="v"/>
            </a:pPr>
            <a:r>
              <a:rPr lang="en-US" altLang="en-US" sz="1800" dirty="0">
                <a:latin typeface="Arial" charset="0"/>
              </a:rPr>
              <a:t>	Job incumbents themselves</a:t>
            </a:r>
          </a:p>
          <a:p>
            <a:pPr eaLnBrk="1" hangingPunct="1">
              <a:lnSpc>
                <a:spcPct val="150000"/>
              </a:lnSpc>
              <a:spcBef>
                <a:spcPct val="50000"/>
              </a:spcBef>
              <a:buClr>
                <a:srgbClr val="CC0000"/>
              </a:buClr>
              <a:buFont typeface="Wingdings" pitchFamily="2" charset="2"/>
              <a:buChar char="v"/>
            </a:pPr>
            <a:r>
              <a:rPr lang="en-US" altLang="en-US" sz="1800" dirty="0">
                <a:latin typeface="Arial" charset="0"/>
              </a:rPr>
              <a:t>	Supervisors</a:t>
            </a:r>
          </a:p>
          <a:p>
            <a:pPr eaLnBrk="1" hangingPunct="1">
              <a:lnSpc>
                <a:spcPct val="150000"/>
              </a:lnSpc>
              <a:spcBef>
                <a:spcPct val="50000"/>
              </a:spcBef>
              <a:buClr>
                <a:srgbClr val="CC0000"/>
              </a:buClr>
              <a:buFont typeface="Wingdings" pitchFamily="2" charset="2"/>
              <a:buChar char="v"/>
            </a:pPr>
            <a:r>
              <a:rPr lang="en-US" altLang="en-US" sz="1800" dirty="0">
                <a:latin typeface="Arial" charset="0"/>
              </a:rPr>
              <a:t>	External analysts </a:t>
            </a:r>
          </a:p>
        </p:txBody>
      </p:sp>
    </p:spTree>
    <p:extLst>
      <p:ext uri="{BB962C8B-B14F-4D97-AF65-F5344CB8AC3E}">
        <p14:creationId xmlns:p14="http://schemas.microsoft.com/office/powerpoint/2010/main" xmlns="" val="13273549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09600" y="533400"/>
            <a:ext cx="8229600" cy="609600"/>
          </a:xfrm>
        </p:spPr>
        <p:txBody>
          <a:bodyPr/>
          <a:lstStyle/>
          <a:p>
            <a:pPr marL="514350" indent="-514350" eaLnBrk="1" hangingPunct="1"/>
            <a:r>
              <a:rPr lang="en-US" altLang="en-US" sz="3000" b="1" dirty="0" smtClean="0">
                <a:solidFill>
                  <a:srgbClr val="FF6600"/>
                </a:solidFill>
                <a:latin typeface="Verdana" pitchFamily="34" charset="0"/>
                <a:cs typeface="Times New Roman" pitchFamily="18" charset="0"/>
              </a:rPr>
              <a:t>The process of Job analysis </a:t>
            </a:r>
            <a:endParaRPr lang="fr-FR" altLang="en-US" sz="3000" b="1" dirty="0" smtClean="0">
              <a:solidFill>
                <a:srgbClr val="FF6600"/>
              </a:solidFill>
              <a:latin typeface="Verdana" pitchFamily="34" charset="0"/>
              <a:cs typeface="Times New Roman" pitchFamily="18" charset="0"/>
            </a:endParaRPr>
          </a:p>
        </p:txBody>
      </p:sp>
      <p:sp>
        <p:nvSpPr>
          <p:cNvPr id="11267" name="Text Box 5"/>
          <p:cNvSpPr txBox="1">
            <a:spLocks noChangeArrowheads="1"/>
          </p:cNvSpPr>
          <p:nvPr/>
        </p:nvSpPr>
        <p:spPr bwMode="auto">
          <a:xfrm>
            <a:off x="0" y="112713"/>
            <a:ext cx="701675" cy="290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300" b="1" dirty="0">
                <a:solidFill>
                  <a:schemeClr val="bg2"/>
                </a:solidFill>
                <a:latin typeface="Arial" charset="0"/>
              </a:rPr>
              <a:t>4-10</a:t>
            </a:r>
          </a:p>
        </p:txBody>
      </p:sp>
      <p:sp>
        <p:nvSpPr>
          <p:cNvPr id="11268" name="Line 10"/>
          <p:cNvSpPr>
            <a:spLocks noChangeShapeType="1"/>
          </p:cNvSpPr>
          <p:nvPr/>
        </p:nvSpPr>
        <p:spPr bwMode="auto">
          <a:xfrm>
            <a:off x="609600" y="304800"/>
            <a:ext cx="5715000" cy="0"/>
          </a:xfrm>
          <a:prstGeom prst="line">
            <a:avLst/>
          </a:prstGeom>
          <a:noFill/>
          <a:ln w="38100">
            <a:solidFill>
              <a:srgbClr val="FF66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269" name="Rectangle 11"/>
          <p:cNvSpPr>
            <a:spLocks noChangeArrowheads="1"/>
          </p:cNvSpPr>
          <p:nvPr/>
        </p:nvSpPr>
        <p:spPr bwMode="auto">
          <a:xfrm>
            <a:off x="441325" y="0"/>
            <a:ext cx="152400" cy="1371600"/>
          </a:xfrm>
          <a:prstGeom prst="rect">
            <a:avLst/>
          </a:prstGeom>
          <a:solidFill>
            <a:srgbClr val="CC0000"/>
          </a:solidFill>
          <a:ln w="9525">
            <a:solidFill>
              <a:srgbClr val="FF6600"/>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dirty="0">
              <a:latin typeface="Arial" charset="0"/>
            </a:endParaRPr>
          </a:p>
        </p:txBody>
      </p:sp>
      <p:sp>
        <p:nvSpPr>
          <p:cNvPr id="11270" name="Line 12"/>
          <p:cNvSpPr>
            <a:spLocks noChangeShapeType="1"/>
          </p:cNvSpPr>
          <p:nvPr/>
        </p:nvSpPr>
        <p:spPr bwMode="auto">
          <a:xfrm>
            <a:off x="3429000" y="1219200"/>
            <a:ext cx="5715000" cy="0"/>
          </a:xfrm>
          <a:prstGeom prst="line">
            <a:avLst/>
          </a:prstGeom>
          <a:noFill/>
          <a:ln w="38100">
            <a:solidFill>
              <a:srgbClr val="FF66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271" name="Rectangle 13"/>
          <p:cNvSpPr>
            <a:spLocks noChangeArrowheads="1"/>
          </p:cNvSpPr>
          <p:nvPr/>
        </p:nvSpPr>
        <p:spPr bwMode="auto">
          <a:xfrm>
            <a:off x="0" y="6400800"/>
            <a:ext cx="1447800" cy="76200"/>
          </a:xfrm>
          <a:prstGeom prst="rect">
            <a:avLst/>
          </a:prstGeom>
          <a:solidFill>
            <a:srgbClr val="CC0000"/>
          </a:solidFill>
          <a:ln w="9525">
            <a:solidFill>
              <a:srgbClr val="FF6600"/>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dirty="0">
              <a:latin typeface="Arial" charset="0"/>
            </a:endParaRPr>
          </a:p>
        </p:txBody>
      </p:sp>
      <p:sp>
        <p:nvSpPr>
          <p:cNvPr id="11272" name="Text Box 20"/>
          <p:cNvSpPr txBox="1">
            <a:spLocks noChangeArrowheads="1"/>
          </p:cNvSpPr>
          <p:nvPr/>
        </p:nvSpPr>
        <p:spPr bwMode="auto">
          <a:xfrm>
            <a:off x="609600" y="1447800"/>
            <a:ext cx="7162800" cy="268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800100" eaLnBrk="0" hangingPunct="0">
              <a:spcBef>
                <a:spcPct val="20000"/>
              </a:spcBef>
              <a:buFont typeface="Arial" charset="0"/>
              <a:buChar char="•"/>
              <a:defRPr sz="3200">
                <a:solidFill>
                  <a:schemeClr val="tx1"/>
                </a:solidFill>
                <a:latin typeface="Calibri" pitchFamily="34" charset="0"/>
              </a:defRPr>
            </a:lvl1pPr>
            <a:lvl2pPr marL="342900" defTabSz="800100" eaLnBrk="0" hangingPunct="0">
              <a:spcBef>
                <a:spcPct val="20000"/>
              </a:spcBef>
              <a:buFont typeface="Arial" charset="0"/>
              <a:buChar char="–"/>
              <a:defRPr sz="2800">
                <a:solidFill>
                  <a:schemeClr val="tx1"/>
                </a:solidFill>
                <a:latin typeface="Calibri" pitchFamily="34" charset="0"/>
              </a:defRPr>
            </a:lvl2pPr>
            <a:lvl3pPr marL="1143000" indent="-228600" defTabSz="800100" eaLnBrk="0" hangingPunct="0">
              <a:spcBef>
                <a:spcPct val="20000"/>
              </a:spcBef>
              <a:buFont typeface="Arial" charset="0"/>
              <a:buChar char="•"/>
              <a:defRPr sz="2400">
                <a:solidFill>
                  <a:schemeClr val="tx1"/>
                </a:solidFill>
                <a:latin typeface="Calibri" pitchFamily="34" charset="0"/>
              </a:defRPr>
            </a:lvl3pPr>
            <a:lvl4pPr marL="1600200" indent="-228600" defTabSz="800100" eaLnBrk="0" hangingPunct="0">
              <a:spcBef>
                <a:spcPct val="20000"/>
              </a:spcBef>
              <a:buFont typeface="Arial" charset="0"/>
              <a:buChar char="–"/>
              <a:defRPr sz="2000">
                <a:solidFill>
                  <a:schemeClr val="tx1"/>
                </a:solidFill>
                <a:latin typeface="Calibri" pitchFamily="34" charset="0"/>
              </a:defRPr>
            </a:lvl4pPr>
            <a:lvl5pPr marL="2057400" indent="-228600" defTabSz="800100" eaLnBrk="0" hangingPunct="0">
              <a:spcBef>
                <a:spcPct val="20000"/>
              </a:spcBef>
              <a:buFont typeface="Arial" charset="0"/>
              <a:buChar char="»"/>
              <a:defRPr sz="2000">
                <a:solidFill>
                  <a:schemeClr val="tx1"/>
                </a:solidFill>
                <a:latin typeface="Calibri" pitchFamily="34" charset="0"/>
              </a:defRPr>
            </a:lvl5pPr>
            <a:lvl6pPr marL="2514600" indent="-228600" defTabSz="8001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defTabSz="8001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defTabSz="8001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defTabSz="8001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Clr>
                <a:srgbClr val="CC0000"/>
              </a:buClr>
              <a:buFont typeface="Wingdings" pitchFamily="2" charset="2"/>
              <a:buNone/>
            </a:pPr>
            <a:r>
              <a:rPr lang="en-US" altLang="en-US" sz="2000" dirty="0">
                <a:latin typeface="Arial" charset="0"/>
              </a:rPr>
              <a:t>The major steps involved in job analysis are:</a:t>
            </a:r>
          </a:p>
          <a:p>
            <a:pPr lvl="1" eaLnBrk="1" hangingPunct="1">
              <a:spcBef>
                <a:spcPct val="50000"/>
              </a:spcBef>
              <a:buClr>
                <a:srgbClr val="CC0000"/>
              </a:buClr>
              <a:buFont typeface="Wingdings" pitchFamily="2" charset="2"/>
              <a:buChar char="v"/>
            </a:pPr>
            <a:r>
              <a:rPr lang="en-US" altLang="en-US" sz="2000" dirty="0">
                <a:latin typeface="Arial" charset="0"/>
              </a:rPr>
              <a:t>	</a:t>
            </a:r>
            <a:r>
              <a:rPr lang="en-US" altLang="en-US" sz="2000" dirty="0" smtClean="0">
                <a:latin typeface="Arial" charset="0"/>
              </a:rPr>
              <a:t>Organizational </a:t>
            </a:r>
            <a:r>
              <a:rPr lang="en-US" altLang="en-US" sz="2000" dirty="0">
                <a:latin typeface="Arial" charset="0"/>
              </a:rPr>
              <a:t>analysis</a:t>
            </a:r>
          </a:p>
          <a:p>
            <a:pPr lvl="1" eaLnBrk="1" hangingPunct="1">
              <a:spcBef>
                <a:spcPct val="50000"/>
              </a:spcBef>
              <a:buClr>
                <a:srgbClr val="CC0000"/>
              </a:buClr>
              <a:buFont typeface="Wingdings" pitchFamily="2" charset="2"/>
              <a:buChar char="v"/>
            </a:pPr>
            <a:r>
              <a:rPr lang="en-US" altLang="en-US" sz="2000" dirty="0">
                <a:latin typeface="Arial" charset="0"/>
              </a:rPr>
              <a:t>	Selection of representative positions to be </a:t>
            </a:r>
            <a:r>
              <a:rPr lang="en-US" altLang="en-US" sz="2000" dirty="0" smtClean="0">
                <a:latin typeface="Arial" charset="0"/>
              </a:rPr>
              <a:t>analyzed</a:t>
            </a:r>
            <a:endParaRPr lang="en-US" altLang="en-US" sz="2000" dirty="0">
              <a:latin typeface="Arial" charset="0"/>
            </a:endParaRPr>
          </a:p>
          <a:p>
            <a:pPr lvl="1" eaLnBrk="1" hangingPunct="1">
              <a:spcBef>
                <a:spcPct val="50000"/>
              </a:spcBef>
              <a:buClr>
                <a:srgbClr val="CC0000"/>
              </a:buClr>
              <a:buFont typeface="Wingdings" pitchFamily="2" charset="2"/>
              <a:buChar char="v"/>
            </a:pPr>
            <a:r>
              <a:rPr lang="en-US" altLang="en-US" sz="2000" dirty="0">
                <a:latin typeface="Arial" charset="0"/>
              </a:rPr>
              <a:t>	Collection of job analysis data</a:t>
            </a:r>
          </a:p>
          <a:p>
            <a:pPr lvl="1" eaLnBrk="1" hangingPunct="1">
              <a:spcBef>
                <a:spcPct val="50000"/>
              </a:spcBef>
              <a:buClr>
                <a:srgbClr val="CC0000"/>
              </a:buClr>
              <a:buFont typeface="Wingdings" pitchFamily="2" charset="2"/>
              <a:buChar char="v"/>
            </a:pPr>
            <a:r>
              <a:rPr lang="en-US" altLang="en-US" sz="2000" dirty="0">
                <a:latin typeface="Arial" charset="0"/>
              </a:rPr>
              <a:t>	Preparation of job description</a:t>
            </a:r>
          </a:p>
          <a:p>
            <a:pPr lvl="1" eaLnBrk="1" hangingPunct="1">
              <a:spcBef>
                <a:spcPct val="50000"/>
              </a:spcBef>
              <a:buClr>
                <a:srgbClr val="CC0000"/>
              </a:buClr>
              <a:buFont typeface="Wingdings" pitchFamily="2" charset="2"/>
              <a:buChar char="v"/>
            </a:pPr>
            <a:r>
              <a:rPr lang="en-US" altLang="en-US" sz="2000" dirty="0">
                <a:latin typeface="Arial" charset="0"/>
              </a:rPr>
              <a:t>	Preparation of job specification</a:t>
            </a:r>
          </a:p>
        </p:txBody>
      </p:sp>
      <p:sp>
        <p:nvSpPr>
          <p:cNvPr id="11273" name="Text Box 24"/>
          <p:cNvSpPr txBox="1">
            <a:spLocks noChangeArrowheads="1"/>
          </p:cNvSpPr>
          <p:nvPr/>
        </p:nvSpPr>
        <p:spPr bwMode="auto">
          <a:xfrm>
            <a:off x="152400" y="6477000"/>
            <a:ext cx="1524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buClr>
                <a:schemeClr val="accent1"/>
              </a:buClr>
              <a:buSzPct val="65000"/>
              <a:buFont typeface="Wingdings" pitchFamily="2" charset="2"/>
              <a:buNone/>
            </a:pPr>
            <a:r>
              <a:rPr lang="en-US" altLang="en-US" sz="1400" b="1" dirty="0">
                <a:latin typeface="Arial" charset="0"/>
                <a:cs typeface="Times New Roman" pitchFamily="18" charset="0"/>
              </a:rPr>
              <a:t>Job Analysis</a:t>
            </a:r>
          </a:p>
        </p:txBody>
      </p:sp>
      <p:pic>
        <p:nvPicPr>
          <p:cNvPr id="11274" name="Picture 25" descr="E:\HRM PPT\images\4.t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001000" y="5918200"/>
            <a:ext cx="1143000" cy="93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5126278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5"/>
          <p:cNvSpPr txBox="1">
            <a:spLocks noChangeArrowheads="1"/>
          </p:cNvSpPr>
          <p:nvPr/>
        </p:nvSpPr>
        <p:spPr bwMode="auto">
          <a:xfrm>
            <a:off x="0" y="112713"/>
            <a:ext cx="7016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400" b="1">
                <a:solidFill>
                  <a:schemeClr val="bg2"/>
                </a:solidFill>
                <a:latin typeface="Arial" charset="0"/>
              </a:rPr>
              <a:t>4-8</a:t>
            </a:r>
          </a:p>
        </p:txBody>
      </p:sp>
      <p:sp>
        <p:nvSpPr>
          <p:cNvPr id="9219" name="Line 10"/>
          <p:cNvSpPr>
            <a:spLocks noChangeShapeType="1"/>
          </p:cNvSpPr>
          <p:nvPr/>
        </p:nvSpPr>
        <p:spPr bwMode="auto">
          <a:xfrm>
            <a:off x="533400" y="304800"/>
            <a:ext cx="5715000" cy="0"/>
          </a:xfrm>
          <a:prstGeom prst="line">
            <a:avLst/>
          </a:prstGeom>
          <a:noFill/>
          <a:ln w="38100">
            <a:solidFill>
              <a:srgbClr val="FF66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220" name="Rectangle 11"/>
          <p:cNvSpPr>
            <a:spLocks noChangeArrowheads="1"/>
          </p:cNvSpPr>
          <p:nvPr/>
        </p:nvSpPr>
        <p:spPr bwMode="auto">
          <a:xfrm>
            <a:off x="365125" y="0"/>
            <a:ext cx="152400" cy="1371600"/>
          </a:xfrm>
          <a:prstGeom prst="rect">
            <a:avLst/>
          </a:prstGeom>
          <a:solidFill>
            <a:srgbClr val="CC0000"/>
          </a:solidFill>
          <a:ln w="9525">
            <a:solidFill>
              <a:srgbClr val="FF6600"/>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
        <p:nvSpPr>
          <p:cNvPr id="9221" name="Rectangle 13"/>
          <p:cNvSpPr>
            <a:spLocks noChangeArrowheads="1"/>
          </p:cNvSpPr>
          <p:nvPr/>
        </p:nvSpPr>
        <p:spPr bwMode="auto">
          <a:xfrm>
            <a:off x="0" y="6400800"/>
            <a:ext cx="1447800" cy="76200"/>
          </a:xfrm>
          <a:prstGeom prst="rect">
            <a:avLst/>
          </a:prstGeom>
          <a:solidFill>
            <a:srgbClr val="CC0000"/>
          </a:solidFill>
          <a:ln w="9525">
            <a:solidFill>
              <a:srgbClr val="FF6600"/>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sp>
        <p:nvSpPr>
          <p:cNvPr id="9222" name="Text Box 40"/>
          <p:cNvSpPr txBox="1">
            <a:spLocks noChangeArrowheads="1"/>
          </p:cNvSpPr>
          <p:nvPr/>
        </p:nvSpPr>
        <p:spPr bwMode="auto">
          <a:xfrm>
            <a:off x="152400" y="6477000"/>
            <a:ext cx="1524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buClr>
                <a:schemeClr val="accent1"/>
              </a:buClr>
              <a:buSzPct val="65000"/>
              <a:buFont typeface="Wingdings" pitchFamily="2" charset="2"/>
              <a:buNone/>
            </a:pPr>
            <a:r>
              <a:rPr lang="en-US" altLang="en-US" sz="1400" b="1">
                <a:latin typeface="Arial" charset="0"/>
                <a:cs typeface="Times New Roman" pitchFamily="18" charset="0"/>
              </a:rPr>
              <a:t>Job Analysis</a:t>
            </a:r>
          </a:p>
        </p:txBody>
      </p:sp>
      <p:pic>
        <p:nvPicPr>
          <p:cNvPr id="9223" name="Picture 41" descr="E:\HRM PPT\images\4.tif"/>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001000" y="5918200"/>
            <a:ext cx="1143000" cy="93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224" name="Line 42"/>
          <p:cNvSpPr>
            <a:spLocks noChangeShapeType="1"/>
          </p:cNvSpPr>
          <p:nvPr/>
        </p:nvSpPr>
        <p:spPr bwMode="auto">
          <a:xfrm>
            <a:off x="3429000" y="1219200"/>
            <a:ext cx="5715000" cy="0"/>
          </a:xfrm>
          <a:prstGeom prst="line">
            <a:avLst/>
          </a:prstGeom>
          <a:noFill/>
          <a:ln w="38100">
            <a:solidFill>
              <a:srgbClr val="FF66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225" name="Text Box 43"/>
          <p:cNvSpPr txBox="1">
            <a:spLocks noChangeArrowheads="1"/>
          </p:cNvSpPr>
          <p:nvPr/>
        </p:nvSpPr>
        <p:spPr bwMode="auto">
          <a:xfrm>
            <a:off x="609600" y="487363"/>
            <a:ext cx="8001000"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lnSpc>
                <a:spcPct val="90000"/>
              </a:lnSpc>
              <a:spcBef>
                <a:spcPct val="50000"/>
              </a:spcBef>
              <a:buFontTx/>
              <a:buNone/>
            </a:pPr>
            <a:r>
              <a:rPr lang="en-US" altLang="en-US" sz="3000" b="1" dirty="0">
                <a:solidFill>
                  <a:srgbClr val="FF6600"/>
                </a:solidFill>
                <a:latin typeface="Verdana" pitchFamily="34" charset="0"/>
                <a:cs typeface="Times New Roman" pitchFamily="18" charset="0"/>
              </a:rPr>
              <a:t>Important </a:t>
            </a:r>
            <a:r>
              <a:rPr lang="en-US" altLang="en-US" sz="3000" b="1" dirty="0" smtClean="0">
                <a:solidFill>
                  <a:srgbClr val="FF6600"/>
                </a:solidFill>
                <a:latin typeface="Verdana" pitchFamily="34" charset="0"/>
                <a:cs typeface="Times New Roman" pitchFamily="18" charset="0"/>
              </a:rPr>
              <a:t>benefits / uses  </a:t>
            </a:r>
            <a:r>
              <a:rPr lang="en-US" altLang="en-US" sz="3000" b="1" dirty="0">
                <a:solidFill>
                  <a:srgbClr val="FF6600"/>
                </a:solidFill>
                <a:latin typeface="Verdana" pitchFamily="34" charset="0"/>
                <a:cs typeface="Times New Roman" pitchFamily="18" charset="0"/>
              </a:rPr>
              <a:t>of Job Analysis</a:t>
            </a:r>
            <a:endParaRPr lang="en-US" altLang="en-US" sz="3000" b="1" dirty="0">
              <a:solidFill>
                <a:srgbClr val="FF6600"/>
              </a:solidFill>
              <a:latin typeface="Verdana" pitchFamily="34" charset="0"/>
            </a:endParaRPr>
          </a:p>
        </p:txBody>
      </p:sp>
      <p:graphicFrame>
        <p:nvGraphicFramePr>
          <p:cNvPr id="9226" name="Object 45"/>
          <p:cNvGraphicFramePr>
            <a:graphicFrameLocks noChangeAspect="1"/>
          </p:cNvGraphicFramePr>
          <p:nvPr>
            <p:extLst>
              <p:ext uri="{D42A27DB-BD31-4B8C-83A1-F6EECF244321}">
                <p14:modId xmlns="" xmlns:p14="http://schemas.microsoft.com/office/powerpoint/2010/main" val="438052041"/>
              </p:ext>
            </p:extLst>
          </p:nvPr>
        </p:nvGraphicFramePr>
        <p:xfrm>
          <a:off x="350837" y="1492250"/>
          <a:ext cx="8412163" cy="5365750"/>
        </p:xfrm>
        <a:graphic>
          <a:graphicData uri="http://schemas.openxmlformats.org/presentationml/2006/ole">
            <p:oleObj spid="_x0000_s37890" name="CorelDRAW" r:id="rId4" imgW="3762375" imgH="2314575" progId="">
              <p:embed/>
            </p:oleObj>
          </a:graphicData>
        </a:graphic>
      </p:graphicFrame>
    </p:spTree>
    <p:extLst>
      <p:ext uri="{BB962C8B-B14F-4D97-AF65-F5344CB8AC3E}">
        <p14:creationId xmlns="" xmlns:p14="http://schemas.microsoft.com/office/powerpoint/2010/main" val="2151214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Recruitment </a:t>
            </a:r>
            <a:endParaRPr lang="en-US" dirty="0"/>
          </a:p>
        </p:txBody>
      </p:sp>
      <p:pic>
        <p:nvPicPr>
          <p:cNvPr id="1026" name="Picture 2" descr="C:\Users\Bidya Mam\Desktop\untitled.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81000" y="1295400"/>
            <a:ext cx="8229600" cy="5181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084389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258762"/>
          </a:xfrm>
        </p:spPr>
        <p:txBody>
          <a:bodyPr>
            <a:normAutofit fontScale="90000"/>
          </a:bodyPr>
          <a:lstStyle/>
          <a:p>
            <a:r>
              <a:rPr lang="en-US" dirty="0" smtClean="0"/>
              <a:t>Definition of Recruitment</a:t>
            </a:r>
            <a:endParaRPr lang="en-US" dirty="0"/>
          </a:p>
        </p:txBody>
      </p:sp>
      <p:sp>
        <p:nvSpPr>
          <p:cNvPr id="3" name="Content Placeholder 2"/>
          <p:cNvSpPr>
            <a:spLocks noGrp="1"/>
          </p:cNvSpPr>
          <p:nvPr>
            <p:ph idx="1"/>
          </p:nvPr>
        </p:nvSpPr>
        <p:spPr>
          <a:xfrm>
            <a:off x="457200" y="1295400"/>
            <a:ext cx="8229600" cy="5410200"/>
          </a:xfrm>
        </p:spPr>
        <p:txBody>
          <a:bodyPr>
            <a:normAutofit/>
          </a:bodyPr>
          <a:lstStyle/>
          <a:p>
            <a:pPr algn="just"/>
            <a:r>
              <a:rPr lang="en-US" dirty="0" smtClean="0"/>
              <a:t>Recruitment is a </a:t>
            </a:r>
            <a:r>
              <a:rPr lang="en-US" dirty="0" smtClean="0">
                <a:solidFill>
                  <a:srgbClr val="FF0000"/>
                </a:solidFill>
              </a:rPr>
              <a:t>positive</a:t>
            </a:r>
            <a:r>
              <a:rPr lang="en-US" dirty="0" smtClean="0"/>
              <a:t> as the objective is to attract a larger pool of applicants in order to increase the selection ration.</a:t>
            </a:r>
          </a:p>
          <a:p>
            <a:pPr algn="just">
              <a:buNone/>
            </a:pPr>
            <a:endParaRPr lang="en-US" dirty="0"/>
          </a:p>
          <a:p>
            <a:pPr algn="just"/>
            <a:r>
              <a:rPr lang="en-US" dirty="0" smtClean="0"/>
              <a:t>Selection is </a:t>
            </a:r>
            <a:r>
              <a:rPr lang="en-US" dirty="0" smtClean="0">
                <a:solidFill>
                  <a:srgbClr val="FF0000"/>
                </a:solidFill>
              </a:rPr>
              <a:t>negative</a:t>
            </a:r>
            <a:r>
              <a:rPr lang="en-US" dirty="0" smtClean="0"/>
              <a:t> as the attempt is to eliminate applicants and select only the best suitable for the job required.</a:t>
            </a:r>
            <a:endParaRPr lang="en-US" dirty="0"/>
          </a:p>
        </p:txBody>
      </p:sp>
    </p:spTree>
    <p:extLst>
      <p:ext uri="{BB962C8B-B14F-4D97-AF65-F5344CB8AC3E}">
        <p14:creationId xmlns="" xmlns:p14="http://schemas.microsoft.com/office/powerpoint/2010/main" val="42347236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06362"/>
          </a:xfrm>
        </p:spPr>
        <p:txBody>
          <a:bodyPr>
            <a:noAutofit/>
          </a:bodyPr>
          <a:lstStyle/>
          <a:p>
            <a:r>
              <a:rPr lang="en-IN" sz="2800" dirty="0" smtClean="0"/>
              <a:t>Recruitment process</a:t>
            </a:r>
            <a:endParaRPr lang="en-IN" sz="2800" dirty="0"/>
          </a:p>
        </p:txBody>
      </p:sp>
      <p:sp>
        <p:nvSpPr>
          <p:cNvPr id="3" name="Content Placeholder 2"/>
          <p:cNvSpPr>
            <a:spLocks noGrp="1"/>
          </p:cNvSpPr>
          <p:nvPr>
            <p:ph idx="1"/>
          </p:nvPr>
        </p:nvSpPr>
        <p:spPr>
          <a:xfrm>
            <a:off x="457200" y="609600"/>
            <a:ext cx="8229600" cy="6019800"/>
          </a:xfrm>
        </p:spPr>
        <p:txBody>
          <a:bodyPr/>
          <a:lstStyle/>
          <a:p>
            <a:endParaRPr lang="en-IN" dirty="0" smtClean="0"/>
          </a:p>
        </p:txBody>
      </p:sp>
      <p:sp>
        <p:nvSpPr>
          <p:cNvPr id="4" name="Rectangle 3"/>
          <p:cNvSpPr/>
          <p:nvPr/>
        </p:nvSpPr>
        <p:spPr>
          <a:xfrm>
            <a:off x="914400" y="685800"/>
            <a:ext cx="6858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dirty="0"/>
              <a:t>Requisition of manpower after HRP</a:t>
            </a:r>
          </a:p>
        </p:txBody>
      </p:sp>
      <p:cxnSp>
        <p:nvCxnSpPr>
          <p:cNvPr id="6" name="Straight Arrow Connector 5"/>
          <p:cNvCxnSpPr/>
          <p:nvPr/>
        </p:nvCxnSpPr>
        <p:spPr>
          <a:xfrm>
            <a:off x="3810000" y="14478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377440" y="1752600"/>
            <a:ext cx="3048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t>Sources </a:t>
            </a:r>
            <a:endParaRPr lang="en-IN" sz="3200" dirty="0"/>
          </a:p>
        </p:txBody>
      </p:sp>
      <p:cxnSp>
        <p:nvCxnSpPr>
          <p:cNvPr id="9" name="Straight Arrow Connector 8"/>
          <p:cNvCxnSpPr/>
          <p:nvPr/>
        </p:nvCxnSpPr>
        <p:spPr>
          <a:xfrm>
            <a:off x="3810000" y="24384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828800" y="2743200"/>
            <a:ext cx="470916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Communication of information </a:t>
            </a:r>
            <a:endParaRPr lang="en-IN" sz="2800" dirty="0"/>
          </a:p>
        </p:txBody>
      </p:sp>
      <p:cxnSp>
        <p:nvCxnSpPr>
          <p:cNvPr id="12" name="Straight Arrow Connector 11"/>
          <p:cNvCxnSpPr/>
          <p:nvPr/>
        </p:nvCxnSpPr>
        <p:spPr>
          <a:xfrm>
            <a:off x="3810000" y="32766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676400" y="3733800"/>
            <a:ext cx="5562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Identifying prospective candidates</a:t>
            </a:r>
            <a:endParaRPr lang="en-IN" sz="2800" dirty="0"/>
          </a:p>
        </p:txBody>
      </p:sp>
      <p:cxnSp>
        <p:nvCxnSpPr>
          <p:cNvPr id="15" name="Straight Arrow Connector 14"/>
          <p:cNvCxnSpPr/>
          <p:nvPr/>
        </p:nvCxnSpPr>
        <p:spPr>
          <a:xfrm>
            <a:off x="3810000" y="4419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676400" y="4800600"/>
            <a:ext cx="5410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Encouraging and attracting applicants</a:t>
            </a:r>
            <a:endParaRPr lang="en-IN" sz="2800" dirty="0"/>
          </a:p>
        </p:txBody>
      </p:sp>
      <p:cxnSp>
        <p:nvCxnSpPr>
          <p:cNvPr id="18" name="Straight Arrow Connector 17"/>
          <p:cNvCxnSpPr/>
          <p:nvPr/>
        </p:nvCxnSpPr>
        <p:spPr>
          <a:xfrm>
            <a:off x="3901440" y="54864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752600" y="5768340"/>
            <a:ext cx="470916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t>Candidates assessment</a:t>
            </a:r>
            <a:endParaRPr lang="en-IN" sz="3200" dirty="0"/>
          </a:p>
        </p:txBody>
      </p:sp>
    </p:spTree>
    <p:extLst>
      <p:ext uri="{BB962C8B-B14F-4D97-AF65-F5344CB8AC3E}">
        <p14:creationId xmlns="" xmlns:p14="http://schemas.microsoft.com/office/powerpoint/2010/main" val="8119822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381000"/>
          </a:xfrm>
        </p:spPr>
        <p:txBody>
          <a:bodyPr>
            <a:noAutofit/>
          </a:bodyPr>
          <a:lstStyle/>
          <a:p>
            <a:r>
              <a:rPr lang="en-US" sz="2800" dirty="0" smtClean="0"/>
              <a:t>Sources of recruitment</a:t>
            </a:r>
            <a:endParaRPr lang="en-US" sz="2800" dirty="0"/>
          </a:p>
        </p:txBody>
      </p:sp>
      <p:sp>
        <p:nvSpPr>
          <p:cNvPr id="3" name="Content Placeholder 2"/>
          <p:cNvSpPr>
            <a:spLocks noGrp="1"/>
          </p:cNvSpPr>
          <p:nvPr>
            <p:ph idx="1"/>
          </p:nvPr>
        </p:nvSpPr>
        <p:spPr>
          <a:xfrm>
            <a:off x="457200" y="1143000"/>
            <a:ext cx="8229600" cy="5410200"/>
          </a:xfrm>
        </p:spPr>
        <p:txBody>
          <a:bodyPr>
            <a:normAutofit/>
          </a:bodyPr>
          <a:lstStyle/>
          <a:p>
            <a:pPr algn="just"/>
            <a:r>
              <a:rPr lang="en-US" sz="2800" dirty="0" smtClean="0">
                <a:solidFill>
                  <a:srgbClr val="FF0000"/>
                </a:solidFill>
              </a:rPr>
              <a:t>Internal sources: </a:t>
            </a:r>
          </a:p>
          <a:p>
            <a:pPr algn="just"/>
            <a:r>
              <a:rPr lang="en-US" sz="2800" dirty="0" smtClean="0"/>
              <a:t>person who are already working in an organization constitute the internal sources.</a:t>
            </a:r>
          </a:p>
          <a:p>
            <a:pPr algn="just"/>
            <a:r>
              <a:rPr lang="en-US" sz="2800" dirty="0" smtClean="0">
                <a:solidFill>
                  <a:srgbClr val="00B050"/>
                </a:solidFill>
              </a:rPr>
              <a:t>retired employees the internal sources.</a:t>
            </a:r>
            <a:endParaRPr lang="en-US" sz="2800" dirty="0" smtClean="0"/>
          </a:p>
          <a:p>
            <a:pPr algn="just"/>
            <a:r>
              <a:rPr lang="en-US" sz="2800" dirty="0" smtClean="0"/>
              <a:t>someone from within the organization is upgraded, transferred, promoted or even demoted</a:t>
            </a:r>
            <a:r>
              <a:rPr lang="en-US" sz="2800" dirty="0" smtClean="0">
                <a:solidFill>
                  <a:srgbClr val="FF0000"/>
                </a:solidFill>
              </a:rPr>
              <a:t>.</a:t>
            </a:r>
            <a:endParaRPr lang="en-US" sz="2800" dirty="0">
              <a:solidFill>
                <a:srgbClr val="FF0000"/>
              </a:solidFill>
            </a:endParaRPr>
          </a:p>
        </p:txBody>
      </p:sp>
    </p:spTree>
    <p:extLst>
      <p:ext uri="{BB962C8B-B14F-4D97-AF65-F5344CB8AC3E}">
        <p14:creationId xmlns="" xmlns:p14="http://schemas.microsoft.com/office/powerpoint/2010/main" val="6001651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2800" dirty="0"/>
              <a:t>Sources of recruitment</a:t>
            </a:r>
          </a:p>
        </p:txBody>
      </p:sp>
      <p:sp>
        <p:nvSpPr>
          <p:cNvPr id="3" name="Content Placeholder 2"/>
          <p:cNvSpPr>
            <a:spLocks noGrp="1"/>
          </p:cNvSpPr>
          <p:nvPr>
            <p:ph idx="1"/>
          </p:nvPr>
        </p:nvSpPr>
        <p:spPr>
          <a:xfrm>
            <a:off x="381000" y="990600"/>
            <a:ext cx="8458200" cy="5638800"/>
          </a:xfrm>
        </p:spPr>
        <p:txBody>
          <a:bodyPr>
            <a:normAutofit/>
          </a:bodyPr>
          <a:lstStyle/>
          <a:p>
            <a:pPr algn="just"/>
            <a:r>
              <a:rPr lang="en-US" sz="2800" dirty="0" smtClean="0">
                <a:solidFill>
                  <a:srgbClr val="FF0000"/>
                </a:solidFill>
              </a:rPr>
              <a:t>External sources: </a:t>
            </a:r>
            <a:r>
              <a:rPr lang="en-US" sz="2800" dirty="0" smtClean="0"/>
              <a:t>external sources lie outside an organization.</a:t>
            </a:r>
          </a:p>
          <a:p>
            <a:pPr marL="0" indent="0" algn="just">
              <a:buNone/>
            </a:pPr>
            <a:r>
              <a:rPr lang="en-US" dirty="0" smtClean="0">
                <a:solidFill>
                  <a:srgbClr val="FF0000"/>
                </a:solidFill>
              </a:rPr>
              <a:t>Here the organization can have the services:</a:t>
            </a:r>
          </a:p>
          <a:p>
            <a:pPr marL="514350" indent="-514350" algn="just">
              <a:buFont typeface="+mj-lt"/>
              <a:buAutoNum type="arabicPeriod"/>
            </a:pPr>
            <a:r>
              <a:rPr lang="en-US" sz="2800" dirty="0" smtClean="0"/>
              <a:t>Employees working in other organization.</a:t>
            </a:r>
          </a:p>
          <a:p>
            <a:pPr marL="514350" indent="-514350" algn="just">
              <a:buFont typeface="+mj-lt"/>
              <a:buAutoNum type="arabicPeriod"/>
            </a:pPr>
            <a:r>
              <a:rPr lang="en-US" sz="2800" dirty="0" smtClean="0"/>
              <a:t>Job aspirants registered with employment exchanges.</a:t>
            </a:r>
          </a:p>
          <a:p>
            <a:pPr marL="514350" indent="-514350" algn="just">
              <a:buFont typeface="+mj-lt"/>
              <a:buAutoNum type="arabicPeriod"/>
            </a:pPr>
            <a:r>
              <a:rPr lang="en-US" sz="2800" dirty="0" smtClean="0"/>
              <a:t>Candidate referred by unions, friends, relatives and existing employees.</a:t>
            </a:r>
          </a:p>
          <a:p>
            <a:pPr marL="514350" indent="-514350" algn="just">
              <a:buFont typeface="+mj-lt"/>
              <a:buAutoNum type="arabicPeriod"/>
            </a:pPr>
            <a:r>
              <a:rPr lang="en-US" sz="2800" dirty="0" smtClean="0"/>
              <a:t>Candidate through advertisement .</a:t>
            </a:r>
          </a:p>
          <a:p>
            <a:pPr marL="514350" indent="-514350" algn="just">
              <a:buFont typeface="+mj-lt"/>
              <a:buAutoNum type="arabicPeriod"/>
            </a:pPr>
            <a:r>
              <a:rPr lang="en-US" sz="2800" dirty="0" smtClean="0"/>
              <a:t>Unsolicited application/ walk-in</a:t>
            </a:r>
            <a:endParaRPr lang="en-US" sz="2800" dirty="0"/>
          </a:p>
        </p:txBody>
      </p:sp>
    </p:spTree>
    <p:extLst>
      <p:ext uri="{BB962C8B-B14F-4D97-AF65-F5344CB8AC3E}">
        <p14:creationId xmlns="" xmlns:p14="http://schemas.microsoft.com/office/powerpoint/2010/main" val="6103917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Methods of recruitments are </a:t>
            </a:r>
            <a:endParaRPr lang="en-US" sz="2800" dirty="0"/>
          </a:p>
        </p:txBody>
      </p:sp>
      <p:sp>
        <p:nvSpPr>
          <p:cNvPr id="3" name="Content Placeholder 2"/>
          <p:cNvSpPr>
            <a:spLocks noGrp="1"/>
          </p:cNvSpPr>
          <p:nvPr>
            <p:ph idx="1"/>
          </p:nvPr>
        </p:nvSpPr>
        <p:spPr/>
        <p:txBody>
          <a:bodyPr/>
          <a:lstStyle/>
          <a:p>
            <a:r>
              <a:rPr lang="en-US" dirty="0" smtClean="0"/>
              <a:t>Internal methods:</a:t>
            </a:r>
          </a:p>
          <a:p>
            <a:pPr marL="514350" indent="-514350">
              <a:buFont typeface="+mj-lt"/>
              <a:buAutoNum type="arabicPeriod"/>
            </a:pPr>
            <a:r>
              <a:rPr lang="en-US" dirty="0" smtClean="0">
                <a:solidFill>
                  <a:srgbClr val="00B050"/>
                </a:solidFill>
              </a:rPr>
              <a:t>Promotion &amp; transfer</a:t>
            </a:r>
          </a:p>
          <a:p>
            <a:pPr marL="514350" indent="-514350">
              <a:buFont typeface="+mj-lt"/>
              <a:buAutoNum type="arabicPeriod"/>
            </a:pPr>
            <a:r>
              <a:rPr lang="en-US" dirty="0" smtClean="0">
                <a:solidFill>
                  <a:srgbClr val="00B050"/>
                </a:solidFill>
              </a:rPr>
              <a:t>Job posting and job bidding</a:t>
            </a:r>
          </a:p>
          <a:p>
            <a:pPr marL="514350" indent="-514350">
              <a:buFont typeface="+mj-lt"/>
              <a:buAutoNum type="arabicPeriod"/>
            </a:pPr>
            <a:r>
              <a:rPr lang="en-US" dirty="0" smtClean="0">
                <a:solidFill>
                  <a:srgbClr val="00B050"/>
                </a:solidFill>
              </a:rPr>
              <a:t>Employee referrals</a:t>
            </a:r>
            <a:endParaRPr lang="en-US" dirty="0" smtClean="0"/>
          </a:p>
          <a:p>
            <a:r>
              <a:rPr lang="en-US" dirty="0" smtClean="0"/>
              <a:t>Direct methods</a:t>
            </a:r>
          </a:p>
          <a:p>
            <a:r>
              <a:rPr lang="en-US" dirty="0" smtClean="0"/>
              <a:t>Indirect methods</a:t>
            </a:r>
          </a:p>
          <a:p>
            <a:r>
              <a:rPr lang="en-US" dirty="0" smtClean="0"/>
              <a:t>Third party methods</a:t>
            </a:r>
          </a:p>
        </p:txBody>
      </p:sp>
    </p:spTree>
    <p:extLst>
      <p:ext uri="{BB962C8B-B14F-4D97-AF65-F5344CB8AC3E}">
        <p14:creationId xmlns="" xmlns:p14="http://schemas.microsoft.com/office/powerpoint/2010/main" val="950734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7772400" cy="609600"/>
          </a:xfrm>
        </p:spPr>
        <p:txBody>
          <a:bodyPr>
            <a:normAutofit/>
          </a:bodyPr>
          <a:lstStyle/>
          <a:p>
            <a:r>
              <a:rPr lang="en-US" sz="2800" dirty="0" smtClean="0">
                <a:solidFill>
                  <a:srgbClr val="FF0000"/>
                </a:solidFill>
              </a:rPr>
              <a:t>Evolution of HRM</a:t>
            </a:r>
            <a:endParaRPr lang="en-US" sz="2800" dirty="0">
              <a:solidFill>
                <a:srgbClr val="FF0000"/>
              </a:solidFill>
            </a:endParaRPr>
          </a:p>
        </p:txBody>
      </p:sp>
      <p:pic>
        <p:nvPicPr>
          <p:cNvPr id="1026" name="Picture 2"/>
          <p:cNvPicPr>
            <a:picLocks noGrp="1" noChangeAspect="1" noChangeArrowheads="1"/>
          </p:cNvPicPr>
          <p:nvPr>
            <p:ph sz="quarter" idx="1"/>
          </p:nvPr>
        </p:nvPicPr>
        <p:blipFill>
          <a:blip r:embed="rId2"/>
          <a:srcRect/>
          <a:stretch>
            <a:fillRect/>
          </a:stretch>
        </p:blipFill>
        <p:spPr bwMode="auto">
          <a:xfrm>
            <a:off x="609600" y="1447800"/>
            <a:ext cx="7915928" cy="4953000"/>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457200"/>
          </a:xfrm>
        </p:spPr>
        <p:txBody>
          <a:bodyPr>
            <a:noAutofit/>
          </a:bodyPr>
          <a:lstStyle/>
          <a:p>
            <a:r>
              <a:rPr lang="en-US" sz="2400" dirty="0">
                <a:solidFill>
                  <a:srgbClr val="00B050"/>
                </a:solidFill>
              </a:rPr>
              <a:t>Promotion &amp; transfer</a:t>
            </a:r>
            <a:br>
              <a:rPr lang="en-US" sz="2400" dirty="0">
                <a:solidFill>
                  <a:srgbClr val="00B050"/>
                </a:solidFill>
              </a:rPr>
            </a:br>
            <a:endParaRPr lang="en-US" sz="2400" dirty="0"/>
          </a:p>
        </p:txBody>
      </p:sp>
      <p:sp>
        <p:nvSpPr>
          <p:cNvPr id="3" name="Content Placeholder 2"/>
          <p:cNvSpPr>
            <a:spLocks noGrp="1"/>
          </p:cNvSpPr>
          <p:nvPr>
            <p:ph idx="1"/>
          </p:nvPr>
        </p:nvSpPr>
        <p:spPr>
          <a:xfrm>
            <a:off x="457200" y="685800"/>
            <a:ext cx="8229600" cy="5791200"/>
          </a:xfrm>
        </p:spPr>
        <p:txBody>
          <a:bodyPr>
            <a:normAutofit fontScale="92500" lnSpcReduction="10000"/>
          </a:bodyPr>
          <a:lstStyle/>
          <a:p>
            <a:pPr algn="just">
              <a:lnSpc>
                <a:spcPct val="150000"/>
              </a:lnSpc>
            </a:pPr>
            <a:r>
              <a:rPr lang="en-US" sz="2200" b="1" dirty="0" smtClean="0"/>
              <a:t>Promotion</a:t>
            </a:r>
            <a:r>
              <a:rPr lang="en-US" sz="2200" dirty="0" smtClean="0"/>
              <a:t> </a:t>
            </a:r>
            <a:r>
              <a:rPr lang="en-US" sz="2200" dirty="0" smtClean="0">
                <a:solidFill>
                  <a:srgbClr val="00B050"/>
                </a:solidFill>
              </a:rPr>
              <a:t>involves movement of an employees from a lower level position to a higher level position </a:t>
            </a:r>
            <a:r>
              <a:rPr lang="en-US" sz="2200" dirty="0" smtClean="0"/>
              <a:t>accompanied by changes of duties, responsibilities, status and values.</a:t>
            </a:r>
          </a:p>
          <a:p>
            <a:pPr algn="just">
              <a:lnSpc>
                <a:spcPct val="150000"/>
              </a:lnSpc>
            </a:pPr>
            <a:r>
              <a:rPr lang="en-US" sz="2200" dirty="0" smtClean="0"/>
              <a:t>HLL’s </a:t>
            </a:r>
            <a:r>
              <a:rPr lang="en-US" sz="2200" dirty="0" smtClean="0">
                <a:solidFill>
                  <a:srgbClr val="00B050"/>
                </a:solidFill>
              </a:rPr>
              <a:t>Lister programme </a:t>
            </a:r>
            <a:r>
              <a:rPr lang="en-US" sz="2200" dirty="0" smtClean="0"/>
              <a:t>tracking </a:t>
            </a:r>
            <a:r>
              <a:rPr lang="en-US" sz="2200" dirty="0" smtClean="0">
                <a:solidFill>
                  <a:srgbClr val="00B050"/>
                </a:solidFill>
              </a:rPr>
              <a:t>star performers</a:t>
            </a:r>
            <a:r>
              <a:rPr lang="en-US" sz="2200" dirty="0" smtClean="0"/>
              <a:t> at an early stage and offering stimulating opportunities to grow vertically.</a:t>
            </a:r>
          </a:p>
          <a:p>
            <a:pPr algn="just">
              <a:lnSpc>
                <a:spcPct val="150000"/>
              </a:lnSpc>
            </a:pPr>
            <a:r>
              <a:rPr lang="en-US" sz="2200" b="1" dirty="0" smtClean="0"/>
              <a:t>A transfer, </a:t>
            </a:r>
            <a:r>
              <a:rPr lang="en-US" sz="2200" dirty="0" smtClean="0"/>
              <a:t>involves a </a:t>
            </a:r>
            <a:r>
              <a:rPr lang="en-US" sz="2200" dirty="0" smtClean="0">
                <a:solidFill>
                  <a:srgbClr val="00B050"/>
                </a:solidFill>
              </a:rPr>
              <a:t>lateral movement within the same grade, from one job to another. </a:t>
            </a:r>
            <a:r>
              <a:rPr lang="en-US" sz="2200" dirty="0" smtClean="0"/>
              <a:t>It lead to changes in duties and responsibilities, working condition, but not necessarily salary.</a:t>
            </a:r>
          </a:p>
          <a:p>
            <a:pPr algn="just">
              <a:lnSpc>
                <a:spcPct val="150000"/>
              </a:lnSpc>
            </a:pPr>
            <a:r>
              <a:rPr lang="en-US" sz="2200" b="1" dirty="0" smtClean="0"/>
              <a:t>Job posting method </a:t>
            </a:r>
            <a:r>
              <a:rPr lang="en-US" sz="2200" dirty="0" smtClean="0"/>
              <a:t>: the organization publicize job openings on </a:t>
            </a:r>
            <a:r>
              <a:rPr lang="en-US" sz="2200" dirty="0" smtClean="0">
                <a:solidFill>
                  <a:srgbClr val="00B050"/>
                </a:solidFill>
              </a:rPr>
              <a:t>bulletin boards, electronic media and similar outlets.</a:t>
            </a:r>
            <a:endParaRPr lang="en-US" sz="2200" dirty="0" smtClean="0"/>
          </a:p>
          <a:p>
            <a:pPr algn="just">
              <a:lnSpc>
                <a:spcPct val="150000"/>
              </a:lnSpc>
            </a:pPr>
            <a:r>
              <a:rPr lang="en-US" sz="2200" dirty="0" smtClean="0"/>
              <a:t>Mostly software companies typically reply on </a:t>
            </a:r>
            <a:r>
              <a:rPr lang="en-US" sz="2200" dirty="0" smtClean="0">
                <a:solidFill>
                  <a:srgbClr val="00B050"/>
                </a:solidFill>
              </a:rPr>
              <a:t>intranet or the internet </a:t>
            </a:r>
            <a:r>
              <a:rPr lang="en-US" sz="2200" dirty="0" smtClean="0"/>
              <a:t>for informing employees that job opening exist.</a:t>
            </a:r>
          </a:p>
          <a:p>
            <a:pPr algn="just">
              <a:lnSpc>
                <a:spcPct val="150000"/>
              </a:lnSpc>
            </a:pPr>
            <a:endParaRPr lang="en-US" sz="2200" dirty="0" smtClean="0"/>
          </a:p>
          <a:p>
            <a:pPr algn="just"/>
            <a:endParaRPr lang="en-US" sz="2200" dirty="0"/>
          </a:p>
        </p:txBody>
      </p:sp>
    </p:spTree>
    <p:extLst>
      <p:ext uri="{BB962C8B-B14F-4D97-AF65-F5344CB8AC3E}">
        <p14:creationId xmlns="" xmlns:p14="http://schemas.microsoft.com/office/powerpoint/2010/main" val="15724164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algn="just">
              <a:buNone/>
            </a:pPr>
            <a:r>
              <a:rPr lang="en-US" sz="2800" dirty="0" smtClean="0"/>
              <a:t>    </a:t>
            </a:r>
            <a:r>
              <a:rPr lang="en-US" sz="2800" b="1" dirty="0" smtClean="0"/>
              <a:t>Job bidding </a:t>
            </a:r>
            <a:r>
              <a:rPr lang="en-US" sz="2800" dirty="0" smtClean="0"/>
              <a:t>is a procedure that allows </a:t>
            </a:r>
            <a:r>
              <a:rPr lang="en-US" sz="2800" dirty="0" smtClean="0">
                <a:solidFill>
                  <a:srgbClr val="00B050"/>
                </a:solidFill>
              </a:rPr>
              <a:t>employees who believe </a:t>
            </a:r>
            <a:r>
              <a:rPr lang="en-US" sz="2800" dirty="0" smtClean="0"/>
              <a:t>that they possess the required qualifications to apply for a posted job.</a:t>
            </a:r>
            <a:endParaRPr lang="en-US" dirty="0" smtClean="0"/>
          </a:p>
          <a:p>
            <a:pPr algn="just"/>
            <a:r>
              <a:rPr lang="en-US" b="1" dirty="0"/>
              <a:t>Employee </a:t>
            </a:r>
            <a:r>
              <a:rPr lang="en-US" b="1" dirty="0" smtClean="0"/>
              <a:t>referrals:</a:t>
            </a:r>
          </a:p>
          <a:p>
            <a:pPr algn="just"/>
            <a:r>
              <a:rPr lang="en-US" dirty="0" smtClean="0"/>
              <a:t>It means using personal contacts to locate job opportunities.</a:t>
            </a:r>
          </a:p>
          <a:p>
            <a:pPr algn="just"/>
            <a:r>
              <a:rPr lang="en-US" dirty="0" smtClean="0"/>
              <a:t>It’s a recommendation from a current employee regarding a job applicants.</a:t>
            </a:r>
          </a:p>
          <a:p>
            <a:pPr algn="just"/>
            <a:r>
              <a:rPr lang="en-US" dirty="0" smtClean="0"/>
              <a:t>Logical is </a:t>
            </a:r>
            <a:r>
              <a:rPr lang="en-US" dirty="0" smtClean="0">
                <a:solidFill>
                  <a:srgbClr val="00B050"/>
                </a:solidFill>
              </a:rPr>
              <a:t>“ it take one to know one”.</a:t>
            </a:r>
          </a:p>
          <a:p>
            <a:pPr algn="just"/>
            <a:r>
              <a:rPr lang="en-US" dirty="0" smtClean="0">
                <a:solidFill>
                  <a:srgbClr val="00B050"/>
                </a:solidFill>
              </a:rPr>
              <a:t>Ex- </a:t>
            </a:r>
            <a:r>
              <a:rPr lang="en-US" dirty="0" smtClean="0">
                <a:solidFill>
                  <a:srgbClr val="0070C0"/>
                </a:solidFill>
              </a:rPr>
              <a:t>Polaris software labs, CT solution, cisco system, intel, IBM give incentive on employee referral system.</a:t>
            </a:r>
            <a:endParaRPr lang="en-US" dirty="0">
              <a:solidFill>
                <a:srgbClr val="0070C0"/>
              </a:solidFill>
            </a:endParaRPr>
          </a:p>
          <a:p>
            <a:pPr algn="just"/>
            <a:endParaRPr lang="en-US" dirty="0">
              <a:solidFill>
                <a:srgbClr val="0070C0"/>
              </a:solidFill>
            </a:endParaRPr>
          </a:p>
        </p:txBody>
      </p:sp>
    </p:spTree>
    <p:extLst>
      <p:ext uri="{BB962C8B-B14F-4D97-AF65-F5344CB8AC3E}">
        <p14:creationId xmlns="" xmlns:p14="http://schemas.microsoft.com/office/powerpoint/2010/main" val="306079770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457200"/>
          </a:xfrm>
        </p:spPr>
        <p:txBody>
          <a:bodyPr>
            <a:noAutofit/>
          </a:bodyPr>
          <a:lstStyle/>
          <a:p>
            <a:r>
              <a:rPr lang="en-US" sz="2800" dirty="0" smtClean="0"/>
              <a:t>Direct methods</a:t>
            </a:r>
            <a:endParaRPr lang="en-US" sz="2800" dirty="0"/>
          </a:p>
        </p:txBody>
      </p:sp>
      <p:sp>
        <p:nvSpPr>
          <p:cNvPr id="3" name="Content Placeholder 2"/>
          <p:cNvSpPr>
            <a:spLocks noGrp="1"/>
          </p:cNvSpPr>
          <p:nvPr>
            <p:ph idx="1"/>
          </p:nvPr>
        </p:nvSpPr>
        <p:spPr>
          <a:xfrm>
            <a:off x="533400" y="1143000"/>
            <a:ext cx="8229600" cy="4906963"/>
          </a:xfrm>
        </p:spPr>
        <p:txBody>
          <a:bodyPr>
            <a:normAutofit lnSpcReduction="10000"/>
          </a:bodyPr>
          <a:lstStyle/>
          <a:p>
            <a:pPr algn="just">
              <a:lnSpc>
                <a:spcPct val="150000"/>
              </a:lnSpc>
            </a:pPr>
            <a:r>
              <a:rPr lang="en-US" sz="2400" dirty="0" smtClean="0">
                <a:solidFill>
                  <a:srgbClr val="00B050"/>
                </a:solidFill>
              </a:rPr>
              <a:t>Campus recruitment: </a:t>
            </a:r>
            <a:r>
              <a:rPr lang="en-US" sz="2400" dirty="0" smtClean="0"/>
              <a:t>it is a method of recruiting by visiting and participating in college campus and their placement centers.</a:t>
            </a:r>
          </a:p>
          <a:p>
            <a:pPr algn="just">
              <a:lnSpc>
                <a:spcPct val="150000"/>
              </a:lnSpc>
            </a:pPr>
            <a:r>
              <a:rPr lang="en-US" sz="2400" dirty="0" smtClean="0">
                <a:solidFill>
                  <a:srgbClr val="FF0000"/>
                </a:solidFill>
              </a:rPr>
              <a:t>WIPRO, Infosys, Tata Motors, Intel, Convergys</a:t>
            </a:r>
            <a:r>
              <a:rPr lang="en-US" sz="2400" dirty="0" smtClean="0"/>
              <a:t> have an excellent relationship with leading technological institutes and universities to recruit fresher's , who posses skill and knowledge in online testing programmed.</a:t>
            </a:r>
          </a:p>
          <a:p>
            <a:pPr algn="just">
              <a:lnSpc>
                <a:spcPct val="150000"/>
              </a:lnSpc>
            </a:pPr>
            <a:r>
              <a:rPr lang="en-US" sz="2400" dirty="0" smtClean="0"/>
              <a:t>Companies like </a:t>
            </a:r>
            <a:r>
              <a:rPr lang="en-US" sz="2400" dirty="0" smtClean="0">
                <a:solidFill>
                  <a:srgbClr val="FF0000"/>
                </a:solidFill>
              </a:rPr>
              <a:t>HLL, Pantaloons retail, Reliance Retail Industries,</a:t>
            </a:r>
            <a:r>
              <a:rPr lang="en-US" sz="2400" dirty="0" smtClean="0"/>
              <a:t> have joined hands with leading management institute in creating specialized courses required by the retailing and logistic business.</a:t>
            </a:r>
          </a:p>
          <a:p>
            <a:pPr algn="just"/>
            <a:endParaRPr lang="en-US" dirty="0" smtClean="0"/>
          </a:p>
          <a:p>
            <a:pPr algn="just"/>
            <a:endParaRPr lang="en-US" dirty="0"/>
          </a:p>
        </p:txBody>
      </p:sp>
    </p:spTree>
    <p:extLst>
      <p:ext uri="{BB962C8B-B14F-4D97-AF65-F5344CB8AC3E}">
        <p14:creationId xmlns="" xmlns:p14="http://schemas.microsoft.com/office/powerpoint/2010/main" val="33663762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2800" dirty="0" smtClean="0"/>
              <a:t>Indirect methods</a:t>
            </a:r>
            <a:endParaRPr lang="en-US" sz="2800" dirty="0"/>
          </a:p>
        </p:txBody>
      </p:sp>
      <p:sp>
        <p:nvSpPr>
          <p:cNvPr id="3" name="Content Placeholder 2"/>
          <p:cNvSpPr>
            <a:spLocks noGrp="1"/>
          </p:cNvSpPr>
          <p:nvPr>
            <p:ph idx="1"/>
          </p:nvPr>
        </p:nvSpPr>
        <p:spPr>
          <a:xfrm>
            <a:off x="457200" y="990600"/>
            <a:ext cx="8229600" cy="5135563"/>
          </a:xfrm>
        </p:spPr>
        <p:txBody>
          <a:bodyPr>
            <a:normAutofit/>
          </a:bodyPr>
          <a:lstStyle/>
          <a:p>
            <a:pPr algn="just"/>
            <a:r>
              <a:rPr lang="en-US" b="1" dirty="0" smtClean="0"/>
              <a:t>Advertisement:</a:t>
            </a:r>
            <a:r>
              <a:rPr lang="en-US" dirty="0" smtClean="0"/>
              <a:t> the add generally give a brief outline of the job responsibilities, compensation package, prospects in the organization.</a:t>
            </a:r>
          </a:p>
          <a:p>
            <a:r>
              <a:rPr lang="en-US" b="1" dirty="0" smtClean="0"/>
              <a:t>Condition:</a:t>
            </a:r>
          </a:p>
          <a:p>
            <a:pPr algn="just"/>
            <a:r>
              <a:rPr lang="en-US" dirty="0" smtClean="0"/>
              <a:t>When the organisation intends to reach a large target group .</a:t>
            </a:r>
          </a:p>
          <a:p>
            <a:pPr algn="just"/>
            <a:r>
              <a:rPr lang="en-US" dirty="0" smtClean="0"/>
              <a:t>The organisation wants a fairly good number of talented people who are geographically spread out.</a:t>
            </a:r>
          </a:p>
          <a:p>
            <a:pPr marL="514350" indent="-514350">
              <a:buFont typeface="+mj-lt"/>
              <a:buAutoNum type="arabicPeriod"/>
            </a:pPr>
            <a:r>
              <a:rPr lang="en-US" dirty="0" smtClean="0"/>
              <a:t>News paper adds</a:t>
            </a:r>
          </a:p>
          <a:p>
            <a:pPr marL="514350" indent="-514350">
              <a:buFont typeface="+mj-lt"/>
              <a:buAutoNum type="arabicPeriod"/>
            </a:pPr>
            <a:r>
              <a:rPr lang="en-US" dirty="0" smtClean="0"/>
              <a:t>Television and radio adds</a:t>
            </a:r>
            <a:endParaRPr lang="en-US" dirty="0"/>
          </a:p>
        </p:txBody>
      </p:sp>
    </p:spTree>
    <p:extLst>
      <p:ext uri="{BB962C8B-B14F-4D97-AF65-F5344CB8AC3E}">
        <p14:creationId xmlns="" xmlns:p14="http://schemas.microsoft.com/office/powerpoint/2010/main" val="19371697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304800"/>
          </a:xfrm>
        </p:spPr>
        <p:txBody>
          <a:bodyPr>
            <a:noAutofit/>
          </a:bodyPr>
          <a:lstStyle/>
          <a:p>
            <a:r>
              <a:rPr lang="en-US" sz="2800" dirty="0">
                <a:solidFill>
                  <a:srgbClr val="00B050"/>
                </a:solidFill>
              </a:rPr>
              <a:t>News paper adds</a:t>
            </a:r>
            <a:br>
              <a:rPr lang="en-US" sz="2800" dirty="0">
                <a:solidFill>
                  <a:srgbClr val="00B050"/>
                </a:solidFill>
              </a:rPr>
            </a:br>
            <a:endParaRPr lang="en-US" sz="2800" dirty="0"/>
          </a:p>
        </p:txBody>
      </p:sp>
      <p:sp>
        <p:nvSpPr>
          <p:cNvPr id="3" name="Content Placeholder 2"/>
          <p:cNvSpPr>
            <a:spLocks noGrp="1"/>
          </p:cNvSpPr>
          <p:nvPr>
            <p:ph idx="1"/>
          </p:nvPr>
        </p:nvSpPr>
        <p:spPr>
          <a:xfrm>
            <a:off x="457200" y="1066800"/>
            <a:ext cx="8229600" cy="5059363"/>
          </a:xfrm>
        </p:spPr>
        <p:txBody>
          <a:bodyPr/>
          <a:lstStyle/>
          <a:p>
            <a:pPr algn="just"/>
            <a:r>
              <a:rPr lang="en-US" dirty="0" smtClean="0"/>
              <a:t>Easy to place job adds without much of a lead time.</a:t>
            </a:r>
          </a:p>
          <a:p>
            <a:pPr algn="just"/>
            <a:r>
              <a:rPr lang="en-US" b="1" dirty="0" smtClean="0"/>
              <a:t>Blind box </a:t>
            </a:r>
            <a:r>
              <a:rPr lang="en-US" dirty="0" smtClean="0"/>
              <a:t>ads in news paper especially for filling the lower level positions. </a:t>
            </a:r>
          </a:p>
          <a:p>
            <a:pPr algn="just"/>
            <a:r>
              <a:rPr lang="en-US" dirty="0">
                <a:solidFill>
                  <a:srgbClr val="00B050"/>
                </a:solidFill>
              </a:rPr>
              <a:t>Television and radio adds</a:t>
            </a:r>
          </a:p>
          <a:p>
            <a:pPr algn="just"/>
            <a:r>
              <a:rPr lang="en-US" dirty="0" smtClean="0"/>
              <a:t>These ads are more likely to reach individuals who are not actively seeking employment.</a:t>
            </a:r>
          </a:p>
          <a:p>
            <a:pPr algn="just"/>
            <a:r>
              <a:rPr lang="en-US" dirty="0" smtClean="0"/>
              <a:t>Situations where hiring need are urgent, these ads give quick result.</a:t>
            </a:r>
          </a:p>
          <a:p>
            <a:pPr algn="just"/>
            <a:endParaRPr lang="en-US" dirty="0"/>
          </a:p>
        </p:txBody>
      </p:sp>
    </p:spTree>
    <p:extLst>
      <p:ext uri="{BB962C8B-B14F-4D97-AF65-F5344CB8AC3E}">
        <p14:creationId xmlns="" xmlns:p14="http://schemas.microsoft.com/office/powerpoint/2010/main" val="32067096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400" dirty="0" smtClean="0"/>
              <a:t>Third Party Methods </a:t>
            </a:r>
            <a:endParaRPr lang="en-US" sz="2400" dirty="0"/>
          </a:p>
        </p:txBody>
      </p:sp>
      <p:sp>
        <p:nvSpPr>
          <p:cNvPr id="3" name="Content Placeholder 2"/>
          <p:cNvSpPr>
            <a:spLocks noGrp="1"/>
          </p:cNvSpPr>
          <p:nvPr>
            <p:ph idx="1"/>
          </p:nvPr>
        </p:nvSpPr>
        <p:spPr>
          <a:xfrm>
            <a:off x="457200" y="1143000"/>
            <a:ext cx="8229600" cy="4983163"/>
          </a:xfrm>
        </p:spPr>
        <p:txBody>
          <a:bodyPr/>
          <a:lstStyle/>
          <a:p>
            <a:r>
              <a:rPr lang="en-US" dirty="0" smtClean="0"/>
              <a:t>Private employment search firms</a:t>
            </a:r>
          </a:p>
          <a:p>
            <a:r>
              <a:rPr lang="en-US" dirty="0" smtClean="0"/>
              <a:t>Employment exchange (1959)</a:t>
            </a:r>
          </a:p>
          <a:p>
            <a:r>
              <a:rPr lang="en-US" dirty="0" smtClean="0"/>
              <a:t>Get hiring and contractors</a:t>
            </a:r>
          </a:p>
          <a:p>
            <a:r>
              <a:rPr lang="en-US" dirty="0" smtClean="0"/>
              <a:t>Unsolicited applicants/ walk in</a:t>
            </a:r>
          </a:p>
          <a:p>
            <a:r>
              <a:rPr lang="en-US" dirty="0" smtClean="0"/>
              <a:t>Internet recruiting</a:t>
            </a:r>
          </a:p>
          <a:p>
            <a:endParaRPr lang="en-US" dirty="0"/>
          </a:p>
        </p:txBody>
      </p:sp>
    </p:spTree>
    <p:extLst>
      <p:ext uri="{BB962C8B-B14F-4D97-AF65-F5344CB8AC3E}">
        <p14:creationId xmlns="" xmlns:p14="http://schemas.microsoft.com/office/powerpoint/2010/main" val="19956317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800" dirty="0" smtClean="0"/>
              <a:t>New approach to recruitment</a:t>
            </a:r>
            <a:endParaRPr lang="en-US" sz="2800" dirty="0"/>
          </a:p>
        </p:txBody>
      </p:sp>
      <p:sp>
        <p:nvSpPr>
          <p:cNvPr id="3" name="Content Placeholder 2"/>
          <p:cNvSpPr>
            <a:spLocks noGrp="1"/>
          </p:cNvSpPr>
          <p:nvPr>
            <p:ph idx="1"/>
          </p:nvPr>
        </p:nvSpPr>
        <p:spPr>
          <a:xfrm>
            <a:off x="457200" y="1143000"/>
            <a:ext cx="8229600" cy="4983163"/>
          </a:xfrm>
        </p:spPr>
        <p:txBody>
          <a:bodyPr>
            <a:normAutofit/>
          </a:bodyPr>
          <a:lstStyle/>
          <a:p>
            <a:pPr algn="just"/>
            <a:r>
              <a:rPr lang="en-US" dirty="0" smtClean="0">
                <a:solidFill>
                  <a:srgbClr val="00B050"/>
                </a:solidFill>
              </a:rPr>
              <a:t>Employer branding: </a:t>
            </a:r>
            <a:r>
              <a:rPr lang="en-US" dirty="0" smtClean="0"/>
              <a:t>The image of the company must be good, really good. Company itself selling its name .Ex- </a:t>
            </a:r>
            <a:r>
              <a:rPr lang="en-US" dirty="0" smtClean="0">
                <a:solidFill>
                  <a:srgbClr val="00B050"/>
                </a:solidFill>
              </a:rPr>
              <a:t>American express, Starbucks., Intel, Amazon, Southwest Airlines</a:t>
            </a:r>
            <a:endParaRPr lang="en-US" dirty="0" smtClean="0"/>
          </a:p>
          <a:p>
            <a:pPr>
              <a:buNone/>
            </a:pPr>
            <a:endParaRPr lang="en-US" dirty="0" smtClean="0"/>
          </a:p>
          <a:p>
            <a:r>
              <a:rPr lang="en-US" dirty="0" smtClean="0"/>
              <a:t>HCL ----- promotes itself as idea factory.</a:t>
            </a:r>
          </a:p>
          <a:p>
            <a:r>
              <a:rPr lang="en-US" dirty="0" smtClean="0"/>
              <a:t>HSBC----- nursery for talent</a:t>
            </a:r>
          </a:p>
          <a:p>
            <a:r>
              <a:rPr lang="en-US" dirty="0" smtClean="0"/>
              <a:t>Marriott Hotel India ------ caring institution.</a:t>
            </a:r>
          </a:p>
          <a:p>
            <a:r>
              <a:rPr lang="en-US" dirty="0" smtClean="0"/>
              <a:t>Canon India-----teamwork and team spirit</a:t>
            </a:r>
          </a:p>
          <a:p>
            <a:r>
              <a:rPr lang="en-US" dirty="0" smtClean="0"/>
              <a:t>Mind tree-----honest communication with employees</a:t>
            </a:r>
          </a:p>
          <a:p>
            <a:r>
              <a:rPr lang="en-US" dirty="0" smtClean="0"/>
              <a:t>J&amp;J—retain talent</a:t>
            </a:r>
            <a:endParaRPr lang="en-US" dirty="0"/>
          </a:p>
        </p:txBody>
      </p:sp>
    </p:spTree>
    <p:extLst>
      <p:ext uri="{BB962C8B-B14F-4D97-AF65-F5344CB8AC3E}">
        <p14:creationId xmlns="" xmlns:p14="http://schemas.microsoft.com/office/powerpoint/2010/main" val="129181046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411162"/>
          </a:xfrm>
        </p:spPr>
        <p:txBody>
          <a:bodyPr>
            <a:normAutofit fontScale="90000"/>
          </a:bodyPr>
          <a:lstStyle/>
          <a:p>
            <a:r>
              <a:rPr lang="en-US" dirty="0" smtClean="0"/>
              <a:t>Other sources of recruitment</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sz="2800" dirty="0" smtClean="0">
                <a:solidFill>
                  <a:srgbClr val="FF0000"/>
                </a:solidFill>
              </a:rPr>
              <a:t>Nepotism </a:t>
            </a:r>
            <a:r>
              <a:rPr lang="en-US" sz="2800" dirty="0" smtClean="0"/>
              <a:t>: relatives will be an inevitable components of recruitment programs in family owned business.</a:t>
            </a:r>
            <a:endParaRPr lang="en-US" sz="2800" dirty="0"/>
          </a:p>
          <a:p>
            <a:pPr algn="just"/>
            <a:r>
              <a:rPr lang="en-US" sz="2800" dirty="0" smtClean="0">
                <a:solidFill>
                  <a:srgbClr val="FF0000"/>
                </a:solidFill>
              </a:rPr>
              <a:t>Leasing:  </a:t>
            </a:r>
            <a:r>
              <a:rPr lang="en-US" sz="2800" dirty="0" smtClean="0"/>
              <a:t>to adjust short term fluctuation in workforce requirement, the possibility of leasing or temporary leasing for few days or weeks for a specific task is at time considered.</a:t>
            </a:r>
          </a:p>
          <a:p>
            <a:pPr algn="just"/>
            <a:endParaRPr lang="en-US" sz="2800" dirty="0"/>
          </a:p>
        </p:txBody>
      </p:sp>
    </p:spTree>
    <p:extLst>
      <p:ext uri="{BB962C8B-B14F-4D97-AF65-F5344CB8AC3E}">
        <p14:creationId xmlns="" xmlns:p14="http://schemas.microsoft.com/office/powerpoint/2010/main" val="75629679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09600"/>
          </a:xfrm>
        </p:spPr>
        <p:txBody>
          <a:bodyPr>
            <a:noAutofit/>
          </a:bodyPr>
          <a:lstStyle/>
          <a:p>
            <a:r>
              <a:rPr lang="en-US" sz="2400" dirty="0"/>
              <a:t>Evaluating recruiting cost and benefit</a:t>
            </a:r>
            <a:br>
              <a:rPr lang="en-US" sz="2400" dirty="0"/>
            </a:br>
            <a:endParaRPr lang="en-US" sz="2400" dirty="0"/>
          </a:p>
        </p:txBody>
      </p:sp>
      <p:sp>
        <p:nvSpPr>
          <p:cNvPr id="3" name="Content Placeholder 2"/>
          <p:cNvSpPr>
            <a:spLocks noGrp="1"/>
          </p:cNvSpPr>
          <p:nvPr>
            <p:ph idx="1"/>
          </p:nvPr>
        </p:nvSpPr>
        <p:spPr>
          <a:xfrm>
            <a:off x="457200" y="1219200"/>
            <a:ext cx="8229600" cy="4906963"/>
          </a:xfrm>
        </p:spPr>
        <p:txBody>
          <a:bodyPr/>
          <a:lstStyle/>
          <a:p>
            <a:pPr algn="just"/>
            <a:r>
              <a:rPr lang="en-US" dirty="0" smtClean="0">
                <a:solidFill>
                  <a:srgbClr val="FF0000"/>
                </a:solidFill>
              </a:rPr>
              <a:t>Cost</a:t>
            </a:r>
            <a:r>
              <a:rPr lang="en-US" dirty="0" smtClean="0"/>
              <a:t>: direct cost and indirect cost</a:t>
            </a:r>
          </a:p>
          <a:p>
            <a:pPr algn="just"/>
            <a:r>
              <a:rPr lang="en-US" dirty="0" smtClean="0">
                <a:solidFill>
                  <a:srgbClr val="FF0000"/>
                </a:solidFill>
              </a:rPr>
              <a:t>Direct cost: </a:t>
            </a:r>
            <a:r>
              <a:rPr lang="en-US" dirty="0" smtClean="0"/>
              <a:t>advertisement, recruiter's salaries, travel agency fees, fax, postage</a:t>
            </a:r>
          </a:p>
          <a:p>
            <a:pPr algn="just"/>
            <a:r>
              <a:rPr lang="en-US" dirty="0" smtClean="0"/>
              <a:t>Indirect cost; involvement of operating mangers, public relations, image.</a:t>
            </a:r>
          </a:p>
          <a:p>
            <a:pPr algn="just"/>
            <a:r>
              <a:rPr lang="en-US" dirty="0" smtClean="0">
                <a:solidFill>
                  <a:srgbClr val="FF0000"/>
                </a:solidFill>
              </a:rPr>
              <a:t>Cost benefit-</a:t>
            </a:r>
            <a:r>
              <a:rPr lang="en-US" dirty="0" smtClean="0"/>
              <a:t>-- each source can be calculated comparing the length of time applicants from each source stay in the organisation.</a:t>
            </a:r>
          </a:p>
          <a:p>
            <a:pPr algn="just"/>
            <a:endParaRPr lang="en-US" dirty="0"/>
          </a:p>
        </p:txBody>
      </p:sp>
    </p:spTree>
    <p:extLst>
      <p:ext uri="{BB962C8B-B14F-4D97-AF65-F5344CB8AC3E}">
        <p14:creationId xmlns="" xmlns:p14="http://schemas.microsoft.com/office/powerpoint/2010/main" val="4922833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200" dirty="0" smtClean="0"/>
              <a:t> S</a:t>
            </a:r>
            <a:r>
              <a:rPr lang="en-US" sz="3600" dirty="0" smtClean="0"/>
              <a:t>election </a:t>
            </a:r>
            <a:endParaRPr lang="en-US" sz="3600" dirty="0"/>
          </a:p>
        </p:txBody>
      </p:sp>
      <p:sp>
        <p:nvSpPr>
          <p:cNvPr id="3" name="Content Placeholder 2"/>
          <p:cNvSpPr>
            <a:spLocks noGrp="1"/>
          </p:cNvSpPr>
          <p:nvPr>
            <p:ph idx="1"/>
          </p:nvPr>
        </p:nvSpPr>
        <p:spPr>
          <a:xfrm>
            <a:off x="457200" y="1143000"/>
            <a:ext cx="8229600" cy="4983163"/>
          </a:xfrm>
        </p:spPr>
        <p:txBody>
          <a:bodyPr/>
          <a:lstStyle/>
          <a:p>
            <a:pPr algn="just"/>
            <a:r>
              <a:rPr lang="en-US" dirty="0" smtClean="0"/>
              <a:t>The select means to choose.</a:t>
            </a:r>
          </a:p>
          <a:p>
            <a:pPr algn="just"/>
            <a:r>
              <a:rPr lang="en-US" dirty="0" smtClean="0"/>
              <a:t>Selection is the process of picking individuals who have relevant qualifications to fill jobs in an organization.</a:t>
            </a:r>
          </a:p>
          <a:p>
            <a:pPr algn="just"/>
            <a:r>
              <a:rPr lang="en-US" dirty="0" smtClean="0"/>
              <a:t>Don’t </a:t>
            </a:r>
            <a:r>
              <a:rPr lang="en-US" dirty="0" smtClean="0">
                <a:solidFill>
                  <a:srgbClr val="FF0000"/>
                </a:solidFill>
              </a:rPr>
              <a:t>buy bad apple</a:t>
            </a:r>
            <a:r>
              <a:rPr lang="en-US" dirty="0" smtClean="0"/>
              <a:t>.</a:t>
            </a:r>
            <a:endParaRPr lang="en-US" dirty="0"/>
          </a:p>
        </p:txBody>
      </p:sp>
    </p:spTree>
    <p:extLst>
      <p:ext uri="{BB962C8B-B14F-4D97-AF65-F5344CB8AC3E}">
        <p14:creationId xmlns="" xmlns:p14="http://schemas.microsoft.com/office/powerpoint/2010/main" val="30270582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4294967295"/>
          </p:nvPr>
        </p:nvPicPr>
        <p:blipFill>
          <a:blip r:embed="rId2"/>
          <a:stretch>
            <a:fillRect/>
          </a:stretch>
        </p:blipFill>
        <p:spPr>
          <a:xfrm>
            <a:off x="990600" y="457200"/>
            <a:ext cx="8153400" cy="5791200"/>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Process </a:t>
            </a:r>
            <a:endParaRPr lang="en-US" dirty="0"/>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3991431692"/>
              </p:ext>
            </p:extLst>
          </p:nvPr>
        </p:nvGraphicFramePr>
        <p:xfrm>
          <a:off x="457200" y="838198"/>
          <a:ext cx="8229600" cy="5828861"/>
        </p:xfrm>
        <a:graphic>
          <a:graphicData uri="http://schemas.openxmlformats.org/drawingml/2006/table">
            <a:tbl>
              <a:tblPr firstRow="1" bandRow="1">
                <a:tableStyleId>{5C22544A-7EE6-4342-B048-85BDC9FD1C3A}</a:tableStyleId>
              </a:tblPr>
              <a:tblGrid>
                <a:gridCol w="2590800"/>
                <a:gridCol w="5638800"/>
              </a:tblGrid>
              <a:tr h="661482">
                <a:tc>
                  <a:txBody>
                    <a:bodyPr/>
                    <a:lstStyle/>
                    <a:p>
                      <a:r>
                        <a:rPr lang="en-US" sz="2000" dirty="0" smtClean="0"/>
                        <a:t>Step1 </a:t>
                      </a:r>
                      <a:endParaRPr lang="en-US" sz="2000" dirty="0"/>
                    </a:p>
                  </a:txBody>
                  <a:tcPr/>
                </a:tc>
                <a:tc>
                  <a:txBody>
                    <a:bodyPr/>
                    <a:lstStyle/>
                    <a:p>
                      <a:r>
                        <a:rPr lang="en-US" sz="2000" dirty="0" smtClean="0"/>
                        <a:t>Reception</a:t>
                      </a:r>
                      <a:endParaRPr lang="en-US" sz="2000" dirty="0"/>
                    </a:p>
                  </a:txBody>
                  <a:tcPr/>
                </a:tc>
              </a:tr>
              <a:tr h="738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Step</a:t>
                      </a:r>
                      <a:r>
                        <a:rPr lang="en-US" sz="2000" baseline="0" dirty="0" smtClean="0"/>
                        <a:t> 2</a:t>
                      </a:r>
                      <a:endParaRPr lang="en-US" sz="2000" dirty="0" smtClean="0"/>
                    </a:p>
                    <a:p>
                      <a:endParaRPr lang="en-US" sz="2000" dirty="0"/>
                    </a:p>
                  </a:txBody>
                  <a:tcPr/>
                </a:tc>
                <a:tc>
                  <a:txBody>
                    <a:bodyPr/>
                    <a:lstStyle/>
                    <a:p>
                      <a:r>
                        <a:rPr lang="en-US" sz="2000" dirty="0" smtClean="0"/>
                        <a:t>Screening interview</a:t>
                      </a:r>
                      <a:endParaRPr lang="en-US" sz="2000" dirty="0"/>
                    </a:p>
                  </a:txBody>
                  <a:tcPr/>
                </a:tc>
              </a:tr>
              <a:tr h="738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Step</a:t>
                      </a:r>
                      <a:r>
                        <a:rPr lang="en-US" sz="2000" baseline="0" dirty="0" smtClean="0"/>
                        <a:t> 3</a:t>
                      </a:r>
                      <a:endParaRPr lang="en-US" sz="2000" dirty="0" smtClean="0"/>
                    </a:p>
                    <a:p>
                      <a:endParaRPr lang="en-US" sz="2000" dirty="0"/>
                    </a:p>
                  </a:txBody>
                  <a:tcPr/>
                </a:tc>
                <a:tc>
                  <a:txBody>
                    <a:bodyPr/>
                    <a:lstStyle/>
                    <a:p>
                      <a:r>
                        <a:rPr lang="en-US" sz="2000" dirty="0" smtClean="0"/>
                        <a:t>Application blank</a:t>
                      </a:r>
                      <a:endParaRPr lang="en-US" sz="2000" dirty="0"/>
                    </a:p>
                  </a:txBody>
                  <a:tcPr/>
                </a:tc>
              </a:tr>
              <a:tr h="738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Step</a:t>
                      </a:r>
                      <a:r>
                        <a:rPr lang="en-US" sz="2000" baseline="0" dirty="0" smtClean="0"/>
                        <a:t> 4</a:t>
                      </a:r>
                      <a:endParaRPr lang="en-US" sz="2000" dirty="0" smtClean="0"/>
                    </a:p>
                    <a:p>
                      <a:endParaRPr lang="en-US" sz="2000" dirty="0"/>
                    </a:p>
                  </a:txBody>
                  <a:tcPr/>
                </a:tc>
                <a:tc>
                  <a:txBody>
                    <a:bodyPr/>
                    <a:lstStyle/>
                    <a:p>
                      <a:r>
                        <a:rPr lang="en-US" sz="2000" dirty="0" smtClean="0"/>
                        <a:t>Selection test</a:t>
                      </a:r>
                      <a:endParaRPr lang="en-US" sz="2000" dirty="0"/>
                    </a:p>
                  </a:txBody>
                  <a:tcPr/>
                </a:tc>
              </a:tr>
              <a:tr h="738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Step</a:t>
                      </a:r>
                      <a:r>
                        <a:rPr lang="en-US" sz="2000" baseline="0" dirty="0" smtClean="0"/>
                        <a:t> 5</a:t>
                      </a:r>
                      <a:endParaRPr lang="en-US" sz="2000" dirty="0" smtClean="0"/>
                    </a:p>
                    <a:p>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Selection interview</a:t>
                      </a:r>
                    </a:p>
                    <a:p>
                      <a:endParaRPr lang="en-US" sz="2000" dirty="0"/>
                    </a:p>
                  </a:txBody>
                  <a:tcPr/>
                </a:tc>
              </a:tr>
              <a:tr h="738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Step</a:t>
                      </a:r>
                      <a:r>
                        <a:rPr lang="en-US" sz="2000" baseline="0" dirty="0" smtClean="0"/>
                        <a:t> 6</a:t>
                      </a:r>
                      <a:endParaRPr lang="en-US" sz="2000" dirty="0" smtClean="0"/>
                    </a:p>
                    <a:p>
                      <a:endParaRPr lang="en-US" sz="2000" dirty="0"/>
                    </a:p>
                  </a:txBody>
                  <a:tcPr/>
                </a:tc>
                <a:tc>
                  <a:txBody>
                    <a:bodyPr/>
                    <a:lstStyle/>
                    <a:p>
                      <a:r>
                        <a:rPr lang="en-US" sz="2000" dirty="0" smtClean="0"/>
                        <a:t>Medical exam</a:t>
                      </a:r>
                      <a:endParaRPr lang="en-US" sz="2000" dirty="0"/>
                    </a:p>
                  </a:txBody>
                  <a:tcPr/>
                </a:tc>
              </a:tr>
              <a:tr h="738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Step</a:t>
                      </a:r>
                      <a:r>
                        <a:rPr lang="en-US" sz="2000" baseline="0" dirty="0" smtClean="0"/>
                        <a:t> 7</a:t>
                      </a:r>
                      <a:endParaRPr lang="en-US" sz="2000" dirty="0" smtClean="0"/>
                    </a:p>
                    <a:p>
                      <a:endParaRPr lang="en-US" sz="2000" dirty="0"/>
                    </a:p>
                  </a:txBody>
                  <a:tcPr/>
                </a:tc>
                <a:tc>
                  <a:txBody>
                    <a:bodyPr/>
                    <a:lstStyle/>
                    <a:p>
                      <a:r>
                        <a:rPr lang="en-US" sz="2000" dirty="0" smtClean="0"/>
                        <a:t>Reference checks</a:t>
                      </a:r>
                      <a:endParaRPr lang="en-US" sz="2000" dirty="0"/>
                    </a:p>
                  </a:txBody>
                  <a:tcPr/>
                </a:tc>
              </a:tr>
              <a:tr h="738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Step</a:t>
                      </a:r>
                      <a:r>
                        <a:rPr lang="en-US" sz="2000" baseline="0" dirty="0" smtClean="0"/>
                        <a:t> 8</a:t>
                      </a:r>
                      <a:endParaRPr lang="en-US" sz="2000" dirty="0" smtClean="0"/>
                    </a:p>
                    <a:p>
                      <a:endParaRPr lang="en-US" sz="2000" dirty="0"/>
                    </a:p>
                  </a:txBody>
                  <a:tcPr/>
                </a:tc>
                <a:tc>
                  <a:txBody>
                    <a:bodyPr/>
                    <a:lstStyle/>
                    <a:p>
                      <a:r>
                        <a:rPr lang="en-US" sz="2000" dirty="0" smtClean="0"/>
                        <a:t>Hiring decision</a:t>
                      </a:r>
                      <a:endParaRPr lang="en-US" sz="2000" dirty="0"/>
                    </a:p>
                  </a:txBody>
                  <a:tcPr/>
                </a:tc>
              </a:tr>
            </a:tbl>
          </a:graphicData>
        </a:graphic>
      </p:graphicFrame>
    </p:spTree>
    <p:extLst>
      <p:ext uri="{BB962C8B-B14F-4D97-AF65-F5344CB8AC3E}">
        <p14:creationId xmlns="" xmlns:p14="http://schemas.microsoft.com/office/powerpoint/2010/main" val="6739132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258762"/>
          </a:xfrm>
        </p:spPr>
        <p:txBody>
          <a:bodyPr>
            <a:noAutofit/>
          </a:bodyPr>
          <a:lstStyle/>
          <a:p>
            <a:r>
              <a:rPr lang="en-US" sz="2400" dirty="0" smtClean="0"/>
              <a:t>Selection test</a:t>
            </a:r>
            <a:endParaRPr lang="en-US" sz="2400" dirty="0"/>
          </a:p>
        </p:txBody>
      </p:sp>
      <p:sp>
        <p:nvSpPr>
          <p:cNvPr id="3" name="Content Placeholder 2"/>
          <p:cNvSpPr>
            <a:spLocks noGrp="1"/>
          </p:cNvSpPr>
          <p:nvPr>
            <p:ph idx="1"/>
          </p:nvPr>
        </p:nvSpPr>
        <p:spPr>
          <a:xfrm>
            <a:off x="457200" y="762000"/>
            <a:ext cx="8229600" cy="5791200"/>
          </a:xfrm>
        </p:spPr>
        <p:txBody>
          <a:bodyPr>
            <a:normAutofit fontScale="85000" lnSpcReduction="20000"/>
          </a:bodyPr>
          <a:lstStyle/>
          <a:p>
            <a:r>
              <a:rPr lang="en-US" b="1" dirty="0" smtClean="0">
                <a:solidFill>
                  <a:srgbClr val="7030A0"/>
                </a:solidFill>
              </a:rPr>
              <a:t>Selection test are</a:t>
            </a:r>
            <a:r>
              <a:rPr lang="en-US" b="1" dirty="0" smtClean="0">
                <a:solidFill>
                  <a:srgbClr val="FF0000"/>
                </a:solidFill>
              </a:rPr>
              <a:t>:</a:t>
            </a:r>
          </a:p>
          <a:p>
            <a:r>
              <a:rPr lang="en-US" dirty="0" smtClean="0"/>
              <a:t>Intelligence test</a:t>
            </a:r>
          </a:p>
          <a:p>
            <a:r>
              <a:rPr lang="en-US" dirty="0" smtClean="0"/>
              <a:t>Aptitude test</a:t>
            </a:r>
          </a:p>
          <a:p>
            <a:r>
              <a:rPr lang="en-US" dirty="0" smtClean="0"/>
              <a:t>Personality test</a:t>
            </a:r>
          </a:p>
          <a:p>
            <a:pPr marL="514350" indent="-514350">
              <a:buFont typeface="+mj-lt"/>
              <a:buAutoNum type="arabicPeriod"/>
            </a:pPr>
            <a:r>
              <a:rPr lang="en-US" dirty="0" smtClean="0">
                <a:solidFill>
                  <a:srgbClr val="FF0000"/>
                </a:solidFill>
              </a:rPr>
              <a:t>Projective test</a:t>
            </a:r>
          </a:p>
          <a:p>
            <a:pPr marL="514350" indent="-514350">
              <a:buFont typeface="+mj-lt"/>
              <a:buAutoNum type="arabicPeriod"/>
            </a:pPr>
            <a:r>
              <a:rPr lang="en-US" dirty="0" smtClean="0">
                <a:solidFill>
                  <a:srgbClr val="FF0000"/>
                </a:solidFill>
              </a:rPr>
              <a:t>Interest test</a:t>
            </a:r>
          </a:p>
          <a:p>
            <a:pPr marL="514350" indent="-514350">
              <a:buFont typeface="+mj-lt"/>
              <a:buAutoNum type="arabicPeriod"/>
            </a:pPr>
            <a:r>
              <a:rPr lang="en-US" dirty="0" smtClean="0">
                <a:solidFill>
                  <a:srgbClr val="FF0000"/>
                </a:solidFill>
              </a:rPr>
              <a:t>Preference test</a:t>
            </a:r>
          </a:p>
          <a:p>
            <a:r>
              <a:rPr lang="en-US" dirty="0" smtClean="0"/>
              <a:t>Achievement test</a:t>
            </a:r>
          </a:p>
          <a:p>
            <a:r>
              <a:rPr lang="en-US" dirty="0" smtClean="0"/>
              <a:t>Simulation tests</a:t>
            </a:r>
          </a:p>
          <a:p>
            <a:r>
              <a:rPr lang="en-US" dirty="0" smtClean="0"/>
              <a:t>Assessment center</a:t>
            </a:r>
          </a:p>
          <a:p>
            <a:pPr marL="514350" indent="-514350">
              <a:buFont typeface="+mj-lt"/>
              <a:buAutoNum type="arabicPeriod"/>
            </a:pPr>
            <a:r>
              <a:rPr lang="en-US" dirty="0" smtClean="0">
                <a:solidFill>
                  <a:srgbClr val="FF0000"/>
                </a:solidFill>
              </a:rPr>
              <a:t>In basket- exercise</a:t>
            </a:r>
          </a:p>
          <a:p>
            <a:pPr marL="514350" indent="-514350">
              <a:buFont typeface="+mj-lt"/>
              <a:buAutoNum type="arabicPeriod"/>
            </a:pPr>
            <a:r>
              <a:rPr lang="en-US" dirty="0" smtClean="0">
                <a:solidFill>
                  <a:srgbClr val="FF0000"/>
                </a:solidFill>
              </a:rPr>
              <a:t>Business games</a:t>
            </a:r>
          </a:p>
          <a:p>
            <a:pPr marL="514350" indent="-514350">
              <a:buFont typeface="+mj-lt"/>
              <a:buAutoNum type="arabicPeriod"/>
            </a:pPr>
            <a:r>
              <a:rPr lang="en-US" dirty="0" smtClean="0">
                <a:solidFill>
                  <a:srgbClr val="FF0000"/>
                </a:solidFill>
              </a:rPr>
              <a:t>Individual presentation</a:t>
            </a:r>
          </a:p>
          <a:p>
            <a:r>
              <a:rPr lang="en-US" dirty="0" smtClean="0"/>
              <a:t>Graphology tests</a:t>
            </a:r>
          </a:p>
          <a:p>
            <a:r>
              <a:rPr lang="en-US" dirty="0" smtClean="0"/>
              <a:t>Polygraph test.</a:t>
            </a:r>
          </a:p>
          <a:p>
            <a:r>
              <a:rPr lang="en-US" dirty="0" smtClean="0"/>
              <a:t>Integrity test</a:t>
            </a:r>
          </a:p>
        </p:txBody>
      </p:sp>
    </p:spTree>
    <p:extLst>
      <p:ext uri="{BB962C8B-B14F-4D97-AF65-F5344CB8AC3E}">
        <p14:creationId xmlns="" xmlns:p14="http://schemas.microsoft.com/office/powerpoint/2010/main" val="314774160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
            <a:ext cx="8229600" cy="731520"/>
          </a:xfrm>
        </p:spPr>
        <p:txBody>
          <a:bodyPr>
            <a:normAutofit/>
          </a:bodyPr>
          <a:lstStyle/>
          <a:p>
            <a:r>
              <a:rPr lang="en-US" sz="2800" dirty="0" smtClean="0">
                <a:solidFill>
                  <a:srgbClr val="FF0000"/>
                </a:solidFill>
              </a:rPr>
              <a:t>Selection test</a:t>
            </a:r>
            <a:endParaRPr lang="en-US" sz="2800" dirty="0">
              <a:solidFill>
                <a:srgbClr val="FF0000"/>
              </a:solidFill>
            </a:endParaRPr>
          </a:p>
        </p:txBody>
      </p:sp>
      <p:sp>
        <p:nvSpPr>
          <p:cNvPr id="3" name="Content Placeholder 2"/>
          <p:cNvSpPr>
            <a:spLocks noGrp="1"/>
          </p:cNvSpPr>
          <p:nvPr>
            <p:ph idx="1"/>
          </p:nvPr>
        </p:nvSpPr>
        <p:spPr>
          <a:xfrm>
            <a:off x="457200" y="914400"/>
            <a:ext cx="8305800" cy="5791200"/>
          </a:xfrm>
        </p:spPr>
        <p:txBody>
          <a:bodyPr>
            <a:normAutofit lnSpcReduction="10000"/>
          </a:bodyPr>
          <a:lstStyle/>
          <a:p>
            <a:pPr algn="just"/>
            <a:r>
              <a:rPr lang="en-US" dirty="0" smtClean="0">
                <a:solidFill>
                  <a:srgbClr val="FF0000"/>
                </a:solidFill>
              </a:rPr>
              <a:t>Intelligence tests:</a:t>
            </a:r>
            <a:r>
              <a:rPr lang="en-US" dirty="0" smtClean="0"/>
              <a:t> </a:t>
            </a:r>
          </a:p>
          <a:p>
            <a:pPr algn="just"/>
            <a:r>
              <a:rPr lang="en-US" dirty="0" smtClean="0"/>
              <a:t>mental ability tests. </a:t>
            </a:r>
          </a:p>
          <a:p>
            <a:pPr algn="just"/>
            <a:r>
              <a:rPr lang="en-US" dirty="0" smtClean="0"/>
              <a:t>measure the incumbent’s learning ability. </a:t>
            </a:r>
          </a:p>
          <a:p>
            <a:pPr algn="just"/>
            <a:r>
              <a:rPr lang="en-US" dirty="0" smtClean="0"/>
              <a:t>basic objective of this test is pick up employees who are alert and quick at learning. </a:t>
            </a:r>
          </a:p>
          <a:p>
            <a:pPr algn="just"/>
            <a:r>
              <a:rPr lang="en-US" dirty="0" smtClean="0">
                <a:solidFill>
                  <a:srgbClr val="FF0000"/>
                </a:solidFill>
              </a:rPr>
              <a:t>Aptitude test: </a:t>
            </a:r>
            <a:endParaRPr lang="en-US" dirty="0" smtClean="0"/>
          </a:p>
          <a:p>
            <a:pPr algn="just"/>
            <a:r>
              <a:rPr lang="en-US" dirty="0" smtClean="0"/>
              <a:t> measure an individual’s potential to learn certain skills-</a:t>
            </a:r>
            <a:r>
              <a:rPr lang="en-US" dirty="0" smtClean="0">
                <a:solidFill>
                  <a:srgbClr val="92D050"/>
                </a:solidFill>
              </a:rPr>
              <a:t> </a:t>
            </a:r>
            <a:r>
              <a:rPr lang="en-US" dirty="0" smtClean="0"/>
              <a:t>clerical, mechanical, mathematical</a:t>
            </a:r>
            <a:r>
              <a:rPr lang="en-US" dirty="0" smtClean="0">
                <a:solidFill>
                  <a:srgbClr val="92D050"/>
                </a:solidFill>
              </a:rPr>
              <a:t>.</a:t>
            </a:r>
            <a:endParaRPr lang="en-US" dirty="0" smtClean="0"/>
          </a:p>
          <a:p>
            <a:pPr algn="just"/>
            <a:r>
              <a:rPr lang="en-US" dirty="0" smtClean="0">
                <a:solidFill>
                  <a:srgbClr val="FF0000"/>
                </a:solidFill>
              </a:rPr>
              <a:t>Personality test:</a:t>
            </a:r>
            <a:r>
              <a:rPr lang="en-US" dirty="0" smtClean="0"/>
              <a:t> </a:t>
            </a:r>
          </a:p>
          <a:p>
            <a:pPr algn="just"/>
            <a:r>
              <a:rPr lang="en-US" dirty="0" smtClean="0"/>
              <a:t> measures the relationship between personality trait and job criteria</a:t>
            </a:r>
          </a:p>
          <a:p>
            <a:pPr algn="just"/>
            <a:r>
              <a:rPr lang="en-US" dirty="0" smtClean="0"/>
              <a:t> personality trait - </a:t>
            </a:r>
            <a:r>
              <a:rPr lang="en-US" dirty="0" smtClean="0">
                <a:solidFill>
                  <a:srgbClr val="FF0000"/>
                </a:solidFill>
              </a:rPr>
              <a:t>(motivation, emotional balance, self-confidence, interpersonal behavior,</a:t>
            </a:r>
            <a:r>
              <a:rPr lang="en-US" dirty="0" smtClean="0"/>
              <a:t>.</a:t>
            </a:r>
          </a:p>
          <a:p>
            <a:pPr algn="just"/>
            <a:endParaRPr lang="en-US" dirty="0">
              <a:solidFill>
                <a:srgbClr val="92D050"/>
              </a:solidFill>
            </a:endParaRPr>
          </a:p>
        </p:txBody>
      </p:sp>
    </p:spTree>
    <p:extLst>
      <p:ext uri="{BB962C8B-B14F-4D97-AF65-F5344CB8AC3E}">
        <p14:creationId xmlns="" xmlns:p14="http://schemas.microsoft.com/office/powerpoint/2010/main" val="315579698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258762"/>
          </a:xfrm>
        </p:spPr>
        <p:txBody>
          <a:bodyPr>
            <a:noAutofit/>
          </a:bodyPr>
          <a:lstStyle/>
          <a:p>
            <a:r>
              <a:rPr lang="en-US" sz="2400" dirty="0" smtClean="0">
                <a:solidFill>
                  <a:srgbClr val="FF0000"/>
                </a:solidFill>
              </a:rPr>
              <a:t>Selection test</a:t>
            </a:r>
            <a:endParaRPr lang="en-IN" sz="2400" dirty="0"/>
          </a:p>
        </p:txBody>
      </p:sp>
      <p:sp>
        <p:nvSpPr>
          <p:cNvPr id="3" name="Content Placeholder 2"/>
          <p:cNvSpPr>
            <a:spLocks noGrp="1"/>
          </p:cNvSpPr>
          <p:nvPr>
            <p:ph idx="1"/>
          </p:nvPr>
        </p:nvSpPr>
        <p:spPr>
          <a:xfrm>
            <a:off x="457200" y="762000"/>
            <a:ext cx="8229600" cy="5364163"/>
          </a:xfrm>
        </p:spPr>
        <p:txBody>
          <a:bodyPr>
            <a:normAutofit/>
          </a:bodyPr>
          <a:lstStyle/>
          <a:p>
            <a:pPr algn="just"/>
            <a:r>
              <a:rPr lang="en-IN" sz="2800" dirty="0" smtClean="0"/>
              <a:t>The ,most used personality tests are the Minnesota Multiphasic personality inventory(MMPL). Some of the items in personality inventory run thus:</a:t>
            </a:r>
          </a:p>
          <a:p>
            <a:pPr algn="just"/>
            <a:endParaRPr lang="en-IN" sz="2800" dirty="0"/>
          </a:p>
        </p:txBody>
      </p:sp>
      <p:graphicFrame>
        <p:nvGraphicFramePr>
          <p:cNvPr id="4" name="Table 3"/>
          <p:cNvGraphicFramePr>
            <a:graphicFrameLocks noGrp="1"/>
          </p:cNvGraphicFramePr>
          <p:nvPr>
            <p:extLst>
              <p:ext uri="{D42A27DB-BD31-4B8C-83A1-F6EECF244321}">
                <p14:modId xmlns="" xmlns:p14="http://schemas.microsoft.com/office/powerpoint/2010/main" val="1000651672"/>
              </p:ext>
            </p:extLst>
          </p:nvPr>
        </p:nvGraphicFramePr>
        <p:xfrm>
          <a:off x="609600" y="2518410"/>
          <a:ext cx="8229599" cy="3486785"/>
        </p:xfrm>
        <a:graphic>
          <a:graphicData uri="http://schemas.openxmlformats.org/drawingml/2006/table">
            <a:tbl>
              <a:tblPr firstRow="1" bandRow="1">
                <a:tableStyleId>{5C22544A-7EE6-4342-B048-85BDC9FD1C3A}</a:tableStyleId>
              </a:tblPr>
              <a:tblGrid>
                <a:gridCol w="4267200"/>
                <a:gridCol w="1802301"/>
                <a:gridCol w="2160098"/>
              </a:tblGrid>
              <a:tr h="532765">
                <a:tc>
                  <a:txBody>
                    <a:bodyPr/>
                    <a:lstStyle/>
                    <a:p>
                      <a:r>
                        <a:rPr lang="en-IN" sz="2400" dirty="0" smtClean="0"/>
                        <a:t>Personality inventory and items</a:t>
                      </a:r>
                      <a:endParaRPr lang="en-IN" sz="2400" dirty="0"/>
                    </a:p>
                  </a:txBody>
                  <a:tcPr/>
                </a:tc>
                <a:tc>
                  <a:txBody>
                    <a:bodyPr/>
                    <a:lstStyle/>
                    <a:p>
                      <a:r>
                        <a:rPr lang="en-IN" sz="2400" dirty="0" smtClean="0"/>
                        <a:t>True</a:t>
                      </a:r>
                      <a:endParaRPr lang="en-IN" sz="2400" dirty="0"/>
                    </a:p>
                  </a:txBody>
                  <a:tcPr/>
                </a:tc>
                <a:tc>
                  <a:txBody>
                    <a:bodyPr/>
                    <a:lstStyle/>
                    <a:p>
                      <a:r>
                        <a:rPr lang="en-IN" sz="2400" dirty="0" smtClean="0"/>
                        <a:t>False </a:t>
                      </a:r>
                      <a:endParaRPr lang="en-IN" sz="2400" dirty="0"/>
                    </a:p>
                  </a:txBody>
                  <a:tcPr/>
                </a:tc>
              </a:tr>
              <a:tr h="532765">
                <a:tc>
                  <a:txBody>
                    <a:bodyPr/>
                    <a:lstStyle/>
                    <a:p>
                      <a:r>
                        <a:rPr lang="en-IN" sz="2400" dirty="0" smtClean="0"/>
                        <a:t>Evil spirits possess me at times</a:t>
                      </a:r>
                      <a:endParaRPr lang="en-IN" sz="2400" dirty="0"/>
                    </a:p>
                  </a:txBody>
                  <a:tcPr/>
                </a:tc>
                <a:tc>
                  <a:txBody>
                    <a:bodyPr/>
                    <a:lstStyle/>
                    <a:p>
                      <a:endParaRPr lang="en-IN" sz="2400"/>
                    </a:p>
                  </a:txBody>
                  <a:tcPr/>
                </a:tc>
                <a:tc>
                  <a:txBody>
                    <a:bodyPr/>
                    <a:lstStyle/>
                    <a:p>
                      <a:endParaRPr lang="en-IN" sz="2400" dirty="0"/>
                    </a:p>
                  </a:txBody>
                  <a:tcPr/>
                </a:tc>
              </a:tr>
              <a:tr h="532765">
                <a:tc>
                  <a:txBody>
                    <a:bodyPr/>
                    <a:lstStyle/>
                    <a:p>
                      <a:r>
                        <a:rPr lang="en-IN" sz="2400" dirty="0" smtClean="0"/>
                        <a:t>I believe I am being followed</a:t>
                      </a:r>
                      <a:endParaRPr lang="en-IN" sz="2400" dirty="0"/>
                    </a:p>
                  </a:txBody>
                  <a:tcPr/>
                </a:tc>
                <a:tc>
                  <a:txBody>
                    <a:bodyPr/>
                    <a:lstStyle/>
                    <a:p>
                      <a:endParaRPr lang="en-IN" sz="2400"/>
                    </a:p>
                  </a:txBody>
                  <a:tcPr/>
                </a:tc>
                <a:tc>
                  <a:txBody>
                    <a:bodyPr/>
                    <a:lstStyle/>
                    <a:p>
                      <a:endParaRPr lang="en-IN" sz="2400" dirty="0"/>
                    </a:p>
                  </a:txBody>
                  <a:tcPr/>
                </a:tc>
              </a:tr>
              <a:tr h="532765">
                <a:tc>
                  <a:txBody>
                    <a:bodyPr/>
                    <a:lstStyle/>
                    <a:p>
                      <a:r>
                        <a:rPr lang="en-IN" sz="2400" dirty="0" smtClean="0"/>
                        <a:t>I am fascinated by fire</a:t>
                      </a:r>
                      <a:endParaRPr lang="en-IN" sz="2400" dirty="0"/>
                    </a:p>
                  </a:txBody>
                  <a:tcPr/>
                </a:tc>
                <a:tc>
                  <a:txBody>
                    <a:bodyPr/>
                    <a:lstStyle/>
                    <a:p>
                      <a:endParaRPr lang="en-IN" sz="2400"/>
                    </a:p>
                  </a:txBody>
                  <a:tcPr/>
                </a:tc>
                <a:tc>
                  <a:txBody>
                    <a:bodyPr/>
                    <a:lstStyle/>
                    <a:p>
                      <a:endParaRPr lang="en-IN" sz="2400" dirty="0"/>
                    </a:p>
                  </a:txBody>
                  <a:tcPr/>
                </a:tc>
              </a:tr>
              <a:tr h="532765">
                <a:tc>
                  <a:txBody>
                    <a:bodyPr/>
                    <a:lstStyle/>
                    <a:p>
                      <a:r>
                        <a:rPr lang="en-IN" sz="2400" dirty="0" smtClean="0"/>
                        <a:t>i</a:t>
                      </a:r>
                      <a:r>
                        <a:rPr lang="en-IN" sz="2400" baseline="0" dirty="0" smtClean="0"/>
                        <a:t> am a special agent of god</a:t>
                      </a:r>
                      <a:endParaRPr lang="en-IN" sz="2400" dirty="0"/>
                    </a:p>
                  </a:txBody>
                  <a:tcPr/>
                </a:tc>
                <a:tc>
                  <a:txBody>
                    <a:bodyPr/>
                    <a:lstStyle/>
                    <a:p>
                      <a:endParaRPr lang="en-IN" sz="2400"/>
                    </a:p>
                  </a:txBody>
                  <a:tcPr/>
                </a:tc>
                <a:tc>
                  <a:txBody>
                    <a:bodyPr/>
                    <a:lstStyle/>
                    <a:p>
                      <a:endParaRPr lang="en-IN" sz="2400" dirty="0"/>
                    </a:p>
                  </a:txBody>
                  <a:tcPr/>
                </a:tc>
              </a:tr>
              <a:tr h="532765">
                <a:tc>
                  <a:txBody>
                    <a:bodyPr/>
                    <a:lstStyle/>
                    <a:p>
                      <a:r>
                        <a:rPr lang="en-IN" sz="2400" dirty="0" smtClean="0"/>
                        <a:t>I day- dream</a:t>
                      </a:r>
                      <a:r>
                        <a:rPr lang="en-IN" sz="2400" baseline="0" dirty="0" smtClean="0"/>
                        <a:t> very little</a:t>
                      </a:r>
                      <a:endParaRPr lang="en-IN" sz="2400" dirty="0"/>
                    </a:p>
                  </a:txBody>
                  <a:tcPr/>
                </a:tc>
                <a:tc>
                  <a:txBody>
                    <a:bodyPr/>
                    <a:lstStyle/>
                    <a:p>
                      <a:endParaRPr lang="en-IN" sz="2400"/>
                    </a:p>
                  </a:txBody>
                  <a:tcPr/>
                </a:tc>
                <a:tc>
                  <a:txBody>
                    <a:bodyPr/>
                    <a:lstStyle/>
                    <a:p>
                      <a:endParaRPr lang="en-IN" sz="2400" dirty="0"/>
                    </a:p>
                  </a:txBody>
                  <a:tcPr/>
                </a:tc>
              </a:tr>
            </a:tbl>
          </a:graphicData>
        </a:graphic>
      </p:graphicFrame>
    </p:spTree>
    <p:extLst>
      <p:ext uri="{BB962C8B-B14F-4D97-AF65-F5344CB8AC3E}">
        <p14:creationId xmlns="" xmlns:p14="http://schemas.microsoft.com/office/powerpoint/2010/main" val="338785978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14400" y="274638"/>
            <a:ext cx="2743200" cy="563562"/>
          </a:xfrm>
        </p:spPr>
        <p:txBody>
          <a:bodyPr>
            <a:normAutofit fontScale="90000"/>
          </a:bodyPr>
          <a:lstStyle/>
          <a:p>
            <a:r>
              <a:rPr lang="en-US" sz="2800" dirty="0" smtClean="0">
                <a:solidFill>
                  <a:srgbClr val="FF0000"/>
                </a:solidFill>
              </a:rPr>
              <a:t>Selection test</a:t>
            </a:r>
            <a:endParaRPr lang="en-US" sz="2800" dirty="0"/>
          </a:p>
        </p:txBody>
      </p:sp>
      <p:sp>
        <p:nvSpPr>
          <p:cNvPr id="7" name="Content Placeholder 6"/>
          <p:cNvSpPr>
            <a:spLocks noGrp="1"/>
          </p:cNvSpPr>
          <p:nvPr>
            <p:ph sz="quarter" idx="1"/>
          </p:nvPr>
        </p:nvSpPr>
        <p:spPr>
          <a:xfrm>
            <a:off x="609600" y="914400"/>
            <a:ext cx="7772400" cy="5638800"/>
          </a:xfrm>
        </p:spPr>
        <p:txBody>
          <a:bodyPr>
            <a:normAutofit/>
          </a:bodyPr>
          <a:lstStyle/>
          <a:p>
            <a:pPr algn="just"/>
            <a:r>
              <a:rPr lang="en-US" dirty="0" smtClean="0">
                <a:solidFill>
                  <a:srgbClr val="00B0F0"/>
                </a:solidFill>
              </a:rPr>
              <a:t>Projective test: </a:t>
            </a:r>
            <a:r>
              <a:rPr lang="en-US" dirty="0" smtClean="0"/>
              <a:t>interpret the picture or situation based.</a:t>
            </a:r>
          </a:p>
          <a:p>
            <a:pPr algn="just"/>
            <a:r>
              <a:rPr lang="en-US" dirty="0" smtClean="0"/>
              <a:t>Measure the attitude, motives and values.</a:t>
            </a:r>
          </a:p>
          <a:p>
            <a:pPr algn="just"/>
            <a:endParaRPr lang="en-US" dirty="0" smtClean="0"/>
          </a:p>
          <a:p>
            <a:pPr algn="just"/>
            <a:endParaRPr lang="en-US" dirty="0" smtClean="0">
              <a:solidFill>
                <a:srgbClr val="00B0F0"/>
              </a:solidFill>
            </a:endParaRPr>
          </a:p>
          <a:p>
            <a:pPr algn="just"/>
            <a:r>
              <a:rPr lang="en-US" dirty="0" smtClean="0">
                <a:solidFill>
                  <a:srgbClr val="00B0F0"/>
                </a:solidFill>
              </a:rPr>
              <a:t>Thematic appreciation test(TAT):</a:t>
            </a:r>
            <a:endParaRPr lang="en-US" dirty="0" smtClean="0"/>
          </a:p>
          <a:p>
            <a:pPr algn="just"/>
            <a:r>
              <a:rPr lang="en-US" dirty="0" smtClean="0"/>
              <a:t>asked to make up a story based on the picture.</a:t>
            </a:r>
          </a:p>
          <a:p>
            <a:pPr algn="just"/>
            <a:r>
              <a:rPr lang="en-US" dirty="0" smtClean="0"/>
              <a:t>Measure the </a:t>
            </a:r>
            <a:r>
              <a:rPr lang="en-US" dirty="0" smtClean="0">
                <a:solidFill>
                  <a:srgbClr val="FF0000"/>
                </a:solidFill>
              </a:rPr>
              <a:t>emotional attitudes, motives, frustration, aspiration, and ideas about life.</a:t>
            </a:r>
            <a:endParaRPr lang="en-US" dirty="0">
              <a:solidFill>
                <a:srgbClr val="FF0000"/>
              </a:solidFill>
            </a:endParaRPr>
          </a:p>
        </p:txBody>
      </p:sp>
      <p:pic>
        <p:nvPicPr>
          <p:cNvPr id="1027" name="Picture 3" descr="C:\Users\Bidya Mam\Pictures\imagesCA6XJ6W1.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715000" y="4267200"/>
            <a:ext cx="2514600" cy="2076836"/>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2" descr="C:\Users\Bidya Mam\Pictures\untitled.png"/>
          <p:cNvPicPr>
            <a:picLocks noChangeAspect="1" noChangeArrowheads="1"/>
          </p:cNvPicPr>
          <p:nvPr/>
        </p:nvPicPr>
        <p:blipFill>
          <a:blip r:embed="rId3">
            <a:extLst>
              <a:ext uri="{28A0092B-C50C-407E-A947-70E740481C1C}">
                <a14:useLocalDpi xmlns="" xmlns:a14="http://schemas.microsoft.com/office/drawing/2010/main" val="0"/>
              </a:ext>
            </a:extLst>
          </a:blip>
          <a:stretch>
            <a:fillRect/>
          </a:stretch>
        </p:blipFill>
        <p:spPr bwMode="auto">
          <a:xfrm>
            <a:off x="6096000" y="1371600"/>
            <a:ext cx="2286000" cy="155448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4130688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11162"/>
          </a:xfrm>
        </p:spPr>
        <p:txBody>
          <a:bodyPr>
            <a:noAutofit/>
          </a:bodyPr>
          <a:lstStyle/>
          <a:p>
            <a:r>
              <a:rPr lang="en-US" sz="2400" dirty="0" smtClean="0">
                <a:solidFill>
                  <a:srgbClr val="FF0000"/>
                </a:solidFill>
              </a:rPr>
              <a:t>Selection test</a:t>
            </a:r>
            <a:endParaRPr lang="en-US" sz="2400" dirty="0"/>
          </a:p>
        </p:txBody>
      </p:sp>
      <p:sp>
        <p:nvSpPr>
          <p:cNvPr id="3" name="Content Placeholder 2"/>
          <p:cNvSpPr>
            <a:spLocks noGrp="1"/>
          </p:cNvSpPr>
          <p:nvPr>
            <p:ph idx="1"/>
          </p:nvPr>
        </p:nvSpPr>
        <p:spPr>
          <a:xfrm>
            <a:off x="457200" y="762000"/>
            <a:ext cx="8229600" cy="5867400"/>
          </a:xfrm>
        </p:spPr>
        <p:txBody>
          <a:bodyPr>
            <a:normAutofit/>
          </a:bodyPr>
          <a:lstStyle/>
          <a:p>
            <a:pPr algn="just"/>
            <a:r>
              <a:rPr lang="en-US" sz="2800" dirty="0" smtClean="0">
                <a:solidFill>
                  <a:srgbClr val="FF0000"/>
                </a:solidFill>
              </a:rPr>
              <a:t>Achievement test: </a:t>
            </a:r>
          </a:p>
          <a:p>
            <a:pPr algn="just"/>
            <a:r>
              <a:rPr lang="en-US" sz="2400" dirty="0" smtClean="0"/>
              <a:t>measure what the applicant can do on the job currently.</a:t>
            </a:r>
          </a:p>
          <a:p>
            <a:pPr algn="just"/>
            <a:r>
              <a:rPr lang="en-US" sz="2400" dirty="0" smtClean="0"/>
              <a:t>Whether the testee actually knows what he or she claims to know.</a:t>
            </a:r>
          </a:p>
          <a:p>
            <a:pPr algn="just"/>
            <a:r>
              <a:rPr lang="en-US" sz="2400" dirty="0" smtClean="0"/>
              <a:t>This proficiency is also called as work sampling test. </a:t>
            </a:r>
          </a:p>
          <a:p>
            <a:pPr algn="just"/>
            <a:r>
              <a:rPr lang="en-US" sz="2400" dirty="0" smtClean="0"/>
              <a:t>These are two types:</a:t>
            </a:r>
          </a:p>
          <a:p>
            <a:pPr algn="just"/>
            <a:r>
              <a:rPr lang="en-US" sz="2400" dirty="0" smtClean="0">
                <a:solidFill>
                  <a:srgbClr val="FF0000"/>
                </a:solidFill>
              </a:rPr>
              <a:t>1. motor:</a:t>
            </a:r>
            <a:r>
              <a:rPr lang="en-US" sz="2400" dirty="0" smtClean="0"/>
              <a:t>- involving physical manipulation of things( carpenter, plumbers, electricians)</a:t>
            </a:r>
          </a:p>
          <a:p>
            <a:pPr algn="just"/>
            <a:r>
              <a:rPr lang="en-US" sz="2400" dirty="0" smtClean="0">
                <a:solidFill>
                  <a:srgbClr val="FF0000"/>
                </a:solidFill>
              </a:rPr>
              <a:t>2. verbal:</a:t>
            </a:r>
            <a:r>
              <a:rPr lang="en-US" sz="2400" dirty="0" smtClean="0"/>
              <a:t>- involving problem situations that are primarily language oriented (supervisory jobs)</a:t>
            </a:r>
            <a:r>
              <a:rPr lang="en-US" sz="2400" dirty="0" smtClean="0">
                <a:solidFill>
                  <a:srgbClr val="FF0000"/>
                </a:solidFill>
              </a:rPr>
              <a:t> Simulation test: </a:t>
            </a:r>
            <a:r>
              <a:rPr lang="en-US" sz="2400" dirty="0" smtClean="0"/>
              <a:t>it</a:t>
            </a:r>
            <a:r>
              <a:rPr lang="en-US" sz="2400" dirty="0" smtClean="0">
                <a:solidFill>
                  <a:srgbClr val="FF0000"/>
                </a:solidFill>
              </a:rPr>
              <a:t> </a:t>
            </a:r>
            <a:r>
              <a:rPr lang="en-US" sz="2400" dirty="0" smtClean="0"/>
              <a:t>is a test which duplicate many of the activities and problems an employee faces while at work.</a:t>
            </a:r>
          </a:p>
          <a:p>
            <a:pPr algn="just"/>
            <a:r>
              <a:rPr lang="en-US" sz="2400" dirty="0" smtClean="0"/>
              <a:t>Such exercise are commonly used for hiring </a:t>
            </a:r>
            <a:r>
              <a:rPr lang="en-US" sz="2400" dirty="0" smtClean="0">
                <a:solidFill>
                  <a:srgbClr val="FF0000"/>
                </a:solidFill>
              </a:rPr>
              <a:t>managers</a:t>
            </a:r>
            <a:r>
              <a:rPr lang="en-US" sz="2400" dirty="0" smtClean="0"/>
              <a:t> at various level.</a:t>
            </a:r>
          </a:p>
        </p:txBody>
      </p:sp>
    </p:spTree>
    <p:extLst>
      <p:ext uri="{BB962C8B-B14F-4D97-AF65-F5344CB8AC3E}">
        <p14:creationId xmlns="" xmlns:p14="http://schemas.microsoft.com/office/powerpoint/2010/main" val="380981732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229600" cy="304800"/>
          </a:xfrm>
        </p:spPr>
        <p:txBody>
          <a:bodyPr>
            <a:normAutofit fontScale="90000"/>
          </a:bodyPr>
          <a:lstStyle/>
          <a:p>
            <a:r>
              <a:rPr lang="en-US" sz="3200" dirty="0" smtClean="0">
                <a:solidFill>
                  <a:srgbClr val="FF0000"/>
                </a:solidFill>
              </a:rPr>
              <a:t>Selection test</a:t>
            </a:r>
            <a:r>
              <a:rPr lang="en-US" sz="3200" dirty="0" smtClean="0"/>
              <a:t/>
            </a:r>
            <a:br>
              <a:rPr lang="en-US" sz="3200" dirty="0" smtClean="0"/>
            </a:br>
            <a:endParaRPr lang="en-IN" sz="3200" dirty="0"/>
          </a:p>
        </p:txBody>
      </p:sp>
      <p:sp>
        <p:nvSpPr>
          <p:cNvPr id="3" name="Content Placeholder 2"/>
          <p:cNvSpPr>
            <a:spLocks noGrp="1"/>
          </p:cNvSpPr>
          <p:nvPr>
            <p:ph idx="1"/>
          </p:nvPr>
        </p:nvSpPr>
        <p:spPr>
          <a:xfrm>
            <a:off x="533400" y="685800"/>
            <a:ext cx="8001000" cy="6096000"/>
          </a:xfrm>
        </p:spPr>
        <p:txBody>
          <a:bodyPr>
            <a:noAutofit/>
          </a:bodyPr>
          <a:lstStyle/>
          <a:p>
            <a:pPr algn="just"/>
            <a:r>
              <a:rPr lang="en-US" sz="2400" dirty="0" smtClean="0">
                <a:solidFill>
                  <a:srgbClr val="FF0000"/>
                </a:solidFill>
              </a:rPr>
              <a:t>Assessment centers</a:t>
            </a:r>
            <a:r>
              <a:rPr lang="en-US" sz="2400" dirty="0" smtClean="0"/>
              <a:t>: </a:t>
            </a:r>
          </a:p>
          <a:p>
            <a:pPr algn="just"/>
            <a:r>
              <a:rPr lang="en-US" sz="2400" dirty="0" smtClean="0"/>
              <a:t>group and individual exercises. exercises are designed to assess  the candidates will be expected to do.</a:t>
            </a:r>
            <a:endParaRPr lang="en-US" sz="2400" dirty="0"/>
          </a:p>
          <a:p>
            <a:pPr algn="just"/>
            <a:r>
              <a:rPr lang="en-US" sz="2400" dirty="0" smtClean="0">
                <a:solidFill>
                  <a:srgbClr val="FF0000"/>
                </a:solidFill>
              </a:rPr>
              <a:t>1. In </a:t>
            </a:r>
            <a:r>
              <a:rPr lang="en-US" sz="2400" dirty="0">
                <a:solidFill>
                  <a:srgbClr val="FF0000"/>
                </a:solidFill>
              </a:rPr>
              <a:t>basket exercise</a:t>
            </a:r>
            <a:r>
              <a:rPr lang="en-US" sz="2400" dirty="0"/>
              <a:t>: here the candidate is faced with an accumulation of </a:t>
            </a:r>
            <a:r>
              <a:rPr lang="en-US" sz="2400" dirty="0">
                <a:solidFill>
                  <a:srgbClr val="FF0000"/>
                </a:solidFill>
              </a:rPr>
              <a:t>reports, memos, letters </a:t>
            </a:r>
            <a:r>
              <a:rPr lang="en-US" sz="2400" dirty="0"/>
              <a:t>and other materials collected in the in-basket of the simulated jobs </a:t>
            </a:r>
            <a:r>
              <a:rPr lang="en-US" sz="2400" dirty="0" smtClean="0"/>
              <a:t>.</a:t>
            </a:r>
            <a:endParaRPr lang="en-US" sz="2400" dirty="0"/>
          </a:p>
          <a:p>
            <a:pPr algn="just"/>
            <a:r>
              <a:rPr lang="en-US" sz="2400" dirty="0" smtClean="0"/>
              <a:t>action </a:t>
            </a:r>
            <a:r>
              <a:rPr lang="en-US" sz="2400" dirty="0"/>
              <a:t>within a limited amount of </a:t>
            </a:r>
            <a:r>
              <a:rPr lang="en-US" sz="2400" dirty="0" smtClean="0"/>
              <a:t>time</a:t>
            </a:r>
            <a:endParaRPr lang="en-US" sz="2400" dirty="0"/>
          </a:p>
          <a:p>
            <a:pPr algn="just"/>
            <a:r>
              <a:rPr lang="en-US" sz="2400" dirty="0"/>
              <a:t>Measure </a:t>
            </a:r>
            <a:r>
              <a:rPr lang="en-US" sz="2400" dirty="0">
                <a:solidFill>
                  <a:srgbClr val="FF0000"/>
                </a:solidFill>
              </a:rPr>
              <a:t>oral, written, skills, planning, Decisiveness., initiative and organizing skills.</a:t>
            </a:r>
          </a:p>
          <a:p>
            <a:pPr algn="just"/>
            <a:r>
              <a:rPr lang="en-IN" sz="2400" dirty="0" smtClean="0">
                <a:solidFill>
                  <a:srgbClr val="FF0000"/>
                </a:solidFill>
              </a:rPr>
              <a:t>Business games: </a:t>
            </a:r>
            <a:r>
              <a:rPr lang="en-IN" sz="2400" dirty="0" smtClean="0"/>
              <a:t>solve a problem</a:t>
            </a:r>
          </a:p>
          <a:p>
            <a:pPr algn="just"/>
            <a:r>
              <a:rPr lang="en-IN" sz="2400" dirty="0" smtClean="0"/>
              <a:t>Decision might include how to advertise and produce, how to penetrate the market, how much to keep in </a:t>
            </a:r>
            <a:r>
              <a:rPr lang="en-IN" sz="2400" dirty="0" err="1" smtClean="0"/>
              <a:t>stock,etc</a:t>
            </a:r>
            <a:r>
              <a:rPr lang="en-IN" sz="2400" dirty="0" smtClean="0"/>
              <a:t>.</a:t>
            </a:r>
          </a:p>
          <a:p>
            <a:pPr algn="just"/>
            <a:r>
              <a:rPr lang="en-IN" sz="2400" dirty="0" smtClean="0"/>
              <a:t>Measure planning and organisational abilities, interpersonal skills and leadership abilities.</a:t>
            </a:r>
          </a:p>
          <a:p>
            <a:pPr algn="just"/>
            <a:endParaRPr lang="en-US" sz="2400" dirty="0"/>
          </a:p>
          <a:p>
            <a:pPr algn="just"/>
            <a:endParaRPr lang="en-US" sz="2400" dirty="0"/>
          </a:p>
          <a:p>
            <a:endParaRPr lang="en-IN" sz="2400" dirty="0"/>
          </a:p>
        </p:txBody>
      </p:sp>
    </p:spTree>
    <p:extLst>
      <p:ext uri="{BB962C8B-B14F-4D97-AF65-F5344CB8AC3E}">
        <p14:creationId xmlns="" xmlns:p14="http://schemas.microsoft.com/office/powerpoint/2010/main" val="143308451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457200"/>
          </a:xfrm>
        </p:spPr>
        <p:txBody>
          <a:bodyPr>
            <a:noAutofit/>
          </a:bodyPr>
          <a:lstStyle/>
          <a:p>
            <a:r>
              <a:rPr lang="en-US" sz="2400" dirty="0" smtClean="0">
                <a:solidFill>
                  <a:srgbClr val="FF0000"/>
                </a:solidFill>
              </a:rPr>
              <a:t>Selection test</a:t>
            </a:r>
            <a:r>
              <a:rPr lang="en-US" sz="2400" dirty="0" smtClean="0"/>
              <a:t/>
            </a:r>
            <a:br>
              <a:rPr lang="en-US" sz="2400" dirty="0" smtClean="0"/>
            </a:br>
            <a:endParaRPr lang="en-IN" sz="2400" dirty="0"/>
          </a:p>
        </p:txBody>
      </p:sp>
      <p:sp>
        <p:nvSpPr>
          <p:cNvPr id="3" name="Content Placeholder 2"/>
          <p:cNvSpPr>
            <a:spLocks noGrp="1"/>
          </p:cNvSpPr>
          <p:nvPr>
            <p:ph idx="1"/>
          </p:nvPr>
        </p:nvSpPr>
        <p:spPr>
          <a:xfrm>
            <a:off x="381000" y="685800"/>
            <a:ext cx="8305800" cy="5867400"/>
          </a:xfrm>
        </p:spPr>
        <p:txBody>
          <a:bodyPr>
            <a:noAutofit/>
          </a:bodyPr>
          <a:lstStyle/>
          <a:p>
            <a:pPr algn="just">
              <a:buNone/>
            </a:pPr>
            <a:endParaRPr lang="en-IN" sz="2800" dirty="0">
              <a:solidFill>
                <a:srgbClr val="FF0000"/>
              </a:solidFill>
            </a:endParaRPr>
          </a:p>
          <a:p>
            <a:pPr algn="just"/>
            <a:r>
              <a:rPr lang="en-IN" sz="2800" dirty="0" smtClean="0">
                <a:solidFill>
                  <a:srgbClr val="FF0000"/>
                </a:solidFill>
              </a:rPr>
              <a:t>Individual presentation:  </a:t>
            </a:r>
          </a:p>
          <a:p>
            <a:pPr algn="just"/>
            <a:r>
              <a:rPr lang="en-IN" sz="2800" dirty="0" smtClean="0">
                <a:solidFill>
                  <a:srgbClr val="FF0000"/>
                </a:solidFill>
              </a:rPr>
              <a:t>Testee </a:t>
            </a:r>
            <a:r>
              <a:rPr lang="en-IN" sz="2800" dirty="0" smtClean="0"/>
              <a:t>prepare the content and present to the interviewer. Measure: communication skill, self-confidence and persuasive abilities. </a:t>
            </a:r>
          </a:p>
          <a:p>
            <a:pPr algn="just"/>
            <a:r>
              <a:rPr lang="en-US" sz="2800" dirty="0" smtClean="0">
                <a:solidFill>
                  <a:srgbClr val="FF0000"/>
                </a:solidFill>
              </a:rPr>
              <a:t>Graphology test:</a:t>
            </a:r>
            <a:r>
              <a:rPr lang="en-US" sz="2800" dirty="0" smtClean="0"/>
              <a:t> trained evaluator to examine the </a:t>
            </a:r>
            <a:r>
              <a:rPr lang="en-US" sz="2800" dirty="0" smtClean="0">
                <a:solidFill>
                  <a:srgbClr val="FF0000"/>
                </a:solidFill>
              </a:rPr>
              <a:t>lines, </a:t>
            </a:r>
            <a:r>
              <a:rPr lang="en-US" sz="2800" dirty="0" smtClean="0"/>
              <a:t>loops, curves and flourish in handwriting to asses the personality and emotional make-up.</a:t>
            </a:r>
          </a:p>
          <a:p>
            <a:pPr algn="just"/>
            <a:r>
              <a:rPr lang="en-US" sz="2800" dirty="0" smtClean="0">
                <a:solidFill>
                  <a:srgbClr val="FF0000"/>
                </a:solidFill>
              </a:rPr>
              <a:t>Polygraph (lie-detector): </a:t>
            </a:r>
            <a:r>
              <a:rPr lang="en-US" sz="2800" dirty="0" smtClean="0"/>
              <a:t>record the physiological changes in the examine as the examiner puts questions that call for an answer of yes or no.</a:t>
            </a:r>
          </a:p>
          <a:p>
            <a:pPr algn="just"/>
            <a:endParaRPr lang="en-IN" sz="2800" dirty="0"/>
          </a:p>
        </p:txBody>
      </p:sp>
    </p:spTree>
    <p:extLst>
      <p:ext uri="{BB962C8B-B14F-4D97-AF65-F5344CB8AC3E}">
        <p14:creationId xmlns="" xmlns:p14="http://schemas.microsoft.com/office/powerpoint/2010/main" val="29366827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411162"/>
          </a:xfrm>
        </p:spPr>
        <p:txBody>
          <a:bodyPr>
            <a:normAutofit fontScale="90000"/>
          </a:bodyPr>
          <a:lstStyle/>
          <a:p>
            <a:r>
              <a:rPr lang="en-US" sz="2700" dirty="0" smtClean="0">
                <a:solidFill>
                  <a:srgbClr val="FF0000"/>
                </a:solidFill>
              </a:rPr>
              <a:t>Selection test</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algn="just"/>
            <a:r>
              <a:rPr lang="en-US" dirty="0" smtClean="0">
                <a:solidFill>
                  <a:srgbClr val="FF0000"/>
                </a:solidFill>
              </a:rPr>
              <a:t>Integrity tests: </a:t>
            </a:r>
            <a:r>
              <a:rPr lang="en-US" dirty="0" smtClean="0">
                <a:solidFill>
                  <a:srgbClr val="00B050"/>
                </a:solidFill>
              </a:rPr>
              <a:t>(measure employee honesty to predict those who are more likely to steal from an employer)</a:t>
            </a:r>
          </a:p>
          <a:p>
            <a:pPr marL="514350" indent="-514350">
              <a:buFont typeface="+mj-lt"/>
              <a:buAutoNum type="arabicPeriod"/>
            </a:pPr>
            <a:r>
              <a:rPr lang="en-US" dirty="0" smtClean="0"/>
              <a:t>have you ever told a lie?</a:t>
            </a:r>
          </a:p>
          <a:p>
            <a:pPr marL="514350" indent="-514350">
              <a:buFont typeface="+mj-lt"/>
              <a:buAutoNum type="arabicPeriod"/>
            </a:pPr>
            <a:r>
              <a:rPr lang="en-US" dirty="0" smtClean="0"/>
              <a:t> do you report to your boss if you know of another employee stealing from the store?</a:t>
            </a:r>
          </a:p>
          <a:p>
            <a:pPr marL="514350" indent="-514350">
              <a:buFont typeface="+mj-lt"/>
              <a:buAutoNum type="arabicPeriod"/>
            </a:pPr>
            <a:r>
              <a:rPr lang="en-US" dirty="0" smtClean="0"/>
              <a:t>Do you carry office stationary back to your home for occasional use?</a:t>
            </a:r>
          </a:p>
          <a:p>
            <a:pPr marL="514350" indent="-514350">
              <a:buFont typeface="+mj-lt"/>
              <a:buAutoNum type="arabicPeriod"/>
            </a:pPr>
            <a:r>
              <a:rPr lang="en-US" dirty="0" smtClean="0"/>
              <a:t>Do you mark attendance for your college also?</a:t>
            </a:r>
            <a:endParaRPr lang="en-US" dirty="0"/>
          </a:p>
        </p:txBody>
      </p:sp>
    </p:spTree>
    <p:extLst>
      <p:ext uri="{BB962C8B-B14F-4D97-AF65-F5344CB8AC3E}">
        <p14:creationId xmlns="" xmlns:p14="http://schemas.microsoft.com/office/powerpoint/2010/main" val="329128338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066800"/>
          </a:xfrm>
        </p:spPr>
        <p:txBody>
          <a:bodyPr>
            <a:normAutofit fontScale="90000"/>
          </a:bodyPr>
          <a:lstStyle/>
          <a:p>
            <a:r>
              <a:rPr lang="en-US" dirty="0"/>
              <a:t>Selection </a:t>
            </a:r>
            <a:r>
              <a:rPr lang="en-US" dirty="0" smtClean="0"/>
              <a:t>interview (types of interview)</a:t>
            </a:r>
            <a:r>
              <a:rPr lang="en-US" dirty="0"/>
              <a:t/>
            </a:r>
            <a:br>
              <a:rPr lang="en-US" dirty="0"/>
            </a:br>
            <a:endParaRPr lang="en-US" dirty="0"/>
          </a:p>
        </p:txBody>
      </p:sp>
      <p:sp>
        <p:nvSpPr>
          <p:cNvPr id="3" name="Content Placeholder 2"/>
          <p:cNvSpPr>
            <a:spLocks noGrp="1"/>
          </p:cNvSpPr>
          <p:nvPr>
            <p:ph idx="1"/>
          </p:nvPr>
        </p:nvSpPr>
        <p:spPr>
          <a:xfrm>
            <a:off x="457200" y="1295400"/>
            <a:ext cx="8229600" cy="4830763"/>
          </a:xfrm>
        </p:spPr>
        <p:txBody>
          <a:bodyPr/>
          <a:lstStyle/>
          <a:p>
            <a:r>
              <a:rPr lang="en-US" dirty="0" smtClean="0"/>
              <a:t>Non- directive interview</a:t>
            </a:r>
          </a:p>
          <a:p>
            <a:r>
              <a:rPr lang="en-US" dirty="0" smtClean="0"/>
              <a:t>Directive or structural interview</a:t>
            </a:r>
          </a:p>
          <a:p>
            <a:r>
              <a:rPr lang="en-US" dirty="0" smtClean="0"/>
              <a:t>Situational interview</a:t>
            </a:r>
          </a:p>
          <a:p>
            <a:r>
              <a:rPr lang="en-US" dirty="0" smtClean="0"/>
              <a:t>Behavioural interview</a:t>
            </a:r>
          </a:p>
          <a:p>
            <a:r>
              <a:rPr lang="en-US" dirty="0" smtClean="0"/>
              <a:t>Stress interview</a:t>
            </a:r>
          </a:p>
          <a:p>
            <a:r>
              <a:rPr lang="en-US" dirty="0" smtClean="0"/>
              <a:t>Panel interview </a:t>
            </a:r>
            <a:endParaRPr lang="en-US" dirty="0"/>
          </a:p>
        </p:txBody>
      </p:sp>
    </p:spTree>
    <p:extLst>
      <p:ext uri="{BB962C8B-B14F-4D97-AF65-F5344CB8AC3E}">
        <p14:creationId xmlns="" xmlns:p14="http://schemas.microsoft.com/office/powerpoint/2010/main" val="309002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04800"/>
            <a:ext cx="7772400" cy="579438"/>
          </a:xfrm>
        </p:spPr>
        <p:txBody>
          <a:bodyPr>
            <a:normAutofit/>
          </a:bodyPr>
          <a:lstStyle/>
          <a:p>
            <a:r>
              <a:rPr lang="en-US" sz="2400" dirty="0" smtClean="0">
                <a:solidFill>
                  <a:srgbClr val="FF0000"/>
                </a:solidFill>
              </a:rPr>
              <a:t>Evolution of HRM</a:t>
            </a:r>
            <a:endParaRPr lang="en-US" sz="2400" dirty="0"/>
          </a:p>
        </p:txBody>
      </p:sp>
      <p:sp>
        <p:nvSpPr>
          <p:cNvPr id="4" name="Content Placeholder 3"/>
          <p:cNvSpPr>
            <a:spLocks noGrp="1"/>
          </p:cNvSpPr>
          <p:nvPr>
            <p:ph sz="quarter" idx="1"/>
          </p:nvPr>
        </p:nvSpPr>
        <p:spPr>
          <a:xfrm>
            <a:off x="533400" y="914400"/>
            <a:ext cx="8153400" cy="5638800"/>
          </a:xfrm>
        </p:spPr>
        <p:txBody>
          <a:bodyPr>
            <a:normAutofit fontScale="85000" lnSpcReduction="10000"/>
          </a:bodyPr>
          <a:lstStyle/>
          <a:p>
            <a:pPr lvl="0" algn="just"/>
            <a:r>
              <a:rPr lang="en-US" b="1" dirty="0" smtClean="0"/>
              <a:t>Welfare officer:</a:t>
            </a:r>
            <a:endParaRPr lang="en-US" dirty="0" smtClean="0"/>
          </a:p>
          <a:p>
            <a:pPr lvl="0" algn="just"/>
            <a:r>
              <a:rPr lang="en-US" dirty="0" smtClean="0"/>
              <a:t>It is anyone whose job is to ensure the wellbeing or survival of any distinct group of people.( under privilege individuals)   ( food, shelter, employment)</a:t>
            </a:r>
          </a:p>
          <a:p>
            <a:pPr lvl="0" algn="just"/>
            <a:r>
              <a:rPr lang="en-US" b="1" dirty="0" smtClean="0"/>
              <a:t>Labour manager</a:t>
            </a:r>
            <a:r>
              <a:rPr lang="en-US" dirty="0" smtClean="0"/>
              <a:t>: Labour relations managers and officers, also known as industrial relations specialists, implement industrial labour relations programmes.</a:t>
            </a:r>
          </a:p>
          <a:p>
            <a:pPr lvl="0" algn="just"/>
            <a:r>
              <a:rPr lang="en-US" b="1" dirty="0" smtClean="0"/>
              <a:t>Personnel manager</a:t>
            </a:r>
            <a:r>
              <a:rPr lang="en-US" dirty="0" smtClean="0"/>
              <a:t>: a ​person who is in ​charge of the ​department that ​deals with the ​employment, ​training, ​support, ​records, etc. of a company's ​employees: The ​function of a ​personnel ​manager usually begins with the ​staffing ​process.</a:t>
            </a:r>
          </a:p>
          <a:p>
            <a:pPr lvl="0" algn="just"/>
            <a:r>
              <a:rPr lang="en-US" b="1" dirty="0" smtClean="0"/>
              <a:t>Human capital:</a:t>
            </a:r>
            <a:r>
              <a:rPr lang="en-US" dirty="0" smtClean="0"/>
              <a:t> the skills, knowledge, and experience possessed by an individual or population, viewed in terms of their value or cost to an organization or country.</a:t>
            </a:r>
          </a:p>
          <a:p>
            <a:pPr lvl="0" algn="just"/>
            <a:r>
              <a:rPr lang="en-US" b="1" dirty="0" smtClean="0"/>
              <a:t>HR biz partner</a:t>
            </a:r>
            <a:r>
              <a:rPr lang="en-US" dirty="0" smtClean="0"/>
              <a:t>: HR business partners are HR professionals who work closely with an organization's senior leaders in order to develop an HR agenda that closely supports the overall aims of the organization. </a:t>
            </a:r>
          </a:p>
          <a:p>
            <a:pPr algn="just"/>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8229600" cy="381000"/>
          </a:xfrm>
        </p:spPr>
        <p:txBody>
          <a:bodyPr>
            <a:noAutofit/>
          </a:bodyPr>
          <a:lstStyle/>
          <a:p>
            <a:r>
              <a:rPr lang="en-US" sz="2800" dirty="0"/>
              <a:t>Non- directive interview</a:t>
            </a:r>
            <a:br>
              <a:rPr lang="en-US" sz="2800" dirty="0"/>
            </a:br>
            <a:endParaRPr lang="en-US" sz="2800" dirty="0"/>
          </a:p>
        </p:txBody>
      </p:sp>
      <p:sp>
        <p:nvSpPr>
          <p:cNvPr id="3" name="Content Placeholder 2"/>
          <p:cNvSpPr>
            <a:spLocks noGrp="1"/>
          </p:cNvSpPr>
          <p:nvPr>
            <p:ph idx="1"/>
          </p:nvPr>
        </p:nvSpPr>
        <p:spPr>
          <a:xfrm>
            <a:off x="457200" y="1219200"/>
            <a:ext cx="8229600" cy="4906963"/>
          </a:xfrm>
        </p:spPr>
        <p:txBody>
          <a:bodyPr>
            <a:normAutofit lnSpcReduction="10000"/>
          </a:bodyPr>
          <a:lstStyle/>
          <a:p>
            <a:pPr algn="just"/>
            <a:r>
              <a:rPr lang="en-US" dirty="0"/>
              <a:t>These </a:t>
            </a:r>
            <a:r>
              <a:rPr lang="en-US" b="1" dirty="0"/>
              <a:t>interview questions</a:t>
            </a:r>
            <a:r>
              <a:rPr lang="en-US" dirty="0"/>
              <a:t> are open-ended and give you the opportunity to decide what direction you will take in answering them</a:t>
            </a:r>
            <a:r>
              <a:rPr lang="en-US" dirty="0" smtClean="0"/>
              <a:t>.</a:t>
            </a:r>
            <a:endParaRPr lang="en-US" dirty="0"/>
          </a:p>
          <a:p>
            <a:pPr marL="514350" indent="-514350" algn="just">
              <a:buFont typeface="+mj-lt"/>
              <a:buAutoNum type="arabicPeriod"/>
            </a:pPr>
            <a:r>
              <a:rPr lang="en-US" dirty="0">
                <a:solidFill>
                  <a:srgbClr val="FF0000"/>
                </a:solidFill>
              </a:rPr>
              <a:t>Tell me about yourself?</a:t>
            </a:r>
          </a:p>
          <a:p>
            <a:pPr marL="514350" indent="-514350" algn="just">
              <a:buFont typeface="+mj-lt"/>
              <a:buAutoNum type="arabicPeriod"/>
            </a:pPr>
            <a:r>
              <a:rPr lang="en-US" dirty="0">
                <a:solidFill>
                  <a:srgbClr val="FF0000"/>
                </a:solidFill>
              </a:rPr>
              <a:t>What are your long-term goals?</a:t>
            </a:r>
          </a:p>
          <a:p>
            <a:pPr marL="514350" indent="-514350" algn="just">
              <a:buFont typeface="+mj-lt"/>
              <a:buAutoNum type="arabicPeriod"/>
            </a:pPr>
            <a:r>
              <a:rPr lang="en-US" dirty="0">
                <a:solidFill>
                  <a:srgbClr val="FF0000"/>
                </a:solidFill>
              </a:rPr>
              <a:t>How do you define success?</a:t>
            </a:r>
          </a:p>
          <a:p>
            <a:pPr marL="514350" indent="-514350" algn="just">
              <a:buFont typeface="+mj-lt"/>
              <a:buAutoNum type="arabicPeriod"/>
            </a:pPr>
            <a:r>
              <a:rPr lang="en-US" dirty="0">
                <a:solidFill>
                  <a:srgbClr val="FF0000"/>
                </a:solidFill>
              </a:rPr>
              <a:t>What is your philosophy of life?</a:t>
            </a:r>
          </a:p>
          <a:p>
            <a:pPr marL="514350" indent="-514350" algn="just">
              <a:buFont typeface="+mj-lt"/>
              <a:buAutoNum type="arabicPeriod"/>
            </a:pPr>
            <a:r>
              <a:rPr lang="en-US" dirty="0">
                <a:solidFill>
                  <a:srgbClr val="FF0000"/>
                </a:solidFill>
              </a:rPr>
              <a:t>What are your strengths and weaknesses? Please give examples.</a:t>
            </a:r>
          </a:p>
          <a:p>
            <a:pPr marL="514350" indent="-514350" algn="just">
              <a:buFont typeface="+mj-lt"/>
              <a:buAutoNum type="arabicPeriod"/>
            </a:pPr>
            <a:r>
              <a:rPr lang="en-US" dirty="0">
                <a:solidFill>
                  <a:srgbClr val="FF0000"/>
                </a:solidFill>
              </a:rPr>
              <a:t>Why do you want this job?</a:t>
            </a:r>
          </a:p>
          <a:p>
            <a:pPr marL="0" indent="0" algn="just">
              <a:buNone/>
            </a:pPr>
            <a:r>
              <a:rPr lang="en-US" dirty="0"/>
              <a:t/>
            </a:r>
            <a:br>
              <a:rPr lang="en-US" dirty="0"/>
            </a:br>
            <a:endParaRPr lang="en-US" dirty="0"/>
          </a:p>
        </p:txBody>
      </p:sp>
    </p:spTree>
    <p:extLst>
      <p:ext uri="{BB962C8B-B14F-4D97-AF65-F5344CB8AC3E}">
        <p14:creationId xmlns="" xmlns:p14="http://schemas.microsoft.com/office/powerpoint/2010/main" val="13688846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381000"/>
          </a:xfrm>
        </p:spPr>
        <p:txBody>
          <a:bodyPr>
            <a:noAutofit/>
          </a:bodyPr>
          <a:lstStyle/>
          <a:p>
            <a:r>
              <a:rPr lang="en-US" sz="2800" dirty="0">
                <a:solidFill>
                  <a:srgbClr val="FF0000"/>
                </a:solidFill>
              </a:rPr>
              <a:t>Directive or structural interview</a:t>
            </a:r>
            <a:br>
              <a:rPr lang="en-US" sz="2800" dirty="0">
                <a:solidFill>
                  <a:srgbClr val="FF0000"/>
                </a:solidFill>
              </a:rPr>
            </a:br>
            <a:endParaRPr lang="en-US" sz="2800" dirty="0">
              <a:solidFill>
                <a:srgbClr val="FF0000"/>
              </a:solidFill>
            </a:endParaRPr>
          </a:p>
        </p:txBody>
      </p:sp>
      <p:sp>
        <p:nvSpPr>
          <p:cNvPr id="3" name="Content Placeholder 2"/>
          <p:cNvSpPr>
            <a:spLocks noGrp="1"/>
          </p:cNvSpPr>
          <p:nvPr>
            <p:ph idx="1"/>
          </p:nvPr>
        </p:nvSpPr>
        <p:spPr>
          <a:xfrm>
            <a:off x="457200" y="1066800"/>
            <a:ext cx="8229600" cy="5059363"/>
          </a:xfrm>
        </p:spPr>
        <p:txBody>
          <a:bodyPr>
            <a:normAutofit/>
          </a:bodyPr>
          <a:lstStyle/>
          <a:p>
            <a:pPr algn="just"/>
            <a:r>
              <a:rPr lang="en-US" dirty="0"/>
              <a:t>These </a:t>
            </a:r>
            <a:r>
              <a:rPr lang="en-US" b="1" dirty="0"/>
              <a:t>interview questions</a:t>
            </a:r>
            <a:r>
              <a:rPr lang="en-US" dirty="0"/>
              <a:t> are usually based on your resume</a:t>
            </a:r>
            <a:r>
              <a:rPr lang="en-US" dirty="0" smtClean="0"/>
              <a:t>.</a:t>
            </a:r>
            <a:endParaRPr lang="en-US" dirty="0"/>
          </a:p>
          <a:p>
            <a:pPr marL="514350" indent="-514350" algn="just">
              <a:buFont typeface="+mj-lt"/>
              <a:buAutoNum type="arabicPeriod"/>
            </a:pPr>
            <a:r>
              <a:rPr lang="en-US" dirty="0">
                <a:solidFill>
                  <a:srgbClr val="FF0000"/>
                </a:solidFill>
              </a:rPr>
              <a:t>What kinds of work have you done which would prepare you for the duties of this position</a:t>
            </a:r>
            <a:r>
              <a:rPr lang="en-US" dirty="0" smtClean="0">
                <a:solidFill>
                  <a:srgbClr val="FF0000"/>
                </a:solidFill>
              </a:rPr>
              <a:t>?</a:t>
            </a:r>
            <a:endParaRPr lang="en-US" dirty="0">
              <a:solidFill>
                <a:srgbClr val="FF0000"/>
              </a:solidFill>
            </a:endParaRPr>
          </a:p>
          <a:p>
            <a:pPr marL="514350" indent="-514350" algn="just">
              <a:buFont typeface="+mj-lt"/>
              <a:buAutoNum type="arabicPeriod"/>
            </a:pPr>
            <a:r>
              <a:rPr lang="en-US" dirty="0">
                <a:solidFill>
                  <a:srgbClr val="FF0000"/>
                </a:solidFill>
              </a:rPr>
              <a:t>What kinds of machines/equipment can you operate</a:t>
            </a:r>
            <a:r>
              <a:rPr lang="en-US" dirty="0" smtClean="0">
                <a:solidFill>
                  <a:srgbClr val="FF0000"/>
                </a:solidFill>
              </a:rPr>
              <a:t>?</a:t>
            </a:r>
            <a:endParaRPr lang="en-US" dirty="0">
              <a:solidFill>
                <a:srgbClr val="FF0000"/>
              </a:solidFill>
            </a:endParaRPr>
          </a:p>
          <a:p>
            <a:pPr marL="514350" indent="-514350" algn="just">
              <a:buFont typeface="+mj-lt"/>
              <a:buAutoNum type="arabicPeriod"/>
            </a:pPr>
            <a:r>
              <a:rPr lang="en-US" dirty="0">
                <a:solidFill>
                  <a:srgbClr val="FF0000"/>
                </a:solidFill>
              </a:rPr>
              <a:t>How does your education equip you for the job at hand?</a:t>
            </a:r>
          </a:p>
          <a:p>
            <a:pPr marL="0" indent="0" algn="just">
              <a:buNone/>
            </a:pPr>
            <a:r>
              <a:rPr lang="en-US" dirty="0">
                <a:solidFill>
                  <a:srgbClr val="FF0000"/>
                </a:solidFill>
              </a:rPr>
              <a:t/>
            </a:r>
            <a:br>
              <a:rPr lang="en-US" dirty="0">
                <a:solidFill>
                  <a:srgbClr val="FF0000"/>
                </a:solidFill>
              </a:rPr>
            </a:br>
            <a:r>
              <a:rPr lang="en-US" dirty="0"/>
              <a:t/>
            </a:r>
            <a:br>
              <a:rPr lang="en-US" dirty="0"/>
            </a:br>
            <a:endParaRPr lang="en-US" dirty="0"/>
          </a:p>
        </p:txBody>
      </p:sp>
    </p:spTree>
    <p:extLst>
      <p:ext uri="{BB962C8B-B14F-4D97-AF65-F5344CB8AC3E}">
        <p14:creationId xmlns="" xmlns:p14="http://schemas.microsoft.com/office/powerpoint/2010/main" val="106929661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838200"/>
          </a:xfrm>
        </p:spPr>
        <p:txBody>
          <a:bodyPr>
            <a:noAutofit/>
          </a:bodyPr>
          <a:lstStyle/>
          <a:p>
            <a:r>
              <a:rPr lang="en-US" sz="2800" dirty="0">
                <a:latin typeface="Times New Roman" panose="02020603050405020304" pitchFamily="18" charset="0"/>
                <a:cs typeface="Times New Roman" panose="02020603050405020304" pitchFamily="18" charset="0"/>
              </a:rPr>
              <a:t>Situational </a:t>
            </a:r>
            <a:r>
              <a:rPr lang="en-US" sz="2800" dirty="0" smtClean="0">
                <a:latin typeface="Times New Roman" panose="02020603050405020304" pitchFamily="18" charset="0"/>
                <a:cs typeface="Times New Roman" panose="02020603050405020304" pitchFamily="18" charset="0"/>
              </a:rPr>
              <a:t>interview </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990600"/>
            <a:ext cx="8077200" cy="5638800"/>
          </a:xfrm>
        </p:spPr>
        <p:txBody>
          <a:bodyPr>
            <a:noAutofit/>
          </a:bodyPr>
          <a:lstStyle/>
          <a:p>
            <a:pPr algn="just">
              <a:lnSpc>
                <a:spcPct val="150000"/>
              </a:lnSpc>
            </a:pPr>
            <a:r>
              <a:rPr lang="en-US" sz="2400" dirty="0" smtClean="0"/>
              <a:t>advice </a:t>
            </a:r>
            <a:r>
              <a:rPr lang="en-US" sz="2400" dirty="0"/>
              <a:t>on a challenge the organization is facing</a:t>
            </a:r>
            <a:r>
              <a:rPr lang="en-US" sz="2400" dirty="0" smtClean="0"/>
              <a:t>.</a:t>
            </a:r>
            <a:endParaRPr lang="en-US" sz="2400" dirty="0"/>
          </a:p>
          <a:p>
            <a:pPr algn="just">
              <a:lnSpc>
                <a:spcPct val="150000"/>
              </a:lnSpc>
            </a:pPr>
            <a:r>
              <a:rPr lang="en-US" sz="2400" dirty="0" smtClean="0">
                <a:solidFill>
                  <a:srgbClr val="FF0000"/>
                </a:solidFill>
              </a:rPr>
              <a:t> </a:t>
            </a:r>
            <a:r>
              <a:rPr lang="en-US" sz="2400" dirty="0">
                <a:solidFill>
                  <a:srgbClr val="FF0000"/>
                </a:solidFill>
              </a:rPr>
              <a:t>For example, "Our company's technology solutions are fast becoming obsolete and we'd like to integrate cloud computing into our network to expand our capabilities and capacity for information. </a:t>
            </a:r>
            <a:endParaRPr lang="en-US" sz="2400" dirty="0" smtClean="0"/>
          </a:p>
          <a:p>
            <a:pPr algn="just">
              <a:lnSpc>
                <a:spcPct val="150000"/>
              </a:lnSpc>
            </a:pPr>
            <a:r>
              <a:rPr lang="en-US" sz="2400" dirty="0" smtClean="0"/>
              <a:t>Tell </a:t>
            </a:r>
            <a:r>
              <a:rPr lang="en-US" sz="2400" dirty="0"/>
              <a:t>me about organizations you've dealt with that are having the same issues and the advice you've </a:t>
            </a:r>
            <a:r>
              <a:rPr lang="en-US" sz="2400" dirty="0" smtClean="0"/>
              <a:t>provided.</a:t>
            </a:r>
            <a:endParaRPr lang="en-US" sz="2400" dirty="0"/>
          </a:p>
          <a:p>
            <a:pPr algn="just">
              <a:lnSpc>
                <a:spcPct val="150000"/>
              </a:lnSpc>
            </a:pPr>
            <a:r>
              <a:rPr lang="en-US" sz="2400" dirty="0" smtClean="0"/>
              <a:t> </a:t>
            </a:r>
            <a:r>
              <a:rPr lang="en-US" sz="2400" dirty="0"/>
              <a:t>This is a situational, nondirective interview question because it requires the candidate to demonstrate an area of functional </a:t>
            </a:r>
            <a:r>
              <a:rPr lang="en-US" sz="2400" dirty="0" smtClean="0"/>
              <a:t>expertise.</a:t>
            </a:r>
            <a:endParaRPr lang="en-US" sz="2400" dirty="0"/>
          </a:p>
        </p:txBody>
      </p:sp>
    </p:spTree>
    <p:extLst>
      <p:ext uri="{BB962C8B-B14F-4D97-AF65-F5344CB8AC3E}">
        <p14:creationId xmlns="" xmlns:p14="http://schemas.microsoft.com/office/powerpoint/2010/main" val="369873839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noAutofit/>
          </a:bodyPr>
          <a:lstStyle/>
          <a:p>
            <a:r>
              <a:rPr lang="en-US" sz="2400" dirty="0"/>
              <a:t>Behavioural interview</a:t>
            </a:r>
            <a:br>
              <a:rPr lang="en-US" sz="2400" dirty="0"/>
            </a:br>
            <a:endParaRPr lang="en-US" sz="2400" dirty="0"/>
          </a:p>
        </p:txBody>
      </p:sp>
      <p:sp>
        <p:nvSpPr>
          <p:cNvPr id="3" name="Content Placeholder 2"/>
          <p:cNvSpPr>
            <a:spLocks noGrp="1"/>
          </p:cNvSpPr>
          <p:nvPr>
            <p:ph idx="1"/>
          </p:nvPr>
        </p:nvSpPr>
        <p:spPr>
          <a:xfrm>
            <a:off x="457200" y="1524000"/>
            <a:ext cx="8229600" cy="4602163"/>
          </a:xfrm>
        </p:spPr>
        <p:txBody>
          <a:bodyPr/>
          <a:lstStyle/>
          <a:p>
            <a:pPr algn="just"/>
            <a:r>
              <a:rPr lang="en-US" dirty="0" smtClean="0"/>
              <a:t>Focuses on actual work incidents in the applicant’s past</a:t>
            </a:r>
            <a:r>
              <a:rPr lang="en-US" dirty="0" smtClean="0"/>
              <a:t>.</a:t>
            </a:r>
            <a:endParaRPr lang="en-US" dirty="0" smtClean="0"/>
          </a:p>
          <a:p>
            <a:pPr algn="just"/>
            <a:r>
              <a:rPr lang="en-US" dirty="0" smtClean="0">
                <a:solidFill>
                  <a:srgbClr val="FF0000"/>
                </a:solidFill>
              </a:rPr>
              <a:t>Ex- how he disciplined an employee who was smoking inside the factory premises.</a:t>
            </a:r>
            <a:endParaRPr lang="en-US" dirty="0">
              <a:solidFill>
                <a:srgbClr val="FF0000"/>
              </a:solidFill>
            </a:endParaRPr>
          </a:p>
        </p:txBody>
      </p:sp>
    </p:spTree>
    <p:extLst>
      <p:ext uri="{BB962C8B-B14F-4D97-AF65-F5344CB8AC3E}">
        <p14:creationId xmlns="" xmlns:p14="http://schemas.microsoft.com/office/powerpoint/2010/main" val="339705237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685800"/>
            <a:ext cx="8229600" cy="639762"/>
          </a:xfrm>
        </p:spPr>
        <p:txBody>
          <a:bodyPr>
            <a:noAutofit/>
          </a:bodyPr>
          <a:lstStyle/>
          <a:p>
            <a:r>
              <a:rPr lang="en-US" sz="2400" dirty="0" smtClean="0"/>
              <a:t>Stress interview (aggressive, embarrassing, rude &amp; insulting questions)</a:t>
            </a:r>
            <a:endParaRPr lang="en-US" sz="2400" dirty="0"/>
          </a:p>
        </p:txBody>
      </p:sp>
      <p:sp>
        <p:nvSpPr>
          <p:cNvPr id="3" name="Content Placeholder 2"/>
          <p:cNvSpPr>
            <a:spLocks noGrp="1"/>
          </p:cNvSpPr>
          <p:nvPr>
            <p:ph sz="half" idx="4294967295"/>
          </p:nvPr>
        </p:nvSpPr>
        <p:spPr>
          <a:xfrm>
            <a:off x="457200" y="1524000"/>
            <a:ext cx="8382000" cy="4419600"/>
          </a:xfrm>
        </p:spPr>
        <p:txBody>
          <a:bodyPr>
            <a:noAutofit/>
          </a:bodyPr>
          <a:lstStyle/>
          <a:p>
            <a:pPr algn="just"/>
            <a:r>
              <a:rPr lang="en-US" sz="2400" b="1" dirty="0"/>
              <a:t>Stress interviews</a:t>
            </a:r>
            <a:r>
              <a:rPr lang="en-US" sz="2400" dirty="0"/>
              <a:t> are used by employers to put candidates under intense pressure, to find out how they perform</a:t>
            </a:r>
            <a:r>
              <a:rPr lang="en-US" sz="2400" dirty="0" smtClean="0"/>
              <a:t>.</a:t>
            </a:r>
            <a:endParaRPr lang="en-US" sz="2400" dirty="0" smtClean="0"/>
          </a:p>
          <a:p>
            <a:r>
              <a:rPr lang="en-US" sz="2400" dirty="0" smtClean="0">
                <a:solidFill>
                  <a:srgbClr val="FF0000"/>
                </a:solidFill>
              </a:rPr>
              <a:t>What </a:t>
            </a:r>
            <a:r>
              <a:rPr lang="en-US" sz="2400" dirty="0">
                <a:solidFill>
                  <a:srgbClr val="FF0000"/>
                </a:solidFill>
              </a:rPr>
              <a:t>do you look for in a job</a:t>
            </a:r>
            <a:r>
              <a:rPr lang="en-US" sz="2400" dirty="0" smtClean="0">
                <a:solidFill>
                  <a:srgbClr val="FF0000"/>
                </a:solidFill>
              </a:rPr>
              <a:t>?</a:t>
            </a:r>
          </a:p>
          <a:p>
            <a:r>
              <a:rPr lang="en-US" sz="2400" dirty="0" smtClean="0">
                <a:solidFill>
                  <a:srgbClr val="FF0000"/>
                </a:solidFill>
              </a:rPr>
              <a:t>Why </a:t>
            </a:r>
            <a:r>
              <a:rPr lang="en-US" sz="2400" dirty="0">
                <a:solidFill>
                  <a:srgbClr val="FF0000"/>
                </a:solidFill>
              </a:rPr>
              <a:t>are you leaving your present position</a:t>
            </a:r>
            <a:r>
              <a:rPr lang="en-US" sz="2400" dirty="0" smtClean="0">
                <a:solidFill>
                  <a:srgbClr val="FF0000"/>
                </a:solidFill>
              </a:rPr>
              <a:t>?</a:t>
            </a:r>
          </a:p>
          <a:p>
            <a:r>
              <a:rPr lang="en-US" sz="2400" dirty="0" smtClean="0">
                <a:solidFill>
                  <a:srgbClr val="FF0000"/>
                </a:solidFill>
              </a:rPr>
              <a:t>What </a:t>
            </a:r>
            <a:r>
              <a:rPr lang="en-US" sz="2400" dirty="0">
                <a:solidFill>
                  <a:srgbClr val="FF0000"/>
                </a:solidFill>
              </a:rPr>
              <a:t>kind of salary are you </a:t>
            </a:r>
            <a:r>
              <a:rPr lang="en-US" sz="2400" dirty="0" smtClean="0">
                <a:solidFill>
                  <a:srgbClr val="FF0000"/>
                </a:solidFill>
              </a:rPr>
              <a:t>worth?</a:t>
            </a:r>
          </a:p>
          <a:p>
            <a:r>
              <a:rPr lang="en-US" sz="2400" dirty="0" smtClean="0">
                <a:solidFill>
                  <a:srgbClr val="FF0000"/>
                </a:solidFill>
              </a:rPr>
              <a:t>What do </a:t>
            </a:r>
            <a:r>
              <a:rPr lang="en-US" sz="2400" dirty="0">
                <a:solidFill>
                  <a:srgbClr val="FF0000"/>
                </a:solidFill>
              </a:rPr>
              <a:t>(did) you think of your boss</a:t>
            </a:r>
            <a:r>
              <a:rPr lang="en-US" sz="2400" dirty="0" smtClean="0">
                <a:solidFill>
                  <a:srgbClr val="FF0000"/>
                </a:solidFill>
              </a:rPr>
              <a:t>?</a:t>
            </a:r>
          </a:p>
          <a:p>
            <a:r>
              <a:rPr lang="en-US" sz="2400" dirty="0" smtClean="0">
                <a:solidFill>
                  <a:srgbClr val="FF0000"/>
                </a:solidFill>
              </a:rPr>
              <a:t>Tell </a:t>
            </a:r>
            <a:r>
              <a:rPr lang="en-US" sz="2400" dirty="0">
                <a:solidFill>
                  <a:srgbClr val="FF0000"/>
                </a:solidFill>
              </a:rPr>
              <a:t>me what your subordinates/manager would say of you</a:t>
            </a:r>
            <a:r>
              <a:rPr lang="en-US" sz="2400" dirty="0" smtClean="0">
                <a:solidFill>
                  <a:srgbClr val="FF0000"/>
                </a:solidFill>
              </a:rPr>
              <a:t>.</a:t>
            </a:r>
          </a:p>
          <a:p>
            <a:r>
              <a:rPr lang="en-US" sz="2400" dirty="0" smtClean="0">
                <a:solidFill>
                  <a:srgbClr val="FF0000"/>
                </a:solidFill>
              </a:rPr>
              <a:t>Have </a:t>
            </a:r>
            <a:r>
              <a:rPr lang="en-US" sz="2400" dirty="0">
                <a:solidFill>
                  <a:srgbClr val="FF0000"/>
                </a:solidFill>
              </a:rPr>
              <a:t>you fired people before? How did you prepare for it</a:t>
            </a:r>
            <a:r>
              <a:rPr lang="en-US" sz="2400" dirty="0" smtClean="0">
                <a:solidFill>
                  <a:srgbClr val="FF0000"/>
                </a:solidFill>
              </a:rPr>
              <a:t>?</a:t>
            </a:r>
          </a:p>
        </p:txBody>
      </p:sp>
    </p:spTree>
    <p:extLst>
      <p:ext uri="{BB962C8B-B14F-4D97-AF65-F5344CB8AC3E}">
        <p14:creationId xmlns="" xmlns:p14="http://schemas.microsoft.com/office/powerpoint/2010/main" val="284289178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487362"/>
          </a:xfrm>
        </p:spPr>
        <p:txBody>
          <a:bodyPr>
            <a:noAutofit/>
          </a:bodyPr>
          <a:lstStyle/>
          <a:p>
            <a:r>
              <a:rPr lang="en-US" sz="2800" dirty="0" smtClean="0"/>
              <a:t>Panel interview</a:t>
            </a:r>
            <a:endParaRPr lang="en-US" sz="2800" dirty="0"/>
          </a:p>
        </p:txBody>
      </p:sp>
      <p:pic>
        <p:nvPicPr>
          <p:cNvPr id="4" name="Content Placeholder 3"/>
          <p:cNvPicPr>
            <a:picLocks noGrp="1" noChangeAspect="1"/>
          </p:cNvPicPr>
          <p:nvPr>
            <p:ph sz="half" idx="1"/>
          </p:nvPr>
        </p:nvPicPr>
        <p:blipFill>
          <a:blip r:embed="rId2">
            <a:extLst>
              <a:ext uri="{28A0092B-C50C-407E-A947-70E740481C1C}">
                <a14:useLocalDpi xmlns="" xmlns:a14="http://schemas.microsoft.com/office/drawing/2010/main" val="0"/>
              </a:ext>
            </a:extLst>
          </a:blip>
          <a:stretch>
            <a:fillRect/>
          </a:stretch>
        </p:blipFill>
        <p:spPr>
          <a:xfrm>
            <a:off x="2362200" y="3429000"/>
            <a:ext cx="3733800" cy="2819399"/>
          </a:xfrm>
        </p:spPr>
      </p:pic>
      <p:sp>
        <p:nvSpPr>
          <p:cNvPr id="3" name="Content Placeholder 2"/>
          <p:cNvSpPr>
            <a:spLocks noGrp="1"/>
          </p:cNvSpPr>
          <p:nvPr>
            <p:ph sz="half" idx="2"/>
          </p:nvPr>
        </p:nvSpPr>
        <p:spPr>
          <a:xfrm>
            <a:off x="1295400" y="1219200"/>
            <a:ext cx="6324600" cy="1828800"/>
          </a:xfrm>
        </p:spPr>
        <p:txBody>
          <a:bodyPr/>
          <a:lstStyle/>
          <a:p>
            <a:pPr algn="just"/>
            <a:r>
              <a:rPr lang="en-US" dirty="0"/>
              <a:t>A </a:t>
            </a:r>
            <a:r>
              <a:rPr lang="en-US" b="1" dirty="0"/>
              <a:t>panel interview</a:t>
            </a:r>
            <a:r>
              <a:rPr lang="en-US" dirty="0"/>
              <a:t> follows the same rules as a conventional interview, but is conducted by more than one interviewer.</a:t>
            </a:r>
          </a:p>
        </p:txBody>
      </p:sp>
    </p:spTree>
    <p:extLst>
      <p:ext uri="{BB962C8B-B14F-4D97-AF65-F5344CB8AC3E}">
        <p14:creationId xmlns="" xmlns:p14="http://schemas.microsoft.com/office/powerpoint/2010/main" val="2651874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457200"/>
          </a:xfrm>
        </p:spPr>
        <p:txBody>
          <a:bodyPr>
            <a:noAutofit/>
          </a:bodyPr>
          <a:lstStyle/>
          <a:p>
            <a:r>
              <a:rPr lang="en-US" sz="2400" dirty="0" smtClean="0"/>
              <a:t>Reference check</a:t>
            </a:r>
            <a:endParaRPr lang="en-US" sz="2400" dirty="0"/>
          </a:p>
        </p:txBody>
      </p:sp>
      <p:sp>
        <p:nvSpPr>
          <p:cNvPr id="3" name="Content Placeholder 2"/>
          <p:cNvSpPr>
            <a:spLocks noGrp="1"/>
          </p:cNvSpPr>
          <p:nvPr>
            <p:ph idx="1"/>
          </p:nvPr>
        </p:nvSpPr>
        <p:spPr>
          <a:xfrm>
            <a:off x="381000" y="838200"/>
            <a:ext cx="8534400" cy="5257800"/>
          </a:xfrm>
        </p:spPr>
        <p:txBody>
          <a:bodyPr>
            <a:normAutofit fontScale="40000" lnSpcReduction="20000"/>
          </a:bodyPr>
          <a:lstStyle/>
          <a:p>
            <a:pPr algn="just"/>
            <a:endParaRPr lang="en-US" sz="5900" dirty="0" smtClean="0"/>
          </a:p>
          <a:p>
            <a:pPr algn="just"/>
            <a:r>
              <a:rPr lang="en-US" sz="5900" dirty="0" smtClean="0"/>
              <a:t>By </a:t>
            </a:r>
            <a:r>
              <a:rPr lang="en-US" sz="5900" dirty="0"/>
              <a:t>conducting reference checks, </a:t>
            </a:r>
            <a:r>
              <a:rPr lang="en-US" sz="5900" dirty="0" smtClean="0"/>
              <a:t>the </a:t>
            </a:r>
            <a:r>
              <a:rPr lang="en-US" sz="5900" b="1" dirty="0" smtClean="0"/>
              <a:t>company can </a:t>
            </a:r>
            <a:r>
              <a:rPr lang="en-US" sz="5900" b="1" dirty="0"/>
              <a:t>avoid costs associated with failed probation periods and poor performance, which can impact </a:t>
            </a:r>
            <a:r>
              <a:rPr lang="en-US" sz="5900" b="1" dirty="0" smtClean="0"/>
              <a:t>on image </a:t>
            </a:r>
            <a:r>
              <a:rPr lang="en-US" sz="5900" b="1" dirty="0"/>
              <a:t>or reputation</a:t>
            </a:r>
            <a:r>
              <a:rPr lang="en-US" sz="5900" b="1" dirty="0" smtClean="0"/>
              <a:t>.</a:t>
            </a:r>
          </a:p>
          <a:p>
            <a:pPr algn="just"/>
            <a:endParaRPr lang="en-US" sz="3600" dirty="0" smtClean="0"/>
          </a:p>
          <a:p>
            <a:pPr algn="just"/>
            <a:r>
              <a:rPr lang="en-US" sz="6000" dirty="0" smtClean="0">
                <a:solidFill>
                  <a:srgbClr val="FF0000"/>
                </a:solidFill>
              </a:rPr>
              <a:t>Job title</a:t>
            </a:r>
          </a:p>
          <a:p>
            <a:r>
              <a:rPr lang="en-US" sz="5000" dirty="0" smtClean="0">
                <a:solidFill>
                  <a:srgbClr val="FF0000"/>
                </a:solidFill>
              </a:rPr>
              <a:t>Job description</a:t>
            </a:r>
          </a:p>
          <a:p>
            <a:r>
              <a:rPr lang="en-US" sz="5000" dirty="0" smtClean="0">
                <a:solidFill>
                  <a:srgbClr val="FF0000"/>
                </a:solidFill>
              </a:rPr>
              <a:t>Period of employment</a:t>
            </a:r>
          </a:p>
          <a:p>
            <a:r>
              <a:rPr lang="en-US" sz="5000" dirty="0" smtClean="0">
                <a:solidFill>
                  <a:srgbClr val="FF0000"/>
                </a:solidFill>
              </a:rPr>
              <a:t>Pay and allowance</a:t>
            </a:r>
          </a:p>
          <a:p>
            <a:r>
              <a:rPr lang="en-US" sz="5000" dirty="0" smtClean="0">
                <a:solidFill>
                  <a:srgbClr val="FF0000"/>
                </a:solidFill>
              </a:rPr>
              <a:t>CTC</a:t>
            </a:r>
          </a:p>
          <a:p>
            <a:r>
              <a:rPr lang="en-US" sz="5000" dirty="0" smtClean="0">
                <a:solidFill>
                  <a:srgbClr val="FF0000"/>
                </a:solidFill>
              </a:rPr>
              <a:t>Benefit provided</a:t>
            </a:r>
          </a:p>
          <a:p>
            <a:r>
              <a:rPr lang="en-US" sz="5000" dirty="0" smtClean="0">
                <a:solidFill>
                  <a:srgbClr val="FF0000"/>
                </a:solidFill>
              </a:rPr>
              <a:t>Rate of absence</a:t>
            </a:r>
          </a:p>
          <a:p>
            <a:r>
              <a:rPr lang="en-US" sz="5000" dirty="0" smtClean="0">
                <a:solidFill>
                  <a:srgbClr val="FF0000"/>
                </a:solidFill>
              </a:rPr>
              <a:t>Willingness of the previous</a:t>
            </a:r>
          </a:p>
          <a:p>
            <a:r>
              <a:rPr lang="en-US" sz="5000" dirty="0" smtClean="0">
                <a:solidFill>
                  <a:srgbClr val="FF0000"/>
                </a:solidFill>
              </a:rPr>
              <a:t>Employer to employ the employee again</a:t>
            </a:r>
          </a:p>
          <a:p>
            <a:r>
              <a:rPr lang="en-US" sz="5000" dirty="0" smtClean="0">
                <a:solidFill>
                  <a:srgbClr val="FF0000"/>
                </a:solidFill>
              </a:rPr>
              <a:t>Regularity at work</a:t>
            </a:r>
          </a:p>
          <a:p>
            <a:r>
              <a:rPr lang="en-US" sz="5000" dirty="0" smtClean="0">
                <a:solidFill>
                  <a:srgbClr val="FF0000"/>
                </a:solidFill>
              </a:rPr>
              <a:t>Character</a:t>
            </a:r>
          </a:p>
          <a:p>
            <a:pPr marL="0" indent="0">
              <a:buNone/>
            </a:pPr>
            <a:endParaRPr lang="en-US" sz="5000" dirty="0" smtClean="0">
              <a:solidFill>
                <a:srgbClr val="FF0000"/>
              </a:solidFill>
            </a:endParaRPr>
          </a:p>
        </p:txBody>
      </p:sp>
    </p:spTree>
    <p:extLst>
      <p:ext uri="{BB962C8B-B14F-4D97-AF65-F5344CB8AC3E}">
        <p14:creationId xmlns="" xmlns:p14="http://schemas.microsoft.com/office/powerpoint/2010/main" val="349604517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411162"/>
          </a:xfrm>
        </p:spPr>
        <p:txBody>
          <a:bodyPr>
            <a:noAutofit/>
          </a:bodyPr>
          <a:lstStyle/>
          <a:p>
            <a:r>
              <a:rPr lang="en-US" sz="2400" dirty="0" smtClean="0">
                <a:latin typeface="Times New Roman" pitchFamily="18" charset="0"/>
                <a:cs typeface="Times New Roman" pitchFamily="18" charset="0"/>
              </a:rPr>
              <a:t>Selection practices of global giants</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1295400"/>
            <a:ext cx="8305800" cy="5211763"/>
          </a:xfrm>
        </p:spPr>
        <p:txBody>
          <a:bodyPr/>
          <a:lstStyle/>
          <a:p>
            <a:pPr algn="just"/>
            <a:r>
              <a:rPr lang="en-US" dirty="0" smtClean="0">
                <a:solidFill>
                  <a:srgbClr val="FF0000"/>
                </a:solidFill>
              </a:rPr>
              <a:t>Example : LG electronics India</a:t>
            </a:r>
            <a:r>
              <a:rPr lang="en-US" dirty="0" smtClean="0"/>
              <a:t>: LG electronic uses 3 psychometric tests to measure a person’s ability as a team player, to check personality of the candidate for the ascertain a person’s responsiveness and assertiveness.</a:t>
            </a:r>
          </a:p>
          <a:p>
            <a:pPr algn="just"/>
            <a:endParaRPr lang="en-US" dirty="0" smtClean="0"/>
          </a:p>
        </p:txBody>
      </p:sp>
    </p:spTree>
    <p:extLst>
      <p:ext uri="{BB962C8B-B14F-4D97-AF65-F5344CB8AC3E}">
        <p14:creationId xmlns="" xmlns:p14="http://schemas.microsoft.com/office/powerpoint/2010/main" val="349429787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Induction</a:t>
            </a:r>
            <a:endParaRPr lang="en-US" dirty="0"/>
          </a:p>
        </p:txBody>
      </p:sp>
      <p:sp>
        <p:nvSpPr>
          <p:cNvPr id="3" name="Content Placeholder 2"/>
          <p:cNvSpPr>
            <a:spLocks noGrp="1"/>
          </p:cNvSpPr>
          <p:nvPr>
            <p:ph sz="quarter" idx="1"/>
          </p:nvPr>
        </p:nvSpPr>
        <p:spPr/>
        <p:txBody>
          <a:bodyPr/>
          <a:lstStyle/>
          <a:p>
            <a:pPr algn="just"/>
            <a:r>
              <a:rPr lang="en-US" dirty="0" smtClean="0"/>
              <a:t>Induction also called orientation, and it is design to provide a new employee with information which he or she needs to function’s comfortably and effectively in the organization</a:t>
            </a:r>
            <a:r>
              <a:rPr lang="en-US" dirty="0" smtClean="0"/>
              <a: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rgbClr val="FF0000"/>
                </a:solidFill>
              </a:rPr>
              <a:t>Induction conveys three types of information: -</a:t>
            </a:r>
            <a:r>
              <a:rPr lang="en-US" sz="2400" dirty="0" smtClean="0">
                <a:solidFill>
                  <a:srgbClr val="FF0000"/>
                </a:solidFill>
              </a:rPr>
              <a:t/>
            </a:r>
            <a:br>
              <a:rPr lang="en-US" sz="2400" dirty="0" smtClean="0">
                <a:solidFill>
                  <a:srgbClr val="FF0000"/>
                </a:solidFill>
              </a:rPr>
            </a:br>
            <a:endParaRPr lang="en-US" sz="2400" dirty="0">
              <a:solidFill>
                <a:srgbClr val="FF0000"/>
              </a:solidFill>
            </a:endParaRPr>
          </a:p>
        </p:txBody>
      </p:sp>
      <p:sp>
        <p:nvSpPr>
          <p:cNvPr id="3" name="Content Placeholder 2"/>
          <p:cNvSpPr>
            <a:spLocks noGrp="1"/>
          </p:cNvSpPr>
          <p:nvPr>
            <p:ph sz="quarter" idx="1"/>
          </p:nvPr>
        </p:nvSpPr>
        <p:spPr/>
        <p:txBody>
          <a:bodyPr/>
          <a:lstStyle/>
          <a:p>
            <a:pPr algn="just">
              <a:lnSpc>
                <a:spcPct val="150000"/>
              </a:lnSpc>
            </a:pPr>
            <a:r>
              <a:rPr lang="en-US" dirty="0" smtClean="0"/>
              <a:t> </a:t>
            </a:r>
            <a:r>
              <a:rPr lang="en-US" dirty="0" smtClean="0"/>
              <a:t>General information about the daily work routine.</a:t>
            </a:r>
            <a:br>
              <a:rPr lang="en-US" dirty="0" smtClean="0"/>
            </a:br>
            <a:r>
              <a:rPr lang="en-US" dirty="0" smtClean="0"/>
              <a:t> A review of the organization’s history, founding further objectives, operations-product and employee contribution.</a:t>
            </a:r>
            <a:br>
              <a:rPr lang="en-US" dirty="0" smtClean="0"/>
            </a:br>
            <a:r>
              <a:rPr lang="en-US" dirty="0" smtClean="0"/>
              <a:t> A detailed presentation in broacher’s of the organization and policies, work rules and employee benefits.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4294967295"/>
          </p:nvPr>
        </p:nvPicPr>
        <p:blipFill>
          <a:blip r:embed="rId2"/>
          <a:srcRect/>
          <a:stretch>
            <a:fillRect/>
          </a:stretch>
        </p:blipFill>
        <p:spPr bwMode="auto">
          <a:xfrm>
            <a:off x="1801813" y="609600"/>
            <a:ext cx="7342187"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563562"/>
          </a:xfrm>
        </p:spPr>
        <p:txBody>
          <a:bodyPr>
            <a:normAutofit fontScale="90000"/>
          </a:bodyPr>
          <a:lstStyle/>
          <a:p>
            <a:r>
              <a:rPr lang="en-US" sz="2800" b="1" dirty="0" smtClean="0">
                <a:solidFill>
                  <a:srgbClr val="FF0000"/>
                </a:solidFill>
              </a:rPr>
              <a:t>Contents of induction programme</a:t>
            </a:r>
            <a:endParaRPr lang="en-US" sz="2800" dirty="0">
              <a:solidFill>
                <a:srgbClr val="FF0000"/>
              </a:solidFill>
            </a:endParaRPr>
          </a:p>
        </p:txBody>
      </p:sp>
      <p:sp>
        <p:nvSpPr>
          <p:cNvPr id="3" name="Content Placeholder 2"/>
          <p:cNvSpPr>
            <a:spLocks noGrp="1"/>
          </p:cNvSpPr>
          <p:nvPr>
            <p:ph sz="quarter" idx="1"/>
          </p:nvPr>
        </p:nvSpPr>
        <p:spPr>
          <a:xfrm>
            <a:off x="685800" y="990600"/>
            <a:ext cx="8001000" cy="5486400"/>
          </a:xfrm>
        </p:spPr>
        <p:txBody>
          <a:bodyPr>
            <a:normAutofit fontScale="92500" lnSpcReduction="10000"/>
          </a:bodyPr>
          <a:lstStyle/>
          <a:p>
            <a:pPr>
              <a:buNone/>
            </a:pPr>
            <a:r>
              <a:rPr lang="en-US" dirty="0" smtClean="0"/>
              <a:t>    1</a:t>
            </a:r>
            <a:r>
              <a:rPr lang="en-US" dirty="0" smtClean="0"/>
              <a:t>. Brief history and operations of the company.</a:t>
            </a:r>
            <a:br>
              <a:rPr lang="en-US" dirty="0" smtClean="0"/>
            </a:br>
            <a:r>
              <a:rPr lang="en-US" dirty="0" smtClean="0"/>
              <a:t>2. Products and services of the company.</a:t>
            </a:r>
            <a:br>
              <a:rPr lang="en-US" dirty="0" smtClean="0"/>
            </a:br>
            <a:r>
              <a:rPr lang="en-US" dirty="0" smtClean="0"/>
              <a:t>3. The company organization structure.</a:t>
            </a:r>
            <a:br>
              <a:rPr lang="en-US" dirty="0" smtClean="0"/>
            </a:br>
            <a:r>
              <a:rPr lang="en-US" dirty="0" smtClean="0"/>
              <a:t>4. Location of department and employee facilities.</a:t>
            </a:r>
            <a:br>
              <a:rPr lang="en-US" dirty="0" smtClean="0"/>
            </a:br>
            <a:r>
              <a:rPr lang="en-US" dirty="0" smtClean="0"/>
              <a:t>5. Policies and procedure of the company.</a:t>
            </a:r>
            <a:br>
              <a:rPr lang="en-US" dirty="0" smtClean="0"/>
            </a:br>
            <a:r>
              <a:rPr lang="en-US" dirty="0" smtClean="0"/>
              <a:t>6. Rules, regulations and daily work routines.</a:t>
            </a:r>
            <a:br>
              <a:rPr lang="en-US" dirty="0" smtClean="0"/>
            </a:br>
            <a:r>
              <a:rPr lang="en-US" dirty="0" smtClean="0"/>
              <a:t>7. Grievance procedure.</a:t>
            </a:r>
            <a:br>
              <a:rPr lang="en-US" dirty="0" smtClean="0"/>
            </a:br>
            <a:r>
              <a:rPr lang="en-US" dirty="0" smtClean="0"/>
              <a:t>8. Safety measure.</a:t>
            </a:r>
            <a:br>
              <a:rPr lang="en-US" dirty="0" smtClean="0"/>
            </a:br>
            <a:r>
              <a:rPr lang="en-US" dirty="0" smtClean="0"/>
              <a:t>9. Standing order and disciplinary procedure.</a:t>
            </a:r>
            <a:br>
              <a:rPr lang="en-US" dirty="0" smtClean="0"/>
            </a:br>
            <a:r>
              <a:rPr lang="en-US" dirty="0" smtClean="0"/>
              <a:t>10. Terms and conditions of the service including wages, working hours, overtime holidays etc.</a:t>
            </a:r>
            <a:br>
              <a:rPr lang="en-US" dirty="0" smtClean="0"/>
            </a:br>
            <a:r>
              <a:rPr lang="en-US" dirty="0" smtClean="0"/>
              <a:t>11. Suggestion schemes.</a:t>
            </a:r>
            <a:br>
              <a:rPr lang="en-US" dirty="0" smtClean="0"/>
            </a:br>
            <a:r>
              <a:rPr lang="en-US" dirty="0" smtClean="0"/>
              <a:t>12. Benefits and services of employees.</a:t>
            </a:r>
            <a:br>
              <a:rPr lang="en-US" dirty="0" smtClean="0"/>
            </a:br>
            <a:r>
              <a:rPr lang="en-US" dirty="0" smtClean="0"/>
              <a:t>13. Opportunities for training, promotion and transfer.</a:t>
            </a:r>
            <a:br>
              <a:rPr lang="en-US" dirty="0" smtClean="0"/>
            </a:b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lstStyle/>
          <a:p>
            <a:r>
              <a:rPr lang="en-US" sz="2800" b="1" dirty="0" smtClean="0">
                <a:solidFill>
                  <a:srgbClr val="FF0000"/>
                </a:solidFill>
              </a:rPr>
              <a:t>How to make induction effective</a:t>
            </a:r>
            <a:endParaRPr lang="en-US" sz="2800" dirty="0">
              <a:solidFill>
                <a:srgbClr val="FF0000"/>
              </a:solidFill>
            </a:endParaRPr>
          </a:p>
        </p:txBody>
      </p:sp>
      <p:sp>
        <p:nvSpPr>
          <p:cNvPr id="3" name="Content Placeholder 2"/>
          <p:cNvSpPr>
            <a:spLocks noGrp="1"/>
          </p:cNvSpPr>
          <p:nvPr>
            <p:ph sz="quarter" idx="1"/>
          </p:nvPr>
        </p:nvSpPr>
        <p:spPr>
          <a:xfrm>
            <a:off x="457200" y="1066800"/>
            <a:ext cx="8229600" cy="5181600"/>
          </a:xfrm>
        </p:spPr>
        <p:txBody>
          <a:bodyPr>
            <a:normAutofit/>
          </a:bodyPr>
          <a:lstStyle/>
          <a:p>
            <a:pPr marL="514350" indent="-514350">
              <a:buNone/>
            </a:pPr>
            <a:r>
              <a:rPr lang="en-US" dirty="0" smtClean="0"/>
              <a:t/>
            </a:r>
            <a:br>
              <a:rPr lang="en-US" dirty="0" smtClean="0"/>
            </a:br>
            <a:r>
              <a:rPr lang="en-US" dirty="0" smtClean="0"/>
              <a:t>Make </a:t>
            </a:r>
            <a:r>
              <a:rPr lang="en-US" dirty="0" smtClean="0"/>
              <a:t>the new employee aware </a:t>
            </a:r>
            <a:r>
              <a:rPr lang="en-US" dirty="0" smtClean="0"/>
              <a:t>the </a:t>
            </a:r>
            <a:r>
              <a:rPr lang="en-US" dirty="0" smtClean="0"/>
              <a:t>specific work situation and requirements.</a:t>
            </a:r>
            <a:br>
              <a:rPr lang="en-US" dirty="0" smtClean="0"/>
            </a:br>
            <a:r>
              <a:rPr lang="en-US" dirty="0" smtClean="0"/>
              <a:t>Determine </a:t>
            </a:r>
            <a:r>
              <a:rPr lang="en-US" dirty="0" smtClean="0"/>
              <a:t>how to present information.</a:t>
            </a:r>
            <a:br>
              <a:rPr lang="en-US" dirty="0" smtClean="0"/>
            </a:br>
            <a:r>
              <a:rPr lang="en-US" dirty="0" smtClean="0"/>
              <a:t>Completion </a:t>
            </a:r>
            <a:r>
              <a:rPr lang="en-US" dirty="0" smtClean="0"/>
              <a:t>of paper work.</a:t>
            </a:r>
            <a:br>
              <a:rPr lang="en-US" dirty="0" smtClean="0"/>
            </a:br>
            <a:r>
              <a:rPr lang="en-US" dirty="0" smtClean="0"/>
              <a:t>Answer </a:t>
            </a:r>
            <a:r>
              <a:rPr lang="en-US" dirty="0" smtClean="0"/>
              <a:t>any questions and clarify any doubt that the employee may have about the job and the organization</a:t>
            </a:r>
            <a:r>
              <a:rPr lang="en-US" dirty="0" smtClean="0"/>
              <a:t>.</a:t>
            </a:r>
            <a:r>
              <a:rPr lang="en-US" dirty="0" smtClean="0"/>
              <a:t/>
            </a:r>
            <a:br>
              <a:rPr lang="en-US" dirty="0" smtClean="0"/>
            </a:br>
            <a:r>
              <a:rPr lang="en-US" dirty="0" smtClean="0"/>
              <a:t>Keep </a:t>
            </a:r>
            <a:r>
              <a:rPr lang="en-US" dirty="0" smtClean="0"/>
              <a:t>in close touch with new employee to check back how he is doing and offer help if required.</a:t>
            </a:r>
            <a:br>
              <a:rPr lang="en-US" dirty="0" smtClean="0"/>
            </a:br>
            <a:r>
              <a:rPr lang="en-US" dirty="0" smtClean="0"/>
              <a:t>Allow </a:t>
            </a:r>
            <a:r>
              <a:rPr lang="en-US" dirty="0" smtClean="0"/>
              <a:t>reasonable time to adopt to the new work environment and job demands.</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rgbClr val="FF0000"/>
                </a:solidFill>
              </a:rPr>
              <a:t>Evaluation of induction programme</a:t>
            </a:r>
            <a:endParaRPr lang="en-US" sz="2800" dirty="0">
              <a:solidFill>
                <a:srgbClr val="FF0000"/>
              </a:solidFill>
            </a:endParaRPr>
          </a:p>
        </p:txBody>
      </p:sp>
      <p:sp>
        <p:nvSpPr>
          <p:cNvPr id="3" name="Content Placeholder 2"/>
          <p:cNvSpPr>
            <a:spLocks noGrp="1"/>
          </p:cNvSpPr>
          <p:nvPr>
            <p:ph sz="quarter" idx="1"/>
          </p:nvPr>
        </p:nvSpPr>
        <p:spPr/>
        <p:txBody>
          <a:bodyPr/>
          <a:lstStyle/>
          <a:p>
            <a:pPr algn="just"/>
            <a:r>
              <a:rPr lang="en-US" dirty="0" smtClean="0"/>
              <a:t/>
            </a:r>
            <a:br>
              <a:rPr lang="en-US" dirty="0" smtClean="0"/>
            </a:br>
            <a:r>
              <a:rPr lang="en-US" dirty="0" smtClean="0"/>
              <a:t>This programme will be evaluated from the feedback through questionnaire, follow-up interview, group discussion, that could help them to improve their performance.</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solidFill>
                  <a:srgbClr val="FF0000"/>
                </a:solidFill>
              </a:rPr>
              <a:t>Placement</a:t>
            </a:r>
            <a:endParaRPr lang="en-US" sz="2400" dirty="0">
              <a:solidFill>
                <a:srgbClr val="FF0000"/>
              </a:solidFill>
            </a:endParaRPr>
          </a:p>
        </p:txBody>
      </p:sp>
      <p:sp>
        <p:nvSpPr>
          <p:cNvPr id="3" name="Content Placeholder 2"/>
          <p:cNvSpPr>
            <a:spLocks noGrp="1"/>
          </p:cNvSpPr>
          <p:nvPr>
            <p:ph sz="quarter" idx="1"/>
          </p:nvPr>
        </p:nvSpPr>
        <p:spPr/>
        <p:txBody>
          <a:bodyPr/>
          <a:lstStyle/>
          <a:p>
            <a:pPr algn="just">
              <a:buNone/>
            </a:pPr>
            <a:r>
              <a:rPr lang="en-US" dirty="0" smtClean="0"/>
              <a:t/>
            </a:r>
            <a:br>
              <a:rPr lang="en-US" dirty="0" smtClean="0"/>
            </a:br>
            <a:r>
              <a:rPr lang="en-US" dirty="0" smtClean="0"/>
              <a:t>After an employee has been hired and oriented, he or she must be placed in the right job. </a:t>
            </a:r>
            <a:endParaRPr lang="en-US" dirty="0" smtClean="0"/>
          </a:p>
          <a:p>
            <a:pPr algn="just">
              <a:buNone/>
            </a:pPr>
            <a:r>
              <a:rPr lang="en-US" dirty="0" smtClean="0"/>
              <a:t> </a:t>
            </a:r>
            <a:r>
              <a:rPr lang="en-US" dirty="0" smtClean="0"/>
              <a:t>   Placement </a:t>
            </a:r>
            <a:r>
              <a:rPr lang="en-US" dirty="0" smtClean="0"/>
              <a:t>is understood as the allocation of people to jobs. It is the assignment or reassignment of an employee to a new job. </a:t>
            </a:r>
            <a:endParaRPr lang="en-US" dirty="0" smtClean="0"/>
          </a:p>
          <a:p>
            <a:pPr algn="just">
              <a:buNone/>
            </a:pPr>
            <a:r>
              <a:rPr lang="en-US" dirty="0" smtClean="0"/>
              <a:t> </a:t>
            </a:r>
            <a:r>
              <a:rPr lang="en-US" dirty="0" smtClean="0"/>
              <a:t>   Placement </a:t>
            </a:r>
            <a:r>
              <a:rPr lang="en-US" dirty="0" smtClean="0"/>
              <a:t>include initial assignment of new employee promotion, transfer or demotion of present employees.</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sz="2800" b="1" dirty="0" smtClean="0"/>
              <a:t>Socialization</a:t>
            </a:r>
            <a:endParaRPr lang="en-US" sz="2800" dirty="0"/>
          </a:p>
        </p:txBody>
      </p:sp>
      <p:sp>
        <p:nvSpPr>
          <p:cNvPr id="3" name="Content Placeholder 2"/>
          <p:cNvSpPr>
            <a:spLocks noGrp="1"/>
          </p:cNvSpPr>
          <p:nvPr>
            <p:ph sz="quarter" idx="1"/>
          </p:nvPr>
        </p:nvSpPr>
        <p:spPr>
          <a:xfrm>
            <a:off x="914400" y="914400"/>
            <a:ext cx="7772400" cy="5105400"/>
          </a:xfrm>
        </p:spPr>
        <p:txBody>
          <a:bodyPr>
            <a:normAutofit fontScale="92500"/>
          </a:bodyPr>
          <a:lstStyle/>
          <a:p>
            <a:r>
              <a:rPr lang="en-US" dirty="0" smtClean="0"/>
              <a:t/>
            </a:r>
            <a:br>
              <a:rPr lang="en-US" dirty="0" smtClean="0"/>
            </a:br>
            <a:r>
              <a:rPr lang="en-US" dirty="0" smtClean="0"/>
              <a:t/>
            </a:r>
            <a:br>
              <a:rPr lang="en-US" dirty="0" smtClean="0"/>
            </a:br>
            <a:r>
              <a:rPr lang="en-US" dirty="0" smtClean="0"/>
              <a:t>It is the process of adaptation. </a:t>
            </a:r>
            <a:endParaRPr lang="en-US" dirty="0" smtClean="0"/>
          </a:p>
          <a:p>
            <a:r>
              <a:rPr lang="en-US" dirty="0" smtClean="0"/>
              <a:t>It </a:t>
            </a:r>
            <a:r>
              <a:rPr lang="en-US" dirty="0" smtClean="0"/>
              <a:t>is the process by which new employees attempt to learn and inculcate the norms and values of work roles in an organization. </a:t>
            </a:r>
            <a:endParaRPr lang="en-US" dirty="0" smtClean="0"/>
          </a:p>
          <a:p>
            <a:r>
              <a:rPr lang="en-US" dirty="0" smtClean="0"/>
              <a:t>Learning </a:t>
            </a:r>
            <a:r>
              <a:rPr lang="en-US" dirty="0" smtClean="0"/>
              <a:t>and inculcating the norms and values of work group are necessary for proper adjustment and job performance.</a:t>
            </a:r>
            <a:br>
              <a:rPr lang="en-US" dirty="0" smtClean="0"/>
            </a:br>
            <a:r>
              <a:rPr lang="en-US" dirty="0" smtClean="0"/>
              <a:t>1. Socialization is based on several assumptions</a:t>
            </a:r>
            <a:br>
              <a:rPr lang="en-US" dirty="0" smtClean="0"/>
            </a:br>
            <a:r>
              <a:rPr lang="en-US" dirty="0" smtClean="0"/>
              <a:t>2. New employee suffer from anxiety and require adjustment.</a:t>
            </a:r>
            <a:br>
              <a:rPr lang="en-US" dirty="0" smtClean="0"/>
            </a:br>
            <a:r>
              <a:rPr lang="en-US" dirty="0" smtClean="0"/>
              <a:t>3. socialization strongly affects employee programme and stability of organization.</a:t>
            </a:r>
            <a:br>
              <a:rPr lang="en-US" dirty="0" smtClean="0"/>
            </a:br>
            <a:r>
              <a:rPr lang="en-US" dirty="0" smtClean="0"/>
              <a:t/>
            </a:r>
            <a:br>
              <a:rPr lang="en-US" dirty="0" smtClean="0"/>
            </a:b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81000" y="76200"/>
            <a:ext cx="8534400" cy="6781800"/>
          </a:xfrm>
        </p:spPr>
        <p:txBody>
          <a:bodyPr>
            <a:noAutofit/>
          </a:bodyPr>
          <a:lstStyle/>
          <a:p>
            <a:pPr>
              <a:lnSpc>
                <a:spcPct val="160000"/>
              </a:lnSpc>
            </a:pPr>
            <a:r>
              <a:rPr lang="en-US" sz="2000" b="1" dirty="0" smtClean="0"/>
              <a:t>Pre arrival stage</a:t>
            </a:r>
            <a:r>
              <a:rPr lang="en-US" sz="2000" dirty="0" smtClean="0"/>
              <a:t/>
            </a:r>
            <a:br>
              <a:rPr lang="en-US" sz="2000" dirty="0" smtClean="0"/>
            </a:br>
            <a:r>
              <a:rPr lang="en-US" sz="2000" dirty="0" smtClean="0"/>
              <a:t>expectations </a:t>
            </a:r>
            <a:r>
              <a:rPr lang="en-US" sz="2000" dirty="0" smtClean="0"/>
              <a:t>and learning. </a:t>
            </a:r>
            <a:br>
              <a:rPr lang="en-US" sz="2000" dirty="0" smtClean="0"/>
            </a:br>
            <a:r>
              <a:rPr lang="en-US" sz="2000" b="1" dirty="0" smtClean="0"/>
              <a:t>Encounter stage</a:t>
            </a:r>
            <a:r>
              <a:rPr lang="en-US" sz="2000" dirty="0" smtClean="0"/>
              <a:t/>
            </a:r>
            <a:br>
              <a:rPr lang="en-US" sz="2000" dirty="0" smtClean="0"/>
            </a:br>
            <a:r>
              <a:rPr lang="en-US" sz="2000" dirty="0" smtClean="0"/>
              <a:t>When the new employees join the organization, he encounter the realities of the situation in term of his job, work culture, subordinates and peer’s. if the expectations of the individual are in the tune with the organizational realities, he adapt organization quickly. </a:t>
            </a:r>
            <a:r>
              <a:rPr lang="en-US" sz="2000" dirty="0" smtClean="0"/>
              <a:t>On </a:t>
            </a:r>
            <a:r>
              <a:rPr lang="en-US" sz="2000" dirty="0" smtClean="0"/>
              <a:t>the other hand, if there is a marked difference between expectations and realities, socialization is essential to replace his previous assumptions with realities</a:t>
            </a:r>
            <a:r>
              <a:rPr lang="en-US" sz="2000" dirty="0" smtClean="0"/>
              <a:t>.</a:t>
            </a:r>
            <a:r>
              <a:rPr lang="en-US" sz="2000" dirty="0" smtClean="0"/>
              <a:t/>
            </a:r>
            <a:br>
              <a:rPr lang="en-US" sz="2000" dirty="0" smtClean="0"/>
            </a:br>
            <a:r>
              <a:rPr lang="en-US" sz="2000" b="1" dirty="0" smtClean="0"/>
              <a:t>Metamorphosis stage</a:t>
            </a:r>
            <a:r>
              <a:rPr lang="en-US" sz="2000" dirty="0" smtClean="0"/>
              <a:t/>
            </a:r>
            <a:br>
              <a:rPr lang="en-US" sz="2000" dirty="0" smtClean="0"/>
            </a:br>
            <a:r>
              <a:rPr lang="en-US" sz="2000" dirty="0" smtClean="0"/>
              <a:t>In this stage, the new employee acquire the skills require to adjust with the values and norms of the organization. He brings necessary change in his attitude and role behaviour to suit the organization’s culture. Such changes make the employee self confident and he feels accepted by other member’s of the organization. The completion of socialization process </a:t>
            </a:r>
            <a:r>
              <a:rPr lang="en-US" sz="2000" dirty="0" smtClean="0"/>
              <a:t>.</a:t>
            </a:r>
            <a:endParaRPr lang="en-US" sz="2000" dirty="0" smtClean="0"/>
          </a:p>
          <a:p>
            <a:pPr>
              <a:lnSpc>
                <a:spcPct val="160000"/>
              </a:lnSpc>
            </a:pPr>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1006</TotalTime>
  <Words>3743</Words>
  <Application>Microsoft Office PowerPoint</Application>
  <PresentationFormat>On-screen Show (4:3)</PresentationFormat>
  <Paragraphs>522</Paragraphs>
  <Slides>95</Slides>
  <Notes>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95</vt:i4>
      </vt:variant>
    </vt:vector>
  </HeadingPairs>
  <TitlesOfParts>
    <vt:vector size="98" baseType="lpstr">
      <vt:lpstr>Equity</vt:lpstr>
      <vt:lpstr>Presentation</vt:lpstr>
      <vt:lpstr>CorelDRAW</vt:lpstr>
      <vt:lpstr>Slide 1</vt:lpstr>
      <vt:lpstr>Contents</vt:lpstr>
      <vt:lpstr>The relevancy of the subject</vt:lpstr>
      <vt:lpstr>Objectives </vt:lpstr>
      <vt:lpstr>Evolution of HRM</vt:lpstr>
      <vt:lpstr>Evolution of HRM</vt:lpstr>
      <vt:lpstr>Slide 7</vt:lpstr>
      <vt:lpstr>Evolution of HRM</vt:lpstr>
      <vt:lpstr>Slide 9</vt:lpstr>
      <vt:lpstr>Functions of HRM </vt:lpstr>
      <vt:lpstr>Slide 11</vt:lpstr>
      <vt:lpstr>Slide 12</vt:lpstr>
      <vt:lpstr>Slide 13</vt:lpstr>
      <vt:lpstr>Basics about SHRM</vt:lpstr>
      <vt:lpstr>Why HR practices need to be align with business strategy?</vt:lpstr>
      <vt:lpstr>Slide 16</vt:lpstr>
      <vt:lpstr>Sears : Department store company</vt:lpstr>
      <vt:lpstr>Slide 18</vt:lpstr>
      <vt:lpstr>Strategic management and strategic HRM at Colgate Palmolive</vt:lpstr>
      <vt:lpstr>Strategic HRM perspective at Colgate Palmolive</vt:lpstr>
      <vt:lpstr>Slide 21</vt:lpstr>
      <vt:lpstr>Process of strategic HRM</vt:lpstr>
      <vt:lpstr>Linking business strategy to HR strategy</vt:lpstr>
      <vt:lpstr>Now let’s see how HR strategies can actually be aligned with firm’s business strategy</vt:lpstr>
      <vt:lpstr>Slide 25</vt:lpstr>
      <vt:lpstr>Human resource planning</vt:lpstr>
      <vt:lpstr>Concept </vt:lpstr>
      <vt:lpstr>Reason to adopt HRP process</vt:lpstr>
      <vt:lpstr>Factors affecting to Human Resource Planning</vt:lpstr>
      <vt:lpstr>Internal factors that affect HRP</vt:lpstr>
      <vt:lpstr>HRP PROCESS</vt:lpstr>
      <vt:lpstr>Four stages of HRP process</vt:lpstr>
      <vt:lpstr>Demand forecasting methods</vt:lpstr>
      <vt:lpstr>Example of work study procedure</vt:lpstr>
      <vt:lpstr>Trend Analysis of HR Demand</vt:lpstr>
      <vt:lpstr>SIMULATION MODEL/REGRESSION FORECAST</vt:lpstr>
      <vt:lpstr> Markov analysis </vt:lpstr>
      <vt:lpstr>Slide 38</vt:lpstr>
      <vt:lpstr>The supply analysis covers: </vt:lpstr>
      <vt:lpstr>Skill inventories – Existing  human resource </vt:lpstr>
      <vt:lpstr>Slide 41</vt:lpstr>
      <vt:lpstr> Internal sources of supply </vt:lpstr>
      <vt:lpstr>External supply</vt:lpstr>
      <vt:lpstr>Job analysis</vt:lpstr>
      <vt:lpstr>Slide 45</vt:lpstr>
      <vt:lpstr>Job analysis</vt:lpstr>
      <vt:lpstr>Job analysis</vt:lpstr>
      <vt:lpstr>JD and JS</vt:lpstr>
      <vt:lpstr>Specimen of Job Description</vt:lpstr>
      <vt:lpstr>Slide 50</vt:lpstr>
      <vt:lpstr>Who should conduct job analysis?</vt:lpstr>
      <vt:lpstr>The process of Job analysis </vt:lpstr>
      <vt:lpstr>Slide 53</vt:lpstr>
      <vt:lpstr>Recruitment </vt:lpstr>
      <vt:lpstr>Definition of Recruitment</vt:lpstr>
      <vt:lpstr>Recruitment process</vt:lpstr>
      <vt:lpstr>Sources of recruitment</vt:lpstr>
      <vt:lpstr>Sources of recruitment</vt:lpstr>
      <vt:lpstr>Methods of recruitments are </vt:lpstr>
      <vt:lpstr>Promotion &amp; transfer </vt:lpstr>
      <vt:lpstr>Cont…………………………………</vt:lpstr>
      <vt:lpstr>Direct methods</vt:lpstr>
      <vt:lpstr>Indirect methods</vt:lpstr>
      <vt:lpstr>News paper adds </vt:lpstr>
      <vt:lpstr>Third Party Methods </vt:lpstr>
      <vt:lpstr>New approach to recruitment</vt:lpstr>
      <vt:lpstr>Other sources of recruitment</vt:lpstr>
      <vt:lpstr>Evaluating recruiting cost and benefit </vt:lpstr>
      <vt:lpstr> Selection </vt:lpstr>
      <vt:lpstr>Process </vt:lpstr>
      <vt:lpstr>Selection test</vt:lpstr>
      <vt:lpstr>Selection test</vt:lpstr>
      <vt:lpstr>Selection test</vt:lpstr>
      <vt:lpstr>Selection test</vt:lpstr>
      <vt:lpstr>Selection test</vt:lpstr>
      <vt:lpstr>Selection test </vt:lpstr>
      <vt:lpstr>Selection test </vt:lpstr>
      <vt:lpstr>Selection test </vt:lpstr>
      <vt:lpstr>Selection interview (types of interview) </vt:lpstr>
      <vt:lpstr>Non- directive interview </vt:lpstr>
      <vt:lpstr>Directive or structural interview </vt:lpstr>
      <vt:lpstr>Situational interview  </vt:lpstr>
      <vt:lpstr>Behavioural interview </vt:lpstr>
      <vt:lpstr>Stress interview (aggressive, embarrassing, rude &amp; insulting questions)</vt:lpstr>
      <vt:lpstr>Panel interview</vt:lpstr>
      <vt:lpstr>Reference check</vt:lpstr>
      <vt:lpstr>Selection practices of global giants</vt:lpstr>
      <vt:lpstr>Induction</vt:lpstr>
      <vt:lpstr>Induction conveys three types of information: - </vt:lpstr>
      <vt:lpstr>Contents of induction programme</vt:lpstr>
      <vt:lpstr>How to make induction effective</vt:lpstr>
      <vt:lpstr>Evaluation of induction programme</vt:lpstr>
      <vt:lpstr>Placement</vt:lpstr>
      <vt:lpstr>Socialization</vt:lpstr>
      <vt:lpstr>Slide 95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cime</dc:creator>
  <cp:lastModifiedBy>cime</cp:lastModifiedBy>
  <cp:revision>88</cp:revision>
  <dcterms:created xsi:type="dcterms:W3CDTF">2006-08-16T00:00:00Z</dcterms:created>
  <dcterms:modified xsi:type="dcterms:W3CDTF">2020-02-19T09:29:28Z</dcterms:modified>
</cp:coreProperties>
</file>