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56" r:id="rId2"/>
    <p:sldId id="267" r:id="rId3"/>
    <p:sldId id="272" r:id="rId4"/>
    <p:sldId id="273" r:id="rId5"/>
    <p:sldId id="274" r:id="rId6"/>
    <p:sldId id="275" r:id="rId7"/>
    <p:sldId id="268" r:id="rId8"/>
    <p:sldId id="269" r:id="rId9"/>
    <p:sldId id="257" r:id="rId10"/>
    <p:sldId id="258" r:id="rId11"/>
    <p:sldId id="259" r:id="rId12"/>
    <p:sldId id="260" r:id="rId13"/>
    <p:sldId id="261" r:id="rId14"/>
    <p:sldId id="262" r:id="rId15"/>
    <p:sldId id="270" r:id="rId16"/>
    <p:sldId id="277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6" d="100"/>
          <a:sy n="76" d="100"/>
        </p:scale>
        <p:origin x="-120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4800" cap="none" dirty="0" smtClean="0"/>
              <a:t>Job evaluation</a:t>
            </a:r>
            <a:endParaRPr lang="en-IN" sz="4800" cap="non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7772400" cy="579438"/>
          </a:xfrm>
        </p:spPr>
        <p:txBody>
          <a:bodyPr>
            <a:normAutofit/>
          </a:bodyPr>
          <a:lstStyle/>
          <a:p>
            <a:r>
              <a:rPr lang="en-IN" sz="2500" dirty="0" smtClean="0">
                <a:solidFill>
                  <a:srgbClr val="FF0000"/>
                </a:solidFill>
              </a:rPr>
              <a:t>Factor comparisons method</a:t>
            </a:r>
            <a:endParaRPr lang="en-IN" sz="25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295400"/>
            <a:ext cx="8153400" cy="4724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500" dirty="0" smtClean="0"/>
              <a:t>In the ranking method we have rank the job on the basis of their merit in the organisation.</a:t>
            </a:r>
            <a:endParaRPr lang="en-IN" sz="2500" dirty="0"/>
          </a:p>
          <a:p>
            <a:pPr algn="just">
              <a:lnSpc>
                <a:spcPct val="150000"/>
              </a:lnSpc>
            </a:pPr>
            <a:r>
              <a:rPr lang="en-IN" sz="2500" dirty="0" smtClean="0"/>
              <a:t>But in factor comparison method, instead of ranking complete jobs, </a:t>
            </a:r>
            <a:r>
              <a:rPr lang="en-IN" sz="2500" dirty="0" smtClean="0">
                <a:solidFill>
                  <a:srgbClr val="FF0000"/>
                </a:solidFill>
              </a:rPr>
              <a:t>each job is ranked according to the factors.</a:t>
            </a:r>
            <a:endParaRPr lang="en-IN" sz="2500" dirty="0" smtClean="0"/>
          </a:p>
          <a:p>
            <a:pPr algn="just">
              <a:lnSpc>
                <a:spcPct val="150000"/>
              </a:lnSpc>
            </a:pPr>
            <a:r>
              <a:rPr lang="en-IN" sz="2500" dirty="0" smtClean="0"/>
              <a:t>Example of factors in a job = </a:t>
            </a:r>
            <a:r>
              <a:rPr lang="en-IN" sz="2500" dirty="0" smtClean="0">
                <a:solidFill>
                  <a:srgbClr val="FF0000"/>
                </a:solidFill>
              </a:rPr>
              <a:t>mental effort, physical effort, skill needed, responsibility, supervisory responsibility, working condition, problem solving.</a:t>
            </a:r>
            <a:endParaRPr lang="en-IN" sz="25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85800"/>
            <a:ext cx="7162800" cy="533400"/>
          </a:xfrm>
        </p:spPr>
        <p:txBody>
          <a:bodyPr>
            <a:normAutofit fontScale="90000"/>
          </a:bodyPr>
          <a:lstStyle/>
          <a:p>
            <a:pPr algn="just"/>
            <a:r>
              <a:rPr lang="en-IN" sz="2800" dirty="0" smtClean="0">
                <a:solidFill>
                  <a:srgbClr val="FF0000"/>
                </a:solidFill>
              </a:rPr>
              <a:t>Steps involved in factor comparison method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447800"/>
            <a:ext cx="7848600" cy="502920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500" dirty="0" smtClean="0"/>
              <a:t>Select the key jobs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500" dirty="0" smtClean="0"/>
              <a:t>Find the factors in terms of which the jobs are evaluated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500" dirty="0" smtClean="0"/>
              <a:t>Rank the selected jobs under each factor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500" dirty="0" smtClean="0"/>
              <a:t>Assign money value to each factor and determine the wage rate.</a:t>
            </a:r>
          </a:p>
          <a:p>
            <a:pPr marL="514350" indent="-514350">
              <a:buFont typeface="+mj-lt"/>
              <a:buAutoNum type="arabicPeriod"/>
            </a:pPr>
            <a:endParaRPr lang="en-IN" sz="25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7772400" cy="579438"/>
          </a:xfrm>
        </p:spPr>
        <p:txBody>
          <a:bodyPr>
            <a:normAutofit/>
          </a:bodyPr>
          <a:lstStyle/>
          <a:p>
            <a:r>
              <a:rPr lang="en-IN" sz="2500" dirty="0" smtClean="0">
                <a:solidFill>
                  <a:srgbClr val="FF0000"/>
                </a:solidFill>
              </a:rPr>
              <a:t>Example </a:t>
            </a:r>
            <a:endParaRPr lang="en-IN" sz="2500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228601" y="1371600"/>
          <a:ext cx="8686797" cy="495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599"/>
                <a:gridCol w="1110343"/>
                <a:gridCol w="1240971"/>
                <a:gridCol w="1077686"/>
                <a:gridCol w="838200"/>
                <a:gridCol w="1807027"/>
                <a:gridCol w="1240971"/>
              </a:tblGrid>
              <a:tr h="1039091">
                <a:tc>
                  <a:txBody>
                    <a:bodyPr/>
                    <a:lstStyle/>
                    <a:p>
                      <a:r>
                        <a:rPr lang="en-IN" dirty="0" smtClean="0"/>
                        <a:t>     Factors</a:t>
                      </a:r>
                      <a:r>
                        <a:rPr lang="en-IN" baseline="0" dirty="0" smtClean="0"/>
                        <a:t> </a:t>
                      </a:r>
                      <a:endParaRPr lang="en-IN" dirty="0" smtClean="0"/>
                    </a:p>
                    <a:p>
                      <a:endParaRPr lang="en-IN" dirty="0" smtClean="0"/>
                    </a:p>
                    <a:p>
                      <a:r>
                        <a:rPr lang="en-IN" dirty="0" smtClean="0"/>
                        <a:t>Key job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Daily wage rate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Physical effort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Factors mental effort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Skill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Responsibility</a:t>
                      </a:r>
                      <a:r>
                        <a:rPr lang="en-IN" baseline="0" dirty="0" smtClean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Working condition</a:t>
                      </a:r>
                      <a:endParaRPr lang="en-IN" dirty="0"/>
                    </a:p>
                  </a:txBody>
                  <a:tcPr/>
                </a:tc>
              </a:tr>
              <a:tr h="3913909">
                <a:tc>
                  <a:txBody>
                    <a:bodyPr/>
                    <a:lstStyle/>
                    <a:p>
                      <a:pPr algn="ctr"/>
                      <a:endParaRPr lang="en-IN" sz="2000" dirty="0" smtClean="0"/>
                    </a:p>
                    <a:p>
                      <a:pPr algn="ctr"/>
                      <a:r>
                        <a:rPr lang="en-IN" sz="2000" dirty="0" smtClean="0"/>
                        <a:t>Electrician</a:t>
                      </a:r>
                    </a:p>
                    <a:p>
                      <a:pPr algn="ctr"/>
                      <a:endParaRPr lang="en-IN" sz="2000" dirty="0" smtClean="0"/>
                    </a:p>
                    <a:p>
                      <a:pPr algn="ctr"/>
                      <a:r>
                        <a:rPr lang="en-IN" sz="2000" dirty="0" smtClean="0"/>
                        <a:t>Fitter</a:t>
                      </a:r>
                    </a:p>
                    <a:p>
                      <a:pPr algn="ctr"/>
                      <a:endParaRPr lang="en-IN" sz="2000" dirty="0" smtClean="0"/>
                    </a:p>
                    <a:p>
                      <a:pPr algn="ctr"/>
                      <a:r>
                        <a:rPr lang="en-IN" sz="2000" dirty="0" smtClean="0"/>
                        <a:t>Welder</a:t>
                      </a:r>
                    </a:p>
                    <a:p>
                      <a:pPr algn="ctr"/>
                      <a:endParaRPr lang="en-IN" sz="2000" dirty="0" smtClean="0"/>
                    </a:p>
                    <a:p>
                      <a:pPr algn="ctr"/>
                      <a:r>
                        <a:rPr lang="en-IN" sz="2000" dirty="0" smtClean="0"/>
                        <a:t>Cleaner</a:t>
                      </a:r>
                    </a:p>
                    <a:p>
                      <a:pPr algn="ctr"/>
                      <a:endParaRPr lang="en-IN" sz="2000" dirty="0" smtClean="0"/>
                    </a:p>
                    <a:p>
                      <a:pPr algn="ctr"/>
                      <a:r>
                        <a:rPr lang="en-IN" sz="2000" dirty="0" smtClean="0"/>
                        <a:t>Labourer</a:t>
                      </a:r>
                    </a:p>
                    <a:p>
                      <a:pPr algn="ctr"/>
                      <a:endParaRPr lang="en-IN" sz="2000" dirty="0" smtClean="0"/>
                    </a:p>
                    <a:p>
                      <a:pPr algn="ctr"/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000" dirty="0" smtClean="0"/>
                    </a:p>
                    <a:p>
                      <a:pPr algn="ctr"/>
                      <a:r>
                        <a:rPr lang="en-IN" sz="2000" dirty="0" smtClean="0"/>
                        <a:t>60</a:t>
                      </a:r>
                    </a:p>
                    <a:p>
                      <a:pPr algn="ctr"/>
                      <a:endParaRPr lang="en-IN" sz="2000" dirty="0" smtClean="0"/>
                    </a:p>
                    <a:p>
                      <a:pPr algn="ctr"/>
                      <a:r>
                        <a:rPr lang="en-IN" sz="2000" dirty="0" smtClean="0"/>
                        <a:t>50</a:t>
                      </a:r>
                    </a:p>
                    <a:p>
                      <a:pPr algn="ctr"/>
                      <a:endParaRPr lang="en-IN" sz="2000" dirty="0" smtClean="0"/>
                    </a:p>
                    <a:p>
                      <a:pPr algn="ctr"/>
                      <a:r>
                        <a:rPr lang="en-IN" sz="2000" dirty="0" smtClean="0"/>
                        <a:t>40</a:t>
                      </a:r>
                    </a:p>
                    <a:p>
                      <a:pPr algn="ctr"/>
                      <a:endParaRPr lang="en-IN" sz="2000" dirty="0" smtClean="0"/>
                    </a:p>
                    <a:p>
                      <a:pPr algn="ctr"/>
                      <a:r>
                        <a:rPr lang="en-IN" sz="2000" dirty="0" smtClean="0"/>
                        <a:t>30</a:t>
                      </a:r>
                    </a:p>
                    <a:p>
                      <a:pPr algn="ctr"/>
                      <a:endParaRPr lang="en-IN" sz="2000" dirty="0" smtClean="0"/>
                    </a:p>
                    <a:p>
                      <a:pPr algn="ctr"/>
                      <a:r>
                        <a:rPr lang="en-IN" sz="2000" dirty="0" smtClean="0"/>
                        <a:t>25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000" dirty="0" smtClean="0"/>
                    </a:p>
                    <a:p>
                      <a:pPr algn="ctr"/>
                      <a:r>
                        <a:rPr lang="en-IN" sz="2000" dirty="0" smtClean="0"/>
                        <a:t>11(3)</a:t>
                      </a:r>
                    </a:p>
                    <a:p>
                      <a:pPr algn="ctr"/>
                      <a:endParaRPr lang="en-IN" sz="2000" dirty="0" smtClean="0"/>
                    </a:p>
                    <a:p>
                      <a:pPr algn="ctr"/>
                      <a:r>
                        <a:rPr lang="en-IN" sz="2000" dirty="0" smtClean="0"/>
                        <a:t>14(1)</a:t>
                      </a:r>
                    </a:p>
                    <a:p>
                      <a:pPr algn="ctr"/>
                      <a:endParaRPr lang="en-IN" sz="2000" dirty="0" smtClean="0"/>
                    </a:p>
                    <a:p>
                      <a:pPr algn="ctr"/>
                      <a:r>
                        <a:rPr lang="en-IN" sz="2000" dirty="0" smtClean="0"/>
                        <a:t>12(2)</a:t>
                      </a:r>
                    </a:p>
                    <a:p>
                      <a:pPr algn="ctr"/>
                      <a:endParaRPr lang="en-IN" sz="2000" dirty="0" smtClean="0"/>
                    </a:p>
                    <a:p>
                      <a:pPr algn="ctr"/>
                      <a:r>
                        <a:rPr lang="en-IN" sz="2000" dirty="0" smtClean="0"/>
                        <a:t>9</a:t>
                      </a:r>
                      <a:r>
                        <a:rPr lang="en-IN" sz="2000" baseline="0" dirty="0" smtClean="0"/>
                        <a:t> (4)</a:t>
                      </a:r>
                    </a:p>
                    <a:p>
                      <a:pPr algn="ctr"/>
                      <a:endParaRPr lang="en-IN" sz="2000" baseline="0" dirty="0" smtClean="0"/>
                    </a:p>
                    <a:p>
                      <a:pPr algn="ctr"/>
                      <a:r>
                        <a:rPr lang="en-IN" sz="2000" baseline="0" dirty="0" smtClean="0"/>
                        <a:t>8(5)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000" dirty="0" smtClean="0"/>
                    </a:p>
                    <a:p>
                      <a:pPr algn="ctr"/>
                      <a:r>
                        <a:rPr lang="en-IN" sz="2000" dirty="0" smtClean="0"/>
                        <a:t>14(1)</a:t>
                      </a:r>
                    </a:p>
                    <a:p>
                      <a:pPr algn="ctr"/>
                      <a:endParaRPr lang="en-IN" sz="2000" dirty="0" smtClean="0"/>
                    </a:p>
                    <a:p>
                      <a:pPr algn="ctr"/>
                      <a:r>
                        <a:rPr lang="en-IN" sz="2000" dirty="0" smtClean="0"/>
                        <a:t>10(2)</a:t>
                      </a:r>
                    </a:p>
                    <a:p>
                      <a:pPr algn="ctr"/>
                      <a:endParaRPr lang="en-IN" sz="2000" dirty="0" smtClean="0"/>
                    </a:p>
                    <a:p>
                      <a:pPr algn="ctr"/>
                      <a:r>
                        <a:rPr lang="en-IN" sz="2000" dirty="0" smtClean="0"/>
                        <a:t>7(3)</a:t>
                      </a:r>
                    </a:p>
                    <a:p>
                      <a:pPr algn="ctr"/>
                      <a:endParaRPr lang="en-IN" sz="2000" dirty="0" smtClean="0"/>
                    </a:p>
                    <a:p>
                      <a:pPr algn="ctr"/>
                      <a:r>
                        <a:rPr lang="en-IN" sz="2000" dirty="0" smtClean="0"/>
                        <a:t>6(4)</a:t>
                      </a:r>
                    </a:p>
                    <a:p>
                      <a:pPr algn="ctr"/>
                      <a:endParaRPr lang="en-IN" sz="2000" dirty="0" smtClean="0"/>
                    </a:p>
                    <a:p>
                      <a:pPr algn="ctr"/>
                      <a:r>
                        <a:rPr lang="en-IN" sz="2000" dirty="0" smtClean="0"/>
                        <a:t>4(5)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000" dirty="0" smtClean="0"/>
                    </a:p>
                    <a:p>
                      <a:pPr algn="ctr"/>
                      <a:r>
                        <a:rPr lang="en-IN" sz="2000" dirty="0" smtClean="0"/>
                        <a:t>15(1)</a:t>
                      </a:r>
                    </a:p>
                    <a:p>
                      <a:pPr algn="ctr"/>
                      <a:endParaRPr lang="en-IN" sz="2000" dirty="0" smtClean="0"/>
                    </a:p>
                    <a:p>
                      <a:pPr algn="ctr"/>
                      <a:r>
                        <a:rPr lang="en-IN" sz="2000" dirty="0" smtClean="0"/>
                        <a:t>9(2)</a:t>
                      </a:r>
                    </a:p>
                    <a:p>
                      <a:pPr algn="ctr"/>
                      <a:endParaRPr lang="en-IN" sz="2000" dirty="0" smtClean="0"/>
                    </a:p>
                    <a:p>
                      <a:pPr algn="ctr"/>
                      <a:r>
                        <a:rPr lang="en-IN" sz="2000" dirty="0" smtClean="0"/>
                        <a:t>8(3)</a:t>
                      </a:r>
                    </a:p>
                    <a:p>
                      <a:pPr algn="ctr"/>
                      <a:endParaRPr lang="en-IN" sz="2000" dirty="0" smtClean="0"/>
                    </a:p>
                    <a:p>
                      <a:pPr algn="ctr"/>
                      <a:r>
                        <a:rPr lang="en-IN" sz="2000" dirty="0" smtClean="0"/>
                        <a:t>4(5)</a:t>
                      </a:r>
                    </a:p>
                    <a:p>
                      <a:pPr algn="ctr"/>
                      <a:endParaRPr lang="en-IN" sz="2000" dirty="0" smtClean="0"/>
                    </a:p>
                    <a:p>
                      <a:pPr algn="ctr"/>
                      <a:r>
                        <a:rPr lang="en-IN" sz="2000" dirty="0" smtClean="0"/>
                        <a:t>6(4)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000" dirty="0" smtClean="0"/>
                    </a:p>
                    <a:p>
                      <a:pPr algn="ctr"/>
                      <a:r>
                        <a:rPr lang="en-IN" sz="2000" dirty="0" smtClean="0"/>
                        <a:t>12(1)</a:t>
                      </a:r>
                    </a:p>
                    <a:p>
                      <a:pPr algn="ctr"/>
                      <a:endParaRPr lang="en-IN" sz="2000" dirty="0" smtClean="0"/>
                    </a:p>
                    <a:p>
                      <a:pPr algn="ctr"/>
                      <a:r>
                        <a:rPr lang="en-IN" sz="2000" dirty="0" smtClean="0"/>
                        <a:t>8(2)</a:t>
                      </a:r>
                    </a:p>
                    <a:p>
                      <a:pPr algn="ctr"/>
                      <a:endParaRPr lang="en-IN" sz="2000" dirty="0" smtClean="0"/>
                    </a:p>
                    <a:p>
                      <a:pPr algn="ctr"/>
                      <a:r>
                        <a:rPr lang="en-IN" sz="2000" dirty="0" smtClean="0"/>
                        <a:t>7(3)</a:t>
                      </a:r>
                    </a:p>
                    <a:p>
                      <a:pPr algn="ctr"/>
                      <a:endParaRPr lang="en-IN" sz="2000" dirty="0" smtClean="0"/>
                    </a:p>
                    <a:p>
                      <a:pPr algn="ctr"/>
                      <a:r>
                        <a:rPr lang="en-IN" sz="2000" dirty="0" smtClean="0"/>
                        <a:t>6(4)</a:t>
                      </a:r>
                    </a:p>
                    <a:p>
                      <a:pPr algn="ctr"/>
                      <a:endParaRPr lang="en-IN" sz="2000" dirty="0" smtClean="0"/>
                    </a:p>
                    <a:p>
                      <a:pPr algn="ctr"/>
                      <a:r>
                        <a:rPr lang="en-IN" sz="2000" dirty="0" smtClean="0"/>
                        <a:t>3(5)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000" dirty="0" smtClean="0"/>
                    </a:p>
                    <a:p>
                      <a:pPr algn="ctr"/>
                      <a:r>
                        <a:rPr lang="en-IN" sz="2000" dirty="0" smtClean="0"/>
                        <a:t>8(2)</a:t>
                      </a:r>
                    </a:p>
                    <a:p>
                      <a:pPr algn="ctr"/>
                      <a:endParaRPr lang="en-IN" sz="2000" dirty="0" smtClean="0"/>
                    </a:p>
                    <a:p>
                      <a:pPr algn="ctr"/>
                      <a:r>
                        <a:rPr lang="en-IN" sz="2000" dirty="0" smtClean="0"/>
                        <a:t>9(1)</a:t>
                      </a:r>
                    </a:p>
                    <a:p>
                      <a:pPr algn="ctr"/>
                      <a:endParaRPr lang="en-IN" sz="2000" dirty="0" smtClean="0"/>
                    </a:p>
                    <a:p>
                      <a:pPr algn="ctr"/>
                      <a:r>
                        <a:rPr lang="en-IN" sz="2000" dirty="0" smtClean="0"/>
                        <a:t>6(3)</a:t>
                      </a:r>
                    </a:p>
                    <a:p>
                      <a:pPr algn="ctr"/>
                      <a:endParaRPr lang="en-IN" sz="2000" dirty="0" smtClean="0"/>
                    </a:p>
                    <a:p>
                      <a:pPr algn="ctr"/>
                      <a:r>
                        <a:rPr lang="en-IN" sz="2000" dirty="0" smtClean="0"/>
                        <a:t>5(4)</a:t>
                      </a:r>
                    </a:p>
                    <a:p>
                      <a:pPr algn="ctr"/>
                      <a:endParaRPr lang="en-IN" sz="2000" dirty="0" smtClean="0"/>
                    </a:p>
                    <a:p>
                      <a:pPr algn="ctr"/>
                      <a:r>
                        <a:rPr lang="en-IN" sz="2000" dirty="0" smtClean="0"/>
                        <a:t>4(5)</a:t>
                      </a:r>
                      <a:endParaRPr lang="en-IN" sz="2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228600" y="1627909"/>
            <a:ext cx="1371600" cy="81049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579438"/>
          </a:xfrm>
        </p:spPr>
        <p:txBody>
          <a:bodyPr>
            <a:normAutofit/>
          </a:bodyPr>
          <a:lstStyle/>
          <a:p>
            <a:r>
              <a:rPr lang="en-IN" sz="2500" dirty="0" smtClean="0">
                <a:solidFill>
                  <a:srgbClr val="FF0000"/>
                </a:solidFill>
              </a:rPr>
              <a:t>Point method</a:t>
            </a:r>
            <a:endParaRPr lang="en-IN" sz="25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29200"/>
          </a:xfrm>
        </p:spPr>
        <p:txBody>
          <a:bodyPr>
            <a:noAutofit/>
          </a:bodyPr>
          <a:lstStyle/>
          <a:p>
            <a:pPr algn="just">
              <a:lnSpc>
                <a:spcPct val="160000"/>
              </a:lnSpc>
            </a:pPr>
            <a:r>
              <a:rPr lang="en-IN" dirty="0" smtClean="0"/>
              <a:t>This method now-a-days used .</a:t>
            </a:r>
            <a:endParaRPr lang="en-IN" dirty="0"/>
          </a:p>
          <a:p>
            <a:pPr algn="just">
              <a:lnSpc>
                <a:spcPct val="160000"/>
              </a:lnSpc>
            </a:pPr>
            <a:r>
              <a:rPr lang="en-IN" dirty="0" smtClean="0"/>
              <a:t>Here the factors of the job prioritise according to its importance.</a:t>
            </a:r>
            <a:endParaRPr lang="en-IN" dirty="0"/>
          </a:p>
          <a:p>
            <a:pPr algn="just">
              <a:lnSpc>
                <a:spcPct val="160000"/>
              </a:lnSpc>
            </a:pPr>
            <a:r>
              <a:rPr lang="en-IN" dirty="0" smtClean="0"/>
              <a:t>Then </a:t>
            </a:r>
            <a:r>
              <a:rPr lang="en-IN" b="1" dirty="0" smtClean="0">
                <a:solidFill>
                  <a:srgbClr val="FF0000"/>
                </a:solidFill>
              </a:rPr>
              <a:t>points are summed up to determine the wage rate for the job</a:t>
            </a:r>
            <a:r>
              <a:rPr lang="en-IN" dirty="0" smtClean="0">
                <a:solidFill>
                  <a:srgbClr val="FF0000"/>
                </a:solidFill>
              </a:rPr>
              <a:t>.</a:t>
            </a:r>
            <a:endParaRPr lang="en-IN" dirty="0">
              <a:solidFill>
                <a:srgbClr val="FF0000"/>
              </a:solidFill>
            </a:endParaRPr>
          </a:p>
          <a:p>
            <a:pPr algn="just">
              <a:lnSpc>
                <a:spcPct val="160000"/>
              </a:lnSpc>
            </a:pPr>
            <a:r>
              <a:rPr lang="en-IN" dirty="0" smtClean="0"/>
              <a:t>The only difference between factors comparison and point method is , in </a:t>
            </a:r>
            <a:r>
              <a:rPr lang="en-IN" dirty="0" smtClean="0">
                <a:solidFill>
                  <a:srgbClr val="FF0000"/>
                </a:solidFill>
              </a:rPr>
              <a:t>first one the factors are belong ranked</a:t>
            </a:r>
            <a:r>
              <a:rPr lang="en-IN" dirty="0" smtClean="0"/>
              <a:t> and in the second one </a:t>
            </a:r>
            <a:r>
              <a:rPr lang="en-IN" dirty="0" smtClean="0">
                <a:solidFill>
                  <a:srgbClr val="0070C0"/>
                </a:solidFill>
              </a:rPr>
              <a:t>the factors are being allocated points.</a:t>
            </a:r>
          </a:p>
          <a:p>
            <a:pPr algn="just">
              <a:lnSpc>
                <a:spcPct val="160000"/>
              </a:lnSpc>
            </a:pPr>
            <a:endParaRPr lang="en-IN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IN" sz="2700" dirty="0" smtClean="0"/>
              <a:t>Steps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533400"/>
            <a:ext cx="8686800" cy="59436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000" dirty="0" smtClean="0"/>
              <a:t>Select the key job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 smtClean="0"/>
              <a:t>Find out the factors associate to </a:t>
            </a:r>
            <a:r>
              <a:rPr lang="en-IN" sz="2000" dirty="0"/>
              <a:t>job. find the maximum number of points assign to each </a:t>
            </a:r>
            <a:r>
              <a:rPr lang="en-IN" sz="2000" dirty="0" smtClean="0"/>
              <a:t>factor. ( minimum1 and maximum 6). Relative weight has to be decided.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once the worth of a job in terms of total points is expressed, the points are converted into money value</a:t>
            </a:r>
            <a:r>
              <a:rPr lang="en-IN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 smtClean="0"/>
              <a:t>Example- </a:t>
            </a:r>
            <a:r>
              <a:rPr lang="en-IN" sz="2000" b="1" dirty="0" smtClean="0"/>
              <a:t>Area Sales Manager – decide his salary.</a:t>
            </a:r>
            <a:endParaRPr lang="en-IN" sz="20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4800" y="2743200"/>
          <a:ext cx="8534402" cy="3749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2024"/>
                <a:gridCol w="1673412"/>
                <a:gridCol w="2510118"/>
                <a:gridCol w="1255058"/>
                <a:gridCol w="1589742"/>
                <a:gridCol w="1004048"/>
              </a:tblGrid>
              <a:tr h="488214"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Sl. no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Compensable factors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Definition 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Relative weight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Levels within factors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points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88214"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Education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Factor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measure the minimum level of formal education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88214"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Work experience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Minimum amount of job-related experience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120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689244"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Leadership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Measures the degree of responsibility for other employees and direct control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120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689244"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Independent judgement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measures the extent of independent authority for making decision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689244"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Computer skill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measure the scope and perfection in computer skills required to perform the job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04800" y="6474178"/>
            <a:ext cx="7772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/>
              <a:t>Maximum total points of all factors depending on their importance to job </a:t>
            </a:r>
            <a:r>
              <a:rPr lang="en-IN" sz="1400" b="1" dirty="0" smtClean="0"/>
              <a:t>= 560</a:t>
            </a:r>
            <a:endParaRPr lang="en-IN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More elaborative way</a:t>
            </a:r>
            <a:endParaRPr lang="en-US" sz="2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524000"/>
          <a:ext cx="7848600" cy="4124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5042"/>
                <a:gridCol w="1635125"/>
                <a:gridCol w="763058"/>
                <a:gridCol w="981075"/>
                <a:gridCol w="981075"/>
                <a:gridCol w="981075"/>
                <a:gridCol w="981075"/>
                <a:gridCol w="9810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Sl.no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Compensable factors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L1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L2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L3</a:t>
                      </a:r>
                    </a:p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L4</a:t>
                      </a:r>
                    </a:p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L5</a:t>
                      </a:r>
                    </a:p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L6</a:t>
                      </a:r>
                    </a:p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Education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Work experience</a:t>
                      </a:r>
                    </a:p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120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Leadership</a:t>
                      </a:r>
                    </a:p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120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Independent judgement</a:t>
                      </a:r>
                    </a:p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Computer skill</a:t>
                      </a:r>
                    </a:p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60</a:t>
                      </a:r>
                    </a:p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60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14400" y="5943600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Multiplication of point with relative (minimum weight).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C:\Users\bidyamam\Desktop\job-evaluation-21-63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28600"/>
            <a:ext cx="8915399" cy="662939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761971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990600"/>
            <a:ext cx="8229600" cy="990600"/>
          </a:xfrm>
        </p:spPr>
        <p:txBody>
          <a:bodyPr>
            <a:normAutofit/>
          </a:bodyPr>
          <a:lstStyle/>
          <a:p>
            <a:pPr algn="just"/>
            <a:r>
              <a:rPr lang="en-IN" sz="2400" dirty="0" smtClean="0"/>
              <a:t>Finally conversion of job grade points to money value</a:t>
            </a:r>
            <a:endParaRPr lang="en-IN" sz="2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304800" y="2362200"/>
          <a:ext cx="8610599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00591"/>
                <a:gridCol w="2476209"/>
                <a:gridCol w="3733799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000" dirty="0" smtClean="0"/>
                        <a:t>Point range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000" dirty="0" smtClean="0"/>
                        <a:t>Daily wage rate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000" dirty="0" smtClean="0"/>
                        <a:t>Job grade Sales Department</a:t>
                      </a:r>
                      <a:r>
                        <a:rPr lang="en-IN" sz="2000" baseline="0" dirty="0" smtClean="0"/>
                        <a:t> </a:t>
                      </a:r>
                      <a:endParaRPr lang="en-IN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000" dirty="0" smtClean="0"/>
                        <a:t>400-500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000" dirty="0" smtClean="0"/>
                        <a:t>2000-3000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000" dirty="0" smtClean="0"/>
                        <a:t>3. Manager I scale (SM)</a:t>
                      </a:r>
                      <a:endParaRPr lang="en-IN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000" dirty="0" smtClean="0"/>
                        <a:t>500-600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000" dirty="0" smtClean="0"/>
                        <a:t>3001-4000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000" dirty="0" smtClean="0"/>
                        <a:t>4. Manager II</a:t>
                      </a:r>
                      <a:r>
                        <a:rPr lang="en-IN" sz="2000" baseline="0" dirty="0" smtClean="0"/>
                        <a:t> scale (ASM)</a:t>
                      </a:r>
                      <a:endParaRPr lang="en-IN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000" dirty="0" smtClean="0"/>
                        <a:t>700-800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000" dirty="0" smtClean="0"/>
                        <a:t>4001-5000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000" dirty="0" smtClean="0"/>
                        <a:t>5. Manager</a:t>
                      </a:r>
                      <a:r>
                        <a:rPr lang="en-IN" sz="2000" baseline="0" dirty="0" smtClean="0"/>
                        <a:t> III scale (RSM)</a:t>
                      </a:r>
                      <a:endParaRPr lang="en-IN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What does it means?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cs typeface="Aharoni" panose="02010803020104030203" pitchFamily="2" charset="-79"/>
              </a:rPr>
              <a:t>Job evaluation is a systematic way of </a:t>
            </a:r>
            <a:r>
              <a:rPr lang="en-US" b="1" dirty="0" smtClean="0">
                <a:cs typeface="Aharoni" panose="02010803020104030203" pitchFamily="2" charset="-79"/>
              </a:rPr>
              <a:t>determining the vale / worth of a job in relation to other jobs in an organisation.</a:t>
            </a:r>
            <a:endParaRPr lang="en-US" b="1" dirty="0">
              <a:cs typeface="Aharoni" panose="02010803020104030203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8229600" cy="334962"/>
          </a:xfrm>
        </p:spPr>
        <p:txBody>
          <a:bodyPr>
            <a:noAutofit/>
          </a:bodyPr>
          <a:lstStyle/>
          <a:p>
            <a:r>
              <a:rPr lang="en-IN" sz="2500" dirty="0" smtClean="0">
                <a:solidFill>
                  <a:srgbClr val="FF0000"/>
                </a:solidFill>
              </a:rPr>
              <a:t>Internal equity and external equity</a:t>
            </a:r>
            <a:endParaRPr lang="en-IN" sz="25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3735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300" b="1" dirty="0" smtClean="0"/>
              <a:t>Internal equity</a:t>
            </a:r>
            <a:r>
              <a:rPr lang="en-US" sz="2300" dirty="0" smtClean="0"/>
              <a:t> is how one employee's pay package compares to others inside the same organization.</a:t>
            </a:r>
          </a:p>
          <a:p>
            <a:pPr algn="just">
              <a:lnSpc>
                <a:spcPct val="150000"/>
              </a:lnSpc>
            </a:pPr>
            <a:r>
              <a:rPr lang="en-US" sz="2300" b="1" dirty="0" smtClean="0"/>
              <a:t>External equity</a:t>
            </a:r>
            <a:r>
              <a:rPr lang="en-US" sz="2300" dirty="0" smtClean="0"/>
              <a:t> compares a pay package to others outside the organization. </a:t>
            </a:r>
          </a:p>
          <a:p>
            <a:pPr algn="just">
              <a:lnSpc>
                <a:spcPct val="150000"/>
              </a:lnSpc>
            </a:pPr>
            <a:r>
              <a:rPr lang="en-US" sz="2300" dirty="0" smtClean="0"/>
              <a:t>In this case the word “</a:t>
            </a:r>
            <a:r>
              <a:rPr lang="en-US" sz="2300" b="1" dirty="0" smtClean="0"/>
              <a:t>equity</a:t>
            </a:r>
            <a:r>
              <a:rPr lang="en-US" sz="2300" dirty="0" smtClean="0"/>
              <a:t>” refers to “fairness” or “equivalence” and has nothing to do with share-based (</a:t>
            </a:r>
            <a:r>
              <a:rPr lang="en-US" sz="2300" b="1" dirty="0" smtClean="0"/>
              <a:t>equity</a:t>
            </a:r>
            <a:r>
              <a:rPr lang="en-US" sz="2300" dirty="0" smtClean="0"/>
              <a:t>-based) compensation.</a:t>
            </a:r>
            <a:endParaRPr lang="en-IN" sz="2300" dirty="0" smtClean="0"/>
          </a:p>
          <a:p>
            <a:pPr algn="just">
              <a:lnSpc>
                <a:spcPct val="150000"/>
              </a:lnSpc>
            </a:pPr>
            <a:endParaRPr lang="en-IN" sz="2300" dirty="0"/>
          </a:p>
          <a:p>
            <a:endParaRPr lang="en-IN" sz="2300" dirty="0"/>
          </a:p>
        </p:txBody>
      </p:sp>
    </p:spTree>
    <p:extLst>
      <p:ext uri="{BB962C8B-B14F-4D97-AF65-F5344CB8AC3E}">
        <p14:creationId xmlns="" xmlns:p14="http://schemas.microsoft.com/office/powerpoint/2010/main" val="3008659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dirty="0" smtClean="0">
                <a:solidFill>
                  <a:srgbClr val="FF0000"/>
                </a:solidFill>
              </a:rPr>
              <a:t>Key features of job evaluation</a:t>
            </a:r>
            <a:endParaRPr lang="en-US" sz="25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600200"/>
            <a:ext cx="8153400" cy="4419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Tries evaluate the job, not people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Basis of job evaluation is job analysis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Job evaluation always done by group, not individual</a:t>
            </a:r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7772400" cy="503238"/>
          </a:xfrm>
        </p:spPr>
        <p:txBody>
          <a:bodyPr>
            <a:noAutofit/>
          </a:bodyPr>
          <a:lstStyle/>
          <a:p>
            <a:r>
              <a:rPr lang="en-US" sz="2500" dirty="0" smtClean="0">
                <a:solidFill>
                  <a:srgbClr val="FF0000"/>
                </a:solidFill>
              </a:rPr>
              <a:t>Job analysis Vs. Job evaluation</a:t>
            </a:r>
            <a:endParaRPr lang="en-US" sz="25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76400"/>
            <a:ext cx="7772400" cy="4343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5400" y="2133600"/>
            <a:ext cx="7162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FF00"/>
                </a:solidFill>
              </a:rPr>
              <a:t>Job analysis: A systematic way of gathering information about job. 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57400" y="3657600"/>
            <a:ext cx="65532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FF00"/>
                </a:solidFill>
              </a:rPr>
              <a:t>Job evaluation begins with job analysis and ends at the point of determination of worth of a job.</a:t>
            </a:r>
            <a:endParaRPr lang="en-US" sz="28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772400" cy="457200"/>
          </a:xfrm>
        </p:spPr>
        <p:txBody>
          <a:bodyPr>
            <a:normAutofit fontScale="90000"/>
          </a:bodyPr>
          <a:lstStyle/>
          <a:p>
            <a:r>
              <a:rPr lang="en-US" sz="2500" b="1" dirty="0" smtClean="0">
                <a:solidFill>
                  <a:srgbClr val="FF0000"/>
                </a:solidFill>
              </a:rPr>
              <a:t>Process of Job Evaluation</a:t>
            </a:r>
            <a:endParaRPr lang="en-US" sz="2500" b="1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371600"/>
            <a:ext cx="5940459" cy="506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838200"/>
            <a:ext cx="7772400" cy="579438"/>
          </a:xfrm>
        </p:spPr>
        <p:txBody>
          <a:bodyPr>
            <a:normAutofit/>
          </a:bodyPr>
          <a:lstStyle/>
          <a:p>
            <a:r>
              <a:rPr lang="en-US" sz="2500" dirty="0" smtClean="0">
                <a:solidFill>
                  <a:srgbClr val="FF0000"/>
                </a:solidFill>
              </a:rPr>
              <a:t>Job evaluation method</a:t>
            </a:r>
            <a:endParaRPr lang="en-US" sz="25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905000"/>
            <a:ext cx="7772400" cy="41148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500" dirty="0" smtClean="0"/>
              <a:t>Ranking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 smtClean="0"/>
              <a:t>Classification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 smtClean="0"/>
              <a:t>Factor comparison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 smtClean="0"/>
              <a:t>Point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457200"/>
          </a:xfrm>
        </p:spPr>
        <p:txBody>
          <a:bodyPr>
            <a:noAutofit/>
          </a:bodyPr>
          <a:lstStyle/>
          <a:p>
            <a:r>
              <a:rPr lang="en-US" sz="2700" dirty="0" smtClean="0">
                <a:solidFill>
                  <a:srgbClr val="FF0000"/>
                </a:solidFill>
              </a:rPr>
              <a:t>Ranking method</a:t>
            </a:r>
            <a:r>
              <a:rPr lang="en-US" sz="2700" dirty="0">
                <a:solidFill>
                  <a:srgbClr val="FF0000"/>
                </a:solidFill>
              </a:rPr>
              <a:t/>
            </a:r>
            <a:br>
              <a:rPr lang="en-US" sz="2700" dirty="0">
                <a:solidFill>
                  <a:srgbClr val="FF0000"/>
                </a:solidFill>
              </a:rPr>
            </a:br>
            <a:endParaRPr lang="en-US" sz="27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990600"/>
            <a:ext cx="8153400" cy="502920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Jobs are arranged from </a:t>
            </a:r>
            <a:r>
              <a:rPr lang="en-US" sz="2400" b="1" dirty="0" smtClean="0"/>
              <a:t>highest to lowest in order of their value or merit.</a:t>
            </a:r>
          </a:p>
          <a:p>
            <a:pPr algn="just"/>
            <a:r>
              <a:rPr lang="en-US" sz="2400" dirty="0" smtClean="0"/>
              <a:t>Also arranged according to the </a:t>
            </a:r>
            <a:r>
              <a:rPr lang="en-US" sz="2400" b="1" dirty="0" smtClean="0"/>
              <a:t>relative difficulty in performing them.</a:t>
            </a:r>
          </a:p>
          <a:p>
            <a:pPr algn="just"/>
            <a:r>
              <a:rPr lang="en-US" sz="2400" dirty="0" smtClean="0"/>
              <a:t>Job at the top is having highest value vice versa.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3200400"/>
          <a:ext cx="7086600" cy="327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3300"/>
                <a:gridCol w="3543300"/>
              </a:tblGrid>
              <a:tr h="409575">
                <a:tc>
                  <a:txBody>
                    <a:bodyPr/>
                    <a:lstStyle/>
                    <a:p>
                      <a:r>
                        <a:rPr lang="en-US" dirty="0" smtClean="0"/>
                        <a:t>Rank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Monthly salaries</a:t>
                      </a:r>
                      <a:endParaRPr lang="en-US" dirty="0"/>
                    </a:p>
                  </a:txBody>
                  <a:tcPr/>
                </a:tc>
              </a:tr>
              <a:tr h="409575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dirty="0" smtClean="0"/>
                        <a:t>Accountant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10000</a:t>
                      </a:r>
                      <a:endParaRPr lang="en-US" dirty="0"/>
                    </a:p>
                  </a:txBody>
                  <a:tcPr/>
                </a:tc>
              </a:tr>
              <a:tr h="409575">
                <a:tc>
                  <a:txBody>
                    <a:bodyPr/>
                    <a:lstStyle/>
                    <a:p>
                      <a:r>
                        <a:rPr lang="en-US" dirty="0" smtClean="0"/>
                        <a:t>2. Accounts clerk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7000</a:t>
                      </a:r>
                      <a:endParaRPr lang="en-US" dirty="0"/>
                    </a:p>
                  </a:txBody>
                  <a:tcPr/>
                </a:tc>
              </a:tr>
              <a:tr h="409575">
                <a:tc>
                  <a:txBody>
                    <a:bodyPr/>
                    <a:lstStyle/>
                    <a:p>
                      <a:r>
                        <a:rPr lang="en-US" dirty="0" smtClean="0"/>
                        <a:t>3.Purchase assistant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5000</a:t>
                      </a:r>
                      <a:endParaRPr lang="en-US" dirty="0"/>
                    </a:p>
                  </a:txBody>
                  <a:tcPr/>
                </a:tc>
              </a:tr>
              <a:tr h="409575">
                <a:tc>
                  <a:txBody>
                    <a:bodyPr/>
                    <a:lstStyle/>
                    <a:p>
                      <a:r>
                        <a:rPr lang="en-US" dirty="0" smtClean="0"/>
                        <a:t>4.Machine 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4500</a:t>
                      </a:r>
                      <a:endParaRPr lang="en-US" dirty="0"/>
                    </a:p>
                  </a:txBody>
                  <a:tcPr/>
                </a:tc>
              </a:tr>
              <a:tr h="409575">
                <a:tc>
                  <a:txBody>
                    <a:bodyPr/>
                    <a:lstStyle/>
                    <a:p>
                      <a:r>
                        <a:rPr lang="en-US" dirty="0" smtClean="0"/>
                        <a:t>5. Typist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3500</a:t>
                      </a:r>
                      <a:endParaRPr lang="en-US" dirty="0"/>
                    </a:p>
                  </a:txBody>
                  <a:tcPr/>
                </a:tc>
              </a:tr>
              <a:tr h="409575">
                <a:tc>
                  <a:txBody>
                    <a:bodyPr/>
                    <a:lstStyle/>
                    <a:p>
                      <a:r>
                        <a:rPr lang="en-US" dirty="0" smtClean="0"/>
                        <a:t>6.Office boy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3000</a:t>
                      </a:r>
                      <a:endParaRPr lang="en-US" dirty="0"/>
                    </a:p>
                  </a:txBody>
                  <a:tcPr/>
                </a:tc>
              </a:tr>
              <a:tr h="4095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3400"/>
            <a:ext cx="7315200" cy="533400"/>
          </a:xfrm>
        </p:spPr>
        <p:txBody>
          <a:bodyPr>
            <a:normAutofit/>
          </a:bodyPr>
          <a:lstStyle/>
          <a:p>
            <a:r>
              <a:rPr lang="en-IN" sz="2500" dirty="0" smtClean="0">
                <a:solidFill>
                  <a:srgbClr val="FF0000"/>
                </a:solidFill>
              </a:rPr>
              <a:t>Classification method</a:t>
            </a:r>
            <a:endParaRPr lang="en-IN" sz="25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IN" dirty="0" smtClean="0"/>
              <a:t>Jobs are determined by established job classes.</a:t>
            </a:r>
          </a:p>
          <a:p>
            <a:pPr algn="just">
              <a:lnSpc>
                <a:spcPct val="150000"/>
              </a:lnSpc>
            </a:pPr>
            <a:r>
              <a:rPr lang="en-IN" dirty="0" smtClean="0"/>
              <a:t>Grouping of several jobs in to one job grades.</a:t>
            </a:r>
            <a:endParaRPr lang="en-IN" dirty="0"/>
          </a:p>
          <a:p>
            <a:pPr algn="just">
              <a:lnSpc>
                <a:spcPct val="150000"/>
              </a:lnSpc>
            </a:pPr>
            <a:r>
              <a:rPr lang="en-IN" dirty="0" smtClean="0">
                <a:solidFill>
                  <a:srgbClr val="FF0000"/>
                </a:solidFill>
              </a:rPr>
              <a:t>Example:</a:t>
            </a:r>
          </a:p>
          <a:p>
            <a:pPr algn="just">
              <a:lnSpc>
                <a:spcPct val="150000"/>
              </a:lnSpc>
            </a:pPr>
            <a:r>
              <a:rPr lang="en-IN" dirty="0" smtClean="0">
                <a:solidFill>
                  <a:srgbClr val="FF0000"/>
                </a:solidFill>
              </a:rPr>
              <a:t>Class I: </a:t>
            </a:r>
            <a:r>
              <a:rPr lang="en-IN" b="1" dirty="0" smtClean="0">
                <a:solidFill>
                  <a:srgbClr val="00B0F0"/>
                </a:solidFill>
              </a:rPr>
              <a:t>executives</a:t>
            </a:r>
            <a:r>
              <a:rPr lang="en-IN" dirty="0" smtClean="0">
                <a:solidFill>
                  <a:srgbClr val="00B0F0"/>
                </a:solidFill>
              </a:rPr>
              <a:t> </a:t>
            </a:r>
            <a:r>
              <a:rPr lang="en-IN" dirty="0" smtClean="0"/>
              <a:t>(office manager, deputy office manager, office superintendent, departmental supervisor)</a:t>
            </a:r>
          </a:p>
          <a:p>
            <a:pPr algn="just">
              <a:lnSpc>
                <a:spcPct val="150000"/>
              </a:lnSpc>
            </a:pPr>
            <a:r>
              <a:rPr lang="en-IN" dirty="0" smtClean="0">
                <a:solidFill>
                  <a:srgbClr val="FF0000"/>
                </a:solidFill>
              </a:rPr>
              <a:t>Class II: </a:t>
            </a:r>
            <a:r>
              <a:rPr lang="en-IN" b="1" dirty="0" smtClean="0">
                <a:solidFill>
                  <a:srgbClr val="00B0F0"/>
                </a:solidFill>
              </a:rPr>
              <a:t>skilled workers </a:t>
            </a:r>
            <a:r>
              <a:rPr lang="en-IN" dirty="0" smtClean="0"/>
              <a:t>(purchasing assistant, cashier)</a:t>
            </a:r>
          </a:p>
          <a:p>
            <a:pPr algn="just">
              <a:lnSpc>
                <a:spcPct val="150000"/>
              </a:lnSpc>
            </a:pPr>
            <a:r>
              <a:rPr lang="en-IN" dirty="0" smtClean="0">
                <a:solidFill>
                  <a:srgbClr val="FF0000"/>
                </a:solidFill>
              </a:rPr>
              <a:t>Class III: </a:t>
            </a:r>
            <a:r>
              <a:rPr lang="en-IN" b="1" dirty="0" smtClean="0">
                <a:solidFill>
                  <a:srgbClr val="00B0F0"/>
                </a:solidFill>
              </a:rPr>
              <a:t>semi-skilled worker </a:t>
            </a:r>
            <a:r>
              <a:rPr lang="en-IN" dirty="0" smtClean="0"/>
              <a:t>(steno typist, machine-operators, switch board operator)</a:t>
            </a:r>
          </a:p>
          <a:p>
            <a:pPr algn="just">
              <a:lnSpc>
                <a:spcPct val="150000"/>
              </a:lnSpc>
            </a:pPr>
            <a:r>
              <a:rPr lang="en-IN" dirty="0" smtClean="0">
                <a:solidFill>
                  <a:srgbClr val="FF0000"/>
                </a:solidFill>
              </a:rPr>
              <a:t>Class IV: </a:t>
            </a:r>
            <a:r>
              <a:rPr lang="en-IN" b="1" dirty="0" smtClean="0">
                <a:solidFill>
                  <a:srgbClr val="00B0F0"/>
                </a:solidFill>
              </a:rPr>
              <a:t>unskilled worker </a:t>
            </a:r>
            <a:r>
              <a:rPr lang="en-IN" dirty="0" smtClean="0"/>
              <a:t>(file clerks, office boy)</a:t>
            </a:r>
          </a:p>
          <a:p>
            <a:pPr algn="just">
              <a:lnSpc>
                <a:spcPct val="150000"/>
              </a:lnSpc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67</TotalTime>
  <Words>794</Words>
  <Application>WPS Presentation</Application>
  <PresentationFormat>On-screen Show (4:3)</PresentationFormat>
  <Paragraphs>247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Equity</vt:lpstr>
      <vt:lpstr>Job evaluation</vt:lpstr>
      <vt:lpstr>What does it means?</vt:lpstr>
      <vt:lpstr>Internal equity and external equity</vt:lpstr>
      <vt:lpstr>Key features of job evaluation</vt:lpstr>
      <vt:lpstr>Job analysis Vs. Job evaluation</vt:lpstr>
      <vt:lpstr>Process of Job Evaluation</vt:lpstr>
      <vt:lpstr>Job evaluation method</vt:lpstr>
      <vt:lpstr>Ranking method </vt:lpstr>
      <vt:lpstr>Classification method</vt:lpstr>
      <vt:lpstr>Factor comparisons method</vt:lpstr>
      <vt:lpstr>Steps involved in factor comparison method</vt:lpstr>
      <vt:lpstr>Example </vt:lpstr>
      <vt:lpstr>Point method</vt:lpstr>
      <vt:lpstr>Steps </vt:lpstr>
      <vt:lpstr>More elaborative way</vt:lpstr>
      <vt:lpstr>Slide 16</vt:lpstr>
      <vt:lpstr>Finally conversion of job grade points to money value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EVALAUTION</dc:title>
  <dc:creator>BIDYA</dc:creator>
  <cp:lastModifiedBy>cime</cp:lastModifiedBy>
  <cp:revision>52</cp:revision>
  <dcterms:created xsi:type="dcterms:W3CDTF">2006-08-16T00:00:00Z</dcterms:created>
  <dcterms:modified xsi:type="dcterms:W3CDTF">2019-09-19T10:23:40Z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1033-10.2.0.7456</vt:lpwstr>
  </property>
</Properties>
</file>