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2" r:id="rId15"/>
    <p:sldId id="273" r:id="rId16"/>
    <p:sldId id="274" r:id="rId17"/>
    <p:sldId id="271" r:id="rId18"/>
    <p:sldId id="275" r:id="rId19"/>
    <p:sldId id="269" r:id="rId20"/>
    <p:sldId id="276" r:id="rId21"/>
    <p:sldId id="278" r:id="rId22"/>
    <p:sldId id="279" r:id="rId23"/>
    <p:sldId id="280" r:id="rId24"/>
    <p:sldId id="281" r:id="rId25"/>
    <p:sldId id="282" r:id="rId26"/>
    <p:sldId id="283" r:id="rId27"/>
    <p:sldId id="285" r:id="rId28"/>
    <p:sldId id="286" r:id="rId29"/>
    <p:sldId id="287" r:id="rId30"/>
    <p:sldId id="288" r:id="rId31"/>
    <p:sldId id="289" r:id="rId32"/>
    <p:sldId id="290" r:id="rId33"/>
    <p:sldId id="299" r:id="rId34"/>
    <p:sldId id="291" r:id="rId35"/>
    <p:sldId id="300" r:id="rId36"/>
    <p:sldId id="292" r:id="rId37"/>
    <p:sldId id="293" r:id="rId38"/>
    <p:sldId id="294" r:id="rId39"/>
    <p:sldId id="296" r:id="rId40"/>
    <p:sldId id="297" r:id="rId41"/>
    <p:sldId id="298" r:id="rId42"/>
    <p:sldId id="302" r:id="rId43"/>
    <p:sldId id="303" r:id="rId44"/>
    <p:sldId id="304" r:id="rId45"/>
    <p:sldId id="305" r:id="rId46"/>
    <p:sldId id="306" r:id="rId47"/>
    <p:sldId id="307" r:id="rId48"/>
    <p:sldId id="301" r:id="rId49"/>
    <p:sldId id="308" r:id="rId50"/>
    <p:sldId id="309" r:id="rId51"/>
    <p:sldId id="31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3/20/2018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assessmentcentrehq.com/assessment-centre-exercises/in-tray-exercis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solidFill>
                  <a:srgbClr val="002060"/>
                </a:solidFill>
              </a:rPr>
              <a:t>Performance appraisal</a:t>
            </a:r>
            <a:endParaRPr lang="en-US" b="1" dirty="0">
              <a:solidFill>
                <a:srgbClr val="002060"/>
              </a:solidFill>
            </a:endParaRPr>
          </a:p>
        </p:txBody>
      </p:sp>
      <p:sp>
        <p:nvSpPr>
          <p:cNvPr id="2" name="Title 1"/>
          <p:cNvSpPr>
            <a:spLocks noGrp="1"/>
          </p:cNvSpPr>
          <p:nvPr>
            <p:ph type="ctrTitle"/>
          </p:nvPr>
        </p:nvSpPr>
        <p:spPr/>
        <p:txBody>
          <a:bodyPr/>
          <a:lstStyle/>
          <a:p>
            <a:r>
              <a:rPr lang="en-US" dirty="0" smtClean="0"/>
              <a:t>Module- 2</a:t>
            </a:r>
            <a:endParaRPr lang="en-US" dirty="0"/>
          </a:p>
        </p:txBody>
      </p:sp>
    </p:spTree>
    <p:extLst>
      <p:ext uri="{BB962C8B-B14F-4D97-AF65-F5344CB8AC3E}">
        <p14:creationId xmlns:p14="http://schemas.microsoft.com/office/powerpoint/2010/main" val="2592672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rgbClr val="FF0000"/>
                </a:solidFill>
              </a:rPr>
              <a:t>How to link appraisal output with organisational corporate value?</a:t>
            </a:r>
            <a:endParaRPr lang="en-US" sz="2000" b="1" dirty="0">
              <a:solidFill>
                <a:srgbClr val="FF0000"/>
              </a:solidFill>
            </a:endParaRPr>
          </a:p>
        </p:txBody>
      </p:sp>
      <p:sp>
        <p:nvSpPr>
          <p:cNvPr id="3" name="Content Placeholder 2"/>
          <p:cNvSpPr>
            <a:spLocks noGrp="1"/>
          </p:cNvSpPr>
          <p:nvPr>
            <p:ph idx="1"/>
          </p:nvPr>
        </p:nvSpPr>
        <p:spPr>
          <a:xfrm>
            <a:off x="457200" y="1752600"/>
            <a:ext cx="8229600" cy="4572000"/>
          </a:xfrm>
        </p:spPr>
        <p:txBody>
          <a:bodyPr>
            <a:normAutofit/>
          </a:bodyPr>
          <a:lstStyle/>
          <a:p>
            <a:pPr algn="just">
              <a:lnSpc>
                <a:spcPct val="150000"/>
              </a:lnSpc>
            </a:pPr>
            <a:r>
              <a:rPr lang="en-US" sz="2000" b="1" dirty="0" smtClean="0">
                <a:solidFill>
                  <a:schemeClr val="tx1"/>
                </a:solidFill>
              </a:rPr>
              <a:t>Organisation corporate value:</a:t>
            </a:r>
          </a:p>
          <a:p>
            <a:pPr algn="just">
              <a:lnSpc>
                <a:spcPct val="150000"/>
              </a:lnSpc>
            </a:pPr>
            <a:r>
              <a:rPr lang="en-US" sz="2000" dirty="0" smtClean="0">
                <a:solidFill>
                  <a:schemeClr val="tx1"/>
                </a:solidFill>
              </a:rPr>
              <a:t>It is an </a:t>
            </a:r>
            <a:r>
              <a:rPr lang="en-US" sz="2000" dirty="0">
                <a:solidFill>
                  <a:schemeClr val="tx1"/>
                </a:solidFill>
              </a:rPr>
              <a:t>operating philosophies or principles that guide an </a:t>
            </a:r>
            <a:r>
              <a:rPr lang="en-US" sz="2000" b="1" dirty="0">
                <a:solidFill>
                  <a:schemeClr val="tx1"/>
                </a:solidFill>
              </a:rPr>
              <a:t>organization's</a:t>
            </a:r>
            <a:r>
              <a:rPr lang="en-US" sz="2000" dirty="0">
                <a:solidFill>
                  <a:schemeClr val="tx1"/>
                </a:solidFill>
              </a:rPr>
              <a:t> internal conduct as well as its relationship with its customers, </a:t>
            </a:r>
            <a:r>
              <a:rPr lang="en-US" sz="2000" dirty="0" smtClean="0">
                <a:solidFill>
                  <a:schemeClr val="tx1"/>
                </a:solidFill>
              </a:rPr>
              <a:t>partners</a:t>
            </a:r>
            <a:r>
              <a:rPr lang="en-US" sz="2000" dirty="0">
                <a:solidFill>
                  <a:schemeClr val="tx1"/>
                </a:solidFill>
              </a:rPr>
              <a:t>, and shareholders. </a:t>
            </a:r>
            <a:endParaRPr lang="en-US" sz="2000" dirty="0" smtClean="0">
              <a:solidFill>
                <a:schemeClr val="tx1"/>
              </a:solidFill>
            </a:endParaRPr>
          </a:p>
          <a:p>
            <a:pPr algn="just">
              <a:lnSpc>
                <a:spcPct val="150000"/>
              </a:lnSpc>
            </a:pPr>
            <a:r>
              <a:rPr lang="en-US" sz="2000" dirty="0" smtClean="0">
                <a:solidFill>
                  <a:schemeClr val="tx1"/>
                </a:solidFill>
              </a:rPr>
              <a:t>Broadly organisation corporate values are: </a:t>
            </a:r>
            <a:r>
              <a:rPr lang="en-US" sz="2000" b="1" dirty="0" smtClean="0">
                <a:solidFill>
                  <a:schemeClr val="tx1"/>
                </a:solidFill>
              </a:rPr>
              <a:t>customers, employees, society, products.</a:t>
            </a:r>
          </a:p>
          <a:p>
            <a:pPr algn="just">
              <a:lnSpc>
                <a:spcPct val="150000"/>
              </a:lnSpc>
            </a:pPr>
            <a:r>
              <a:rPr lang="en-US" sz="2000" dirty="0" smtClean="0">
                <a:solidFill>
                  <a:schemeClr val="tx1"/>
                </a:solidFill>
              </a:rPr>
              <a:t>All this values are translated into performance measures use in appraisal system.</a:t>
            </a:r>
            <a:endParaRPr lang="en-US" sz="2000" dirty="0">
              <a:solidFill>
                <a:schemeClr val="tx1"/>
              </a:solidFill>
            </a:endParaRPr>
          </a:p>
        </p:txBody>
      </p:sp>
    </p:spTree>
    <p:extLst>
      <p:ext uri="{BB962C8B-B14F-4D97-AF65-F5344CB8AC3E}">
        <p14:creationId xmlns:p14="http://schemas.microsoft.com/office/powerpoint/2010/main" val="122898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Appraisal formats</a:t>
            </a:r>
            <a:endParaRPr lang="en-US" dirty="0"/>
          </a:p>
        </p:txBody>
      </p:sp>
      <p:sp>
        <p:nvSpPr>
          <p:cNvPr id="3" name="Content Placeholder 2"/>
          <p:cNvSpPr>
            <a:spLocks noGrp="1"/>
          </p:cNvSpPr>
          <p:nvPr>
            <p:ph idx="1"/>
          </p:nvPr>
        </p:nvSpPr>
        <p:spPr>
          <a:xfrm>
            <a:off x="304800" y="1752600"/>
            <a:ext cx="8458200" cy="4800600"/>
          </a:xfrm>
        </p:spPr>
        <p:txBody>
          <a:bodyPr>
            <a:normAutofit fontScale="92500" lnSpcReduction="10000"/>
          </a:bodyPr>
          <a:lstStyle/>
          <a:p>
            <a:pPr algn="just">
              <a:lnSpc>
                <a:spcPct val="150000"/>
              </a:lnSpc>
            </a:pPr>
            <a:r>
              <a:rPr lang="en-US" sz="2200" dirty="0" smtClean="0">
                <a:solidFill>
                  <a:schemeClr val="tx1"/>
                </a:solidFill>
              </a:rPr>
              <a:t>Commonly used performance appraisal formats include:</a:t>
            </a:r>
          </a:p>
          <a:p>
            <a:pPr algn="just">
              <a:lnSpc>
                <a:spcPct val="150000"/>
              </a:lnSpc>
            </a:pPr>
            <a:r>
              <a:rPr lang="en-US" sz="2200" b="1" dirty="0" smtClean="0">
                <a:solidFill>
                  <a:schemeClr val="tx1"/>
                </a:solidFill>
              </a:rPr>
              <a:t>Global ratings: </a:t>
            </a:r>
            <a:r>
              <a:rPr lang="en-US" sz="2200" dirty="0" smtClean="0">
                <a:solidFill>
                  <a:schemeClr val="tx1"/>
                </a:solidFill>
              </a:rPr>
              <a:t>this includes “ one-dimensional rating system” that uses a rater’s overall estimate of performance ( poor, fair, good, excellent)</a:t>
            </a:r>
          </a:p>
          <a:p>
            <a:pPr algn="just">
              <a:lnSpc>
                <a:spcPct val="150000"/>
              </a:lnSpc>
            </a:pPr>
            <a:r>
              <a:rPr lang="en-US" sz="2200" b="1" dirty="0" smtClean="0">
                <a:solidFill>
                  <a:schemeClr val="tx1"/>
                </a:solidFill>
              </a:rPr>
              <a:t>Trait based scales</a:t>
            </a:r>
            <a:r>
              <a:rPr lang="en-US" sz="2200" dirty="0" smtClean="0">
                <a:solidFill>
                  <a:schemeClr val="tx1"/>
                </a:solidFill>
              </a:rPr>
              <a:t>: this is a multidimensional approach used to measure and evaluate performance. Common traits are : loyalty, dependability, cooperation, initiatives and self-confidence.</a:t>
            </a:r>
          </a:p>
          <a:p>
            <a:pPr algn="just">
              <a:lnSpc>
                <a:spcPct val="150000"/>
              </a:lnSpc>
            </a:pPr>
            <a:r>
              <a:rPr lang="en-US" sz="2200" b="1" dirty="0" smtClean="0">
                <a:solidFill>
                  <a:schemeClr val="tx1"/>
                </a:solidFill>
              </a:rPr>
              <a:t>Effectiveness-based systems</a:t>
            </a:r>
            <a:r>
              <a:rPr lang="en-US" sz="2200" dirty="0" smtClean="0">
                <a:solidFill>
                  <a:schemeClr val="tx1"/>
                </a:solidFill>
              </a:rPr>
              <a:t>: this is a system based on “objective "results representing the contribution of employees.</a:t>
            </a:r>
          </a:p>
          <a:p>
            <a:pPr algn="just">
              <a:lnSpc>
                <a:spcPct val="150000"/>
              </a:lnSpc>
            </a:pPr>
            <a:endParaRPr lang="en-US" sz="2200" dirty="0">
              <a:solidFill>
                <a:schemeClr val="tx1"/>
              </a:solidFill>
            </a:endParaRPr>
          </a:p>
        </p:txBody>
      </p:sp>
    </p:spTree>
    <p:extLst>
      <p:ext uri="{BB962C8B-B14F-4D97-AF65-F5344CB8AC3E}">
        <p14:creationId xmlns:p14="http://schemas.microsoft.com/office/powerpoint/2010/main" val="9059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plan for the appraisal</a:t>
            </a:r>
            <a:endParaRPr lang="en-US" dirty="0"/>
          </a:p>
        </p:txBody>
      </p:sp>
      <p:sp>
        <p:nvSpPr>
          <p:cNvPr id="3" name="Content Placeholder 2"/>
          <p:cNvSpPr>
            <a:spLocks noGrp="1"/>
          </p:cNvSpPr>
          <p:nvPr>
            <p:ph idx="1"/>
          </p:nvPr>
        </p:nvSpPr>
        <p:spPr>
          <a:xfrm>
            <a:off x="457200" y="1524000"/>
            <a:ext cx="8229600" cy="5181600"/>
          </a:xfrm>
        </p:spPr>
        <p:txBody>
          <a:bodyPr>
            <a:noAutofit/>
          </a:bodyPr>
          <a:lstStyle/>
          <a:p>
            <a:pPr algn="just"/>
            <a:r>
              <a:rPr lang="en-US" sz="1600" dirty="0" smtClean="0">
                <a:solidFill>
                  <a:schemeClr val="tx1"/>
                </a:solidFill>
              </a:rPr>
              <a:t>A meaning full performance appraisal is a two-way process.</a:t>
            </a:r>
          </a:p>
          <a:p>
            <a:pPr algn="just"/>
            <a:r>
              <a:rPr lang="en-US" sz="1600" dirty="0" smtClean="0">
                <a:solidFill>
                  <a:schemeClr val="tx1"/>
                </a:solidFill>
              </a:rPr>
              <a:t>Appraisal strategy:</a:t>
            </a:r>
          </a:p>
          <a:p>
            <a:pPr algn="just"/>
            <a:r>
              <a:rPr lang="en-US" sz="1600" dirty="0" smtClean="0">
                <a:solidFill>
                  <a:schemeClr val="tx1"/>
                </a:solidFill>
              </a:rPr>
              <a:t>1. </a:t>
            </a:r>
            <a:r>
              <a:rPr lang="en-US" sz="1600" b="1" dirty="0" smtClean="0">
                <a:solidFill>
                  <a:schemeClr val="tx1"/>
                </a:solidFill>
              </a:rPr>
              <a:t>before the appraisal</a:t>
            </a:r>
            <a:r>
              <a:rPr lang="en-US" sz="1600" dirty="0" smtClean="0">
                <a:solidFill>
                  <a:schemeClr val="tx1"/>
                </a:solidFill>
              </a:rPr>
              <a:t>: before the beginning of the appraisal process the organisation needs to ensure the following aspects namely:</a:t>
            </a:r>
          </a:p>
          <a:p>
            <a:pPr marL="571500" indent="-457200" algn="just">
              <a:buFont typeface="+mj-lt"/>
              <a:buAutoNum type="arabicPeriod"/>
            </a:pPr>
            <a:r>
              <a:rPr lang="en-US" sz="1600" dirty="0" smtClean="0">
                <a:solidFill>
                  <a:schemeClr val="tx1"/>
                </a:solidFill>
              </a:rPr>
              <a:t>Establish key task areas and performance goals</a:t>
            </a:r>
          </a:p>
          <a:p>
            <a:pPr marL="571500" indent="-457200" algn="just">
              <a:buFont typeface="+mj-lt"/>
              <a:buAutoNum type="arabicPeriod"/>
            </a:pPr>
            <a:r>
              <a:rPr lang="en-US" sz="1600" dirty="0" smtClean="0">
                <a:solidFill>
                  <a:schemeClr val="tx1"/>
                </a:solidFill>
              </a:rPr>
              <a:t>Set performance goals</a:t>
            </a:r>
          </a:p>
          <a:p>
            <a:pPr marL="571500" indent="-457200" algn="just">
              <a:buFont typeface="+mj-lt"/>
              <a:buAutoNum type="arabicPeriod"/>
            </a:pPr>
            <a:r>
              <a:rPr lang="en-US" sz="1600" dirty="0" smtClean="0">
                <a:solidFill>
                  <a:schemeClr val="tx1"/>
                </a:solidFill>
              </a:rPr>
              <a:t>Get the facts</a:t>
            </a:r>
          </a:p>
          <a:p>
            <a:pPr marL="571500" indent="-457200" algn="just">
              <a:buFont typeface="+mj-lt"/>
              <a:buAutoNum type="arabicPeriod"/>
            </a:pPr>
            <a:r>
              <a:rPr lang="en-US" sz="1600" dirty="0" smtClean="0">
                <a:solidFill>
                  <a:schemeClr val="tx1"/>
                </a:solidFill>
              </a:rPr>
              <a:t>Schedule appraisal interview.</a:t>
            </a:r>
          </a:p>
          <a:p>
            <a:pPr marL="114300" indent="0" algn="just">
              <a:buNone/>
            </a:pPr>
            <a:r>
              <a:rPr lang="en-US" sz="1600" dirty="0" smtClean="0">
                <a:solidFill>
                  <a:schemeClr val="tx1"/>
                </a:solidFill>
              </a:rPr>
              <a:t>2</a:t>
            </a:r>
            <a:r>
              <a:rPr lang="en-US" sz="1600" b="1" dirty="0" smtClean="0">
                <a:solidFill>
                  <a:schemeClr val="tx1"/>
                </a:solidFill>
              </a:rPr>
              <a:t>. During Appraisal: </a:t>
            </a:r>
            <a:r>
              <a:rPr lang="en-US" sz="1600" dirty="0" smtClean="0">
                <a:solidFill>
                  <a:schemeClr val="tx1"/>
                </a:solidFill>
              </a:rPr>
              <a:t>during this emphasis is begin given on the following aspects namely:</a:t>
            </a:r>
          </a:p>
          <a:p>
            <a:pPr marL="571500" indent="-457200" algn="just">
              <a:buFont typeface="+mj-lt"/>
              <a:buAutoNum type="arabicPeriod"/>
            </a:pPr>
            <a:r>
              <a:rPr lang="en-US" sz="1600" dirty="0" smtClean="0">
                <a:solidFill>
                  <a:schemeClr val="tx1"/>
                </a:solidFill>
              </a:rPr>
              <a:t>Encourage two-way communication</a:t>
            </a:r>
          </a:p>
          <a:p>
            <a:pPr marL="571500" indent="-457200" algn="just">
              <a:buFont typeface="+mj-lt"/>
              <a:buAutoNum type="arabicPeriod"/>
            </a:pPr>
            <a:r>
              <a:rPr lang="en-US" sz="1600" dirty="0" smtClean="0">
                <a:solidFill>
                  <a:schemeClr val="tx1"/>
                </a:solidFill>
              </a:rPr>
              <a:t>Discuss and agree on performance goals for the future</a:t>
            </a:r>
          </a:p>
          <a:p>
            <a:pPr marL="571500" indent="-457200" algn="just">
              <a:buFont typeface="+mj-lt"/>
              <a:buAutoNum type="arabicPeriod"/>
            </a:pPr>
            <a:r>
              <a:rPr lang="en-US" sz="1600" dirty="0" smtClean="0">
                <a:solidFill>
                  <a:schemeClr val="tx1"/>
                </a:solidFill>
              </a:rPr>
              <a:t>To think about how one can assist the employee to achieve more at work.</a:t>
            </a:r>
          </a:p>
          <a:p>
            <a:pPr marL="571500" indent="-457200" algn="just">
              <a:buFont typeface="+mj-lt"/>
              <a:buAutoNum type="arabicPeriod"/>
            </a:pPr>
            <a:r>
              <a:rPr lang="en-US" sz="1600" dirty="0" smtClean="0">
                <a:solidFill>
                  <a:schemeClr val="tx1"/>
                </a:solidFill>
              </a:rPr>
              <a:t>Record notes of the in interview</a:t>
            </a:r>
          </a:p>
          <a:p>
            <a:pPr marL="114300" indent="0" algn="just">
              <a:buNone/>
            </a:pPr>
            <a:r>
              <a:rPr lang="en-US" sz="1600" dirty="0" smtClean="0">
                <a:solidFill>
                  <a:schemeClr val="tx1"/>
                </a:solidFill>
              </a:rPr>
              <a:t>3. </a:t>
            </a:r>
            <a:r>
              <a:rPr lang="en-US" sz="1600" b="1" dirty="0" smtClean="0">
                <a:solidFill>
                  <a:schemeClr val="tx1"/>
                </a:solidFill>
              </a:rPr>
              <a:t>After the appraisal: </a:t>
            </a:r>
            <a:r>
              <a:rPr lang="en-US" sz="1600" dirty="0" smtClean="0">
                <a:solidFill>
                  <a:schemeClr val="tx1"/>
                </a:solidFill>
              </a:rPr>
              <a:t>this involves the following aspects namely:</a:t>
            </a:r>
          </a:p>
          <a:p>
            <a:pPr marL="571500" indent="-457200" algn="just">
              <a:buFont typeface="+mj-lt"/>
              <a:buAutoNum type="arabicPeriod"/>
            </a:pPr>
            <a:r>
              <a:rPr lang="en-US" sz="1600" dirty="0" smtClean="0">
                <a:solidFill>
                  <a:schemeClr val="tx1"/>
                </a:solidFill>
              </a:rPr>
              <a:t>Preparing a formal record of the performance interview discussion</a:t>
            </a:r>
          </a:p>
          <a:p>
            <a:pPr marL="571500" indent="-457200" algn="just">
              <a:buFont typeface="+mj-lt"/>
              <a:buAutoNum type="arabicPeriod"/>
            </a:pPr>
            <a:r>
              <a:rPr lang="en-US" sz="1600" dirty="0" smtClean="0">
                <a:solidFill>
                  <a:schemeClr val="tx1"/>
                </a:solidFill>
              </a:rPr>
              <a:t>Monitor performance</a:t>
            </a:r>
          </a:p>
          <a:p>
            <a:pPr marL="571500" indent="-457200" algn="just">
              <a:buFont typeface="+mj-lt"/>
              <a:buAutoNum type="arabicPeriod"/>
            </a:pPr>
            <a:r>
              <a:rPr lang="en-US" sz="1600" dirty="0" smtClean="0">
                <a:solidFill>
                  <a:schemeClr val="tx1"/>
                </a:solidFill>
              </a:rPr>
              <a:t>Identify areas of performance improvement.</a:t>
            </a:r>
            <a:endParaRPr lang="en-US" sz="1600" dirty="0">
              <a:solidFill>
                <a:schemeClr val="tx1"/>
              </a:solidFill>
            </a:endParaRPr>
          </a:p>
        </p:txBody>
      </p:sp>
    </p:spTree>
    <p:extLst>
      <p:ext uri="{BB962C8B-B14F-4D97-AF65-F5344CB8AC3E}">
        <p14:creationId xmlns:p14="http://schemas.microsoft.com/office/powerpoint/2010/main" val="57525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60672" cy="304801"/>
          </a:xfrm>
        </p:spPr>
        <p:txBody>
          <a:bodyPr>
            <a:normAutofit fontScale="90000"/>
          </a:bodyPr>
          <a:lstStyle/>
          <a:p>
            <a:r>
              <a:rPr lang="en-US" dirty="0" smtClean="0"/>
              <a:t>Process of appraisal</a:t>
            </a:r>
            <a:br>
              <a:rPr lang="en-US" dirty="0" smtClean="0"/>
            </a:br>
            <a:endParaRPr 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620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26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10"/>
          <p:cNvSpPr>
            <a:spLocks noChangeShapeType="1"/>
          </p:cNvSpPr>
          <p:nvPr/>
        </p:nvSpPr>
        <p:spPr bwMode="auto">
          <a:xfrm>
            <a:off x="609600" y="304800"/>
            <a:ext cx="57150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 name="Rectangle 11"/>
          <p:cNvSpPr>
            <a:spLocks noChangeArrowheads="1"/>
          </p:cNvSpPr>
          <p:nvPr/>
        </p:nvSpPr>
        <p:spPr bwMode="auto">
          <a:xfrm>
            <a:off x="4413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sp>
        <p:nvSpPr>
          <p:cNvPr id="11268" name="Line 54"/>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Text Box 90"/>
          <p:cNvSpPr txBox="1">
            <a:spLocks noChangeArrowheads="1"/>
          </p:cNvSpPr>
          <p:nvPr/>
        </p:nvSpPr>
        <p:spPr bwMode="auto">
          <a:xfrm>
            <a:off x="685800" y="1447800"/>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defTabSz="45720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defTabSz="4572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defTabSz="4572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defTabSz="4572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
                <a:srgbClr val="FF6600"/>
              </a:buClr>
              <a:buSzTx/>
              <a:buFont typeface="Wingdings" pitchFamily="2" charset="2"/>
              <a:buNone/>
            </a:pPr>
            <a:r>
              <a:rPr lang="en-US" altLang="en-US" sz="2800" b="1" u="sng">
                <a:solidFill>
                  <a:srgbClr val="7030A0"/>
                </a:solidFill>
                <a:latin typeface="Verdana" pitchFamily="34" charset="0"/>
                <a:cs typeface="Times New Roman" pitchFamily="18" charset="0"/>
              </a:rPr>
              <a:t>Steps in the performance appraisal process</a:t>
            </a:r>
            <a:r>
              <a:rPr lang="en-US" altLang="en-US" sz="2800" b="1" u="sng">
                <a:solidFill>
                  <a:srgbClr val="7030A0"/>
                </a:solidFill>
              </a:rPr>
              <a:t> </a:t>
            </a:r>
          </a:p>
        </p:txBody>
      </p:sp>
      <p:sp>
        <p:nvSpPr>
          <p:cNvPr id="11270" name="Text Box 94"/>
          <p:cNvSpPr txBox="1">
            <a:spLocks noChangeArrowheads="1"/>
          </p:cNvSpPr>
          <p:nvPr/>
        </p:nvSpPr>
        <p:spPr bwMode="auto">
          <a:xfrm>
            <a:off x="0" y="64770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buFont typeface="Wingdings" pitchFamily="2" charset="2"/>
              <a:buNone/>
            </a:pPr>
            <a:r>
              <a:rPr lang="en-US" altLang="en-US" sz="1400" b="1">
                <a:solidFill>
                  <a:schemeClr val="bg2"/>
                </a:solidFill>
                <a:cs typeface="Times New Roman" pitchFamily="18" charset="0"/>
              </a:rPr>
              <a:t>Performance And Potential Appraisal</a:t>
            </a:r>
          </a:p>
        </p:txBody>
      </p:sp>
      <p:sp>
        <p:nvSpPr>
          <p:cNvPr id="11271" name="Rectangle 95"/>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11272" name="Picture 96" descr="E:\HRM PPT\images\1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5943600"/>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Text Box 97"/>
          <p:cNvSpPr txBox="1">
            <a:spLocks noChangeArrowheads="1"/>
          </p:cNvSpPr>
          <p:nvPr/>
        </p:nvSpPr>
        <p:spPr bwMode="auto">
          <a:xfrm>
            <a:off x="6858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lnSpc>
                <a:spcPct val="80000"/>
              </a:lnSpc>
              <a:spcBef>
                <a:spcPct val="25000"/>
              </a:spcBef>
              <a:buClrTx/>
              <a:buSzTx/>
              <a:buFontTx/>
              <a:buNone/>
            </a:pPr>
            <a:r>
              <a:rPr lang="en-US" altLang="en-US" b="1">
                <a:solidFill>
                  <a:srgbClr val="CC0000"/>
                </a:solidFill>
                <a:latin typeface="Verdana" pitchFamily="34" charset="0"/>
                <a:cs typeface="Times New Roman" pitchFamily="18" charset="0"/>
              </a:rPr>
              <a:t>The Performance Appraisal Process </a:t>
            </a:r>
          </a:p>
        </p:txBody>
      </p:sp>
      <p:sp>
        <p:nvSpPr>
          <p:cNvPr id="11274" name="Text Box 98"/>
          <p:cNvSpPr txBox="1">
            <a:spLocks noChangeArrowheads="1"/>
          </p:cNvSpPr>
          <p:nvPr/>
        </p:nvSpPr>
        <p:spPr bwMode="auto">
          <a:xfrm>
            <a:off x="762000" y="2605088"/>
            <a:ext cx="693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defTabSz="45720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defTabSz="4572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defTabSz="4572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defTabSz="4572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 typeface="Wingdings" pitchFamily="2" charset="2"/>
              <a:buChar char="v"/>
            </a:pPr>
            <a:r>
              <a:rPr lang="en-US" altLang="en-US" sz="1600" b="1">
                <a:solidFill>
                  <a:srgbClr val="FF6600"/>
                </a:solidFill>
                <a:cs typeface="Times New Roman" pitchFamily="18" charset="0"/>
              </a:rPr>
              <a:t>	Establish performance standards</a:t>
            </a:r>
            <a:r>
              <a:rPr lang="en-US" altLang="en-US" sz="1600" b="1">
                <a:solidFill>
                  <a:srgbClr val="FF6600"/>
                </a:solidFill>
              </a:rPr>
              <a:t> </a:t>
            </a:r>
          </a:p>
        </p:txBody>
      </p:sp>
      <p:sp>
        <p:nvSpPr>
          <p:cNvPr id="11275" name="Text Box 99"/>
          <p:cNvSpPr txBox="1">
            <a:spLocks noChangeArrowheads="1"/>
          </p:cNvSpPr>
          <p:nvPr/>
        </p:nvSpPr>
        <p:spPr bwMode="auto">
          <a:xfrm>
            <a:off x="1143000" y="2971800"/>
            <a:ext cx="62484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just" eaLnBrk="1" hangingPunct="1">
              <a:spcBef>
                <a:spcPct val="40000"/>
              </a:spcBef>
              <a:buClr>
                <a:srgbClr val="FF6600"/>
              </a:buClr>
              <a:buSzTx/>
              <a:buFont typeface="Wingdings" pitchFamily="2" charset="2"/>
              <a:buNone/>
            </a:pPr>
            <a:r>
              <a:rPr lang="en-US" altLang="en-US" sz="1600" dirty="0">
                <a:cs typeface="Times New Roman" pitchFamily="18" charset="0"/>
              </a:rPr>
              <a:t>These are benchmarks against which performance is measured.</a:t>
            </a:r>
          </a:p>
          <a:p>
            <a:pPr algn="just" eaLnBrk="1" hangingPunct="1">
              <a:spcBef>
                <a:spcPct val="40000"/>
              </a:spcBef>
              <a:buClr>
                <a:srgbClr val="FF6600"/>
              </a:buClr>
              <a:buSzTx/>
              <a:buFont typeface="Wingdings" pitchFamily="2" charset="2"/>
              <a:buNone/>
            </a:pPr>
            <a:r>
              <a:rPr lang="en-US" altLang="en-US" sz="1600" dirty="0">
                <a:cs typeface="Times New Roman" pitchFamily="18" charset="0"/>
              </a:rPr>
              <a:t>They should relate to the desired results of each job</a:t>
            </a:r>
          </a:p>
          <a:p>
            <a:pPr algn="just" eaLnBrk="1" hangingPunct="1">
              <a:spcBef>
                <a:spcPct val="40000"/>
              </a:spcBef>
              <a:buClr>
                <a:srgbClr val="FF6600"/>
              </a:buClr>
              <a:buSzTx/>
              <a:buFont typeface="Wingdings" pitchFamily="2" charset="2"/>
              <a:buNone/>
            </a:pPr>
            <a:r>
              <a:rPr lang="en-US" altLang="en-US" sz="1600" dirty="0">
                <a:cs typeface="Times New Roman" pitchFamily="18" charset="0"/>
              </a:rPr>
              <a:t>They must be clear to both the appraiser and the </a:t>
            </a:r>
            <a:r>
              <a:rPr lang="en-US" altLang="en-US" sz="1600" dirty="0" err="1">
                <a:cs typeface="Times New Roman" pitchFamily="18" charset="0"/>
              </a:rPr>
              <a:t>appraisee</a:t>
            </a:r>
            <a:r>
              <a:rPr lang="en-US" altLang="en-US" sz="1600" dirty="0">
                <a:cs typeface="Times New Roman" pitchFamily="18" charset="0"/>
              </a:rPr>
              <a:t>. </a:t>
            </a:r>
          </a:p>
          <a:p>
            <a:pPr algn="just" eaLnBrk="1" hangingPunct="1">
              <a:spcBef>
                <a:spcPct val="40000"/>
              </a:spcBef>
              <a:buClr>
                <a:srgbClr val="FF6600"/>
              </a:buClr>
              <a:buSzTx/>
              <a:buFont typeface="Wingdings" pitchFamily="2" charset="2"/>
              <a:buNone/>
            </a:pPr>
            <a:r>
              <a:rPr lang="en-US" altLang="en-US" sz="1600" dirty="0">
                <a:cs typeface="Times New Roman" pitchFamily="18" charset="0"/>
              </a:rPr>
              <a:t>Good performance goals should speak about</a:t>
            </a:r>
          </a:p>
          <a:p>
            <a:pPr lvl="1" algn="just" eaLnBrk="1" hangingPunct="1">
              <a:spcBef>
                <a:spcPct val="40000"/>
              </a:spcBef>
              <a:buClr>
                <a:srgbClr val="FF6600"/>
              </a:buClr>
              <a:buSzTx/>
              <a:buFont typeface="Wingdings" pitchFamily="2" charset="2"/>
              <a:buChar char="v"/>
            </a:pPr>
            <a:r>
              <a:rPr lang="en-US" altLang="en-US" sz="1600" dirty="0">
                <a:cs typeface="Times New Roman" pitchFamily="18" charset="0"/>
              </a:rPr>
              <a:t>	What is the task to be accomplished?</a:t>
            </a:r>
          </a:p>
          <a:p>
            <a:pPr lvl="1" algn="just" eaLnBrk="1" hangingPunct="1">
              <a:spcBef>
                <a:spcPct val="40000"/>
              </a:spcBef>
              <a:buClr>
                <a:srgbClr val="FF6600"/>
              </a:buClr>
              <a:buSzTx/>
              <a:buFont typeface="Wingdings" pitchFamily="2" charset="2"/>
              <a:buChar char="v"/>
            </a:pPr>
            <a:r>
              <a:rPr lang="en-US" altLang="en-US" sz="1600" dirty="0">
                <a:cs typeface="Times New Roman" pitchFamily="18" charset="0"/>
              </a:rPr>
              <a:t>	What will it look like when it is accomplished?</a:t>
            </a:r>
          </a:p>
          <a:p>
            <a:pPr lvl="1" algn="just" eaLnBrk="1" hangingPunct="1">
              <a:spcBef>
                <a:spcPct val="40000"/>
              </a:spcBef>
              <a:buClr>
                <a:srgbClr val="FF6600"/>
              </a:buClr>
              <a:buSzTx/>
              <a:buFont typeface="Wingdings" pitchFamily="2" charset="2"/>
              <a:buChar char="v"/>
            </a:pPr>
            <a:r>
              <a:rPr lang="en-US" altLang="en-US" sz="1600" dirty="0">
                <a:cs typeface="Times New Roman" pitchFamily="18" charset="0"/>
              </a:rPr>
              <a:t>	When must it be completed?</a:t>
            </a:r>
          </a:p>
          <a:p>
            <a:pPr lvl="1" algn="just" eaLnBrk="1" hangingPunct="1">
              <a:spcBef>
                <a:spcPct val="40000"/>
              </a:spcBef>
              <a:buClr>
                <a:srgbClr val="FF6600"/>
              </a:buClr>
              <a:buSzTx/>
              <a:buFont typeface="Wingdings" pitchFamily="2" charset="2"/>
              <a:buChar char="v"/>
            </a:pPr>
            <a:r>
              <a:rPr lang="en-US" altLang="en-US" sz="1600" dirty="0">
                <a:cs typeface="Times New Roman" pitchFamily="18" charset="0"/>
              </a:rPr>
              <a:t>	What are the cost considerations?</a:t>
            </a:r>
          </a:p>
          <a:p>
            <a:pPr lvl="1" eaLnBrk="1" hangingPunct="1">
              <a:spcBef>
                <a:spcPct val="40000"/>
              </a:spcBef>
              <a:buClr>
                <a:srgbClr val="FF6600"/>
              </a:buClr>
              <a:buSzTx/>
              <a:buFont typeface="Wingdings" pitchFamily="2" charset="2"/>
              <a:buChar char="v"/>
            </a:pPr>
            <a:r>
              <a:rPr lang="en-US" altLang="en-US" sz="1600" dirty="0">
                <a:cs typeface="Times New Roman" pitchFamily="18" charset="0"/>
              </a:rPr>
              <a:t>	What are the likely payoffs to the employee?</a:t>
            </a:r>
            <a:r>
              <a:rPr lang="en-US" altLang="en-US" sz="1600" dirty="0"/>
              <a:t> </a:t>
            </a:r>
          </a:p>
        </p:txBody>
      </p:sp>
    </p:spTree>
    <p:extLst>
      <p:ext uri="{BB962C8B-B14F-4D97-AF65-F5344CB8AC3E}">
        <p14:creationId xmlns:p14="http://schemas.microsoft.com/office/powerpoint/2010/main" val="3565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5"/>
                                        </p:tgtEl>
                                        <p:attrNameLst>
                                          <p:attrName>style.visibility</p:attrName>
                                        </p:attrNameLst>
                                      </p:cBhvr>
                                      <p:to>
                                        <p:strVal val="visible"/>
                                      </p:to>
                                    </p:set>
                                    <p:anim calcmode="lin" valueType="num">
                                      <p:cBhvr additive="base">
                                        <p:cTn id="7" dur="500" fill="hold"/>
                                        <p:tgtEl>
                                          <p:spTgt spid="11275"/>
                                        </p:tgtEl>
                                        <p:attrNameLst>
                                          <p:attrName>ppt_x</p:attrName>
                                        </p:attrNameLst>
                                      </p:cBhvr>
                                      <p:tavLst>
                                        <p:tav tm="0">
                                          <p:val>
                                            <p:strVal val="#ppt_x"/>
                                          </p:val>
                                        </p:tav>
                                        <p:tav tm="100000">
                                          <p:val>
                                            <p:strVal val="#ppt_x"/>
                                          </p:val>
                                        </p:tav>
                                      </p:tavLst>
                                    </p:anim>
                                    <p:anim calcmode="lin" valueType="num">
                                      <p:cBhvr additive="base">
                                        <p:cTn id="8" dur="500" fill="hold"/>
                                        <p:tgtEl>
                                          <p:spTgt spid="11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11"/>
          <p:cNvSpPr>
            <a:spLocks noChangeShapeType="1"/>
          </p:cNvSpPr>
          <p:nvPr/>
        </p:nvSpPr>
        <p:spPr bwMode="auto">
          <a:xfrm>
            <a:off x="701675" y="304800"/>
            <a:ext cx="57150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1" name="Rectangle 12"/>
          <p:cNvSpPr>
            <a:spLocks noChangeArrowheads="1"/>
          </p:cNvSpPr>
          <p:nvPr/>
        </p:nvSpPr>
        <p:spPr bwMode="auto">
          <a:xfrm>
            <a:off x="533400"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sp>
        <p:nvSpPr>
          <p:cNvPr id="12292" name="Line 66"/>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Text Box 184"/>
          <p:cNvSpPr txBox="1">
            <a:spLocks noChangeArrowheads="1"/>
          </p:cNvSpPr>
          <p:nvPr/>
        </p:nvSpPr>
        <p:spPr bwMode="auto">
          <a:xfrm>
            <a:off x="0" y="64770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buFont typeface="Wingdings" pitchFamily="2" charset="2"/>
              <a:buNone/>
            </a:pPr>
            <a:r>
              <a:rPr lang="en-US" altLang="en-US" sz="1400" b="1">
                <a:solidFill>
                  <a:schemeClr val="bg2"/>
                </a:solidFill>
                <a:cs typeface="Times New Roman" pitchFamily="18" charset="0"/>
              </a:rPr>
              <a:t>Performance And Potential Appraisal</a:t>
            </a:r>
          </a:p>
        </p:txBody>
      </p:sp>
      <p:sp>
        <p:nvSpPr>
          <p:cNvPr id="12294" name="Rectangle 185"/>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12295" name="Picture 186" descr="E:\HRM PPT\images\1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5943600"/>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Text Box 187"/>
          <p:cNvSpPr txBox="1">
            <a:spLocks noChangeArrowheads="1"/>
          </p:cNvSpPr>
          <p:nvPr/>
        </p:nvSpPr>
        <p:spPr bwMode="auto">
          <a:xfrm>
            <a:off x="762000" y="1524000"/>
            <a:ext cx="678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defTabSz="45720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defTabSz="4572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defTabSz="4572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defTabSz="4572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 typeface="Wingdings" pitchFamily="2" charset="2"/>
              <a:buChar char="v"/>
            </a:pPr>
            <a:r>
              <a:rPr lang="en-US" altLang="en-US" sz="1600" b="1">
                <a:solidFill>
                  <a:srgbClr val="FF6600"/>
                </a:solidFill>
                <a:cs typeface="Times New Roman" pitchFamily="18" charset="0"/>
              </a:rPr>
              <a:t>	Communicate the standards</a:t>
            </a:r>
            <a:r>
              <a:rPr lang="en-US" altLang="en-US" sz="1600" b="1">
                <a:solidFill>
                  <a:srgbClr val="FF6600"/>
                </a:solidFill>
              </a:rPr>
              <a:t> </a:t>
            </a:r>
          </a:p>
        </p:txBody>
      </p:sp>
      <p:sp>
        <p:nvSpPr>
          <p:cNvPr id="12297" name="Text Box 188"/>
          <p:cNvSpPr txBox="1">
            <a:spLocks noChangeArrowheads="1"/>
          </p:cNvSpPr>
          <p:nvPr/>
        </p:nvSpPr>
        <p:spPr bwMode="auto">
          <a:xfrm>
            <a:off x="1219200" y="1905000"/>
            <a:ext cx="7391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just" eaLnBrk="1" hangingPunct="1">
              <a:spcBef>
                <a:spcPct val="50000"/>
              </a:spcBef>
              <a:buClrTx/>
              <a:buSzTx/>
              <a:buFontTx/>
              <a:buNone/>
            </a:pPr>
            <a:r>
              <a:rPr lang="en-US" altLang="en-US" sz="1600" dirty="0">
                <a:cs typeface="Times New Roman" pitchFamily="18" charset="0"/>
              </a:rPr>
              <a:t>The Appraiser should prepare job descriptions clearly</a:t>
            </a:r>
          </a:p>
          <a:p>
            <a:pPr lvl="1" algn="just" eaLnBrk="1" hangingPunct="1">
              <a:spcBef>
                <a:spcPct val="50000"/>
              </a:spcBef>
              <a:buClr>
                <a:srgbClr val="FF6600"/>
              </a:buClr>
              <a:buSzTx/>
              <a:buFont typeface="Wingdings" pitchFamily="2" charset="2"/>
              <a:buChar char="v"/>
            </a:pPr>
            <a:r>
              <a:rPr lang="en-US" altLang="en-US" sz="1600" dirty="0">
                <a:cs typeface="Times New Roman" pitchFamily="18" charset="0"/>
              </a:rPr>
              <a:t>	Help the </a:t>
            </a:r>
            <a:r>
              <a:rPr lang="en-US" altLang="en-US" sz="1600" dirty="0" err="1">
                <a:cs typeface="Times New Roman" pitchFamily="18" charset="0"/>
              </a:rPr>
              <a:t>appraisee</a:t>
            </a:r>
            <a:r>
              <a:rPr lang="en-US" altLang="en-US" sz="1600" dirty="0">
                <a:cs typeface="Times New Roman" pitchFamily="18" charset="0"/>
              </a:rPr>
              <a:t> set own goals and targets</a:t>
            </a:r>
          </a:p>
          <a:p>
            <a:pPr lvl="1" algn="just" eaLnBrk="1" hangingPunct="1">
              <a:spcBef>
                <a:spcPct val="50000"/>
              </a:spcBef>
              <a:buClr>
                <a:srgbClr val="FF6600"/>
              </a:buClr>
              <a:buSzTx/>
              <a:buFont typeface="Wingdings" pitchFamily="2" charset="2"/>
              <a:buChar char="v"/>
            </a:pPr>
            <a:r>
              <a:rPr lang="en-US" altLang="en-US" sz="1600" dirty="0">
                <a:cs typeface="Times New Roman" pitchFamily="18" charset="0"/>
              </a:rPr>
              <a:t>	</a:t>
            </a:r>
            <a:r>
              <a:rPr lang="en-US" altLang="en-US" sz="1600" dirty="0" err="1">
                <a:cs typeface="Times New Roman" pitchFamily="18" charset="0"/>
              </a:rPr>
              <a:t>Analyse</a:t>
            </a:r>
            <a:r>
              <a:rPr lang="en-US" altLang="en-US" sz="1600" dirty="0">
                <a:cs typeface="Times New Roman" pitchFamily="18" charset="0"/>
              </a:rPr>
              <a:t> results objectively</a:t>
            </a:r>
          </a:p>
          <a:p>
            <a:pPr lvl="1" algn="just" eaLnBrk="1" hangingPunct="1">
              <a:spcBef>
                <a:spcPct val="50000"/>
              </a:spcBef>
              <a:buClr>
                <a:srgbClr val="FF6600"/>
              </a:buClr>
              <a:buSzTx/>
              <a:buFont typeface="Wingdings" pitchFamily="2" charset="2"/>
              <a:buChar char="v"/>
            </a:pPr>
            <a:r>
              <a:rPr lang="en-US" altLang="en-US" sz="1600" dirty="0">
                <a:cs typeface="Times New Roman" pitchFamily="18" charset="0"/>
              </a:rPr>
              <a:t>	Offer coaching and guidance </a:t>
            </a:r>
          </a:p>
          <a:p>
            <a:pPr algn="just" eaLnBrk="1" hangingPunct="1">
              <a:spcBef>
                <a:spcPct val="50000"/>
              </a:spcBef>
              <a:buClrTx/>
              <a:buSzTx/>
              <a:buFontTx/>
              <a:buNone/>
            </a:pPr>
            <a:r>
              <a:rPr lang="en-US" altLang="en-US" sz="1600" dirty="0">
                <a:cs typeface="Times New Roman" pitchFamily="18" charset="0"/>
              </a:rPr>
              <a:t>The </a:t>
            </a:r>
            <a:r>
              <a:rPr lang="en-US" altLang="en-US" sz="1600" dirty="0" err="1">
                <a:cs typeface="Times New Roman" pitchFamily="18" charset="0"/>
              </a:rPr>
              <a:t>Appraisee</a:t>
            </a:r>
            <a:r>
              <a:rPr lang="en-US" altLang="en-US" sz="1600" dirty="0">
                <a:cs typeface="Times New Roman" pitchFamily="18" charset="0"/>
              </a:rPr>
              <a:t> should be clear about what he is doing and why he is doing</a:t>
            </a:r>
            <a:endParaRPr lang="en-US" altLang="en-US" sz="1600" dirty="0"/>
          </a:p>
        </p:txBody>
      </p:sp>
      <p:sp>
        <p:nvSpPr>
          <p:cNvPr id="12298" name="Text Box 190"/>
          <p:cNvSpPr txBox="1">
            <a:spLocks noChangeArrowheads="1"/>
          </p:cNvSpPr>
          <p:nvPr/>
        </p:nvSpPr>
        <p:spPr bwMode="auto">
          <a:xfrm>
            <a:off x="6858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lnSpc>
                <a:spcPct val="80000"/>
              </a:lnSpc>
              <a:spcBef>
                <a:spcPct val="25000"/>
              </a:spcBef>
              <a:buClrTx/>
              <a:buSzTx/>
              <a:buFontTx/>
              <a:buNone/>
            </a:pPr>
            <a:r>
              <a:rPr lang="en-US" altLang="en-US" b="1">
                <a:solidFill>
                  <a:srgbClr val="CC0000"/>
                </a:solidFill>
                <a:latin typeface="Verdana" pitchFamily="34" charset="0"/>
                <a:cs typeface="Times New Roman" pitchFamily="18" charset="0"/>
              </a:rPr>
              <a:t>The Performance Appraisal Process </a:t>
            </a:r>
          </a:p>
        </p:txBody>
      </p:sp>
    </p:spTree>
    <p:extLst>
      <p:ext uri="{BB962C8B-B14F-4D97-AF65-F5344CB8AC3E}">
        <p14:creationId xmlns:p14="http://schemas.microsoft.com/office/powerpoint/2010/main" val="73334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7"/>
                                        </p:tgtEl>
                                        <p:attrNameLst>
                                          <p:attrName>style.visibility</p:attrName>
                                        </p:attrNameLst>
                                      </p:cBhvr>
                                      <p:to>
                                        <p:strVal val="visible"/>
                                      </p:to>
                                    </p:set>
                                    <p:anim calcmode="lin" valueType="num">
                                      <p:cBhvr additive="base">
                                        <p:cTn id="7" dur="500" fill="hold"/>
                                        <p:tgtEl>
                                          <p:spTgt spid="12297"/>
                                        </p:tgtEl>
                                        <p:attrNameLst>
                                          <p:attrName>ppt_x</p:attrName>
                                        </p:attrNameLst>
                                      </p:cBhvr>
                                      <p:tavLst>
                                        <p:tav tm="0">
                                          <p:val>
                                            <p:strVal val="#ppt_x"/>
                                          </p:val>
                                        </p:tav>
                                        <p:tav tm="100000">
                                          <p:val>
                                            <p:strVal val="#ppt_x"/>
                                          </p:val>
                                        </p:tav>
                                      </p:tavLst>
                                    </p:anim>
                                    <p:anim calcmode="lin" valueType="num">
                                      <p:cBhvr additive="base">
                                        <p:cTn id="8"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10"/>
          <p:cNvSpPr>
            <a:spLocks noChangeShapeType="1"/>
          </p:cNvSpPr>
          <p:nvPr/>
        </p:nvSpPr>
        <p:spPr bwMode="auto">
          <a:xfrm>
            <a:off x="685800" y="304800"/>
            <a:ext cx="57150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5" name="Rectangle 11"/>
          <p:cNvSpPr>
            <a:spLocks noChangeArrowheads="1"/>
          </p:cNvSpPr>
          <p:nvPr/>
        </p:nvSpPr>
        <p:spPr bwMode="auto">
          <a:xfrm>
            <a:off x="5175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sp>
        <p:nvSpPr>
          <p:cNvPr id="13316" name="Text Box 67"/>
          <p:cNvSpPr txBox="1">
            <a:spLocks noChangeArrowheads="1"/>
          </p:cNvSpPr>
          <p:nvPr/>
        </p:nvSpPr>
        <p:spPr bwMode="auto">
          <a:xfrm>
            <a:off x="0" y="64770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buFont typeface="Wingdings" pitchFamily="2" charset="2"/>
              <a:buNone/>
            </a:pPr>
            <a:r>
              <a:rPr lang="en-US" altLang="en-US" sz="1400" b="1">
                <a:solidFill>
                  <a:schemeClr val="bg2"/>
                </a:solidFill>
                <a:cs typeface="Times New Roman" pitchFamily="18" charset="0"/>
              </a:rPr>
              <a:t>Performance And Potential Appraisal</a:t>
            </a:r>
          </a:p>
        </p:txBody>
      </p:sp>
      <p:sp>
        <p:nvSpPr>
          <p:cNvPr id="13317" name="Rectangle 68"/>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13318" name="Picture 69" descr="E:\HRM PPT\images\1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5943600"/>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70"/>
          <p:cNvSpPr txBox="1">
            <a:spLocks noChangeArrowheads="1"/>
          </p:cNvSpPr>
          <p:nvPr/>
        </p:nvSpPr>
        <p:spPr bwMode="auto">
          <a:xfrm>
            <a:off x="762000" y="1539875"/>
            <a:ext cx="586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0005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defTabSz="4000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defTabSz="40005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defTabSz="40005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defTabSz="40005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defTabSz="4000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defTabSz="4000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defTabSz="4000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defTabSz="4000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
                <a:srgbClr val="FF6600"/>
              </a:buClr>
              <a:buSzTx/>
              <a:buFont typeface="Wingdings" pitchFamily="2" charset="2"/>
              <a:buChar char="v"/>
            </a:pPr>
            <a:r>
              <a:rPr lang="en-US" altLang="en-US" sz="1600" b="1">
                <a:solidFill>
                  <a:srgbClr val="FF6600"/>
                </a:solidFill>
                <a:cs typeface="Times New Roman" pitchFamily="18" charset="0"/>
              </a:rPr>
              <a:t>	</a:t>
            </a:r>
            <a:r>
              <a:rPr lang="en-US" altLang="en-US" sz="1600" b="1">
                <a:solidFill>
                  <a:srgbClr val="7030A0"/>
                </a:solidFill>
                <a:cs typeface="Times New Roman" pitchFamily="18" charset="0"/>
              </a:rPr>
              <a:t>Measure actual performance</a:t>
            </a:r>
            <a:r>
              <a:rPr lang="en-US" altLang="en-US" sz="1600" b="1">
                <a:solidFill>
                  <a:srgbClr val="7030A0"/>
                </a:solidFill>
              </a:rPr>
              <a:t> </a:t>
            </a:r>
          </a:p>
        </p:txBody>
      </p:sp>
      <p:sp>
        <p:nvSpPr>
          <p:cNvPr id="13320" name="Text Box 71"/>
          <p:cNvSpPr txBox="1">
            <a:spLocks noChangeArrowheads="1"/>
          </p:cNvSpPr>
          <p:nvPr/>
        </p:nvSpPr>
        <p:spPr bwMode="auto">
          <a:xfrm>
            <a:off x="838200" y="1905000"/>
            <a:ext cx="7924800" cy="382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just" eaLnBrk="1" hangingPunct="1">
              <a:lnSpc>
                <a:spcPct val="115000"/>
              </a:lnSpc>
              <a:spcBef>
                <a:spcPct val="50000"/>
              </a:spcBef>
              <a:buClrTx/>
              <a:buSzTx/>
              <a:buFontTx/>
              <a:buNone/>
            </a:pPr>
            <a:r>
              <a:rPr lang="en-US" altLang="en-US" sz="1600" dirty="0">
                <a:cs typeface="Times New Roman" pitchFamily="18" charset="0"/>
              </a:rPr>
              <a:t>Use reliable and dependable performance measures</a:t>
            </a:r>
          </a:p>
          <a:p>
            <a:pPr algn="just" eaLnBrk="1" hangingPunct="1">
              <a:lnSpc>
                <a:spcPct val="115000"/>
              </a:lnSpc>
              <a:spcBef>
                <a:spcPct val="50000"/>
              </a:spcBef>
              <a:buClrTx/>
              <a:buSzTx/>
              <a:buFontTx/>
              <a:buNone/>
            </a:pPr>
            <a:r>
              <a:rPr lang="en-US" altLang="en-US" sz="1600" dirty="0">
                <a:cs typeface="Times New Roman" pitchFamily="18" charset="0"/>
              </a:rPr>
              <a:t>These must be easy to use and report on critical behaviours that determine performance</a:t>
            </a:r>
          </a:p>
          <a:p>
            <a:pPr algn="just" eaLnBrk="1" hangingPunct="1">
              <a:lnSpc>
                <a:spcPct val="115000"/>
              </a:lnSpc>
              <a:spcBef>
                <a:spcPct val="50000"/>
              </a:spcBef>
              <a:buClrTx/>
              <a:buSzTx/>
              <a:buFontTx/>
              <a:buNone/>
            </a:pPr>
            <a:r>
              <a:rPr lang="en-US" altLang="en-US" sz="1600" b="1" dirty="0">
                <a:cs typeface="Times New Roman" pitchFamily="18" charset="0"/>
              </a:rPr>
              <a:t>These would generally include: personal observation, statistical reports, oral reports and written reports</a:t>
            </a:r>
          </a:p>
          <a:p>
            <a:pPr algn="just" eaLnBrk="1" hangingPunct="1">
              <a:lnSpc>
                <a:spcPct val="115000"/>
              </a:lnSpc>
              <a:spcBef>
                <a:spcPct val="50000"/>
              </a:spcBef>
              <a:buClrTx/>
              <a:buSzTx/>
              <a:buFontTx/>
              <a:buNone/>
            </a:pPr>
            <a:r>
              <a:rPr lang="en-US" altLang="en-US" sz="1600" dirty="0">
                <a:cs typeface="Times New Roman" pitchFamily="18" charset="0"/>
              </a:rPr>
              <a:t>These may be objective or subjective</a:t>
            </a:r>
          </a:p>
          <a:p>
            <a:pPr algn="just" eaLnBrk="1" hangingPunct="1">
              <a:lnSpc>
                <a:spcPct val="115000"/>
              </a:lnSpc>
              <a:spcBef>
                <a:spcPct val="50000"/>
              </a:spcBef>
              <a:buClrTx/>
              <a:buSzTx/>
              <a:buFontTx/>
              <a:buNone/>
            </a:pPr>
            <a:r>
              <a:rPr lang="en-US" altLang="en-US" sz="1600" b="1" dirty="0">
                <a:cs typeface="Times New Roman" pitchFamily="18" charset="0"/>
              </a:rPr>
              <a:t>Objective</a:t>
            </a:r>
            <a:r>
              <a:rPr lang="en-US" altLang="en-US" sz="1600" dirty="0">
                <a:cs typeface="Times New Roman" pitchFamily="18" charset="0"/>
              </a:rPr>
              <a:t> measures are generally </a:t>
            </a:r>
            <a:r>
              <a:rPr lang="en-US" altLang="en-US" sz="1600" b="1" dirty="0">
                <a:cs typeface="Times New Roman" pitchFamily="18" charset="0"/>
              </a:rPr>
              <a:t>quantitative, </a:t>
            </a:r>
            <a:r>
              <a:rPr lang="en-US" altLang="en-US" sz="1600" dirty="0">
                <a:cs typeface="Times New Roman" pitchFamily="18" charset="0"/>
              </a:rPr>
              <a:t>and include quality of production, degree of training needed, accidents in a given period, absenteeism, length of service etc.  Such measures are used for evaluating lower level jobs</a:t>
            </a:r>
          </a:p>
          <a:p>
            <a:pPr algn="just" eaLnBrk="1" hangingPunct="1">
              <a:lnSpc>
                <a:spcPct val="115000"/>
              </a:lnSpc>
              <a:spcBef>
                <a:spcPct val="50000"/>
              </a:spcBef>
              <a:buClrTx/>
              <a:buSzTx/>
              <a:buFontTx/>
              <a:buNone/>
            </a:pPr>
            <a:r>
              <a:rPr lang="en-US" altLang="en-US" sz="1600" b="1" dirty="0">
                <a:cs typeface="Times New Roman" pitchFamily="18" charset="0"/>
              </a:rPr>
              <a:t>Subjective</a:t>
            </a:r>
            <a:r>
              <a:rPr lang="en-US" altLang="en-US" sz="1600" dirty="0">
                <a:cs typeface="Times New Roman" pitchFamily="18" charset="0"/>
              </a:rPr>
              <a:t> measures are based on </a:t>
            </a:r>
            <a:r>
              <a:rPr lang="en-US" altLang="en-US" sz="1600" b="1" dirty="0">
                <a:cs typeface="Times New Roman" pitchFamily="18" charset="0"/>
              </a:rPr>
              <a:t>opinions </a:t>
            </a:r>
            <a:r>
              <a:rPr lang="en-US" altLang="en-US" sz="1600" dirty="0">
                <a:cs typeface="Times New Roman" pitchFamily="18" charset="0"/>
              </a:rPr>
              <a:t>of those doing evaluation and are not verifiable by others; generally used for evaluating  </a:t>
            </a:r>
            <a:r>
              <a:rPr lang="en-US" altLang="en-US" sz="1600" b="1" dirty="0">
                <a:cs typeface="Times New Roman" pitchFamily="18" charset="0"/>
              </a:rPr>
              <a:t>middle level positions.</a:t>
            </a:r>
            <a:endParaRPr lang="en-US" altLang="en-US" sz="1600" b="1" dirty="0"/>
          </a:p>
        </p:txBody>
      </p:sp>
      <p:sp>
        <p:nvSpPr>
          <p:cNvPr id="13321" name="Text Box 72"/>
          <p:cNvSpPr txBox="1">
            <a:spLocks noChangeArrowheads="1"/>
          </p:cNvSpPr>
          <p:nvPr/>
        </p:nvSpPr>
        <p:spPr bwMode="auto">
          <a:xfrm>
            <a:off x="6858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lnSpc>
                <a:spcPct val="80000"/>
              </a:lnSpc>
              <a:spcBef>
                <a:spcPct val="25000"/>
              </a:spcBef>
              <a:buClrTx/>
              <a:buSzTx/>
              <a:buFontTx/>
              <a:buNone/>
            </a:pPr>
            <a:r>
              <a:rPr lang="en-US" altLang="en-US" b="1">
                <a:solidFill>
                  <a:srgbClr val="CC0000"/>
                </a:solidFill>
                <a:latin typeface="Verdana" pitchFamily="34" charset="0"/>
                <a:cs typeface="Times New Roman" pitchFamily="18" charset="0"/>
              </a:rPr>
              <a:t>The Performance Appraisal Process </a:t>
            </a:r>
          </a:p>
        </p:txBody>
      </p:sp>
      <p:sp>
        <p:nvSpPr>
          <p:cNvPr id="13322" name="Line 74"/>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3587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additive="base">
                                        <p:cTn id="7" dur="500" fill="hold"/>
                                        <p:tgtEl>
                                          <p:spTgt spid="13320"/>
                                        </p:tgtEl>
                                        <p:attrNameLst>
                                          <p:attrName>ppt_x</p:attrName>
                                        </p:attrNameLst>
                                      </p:cBhvr>
                                      <p:tavLst>
                                        <p:tav tm="0">
                                          <p:val>
                                            <p:strVal val="#ppt_x"/>
                                          </p:val>
                                        </p:tav>
                                        <p:tav tm="100000">
                                          <p:val>
                                            <p:strVal val="#ppt_x"/>
                                          </p:val>
                                        </p:tav>
                                      </p:tavLst>
                                    </p:anim>
                                    <p:anim calcmode="lin" valueType="num">
                                      <p:cBhvr additive="base">
                                        <p:cTn id="8"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 MEANS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058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3894608866"/>
              </p:ext>
            </p:extLst>
          </p:nvPr>
        </p:nvGraphicFramePr>
        <p:xfrm>
          <a:off x="381000" y="1397000"/>
          <a:ext cx="8305800" cy="660400"/>
        </p:xfrm>
        <a:graphic>
          <a:graphicData uri="http://schemas.openxmlformats.org/drawingml/2006/table">
            <a:tbl>
              <a:tblPr firstRow="1" bandRow="1">
                <a:tableStyleId>{073A0DAA-6AF3-43AB-8588-CEC1D06C72B9}</a:tableStyleId>
              </a:tblPr>
              <a:tblGrid>
                <a:gridCol w="2057400"/>
                <a:gridCol w="2095500"/>
                <a:gridCol w="2076450"/>
                <a:gridCol w="2076450"/>
              </a:tblGrid>
              <a:tr h="660400">
                <a:tc>
                  <a:txBody>
                    <a:bodyPr/>
                    <a:lstStyle/>
                    <a:p>
                      <a:r>
                        <a:rPr lang="en-US" sz="1400" dirty="0" smtClean="0"/>
                        <a:t>PERFORMANCE GOAL</a:t>
                      </a:r>
                      <a:endParaRPr lang="en-US" sz="1400" dirty="0"/>
                    </a:p>
                  </a:txBody>
                  <a:tcPr/>
                </a:tc>
                <a:tc>
                  <a:txBody>
                    <a:bodyPr/>
                    <a:lstStyle/>
                    <a:p>
                      <a:r>
                        <a:rPr lang="en-US" sz="1400" dirty="0" smtClean="0"/>
                        <a:t>PERFORMANCE MEASURE</a:t>
                      </a:r>
                      <a:endParaRPr lang="en-US" sz="1400" dirty="0"/>
                    </a:p>
                  </a:txBody>
                  <a:tcPr/>
                </a:tc>
                <a:tc>
                  <a:txBody>
                    <a:bodyPr/>
                    <a:lstStyle/>
                    <a:p>
                      <a:r>
                        <a:rPr lang="en-US" sz="1400" dirty="0" smtClean="0"/>
                        <a:t>OBJECTIVE</a:t>
                      </a:r>
                      <a:endParaRPr lang="en-US" sz="1400" dirty="0"/>
                    </a:p>
                  </a:txBody>
                  <a:tcPr/>
                </a:tc>
                <a:tc>
                  <a:txBody>
                    <a:bodyPr/>
                    <a:lstStyle/>
                    <a:p>
                      <a:r>
                        <a:rPr lang="en-US" dirty="0" smtClean="0"/>
                        <a:t>TOOL</a:t>
                      </a:r>
                      <a:endParaRPr lang="en-US" dirty="0"/>
                    </a:p>
                  </a:txBody>
                  <a:tcPr/>
                </a:tc>
              </a:tr>
            </a:tbl>
          </a:graphicData>
        </a:graphic>
      </p:graphicFrame>
    </p:spTree>
    <p:extLst>
      <p:ext uri="{BB962C8B-B14F-4D97-AF65-F5344CB8AC3E}">
        <p14:creationId xmlns:p14="http://schemas.microsoft.com/office/powerpoint/2010/main" val="3976839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6"/>
          <p:cNvSpPr>
            <a:spLocks noChangeShapeType="1"/>
          </p:cNvSpPr>
          <p:nvPr/>
        </p:nvSpPr>
        <p:spPr bwMode="auto">
          <a:xfrm>
            <a:off x="685800" y="304800"/>
            <a:ext cx="57150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Rectangle 7"/>
          <p:cNvSpPr>
            <a:spLocks noChangeArrowheads="1"/>
          </p:cNvSpPr>
          <p:nvPr/>
        </p:nvSpPr>
        <p:spPr bwMode="auto">
          <a:xfrm>
            <a:off x="517525" y="0"/>
            <a:ext cx="152400" cy="13716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sp>
        <p:nvSpPr>
          <p:cNvPr id="14340" name="Text Box 78"/>
          <p:cNvSpPr txBox="1">
            <a:spLocks noChangeArrowheads="1"/>
          </p:cNvSpPr>
          <p:nvPr/>
        </p:nvSpPr>
        <p:spPr bwMode="auto">
          <a:xfrm>
            <a:off x="0" y="64770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buFont typeface="Wingdings" pitchFamily="2" charset="2"/>
              <a:buNone/>
            </a:pPr>
            <a:r>
              <a:rPr lang="en-US" altLang="en-US" sz="1400" b="1">
                <a:solidFill>
                  <a:schemeClr val="bg2"/>
                </a:solidFill>
                <a:cs typeface="Times New Roman" pitchFamily="18" charset="0"/>
              </a:rPr>
              <a:t>Performance And Potential Appraisal</a:t>
            </a:r>
          </a:p>
        </p:txBody>
      </p:sp>
      <p:sp>
        <p:nvSpPr>
          <p:cNvPr id="14341" name="Rectangle 79"/>
          <p:cNvSpPr>
            <a:spLocks noChangeArrowheads="1"/>
          </p:cNvSpPr>
          <p:nvPr/>
        </p:nvSpPr>
        <p:spPr bwMode="auto">
          <a:xfrm>
            <a:off x="0" y="6400800"/>
            <a:ext cx="1447800" cy="76200"/>
          </a:xfrm>
          <a:prstGeom prst="rect">
            <a:avLst/>
          </a:prstGeom>
          <a:solidFill>
            <a:srgbClr val="CC0000"/>
          </a:solidFill>
          <a:ln w="9525">
            <a:solidFill>
              <a:srgbClr val="FF66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pic>
        <p:nvPicPr>
          <p:cNvPr id="14342" name="Picture 80" descr="E:\HRM PPT\images\1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5943600"/>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81"/>
          <p:cNvSpPr txBox="1">
            <a:spLocks noChangeArrowheads="1"/>
          </p:cNvSpPr>
          <p:nvPr/>
        </p:nvSpPr>
        <p:spPr bwMode="auto">
          <a:xfrm>
            <a:off x="775855" y="2048165"/>
            <a:ext cx="670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435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defTabSz="5143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defTabSz="51435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defTabSz="51435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defTabSz="51435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defTabSz="5143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defTabSz="5143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defTabSz="5143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defTabSz="51435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 typeface="Wingdings" pitchFamily="2" charset="2"/>
              <a:buChar char="v"/>
            </a:pPr>
            <a:r>
              <a:rPr lang="en-US" altLang="en-US" sz="1600" b="1" dirty="0">
                <a:solidFill>
                  <a:srgbClr val="FF6600"/>
                </a:solidFill>
                <a:cs typeface="Times New Roman" pitchFamily="18" charset="0"/>
              </a:rPr>
              <a:t> 	</a:t>
            </a:r>
            <a:r>
              <a:rPr lang="en-US" altLang="en-US" sz="1600" b="1" dirty="0">
                <a:solidFill>
                  <a:srgbClr val="7030A0"/>
                </a:solidFill>
                <a:cs typeface="Times New Roman" pitchFamily="18" charset="0"/>
              </a:rPr>
              <a:t>Compare actual performance with standards and discuss 	the 	appraisal</a:t>
            </a:r>
            <a:r>
              <a:rPr lang="en-US" altLang="en-US" sz="1600" b="1" dirty="0">
                <a:solidFill>
                  <a:srgbClr val="7030A0"/>
                </a:solidFill>
              </a:rPr>
              <a:t> </a:t>
            </a:r>
          </a:p>
        </p:txBody>
      </p:sp>
      <p:sp>
        <p:nvSpPr>
          <p:cNvPr id="14345" name="Text Box 83"/>
          <p:cNvSpPr txBox="1">
            <a:spLocks noChangeArrowheads="1"/>
          </p:cNvSpPr>
          <p:nvPr/>
        </p:nvSpPr>
        <p:spPr bwMode="auto">
          <a:xfrm>
            <a:off x="969818" y="2895600"/>
            <a:ext cx="541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defTabSz="45720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defTabSz="4572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defTabSz="4572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defTabSz="4572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defTabSz="4572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 typeface="Wingdings" pitchFamily="2" charset="2"/>
              <a:buChar char="v"/>
            </a:pPr>
            <a:r>
              <a:rPr lang="en-US" altLang="en-US" sz="1600" b="1">
                <a:solidFill>
                  <a:srgbClr val="FF6600"/>
                </a:solidFill>
                <a:cs typeface="Times New Roman" pitchFamily="18" charset="0"/>
              </a:rPr>
              <a:t> 	</a:t>
            </a:r>
            <a:r>
              <a:rPr lang="en-US" altLang="en-US" sz="1600" b="1">
                <a:solidFill>
                  <a:srgbClr val="7030A0"/>
                </a:solidFill>
                <a:cs typeface="Times New Roman" pitchFamily="18" charset="0"/>
              </a:rPr>
              <a:t>Take corrective action, if necessary</a:t>
            </a:r>
            <a:r>
              <a:rPr lang="en-US" altLang="en-US" sz="1600" b="1">
                <a:solidFill>
                  <a:srgbClr val="7030A0"/>
                </a:solidFill>
              </a:rPr>
              <a:t> </a:t>
            </a:r>
          </a:p>
        </p:txBody>
      </p:sp>
      <p:sp>
        <p:nvSpPr>
          <p:cNvPr id="14347" name="Text Box 85"/>
          <p:cNvSpPr txBox="1">
            <a:spLocks noChangeArrowheads="1"/>
          </p:cNvSpPr>
          <p:nvPr/>
        </p:nvSpPr>
        <p:spPr bwMode="auto">
          <a:xfrm>
            <a:off x="6858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lnSpc>
                <a:spcPct val="80000"/>
              </a:lnSpc>
              <a:spcBef>
                <a:spcPct val="25000"/>
              </a:spcBef>
              <a:buClrTx/>
              <a:buSzTx/>
              <a:buFontTx/>
              <a:buNone/>
            </a:pPr>
            <a:r>
              <a:rPr lang="en-US" altLang="en-US" b="1">
                <a:solidFill>
                  <a:srgbClr val="CC0000"/>
                </a:solidFill>
                <a:latin typeface="Verdana" pitchFamily="34" charset="0"/>
                <a:cs typeface="Times New Roman" pitchFamily="18" charset="0"/>
              </a:rPr>
              <a:t>The Performance Appraisal Process </a:t>
            </a:r>
          </a:p>
        </p:txBody>
      </p:sp>
      <p:sp>
        <p:nvSpPr>
          <p:cNvPr id="14348" name="Line 86"/>
          <p:cNvSpPr>
            <a:spLocks noChangeShapeType="1"/>
          </p:cNvSpPr>
          <p:nvPr/>
        </p:nvSpPr>
        <p:spPr bwMode="auto">
          <a:xfrm>
            <a:off x="3429000" y="1219200"/>
            <a:ext cx="57150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11489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Coca cola</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3820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28600"/>
            <a:ext cx="2286000" cy="193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11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to be discussed</a:t>
            </a:r>
            <a:endParaRPr lang="en-US" dirty="0"/>
          </a:p>
        </p:txBody>
      </p:sp>
      <p:sp>
        <p:nvSpPr>
          <p:cNvPr id="3" name="Content Placeholder 2"/>
          <p:cNvSpPr>
            <a:spLocks noGrp="1"/>
          </p:cNvSpPr>
          <p:nvPr>
            <p:ph idx="1"/>
          </p:nvPr>
        </p:nvSpPr>
        <p:spPr>
          <a:xfrm>
            <a:off x="457200" y="1752600"/>
            <a:ext cx="8229600" cy="4953000"/>
          </a:xfrm>
        </p:spPr>
        <p:txBody>
          <a:bodyPr>
            <a:normAutofit fontScale="92500" lnSpcReduction="10000"/>
          </a:bodyPr>
          <a:lstStyle/>
          <a:p>
            <a:r>
              <a:rPr lang="en-US" dirty="0" smtClean="0"/>
              <a:t>Meaning</a:t>
            </a:r>
          </a:p>
          <a:p>
            <a:r>
              <a:rPr lang="en-US" dirty="0" smtClean="0"/>
              <a:t>Objective</a:t>
            </a:r>
          </a:p>
          <a:p>
            <a:r>
              <a:rPr lang="en-US" b="1" dirty="0" smtClean="0"/>
              <a:t>Process and methods </a:t>
            </a:r>
          </a:p>
          <a:p>
            <a:r>
              <a:rPr lang="en-US" b="1" dirty="0" smtClean="0"/>
              <a:t>Potential appraisal </a:t>
            </a:r>
          </a:p>
          <a:p>
            <a:r>
              <a:rPr lang="en-US" b="1" dirty="0" smtClean="0"/>
              <a:t>Biases in performance appraisal</a:t>
            </a:r>
          </a:p>
          <a:p>
            <a:r>
              <a:rPr lang="en-US" b="1" dirty="0" smtClean="0"/>
              <a:t>Methods of job evaluation</a:t>
            </a:r>
          </a:p>
          <a:p>
            <a:r>
              <a:rPr lang="en-US" dirty="0" smtClean="0"/>
              <a:t>Meaning of compensation</a:t>
            </a:r>
          </a:p>
          <a:p>
            <a:r>
              <a:rPr lang="en-US" b="1" dirty="0" smtClean="0"/>
              <a:t>Types of compensation</a:t>
            </a:r>
          </a:p>
          <a:p>
            <a:r>
              <a:rPr lang="en-US" b="1" dirty="0" smtClean="0"/>
              <a:t>Types of wages and theories</a:t>
            </a:r>
          </a:p>
          <a:p>
            <a:r>
              <a:rPr lang="en-US" b="1" dirty="0" smtClean="0"/>
              <a:t>Wage differentials</a:t>
            </a:r>
          </a:p>
          <a:p>
            <a:r>
              <a:rPr lang="en-US" dirty="0" smtClean="0"/>
              <a:t>Pay structure</a:t>
            </a:r>
          </a:p>
          <a:p>
            <a:r>
              <a:rPr lang="en-US" dirty="0" smtClean="0"/>
              <a:t>Wage law in India</a:t>
            </a:r>
          </a:p>
          <a:p>
            <a:r>
              <a:rPr lang="en-US" b="1" dirty="0" smtClean="0"/>
              <a:t>Executive compensation</a:t>
            </a:r>
            <a:endParaRPr lang="en-US" b="1" dirty="0"/>
          </a:p>
        </p:txBody>
      </p:sp>
    </p:spTree>
    <p:extLst>
      <p:ext uri="{BB962C8B-B14F-4D97-AF65-F5344CB8AC3E}">
        <p14:creationId xmlns:p14="http://schemas.microsoft.com/office/powerpoint/2010/main" val="1810778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179773"/>
            <a:ext cx="8260672" cy="1039427"/>
          </a:xfrm>
        </p:spPr>
        <p:txBody>
          <a:bodyPr>
            <a:normAutofit/>
          </a:bodyPr>
          <a:lstStyle/>
          <a:p>
            <a:r>
              <a:rPr lang="en-US" altLang="en-US" sz="2400" b="1" u="sng" dirty="0" smtClean="0"/>
              <a:t>Methods Of performance Appraisal</a:t>
            </a:r>
          </a:p>
        </p:txBody>
      </p:sp>
      <p:sp>
        <p:nvSpPr>
          <p:cNvPr id="15363" name="Content Placeholder 2"/>
          <p:cNvSpPr>
            <a:spLocks noGrp="1"/>
          </p:cNvSpPr>
          <p:nvPr>
            <p:ph idx="1"/>
          </p:nvPr>
        </p:nvSpPr>
        <p:spPr>
          <a:xfrm>
            <a:off x="381000" y="1759527"/>
            <a:ext cx="8229600" cy="914400"/>
          </a:xfrm>
        </p:spPr>
        <p:txBody>
          <a:bodyPr>
            <a:normAutofit fontScale="92500"/>
          </a:bodyPr>
          <a:lstStyle/>
          <a:p>
            <a:pPr marL="0" indent="0">
              <a:buFont typeface="Wingdings" pitchFamily="2" charset="2"/>
              <a:buNone/>
            </a:pPr>
            <a:endParaRPr lang="en-US" altLang="en-US" dirty="0" smtClean="0"/>
          </a:p>
          <a:p>
            <a:pPr marL="0" indent="0">
              <a:buFont typeface="Wingdings" pitchFamily="2" charset="2"/>
              <a:buNone/>
            </a:pPr>
            <a:r>
              <a:rPr lang="en-US" altLang="en-US" sz="2000" b="1" u="sng" dirty="0" smtClean="0"/>
              <a:t>Traditional Methods</a:t>
            </a:r>
            <a:r>
              <a:rPr lang="en-US" altLang="en-US" sz="2000" b="1" dirty="0" smtClean="0"/>
              <a:t>                                                  </a:t>
            </a:r>
            <a:r>
              <a:rPr lang="en-US" altLang="en-US" sz="2000" b="1" u="sng" dirty="0" smtClean="0"/>
              <a:t>Modern Methods</a:t>
            </a:r>
          </a:p>
        </p:txBody>
      </p:sp>
      <p:cxnSp>
        <p:nvCxnSpPr>
          <p:cNvPr id="5" name="Straight Arrow Connector 4"/>
          <p:cNvCxnSpPr/>
          <p:nvPr/>
        </p:nvCxnSpPr>
        <p:spPr>
          <a:xfrm>
            <a:off x="4343400" y="838200"/>
            <a:ext cx="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flipH="1">
            <a:off x="1447800" y="1600200"/>
            <a:ext cx="289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343400" y="1600200"/>
            <a:ext cx="38862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8229600" y="1600200"/>
            <a:ext cx="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a:off x="1447800" y="1600200"/>
            <a:ext cx="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5369" name="TextBox 20"/>
          <p:cNvSpPr txBox="1">
            <a:spLocks noChangeArrowheads="1"/>
          </p:cNvSpPr>
          <p:nvPr/>
        </p:nvSpPr>
        <p:spPr bwMode="auto">
          <a:xfrm>
            <a:off x="381000" y="26670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1800"/>
          </a:p>
        </p:txBody>
      </p:sp>
      <p:sp>
        <p:nvSpPr>
          <p:cNvPr id="15370" name="TextBox 21"/>
          <p:cNvSpPr txBox="1">
            <a:spLocks noChangeArrowheads="1"/>
          </p:cNvSpPr>
          <p:nvPr/>
        </p:nvSpPr>
        <p:spPr bwMode="auto">
          <a:xfrm>
            <a:off x="609600" y="2667000"/>
            <a:ext cx="25908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 typeface="Wingdings" pitchFamily="2" charset="2"/>
              <a:buChar char="Ø"/>
            </a:pPr>
            <a:r>
              <a:rPr lang="en-US" altLang="en-US" sz="1600" b="1" dirty="0">
                <a:solidFill>
                  <a:srgbClr val="3108C8"/>
                </a:solidFill>
              </a:rPr>
              <a:t>Confidential Reports</a:t>
            </a:r>
          </a:p>
          <a:p>
            <a:pPr eaLnBrk="1" hangingPunct="1">
              <a:spcBef>
                <a:spcPct val="0"/>
              </a:spcBef>
              <a:buClrTx/>
              <a:buSzTx/>
              <a:buFont typeface="Wingdings" pitchFamily="2" charset="2"/>
              <a:buChar char="Ø"/>
            </a:pPr>
            <a:r>
              <a:rPr lang="en-US" altLang="en-US" sz="1600" b="1" dirty="0">
                <a:solidFill>
                  <a:srgbClr val="3108C8"/>
                </a:solidFill>
              </a:rPr>
              <a:t>Essay Evaluation</a:t>
            </a:r>
          </a:p>
          <a:p>
            <a:pPr eaLnBrk="1" hangingPunct="1">
              <a:spcBef>
                <a:spcPct val="0"/>
              </a:spcBef>
              <a:buClrTx/>
              <a:buSzTx/>
              <a:buFont typeface="Wingdings" pitchFamily="2" charset="2"/>
              <a:buChar char="Ø"/>
            </a:pPr>
            <a:r>
              <a:rPr lang="en-US" altLang="en-US" sz="1600" b="1" dirty="0">
                <a:solidFill>
                  <a:srgbClr val="3108C8"/>
                </a:solidFill>
              </a:rPr>
              <a:t>Critical incidents</a:t>
            </a:r>
          </a:p>
          <a:p>
            <a:pPr eaLnBrk="1" hangingPunct="1">
              <a:spcBef>
                <a:spcPct val="0"/>
              </a:spcBef>
              <a:buClrTx/>
              <a:buSzTx/>
              <a:buFont typeface="Wingdings" pitchFamily="2" charset="2"/>
              <a:buChar char="Ø"/>
            </a:pPr>
            <a:r>
              <a:rPr lang="en-US" altLang="en-US" sz="1600" b="1" dirty="0">
                <a:solidFill>
                  <a:srgbClr val="3108C8"/>
                </a:solidFill>
              </a:rPr>
              <a:t>Checklists</a:t>
            </a:r>
          </a:p>
          <a:p>
            <a:pPr eaLnBrk="1" hangingPunct="1">
              <a:spcBef>
                <a:spcPct val="0"/>
              </a:spcBef>
              <a:buClrTx/>
              <a:buSzTx/>
              <a:buFont typeface="Wingdings" pitchFamily="2" charset="2"/>
              <a:buChar char="Ø"/>
            </a:pPr>
            <a:r>
              <a:rPr lang="en-US" altLang="en-US" sz="1600" b="1" dirty="0">
                <a:solidFill>
                  <a:srgbClr val="3108C8"/>
                </a:solidFill>
              </a:rPr>
              <a:t>Graphic Rating Scales</a:t>
            </a:r>
          </a:p>
          <a:p>
            <a:pPr eaLnBrk="1" hangingPunct="1">
              <a:spcBef>
                <a:spcPct val="0"/>
              </a:spcBef>
              <a:buClrTx/>
              <a:buSzTx/>
              <a:buFont typeface="Wingdings" pitchFamily="2" charset="2"/>
              <a:buChar char="Ø"/>
            </a:pPr>
            <a:r>
              <a:rPr lang="en-US" altLang="en-US" sz="1600" b="1" dirty="0">
                <a:solidFill>
                  <a:srgbClr val="3108C8"/>
                </a:solidFill>
              </a:rPr>
              <a:t>Forced Choice Method</a:t>
            </a:r>
          </a:p>
          <a:p>
            <a:pPr eaLnBrk="1" hangingPunct="1">
              <a:spcBef>
                <a:spcPct val="0"/>
              </a:spcBef>
              <a:buClrTx/>
              <a:buSzTx/>
              <a:buFont typeface="Wingdings" pitchFamily="2" charset="2"/>
              <a:buChar char="Ø"/>
            </a:pPr>
            <a:r>
              <a:rPr lang="en-US" altLang="en-US" sz="1600" b="1" dirty="0">
                <a:solidFill>
                  <a:srgbClr val="3108C8"/>
                </a:solidFill>
              </a:rPr>
              <a:t>Ranking</a:t>
            </a:r>
          </a:p>
          <a:p>
            <a:pPr eaLnBrk="1" hangingPunct="1">
              <a:spcBef>
                <a:spcPct val="0"/>
              </a:spcBef>
              <a:buClrTx/>
              <a:buSzTx/>
              <a:buFont typeface="Wingdings" pitchFamily="2" charset="2"/>
              <a:buChar char="Ø"/>
            </a:pPr>
            <a:r>
              <a:rPr lang="en-US" altLang="en-US" sz="1600" b="1" dirty="0">
                <a:solidFill>
                  <a:srgbClr val="3108C8"/>
                </a:solidFill>
              </a:rPr>
              <a:t>Paired Comparison</a:t>
            </a:r>
          </a:p>
          <a:p>
            <a:pPr eaLnBrk="1" hangingPunct="1">
              <a:spcBef>
                <a:spcPct val="0"/>
              </a:spcBef>
              <a:buClrTx/>
              <a:buSzTx/>
              <a:buFont typeface="Wingdings" pitchFamily="2" charset="2"/>
              <a:buChar char="Ø"/>
            </a:pPr>
            <a:r>
              <a:rPr lang="en-US" altLang="en-US" sz="1600" b="1" dirty="0">
                <a:solidFill>
                  <a:srgbClr val="3108C8"/>
                </a:solidFill>
              </a:rPr>
              <a:t>Forced Distribution</a:t>
            </a:r>
          </a:p>
        </p:txBody>
      </p:sp>
      <p:sp>
        <p:nvSpPr>
          <p:cNvPr id="15371" name="TextBox 22"/>
          <p:cNvSpPr txBox="1">
            <a:spLocks noChangeArrowheads="1"/>
          </p:cNvSpPr>
          <p:nvPr/>
        </p:nvSpPr>
        <p:spPr bwMode="auto">
          <a:xfrm>
            <a:off x="6286500" y="2667000"/>
            <a:ext cx="25908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 typeface="Wingdings" pitchFamily="2" charset="2"/>
              <a:buChar char="Ø"/>
            </a:pPr>
            <a:r>
              <a:rPr lang="en-US" altLang="en-US" sz="1600" b="1" dirty="0">
                <a:solidFill>
                  <a:srgbClr val="3108C8"/>
                </a:solidFill>
              </a:rPr>
              <a:t>Group Appraisals</a:t>
            </a:r>
          </a:p>
          <a:p>
            <a:pPr eaLnBrk="1" hangingPunct="1">
              <a:spcBef>
                <a:spcPct val="0"/>
              </a:spcBef>
              <a:buClrTx/>
              <a:buSzTx/>
              <a:buFont typeface="Wingdings" pitchFamily="2" charset="2"/>
              <a:buChar char="Ø"/>
            </a:pPr>
            <a:r>
              <a:rPr lang="en-US" altLang="en-US" sz="1600" b="1" dirty="0">
                <a:solidFill>
                  <a:srgbClr val="3108C8"/>
                </a:solidFill>
              </a:rPr>
              <a:t>HRA</a:t>
            </a:r>
          </a:p>
          <a:p>
            <a:pPr eaLnBrk="1" hangingPunct="1">
              <a:spcBef>
                <a:spcPct val="0"/>
              </a:spcBef>
              <a:buClrTx/>
              <a:buSzTx/>
              <a:buFont typeface="Wingdings" pitchFamily="2" charset="2"/>
              <a:buChar char="Ø"/>
            </a:pPr>
            <a:r>
              <a:rPr lang="en-US" altLang="en-US" sz="1600" b="1" dirty="0">
                <a:solidFill>
                  <a:srgbClr val="3108C8"/>
                </a:solidFill>
              </a:rPr>
              <a:t>Assessment Centre</a:t>
            </a:r>
          </a:p>
          <a:p>
            <a:pPr eaLnBrk="1" hangingPunct="1">
              <a:spcBef>
                <a:spcPct val="0"/>
              </a:spcBef>
              <a:buClrTx/>
              <a:buSzTx/>
              <a:buFont typeface="Wingdings" pitchFamily="2" charset="2"/>
              <a:buChar char="Ø"/>
            </a:pPr>
            <a:r>
              <a:rPr lang="en-US" altLang="en-US" sz="1600" b="1" dirty="0">
                <a:solidFill>
                  <a:srgbClr val="3108C8"/>
                </a:solidFill>
              </a:rPr>
              <a:t>Field Review</a:t>
            </a:r>
          </a:p>
          <a:p>
            <a:pPr eaLnBrk="1" hangingPunct="1">
              <a:spcBef>
                <a:spcPct val="0"/>
              </a:spcBef>
              <a:buClrTx/>
              <a:buSzTx/>
              <a:buFont typeface="Wingdings" pitchFamily="2" charset="2"/>
              <a:buChar char="Ø"/>
            </a:pPr>
            <a:r>
              <a:rPr lang="en-US" altLang="en-US" sz="1600" b="1" dirty="0">
                <a:solidFill>
                  <a:srgbClr val="3108C8"/>
                </a:solidFill>
              </a:rPr>
              <a:t>MBO</a:t>
            </a:r>
          </a:p>
          <a:p>
            <a:pPr eaLnBrk="1" hangingPunct="1">
              <a:spcBef>
                <a:spcPct val="0"/>
              </a:spcBef>
              <a:buClrTx/>
              <a:buSzTx/>
              <a:buFont typeface="Wingdings" pitchFamily="2" charset="2"/>
              <a:buChar char="Ø"/>
            </a:pPr>
            <a:r>
              <a:rPr lang="en-US" altLang="en-US" sz="1600" b="1" dirty="0">
                <a:solidFill>
                  <a:srgbClr val="3108C8"/>
                </a:solidFill>
              </a:rPr>
              <a:t>360 Degree Appraisal Method</a:t>
            </a:r>
          </a:p>
          <a:p>
            <a:pPr eaLnBrk="1" hangingPunct="1">
              <a:spcBef>
                <a:spcPct val="0"/>
              </a:spcBef>
              <a:buClrTx/>
              <a:buSzTx/>
              <a:buFont typeface="Wingdings" pitchFamily="2" charset="2"/>
              <a:buChar char="Ø"/>
            </a:pPr>
            <a:r>
              <a:rPr lang="en-US" altLang="en-US" sz="1600" b="1" dirty="0">
                <a:solidFill>
                  <a:srgbClr val="3108C8"/>
                </a:solidFill>
              </a:rPr>
              <a:t>Behaviorally Anchored Rating Scales</a:t>
            </a:r>
          </a:p>
          <a:p>
            <a:pPr eaLnBrk="1" hangingPunct="1">
              <a:spcBef>
                <a:spcPct val="0"/>
              </a:spcBef>
              <a:buClrTx/>
              <a:buSzTx/>
              <a:buFont typeface="Wingdings" pitchFamily="2" charset="2"/>
              <a:buChar char="Ø"/>
            </a:pPr>
            <a:endParaRPr lang="en-US" altLang="en-US" sz="1600" b="1" dirty="0">
              <a:solidFill>
                <a:srgbClr val="3108C8"/>
              </a:solidFill>
            </a:endParaRPr>
          </a:p>
        </p:txBody>
      </p:sp>
    </p:spTree>
    <p:extLst>
      <p:ext uri="{BB962C8B-B14F-4D97-AF65-F5344CB8AC3E}">
        <p14:creationId xmlns:p14="http://schemas.microsoft.com/office/powerpoint/2010/main" val="452629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685800"/>
            <a:ext cx="8229600" cy="1139825"/>
          </a:xfrm>
        </p:spPr>
        <p:txBody>
          <a:bodyPr>
            <a:normAutofit fontScale="90000"/>
          </a:bodyPr>
          <a:lstStyle/>
          <a:p>
            <a:r>
              <a:rPr lang="en-US" altLang="en-US" b="1" u="sng" smtClean="0"/>
              <a:t>Confidential Reports</a:t>
            </a:r>
            <a:br>
              <a:rPr lang="en-US" altLang="en-US" b="1" u="sng" smtClean="0"/>
            </a:br>
            <a:endParaRPr lang="en-US" altLang="en-US" b="1" u="sng" smtClean="0"/>
          </a:p>
        </p:txBody>
      </p:sp>
      <p:sp>
        <p:nvSpPr>
          <p:cNvPr id="16387" name="Content Placeholder 2"/>
          <p:cNvSpPr>
            <a:spLocks noGrp="1"/>
          </p:cNvSpPr>
          <p:nvPr>
            <p:ph idx="1"/>
          </p:nvPr>
        </p:nvSpPr>
        <p:spPr>
          <a:xfrm>
            <a:off x="457200" y="1752600"/>
            <a:ext cx="8229600" cy="4800600"/>
          </a:xfrm>
        </p:spPr>
        <p:txBody>
          <a:bodyPr/>
          <a:lstStyle/>
          <a:p>
            <a:pPr algn="just">
              <a:buFont typeface="Wingdings" pitchFamily="2" charset="2"/>
              <a:buChar char="v"/>
              <a:defRPr/>
            </a:pPr>
            <a:r>
              <a:rPr lang="en-US" altLang="en-US" sz="2000" b="1" dirty="0" smtClean="0">
                <a:solidFill>
                  <a:srgbClr val="3108C8"/>
                </a:solidFill>
              </a:rPr>
              <a:t>It is mostly used in Govt. organizations. It is a descriptive report prepared generally at the end of every year by the employee’s immediate supervisor.</a:t>
            </a:r>
          </a:p>
          <a:p>
            <a:pPr marL="0" indent="0" algn="just">
              <a:buFont typeface="Wingdings" pitchFamily="2" charset="2"/>
              <a:buNone/>
              <a:defRPr/>
            </a:pPr>
            <a:endParaRPr lang="en-US" altLang="en-US" sz="2000" b="1" dirty="0" smtClean="0">
              <a:solidFill>
                <a:srgbClr val="3108C8"/>
              </a:solidFill>
            </a:endParaRPr>
          </a:p>
          <a:p>
            <a:pPr algn="just">
              <a:buFont typeface="Wingdings" pitchFamily="2" charset="2"/>
              <a:buChar char="v"/>
              <a:defRPr/>
            </a:pPr>
            <a:r>
              <a:rPr lang="en-US" altLang="en-US" sz="2000" b="1" dirty="0" smtClean="0">
                <a:solidFill>
                  <a:srgbClr val="3108C8"/>
                </a:solidFill>
              </a:rPr>
              <a:t>The impression of the immediate supervisor is merely recorded here.</a:t>
            </a:r>
          </a:p>
          <a:p>
            <a:pPr algn="just">
              <a:buFont typeface="Wingdings" pitchFamily="2" charset="2"/>
              <a:buChar char="v"/>
              <a:defRPr/>
            </a:pPr>
            <a:endParaRPr lang="en-US" altLang="en-US" sz="2000" b="1" dirty="0" smtClean="0">
              <a:solidFill>
                <a:srgbClr val="3108C8"/>
              </a:solidFill>
            </a:endParaRPr>
          </a:p>
          <a:p>
            <a:pPr algn="just">
              <a:buFont typeface="Wingdings" pitchFamily="2" charset="2"/>
              <a:buChar char="v"/>
              <a:defRPr/>
            </a:pPr>
            <a:r>
              <a:rPr lang="en-US" altLang="en-US" sz="2000" b="1" dirty="0" smtClean="0">
                <a:solidFill>
                  <a:srgbClr val="3108C8"/>
                </a:solidFill>
              </a:rPr>
              <a:t>It does not offer any feedback to the employee.</a:t>
            </a:r>
          </a:p>
          <a:p>
            <a:pPr algn="just">
              <a:buFont typeface="Wingdings" pitchFamily="2" charset="2"/>
              <a:buChar char="v"/>
              <a:defRPr/>
            </a:pPr>
            <a:endParaRPr lang="en-US" altLang="en-US" sz="2000" b="1" dirty="0" smtClean="0">
              <a:solidFill>
                <a:srgbClr val="3108C8"/>
              </a:solidFill>
            </a:endParaRPr>
          </a:p>
          <a:p>
            <a:pPr algn="just">
              <a:buFont typeface="Wingdings" pitchFamily="2" charset="2"/>
              <a:buChar char="v"/>
              <a:defRPr/>
            </a:pPr>
            <a:r>
              <a:rPr lang="en-US" altLang="en-US" sz="2000" b="1" dirty="0" smtClean="0">
                <a:solidFill>
                  <a:srgbClr val="3108C8"/>
                </a:solidFill>
              </a:rPr>
              <a:t>The report states the strengths, weaknesses, sincerity, punctuality, attitude, knowledge, skills, conduct, and character of the employee.</a:t>
            </a:r>
          </a:p>
          <a:p>
            <a:pPr algn="just">
              <a:buFont typeface="Wingdings" pitchFamily="2" charset="2"/>
              <a:buChar char="v"/>
              <a:defRPr/>
            </a:pPr>
            <a:endParaRPr lang="en-US" altLang="en-US" sz="2000" b="1" dirty="0" smtClean="0">
              <a:solidFill>
                <a:srgbClr val="002060"/>
              </a:solidFill>
            </a:endParaRPr>
          </a:p>
          <a:p>
            <a:pPr algn="just">
              <a:buFont typeface="Wingdings" pitchFamily="2" charset="2"/>
              <a:buChar char="v"/>
              <a:defRPr/>
            </a:pPr>
            <a:endParaRPr lang="en-US" altLang="en-US" sz="2000" b="1" dirty="0" smtClean="0">
              <a:solidFill>
                <a:srgbClr val="002060"/>
              </a:solidFill>
            </a:endParaRPr>
          </a:p>
        </p:txBody>
      </p:sp>
    </p:spTree>
    <p:extLst>
      <p:ext uri="{BB962C8B-B14F-4D97-AF65-F5344CB8AC3E}">
        <p14:creationId xmlns:p14="http://schemas.microsoft.com/office/powerpoint/2010/main" val="22409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 calcmode="lin" valueType="num">
                                      <p:cBhvr additive="base">
                                        <p:cTn id="19"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 calcmode="lin" valueType="num">
                                      <p:cBhvr additive="base">
                                        <p:cTn id="25"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b="1" u="sng" smtClean="0"/>
              <a:t>Essay Evaluation</a:t>
            </a:r>
          </a:p>
        </p:txBody>
      </p:sp>
      <p:sp>
        <p:nvSpPr>
          <p:cNvPr id="17411" name="Content Placeholder 2"/>
          <p:cNvSpPr>
            <a:spLocks noGrp="1"/>
          </p:cNvSpPr>
          <p:nvPr>
            <p:ph idx="1"/>
          </p:nvPr>
        </p:nvSpPr>
        <p:spPr/>
        <p:txBody>
          <a:bodyPr/>
          <a:lstStyle/>
          <a:p>
            <a:pPr algn="just"/>
            <a:r>
              <a:rPr lang="en-US" altLang="en-US" sz="2000" b="1" dirty="0" smtClean="0">
                <a:solidFill>
                  <a:srgbClr val="7030A0"/>
                </a:solidFill>
              </a:rPr>
              <a:t>In an essay form appraisal the manager writes a short essay describing the employee's performance. </a:t>
            </a:r>
          </a:p>
          <a:p>
            <a:pPr algn="just"/>
            <a:endParaRPr lang="en-US" altLang="en-US" sz="2000" b="1" dirty="0" smtClean="0">
              <a:solidFill>
                <a:srgbClr val="7030A0"/>
              </a:solidFill>
            </a:endParaRPr>
          </a:p>
          <a:p>
            <a:pPr algn="just"/>
            <a:r>
              <a:rPr lang="en-US" altLang="en-US" sz="2000" b="1" dirty="0" smtClean="0">
                <a:solidFill>
                  <a:srgbClr val="7030A0"/>
                </a:solidFill>
              </a:rPr>
              <a:t>This form, prepared during the rating period, </a:t>
            </a:r>
            <a:br>
              <a:rPr lang="en-US" altLang="en-US" sz="2000" b="1" dirty="0" smtClean="0">
                <a:solidFill>
                  <a:srgbClr val="7030A0"/>
                </a:solidFill>
              </a:rPr>
            </a:br>
            <a:r>
              <a:rPr lang="en-US" altLang="en-US" sz="2000" b="1" dirty="0" smtClean="0">
                <a:solidFill>
                  <a:srgbClr val="7030A0"/>
                </a:solidFill>
              </a:rPr>
              <a:t>emphasizes the evaluation of the overall performance on the basis of their strengths/weaknesses. </a:t>
            </a:r>
          </a:p>
          <a:p>
            <a:pPr algn="just"/>
            <a:endParaRPr lang="en-US" altLang="en-US" sz="2000" b="1" dirty="0" smtClean="0">
              <a:solidFill>
                <a:srgbClr val="7030A0"/>
              </a:solidFill>
            </a:endParaRPr>
          </a:p>
          <a:p>
            <a:pPr algn="just"/>
            <a:r>
              <a:rPr lang="en-US" altLang="en-US" sz="2000" b="1" dirty="0" smtClean="0">
                <a:solidFill>
                  <a:srgbClr val="7030A0"/>
                </a:solidFill>
              </a:rPr>
              <a:t>A major limitation of this method is that the quality </a:t>
            </a:r>
            <a:br>
              <a:rPr lang="en-US" altLang="en-US" sz="2000" b="1" dirty="0" smtClean="0">
                <a:solidFill>
                  <a:srgbClr val="7030A0"/>
                </a:solidFill>
              </a:rPr>
            </a:br>
            <a:r>
              <a:rPr lang="en-US" altLang="en-US" sz="2000" b="1" dirty="0" smtClean="0">
                <a:solidFill>
                  <a:srgbClr val="7030A0"/>
                </a:solidFill>
              </a:rPr>
              <a:t>of ratings depends on the writing skills of the manager, rather than the performance of an employee.</a:t>
            </a:r>
          </a:p>
          <a:p>
            <a:pPr algn="just"/>
            <a:endParaRPr lang="en-US" altLang="en-US" sz="2000" b="1" dirty="0" smtClean="0">
              <a:solidFill>
                <a:srgbClr val="7030A0"/>
              </a:solidFill>
            </a:endParaRPr>
          </a:p>
        </p:txBody>
      </p:sp>
    </p:spTree>
    <p:extLst>
      <p:ext uri="{BB962C8B-B14F-4D97-AF65-F5344CB8AC3E}">
        <p14:creationId xmlns:p14="http://schemas.microsoft.com/office/powerpoint/2010/main" val="103046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 calcmode="lin" valueType="num">
                                      <p:cBhvr additive="base">
                                        <p:cTn id="19"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609600"/>
            <a:ext cx="8229600" cy="530225"/>
          </a:xfrm>
        </p:spPr>
        <p:txBody>
          <a:bodyPr>
            <a:normAutofit fontScale="90000"/>
          </a:bodyPr>
          <a:lstStyle/>
          <a:p>
            <a:r>
              <a:rPr lang="en-US" altLang="en-US" b="1" u="sng" dirty="0" smtClean="0">
                <a:solidFill>
                  <a:srgbClr val="FF0000"/>
                </a:solidFill>
              </a:rPr>
              <a:t>Critical incidents</a:t>
            </a:r>
            <a:br>
              <a:rPr lang="en-US" altLang="en-US" b="1" u="sng" dirty="0" smtClean="0">
                <a:solidFill>
                  <a:srgbClr val="FF0000"/>
                </a:solidFill>
              </a:rPr>
            </a:br>
            <a:endParaRPr lang="en-US" altLang="en-US" b="1" u="sng" dirty="0" smtClean="0">
              <a:solidFill>
                <a:srgbClr val="FF0000"/>
              </a:solidFill>
            </a:endParaRPr>
          </a:p>
        </p:txBody>
      </p:sp>
      <p:pic>
        <p:nvPicPr>
          <p:cNvPr id="184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295400"/>
            <a:ext cx="8305800" cy="5105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311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b="1" u="sng" smtClean="0"/>
              <a:t>Checklist method</a:t>
            </a:r>
          </a:p>
        </p:txBody>
      </p:sp>
      <p:sp>
        <p:nvSpPr>
          <p:cNvPr id="19459" name="Content Placeholder 2"/>
          <p:cNvSpPr>
            <a:spLocks noGrp="1"/>
          </p:cNvSpPr>
          <p:nvPr>
            <p:ph idx="1"/>
          </p:nvPr>
        </p:nvSpPr>
        <p:spPr>
          <a:xfrm>
            <a:off x="457200" y="1600200"/>
            <a:ext cx="5257800" cy="990600"/>
          </a:xfrm>
        </p:spPr>
        <p:txBody>
          <a:bodyPr/>
          <a:lstStyle/>
          <a:p>
            <a:r>
              <a:rPr lang="en-US" altLang="en-US" sz="1800" b="1" smtClean="0"/>
              <a:t>Simple checklist method</a:t>
            </a:r>
          </a:p>
          <a:p>
            <a:r>
              <a:rPr lang="en-US" altLang="en-US" sz="1800" b="1" smtClean="0"/>
              <a:t>Weighted checklist method</a:t>
            </a:r>
          </a:p>
          <a:p>
            <a:endParaRPr lang="en-US" altLang="en-US" sz="1800" b="1" smtClean="0"/>
          </a:p>
        </p:txBody>
      </p:sp>
      <p:sp>
        <p:nvSpPr>
          <p:cNvPr id="19460" name="TextBox 3"/>
          <p:cNvSpPr txBox="1">
            <a:spLocks noChangeArrowheads="1"/>
          </p:cNvSpPr>
          <p:nvPr/>
        </p:nvSpPr>
        <p:spPr bwMode="auto">
          <a:xfrm>
            <a:off x="685800" y="2895600"/>
            <a:ext cx="5334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800"/>
              <a:t>Simple checklist method:</a:t>
            </a:r>
          </a:p>
          <a:p>
            <a:pPr eaLnBrk="1" hangingPunct="1">
              <a:spcBef>
                <a:spcPct val="0"/>
              </a:spcBef>
              <a:buClrTx/>
              <a:buSzTx/>
              <a:buFontTx/>
              <a:buNone/>
            </a:pPr>
            <a:r>
              <a:rPr lang="en-US" altLang="en-US" sz="1800"/>
              <a:t>Is employee regular 			Y/N</a:t>
            </a:r>
          </a:p>
          <a:p>
            <a:pPr eaLnBrk="1" hangingPunct="1">
              <a:spcBef>
                <a:spcPct val="0"/>
              </a:spcBef>
              <a:buClrTx/>
              <a:buSzTx/>
              <a:buFontTx/>
              <a:buNone/>
            </a:pPr>
            <a:r>
              <a:rPr lang="en-US" altLang="en-US" sz="1800"/>
              <a:t>Is employee respected by subordinate	Y/N</a:t>
            </a:r>
          </a:p>
          <a:p>
            <a:pPr eaLnBrk="1" hangingPunct="1">
              <a:spcBef>
                <a:spcPct val="0"/>
              </a:spcBef>
              <a:buClrTx/>
              <a:buSzTx/>
              <a:buFontTx/>
              <a:buNone/>
            </a:pPr>
            <a:r>
              <a:rPr lang="en-US" altLang="en-US" sz="1800"/>
              <a:t>Is employee helpful			Y/N</a:t>
            </a:r>
          </a:p>
          <a:p>
            <a:pPr eaLnBrk="1" hangingPunct="1">
              <a:spcBef>
                <a:spcPct val="0"/>
              </a:spcBef>
              <a:buClrTx/>
              <a:buSzTx/>
              <a:buFontTx/>
              <a:buNone/>
            </a:pPr>
            <a:r>
              <a:rPr lang="en-US" altLang="en-US" sz="1800"/>
              <a:t>Does he follow instruction 			Y/N</a:t>
            </a:r>
          </a:p>
          <a:p>
            <a:pPr eaLnBrk="1" hangingPunct="1">
              <a:spcBef>
                <a:spcPct val="0"/>
              </a:spcBef>
              <a:buClrTx/>
              <a:buSzTx/>
              <a:buFontTx/>
              <a:buNone/>
            </a:pPr>
            <a:r>
              <a:rPr lang="en-US" altLang="en-US" sz="1800"/>
              <a:t>Does he keep the equipment in order	Y/N</a:t>
            </a:r>
          </a:p>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553870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838200"/>
            <a:ext cx="8229600" cy="636587"/>
          </a:xfrm>
        </p:spPr>
        <p:txBody>
          <a:bodyPr>
            <a:normAutofit fontScale="90000"/>
          </a:bodyPr>
          <a:lstStyle/>
          <a:p>
            <a:r>
              <a:rPr lang="en-US" altLang="en-US" sz="3600" b="1" u="sng" dirty="0" smtClean="0"/>
              <a:t>Graphic Rating Scales</a:t>
            </a:r>
            <a:br>
              <a:rPr lang="en-US" altLang="en-US" sz="3600" b="1" u="sng" dirty="0" smtClean="0"/>
            </a:br>
            <a:endParaRPr lang="en-US" altLang="en-US" sz="3600" b="1" u="sng" dirty="0" smtClean="0"/>
          </a:p>
        </p:txBody>
      </p:sp>
      <p:sp>
        <p:nvSpPr>
          <p:cNvPr id="3" name="Content Placeholder 2"/>
          <p:cNvSpPr>
            <a:spLocks noGrp="1"/>
          </p:cNvSpPr>
          <p:nvPr>
            <p:ph idx="1"/>
          </p:nvPr>
        </p:nvSpPr>
        <p:spPr>
          <a:xfrm>
            <a:off x="457200" y="1752600"/>
            <a:ext cx="8229600" cy="4800600"/>
          </a:xfrm>
        </p:spPr>
        <p:txBody>
          <a:bodyPr>
            <a:normAutofit fontScale="92500" lnSpcReduction="10000"/>
          </a:bodyPr>
          <a:lstStyle/>
          <a:p>
            <a:pPr>
              <a:defRPr/>
            </a:pPr>
            <a:r>
              <a:rPr lang="en-US" sz="2000" dirty="0" smtClean="0">
                <a:solidFill>
                  <a:schemeClr val="accent6">
                    <a:lumMod val="75000"/>
                  </a:schemeClr>
                </a:solidFill>
              </a:rPr>
              <a:t>This is the simplest and most popular technique of performance appraisal</a:t>
            </a:r>
          </a:p>
          <a:p>
            <a:pPr>
              <a:defRPr/>
            </a:pPr>
            <a:r>
              <a:rPr lang="en-US" sz="2000" dirty="0" smtClean="0">
                <a:solidFill>
                  <a:schemeClr val="accent6">
                    <a:lumMod val="75000"/>
                  </a:schemeClr>
                </a:solidFill>
              </a:rPr>
              <a:t>Different parameters of employee behavior and performance are given numerical scales.</a:t>
            </a:r>
          </a:p>
          <a:p>
            <a:pPr>
              <a:defRPr/>
            </a:pPr>
            <a:r>
              <a:rPr lang="en-US" sz="2000" dirty="0" smtClean="0">
                <a:solidFill>
                  <a:schemeClr val="accent6">
                    <a:lumMod val="75000"/>
                  </a:schemeClr>
                </a:solidFill>
              </a:rPr>
              <a:t>The scale might be a five point/level or seven point/level scale.</a:t>
            </a:r>
          </a:p>
          <a:p>
            <a:pPr>
              <a:defRPr/>
            </a:pPr>
            <a:r>
              <a:rPr lang="en-US" sz="2000" dirty="0" smtClean="0">
                <a:solidFill>
                  <a:schemeClr val="accent6">
                    <a:lumMod val="75000"/>
                  </a:schemeClr>
                </a:solidFill>
              </a:rPr>
              <a:t>The rater has to tick against the appropriate performance level on each parameter and then compute the total score of the employee</a:t>
            </a:r>
          </a:p>
          <a:p>
            <a:pPr marL="0" indent="0">
              <a:buFont typeface="Wingdings" pitchFamily="2" charset="2"/>
              <a:buNone/>
              <a:defRPr/>
            </a:pPr>
            <a:r>
              <a:rPr lang="en-US" sz="2000" b="1" u="sng" dirty="0" smtClean="0">
                <a:solidFill>
                  <a:schemeClr val="accent6">
                    <a:lumMod val="75000"/>
                  </a:schemeClr>
                </a:solidFill>
              </a:rPr>
              <a:t>Advantage</a:t>
            </a:r>
          </a:p>
          <a:p>
            <a:pPr>
              <a:buFont typeface="Wingdings" pitchFamily="2" charset="2"/>
              <a:buChar char="v"/>
              <a:defRPr/>
            </a:pPr>
            <a:r>
              <a:rPr lang="en-US" sz="2000" dirty="0" smtClean="0">
                <a:solidFill>
                  <a:schemeClr val="accent6">
                    <a:lumMod val="75000"/>
                  </a:schemeClr>
                </a:solidFill>
              </a:rPr>
              <a:t>Adaptable to small and large work places</a:t>
            </a:r>
          </a:p>
          <a:p>
            <a:pPr>
              <a:buFont typeface="Wingdings" pitchFamily="2" charset="2"/>
              <a:buChar char="v"/>
              <a:defRPr/>
            </a:pPr>
            <a:r>
              <a:rPr lang="en-US" sz="2000" dirty="0" smtClean="0">
                <a:solidFill>
                  <a:schemeClr val="accent6">
                    <a:lumMod val="75000"/>
                  </a:schemeClr>
                </a:solidFill>
              </a:rPr>
              <a:t>Low cost method</a:t>
            </a:r>
          </a:p>
          <a:p>
            <a:pPr>
              <a:buFont typeface="Wingdings" pitchFamily="2" charset="2"/>
              <a:buChar char="v"/>
              <a:defRPr/>
            </a:pPr>
            <a:r>
              <a:rPr lang="en-US" sz="2000" dirty="0" smtClean="0">
                <a:solidFill>
                  <a:schemeClr val="accent6">
                    <a:lumMod val="75000"/>
                  </a:schemeClr>
                </a:solidFill>
              </a:rPr>
              <a:t>Large number of employees can be appraised in a short time.</a:t>
            </a:r>
          </a:p>
          <a:p>
            <a:pPr>
              <a:buFont typeface="Wingdings" pitchFamily="2" charset="2"/>
              <a:buChar char="v"/>
              <a:defRPr/>
            </a:pPr>
            <a:r>
              <a:rPr lang="en-US" sz="2000" dirty="0" smtClean="0">
                <a:solidFill>
                  <a:schemeClr val="accent6">
                    <a:lumMod val="75000"/>
                  </a:schemeClr>
                </a:solidFill>
              </a:rPr>
              <a:t>Rater does not need any specific training to evaluate</a:t>
            </a:r>
          </a:p>
          <a:p>
            <a:pPr marL="0" indent="0">
              <a:buFont typeface="Wingdings" pitchFamily="2" charset="2"/>
              <a:buNone/>
              <a:defRPr/>
            </a:pPr>
            <a:r>
              <a:rPr lang="en-US" sz="2000" b="1" u="sng" dirty="0" smtClean="0">
                <a:solidFill>
                  <a:schemeClr val="accent6">
                    <a:lumMod val="75000"/>
                  </a:schemeClr>
                </a:solidFill>
              </a:rPr>
              <a:t>Disadvantages</a:t>
            </a:r>
          </a:p>
          <a:p>
            <a:pPr>
              <a:buFont typeface="Wingdings" pitchFamily="2" charset="2"/>
              <a:buChar char="v"/>
              <a:defRPr/>
            </a:pPr>
            <a:r>
              <a:rPr lang="en-US" sz="2000" dirty="0" smtClean="0">
                <a:solidFill>
                  <a:schemeClr val="accent6">
                    <a:lumMod val="75000"/>
                  </a:schemeClr>
                </a:solidFill>
              </a:rPr>
              <a:t>Biasness is likely to make it way into this method</a:t>
            </a:r>
          </a:p>
          <a:p>
            <a:pPr>
              <a:buFont typeface="Wingdings" pitchFamily="2" charset="2"/>
              <a:buChar char="v"/>
              <a:defRPr/>
            </a:pPr>
            <a:endParaRPr lang="en-US" sz="2000" b="1" dirty="0">
              <a:solidFill>
                <a:schemeClr val="accent6">
                  <a:lumMod val="75000"/>
                </a:schemeClr>
              </a:solidFill>
            </a:endParaRPr>
          </a:p>
        </p:txBody>
      </p:sp>
    </p:spTree>
    <p:extLst>
      <p:ext uri="{BB962C8B-B14F-4D97-AF65-F5344CB8AC3E}">
        <p14:creationId xmlns:p14="http://schemas.microsoft.com/office/powerpoint/2010/main" val="85239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304800"/>
            <a:ext cx="8229600" cy="1139825"/>
          </a:xfrm>
        </p:spPr>
        <p:txBody>
          <a:bodyPr>
            <a:normAutofit fontScale="90000"/>
          </a:bodyPr>
          <a:lstStyle/>
          <a:p>
            <a:r>
              <a:rPr lang="en-US" altLang="en-US" b="1" u="sng" smtClean="0"/>
              <a:t>Graphic Rating Scales</a:t>
            </a:r>
            <a:br>
              <a:rPr lang="en-US" altLang="en-US" b="1" u="sng" smtClean="0"/>
            </a:br>
            <a:endParaRPr lang="en-US" altLang="en-US" b="1" u="sng" smtClean="0"/>
          </a:p>
        </p:txBody>
      </p:sp>
      <p:pic>
        <p:nvPicPr>
          <p:cNvPr id="2150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143000"/>
            <a:ext cx="8458200" cy="5410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430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b="1" u="sng" smtClean="0"/>
              <a:t>Ranking</a:t>
            </a:r>
            <a:br>
              <a:rPr lang="en-US" altLang="en-US" b="1" u="sng" smtClean="0"/>
            </a:br>
            <a:endParaRPr lang="en-US" altLang="en-US" b="1" u="sng" smtClean="0"/>
          </a:p>
        </p:txBody>
      </p:sp>
      <p:sp>
        <p:nvSpPr>
          <p:cNvPr id="22531" name="Content Placeholder 2"/>
          <p:cNvSpPr>
            <a:spLocks noGrp="1"/>
          </p:cNvSpPr>
          <p:nvPr>
            <p:ph idx="1"/>
          </p:nvPr>
        </p:nvSpPr>
        <p:spPr/>
        <p:txBody>
          <a:bodyPr/>
          <a:lstStyle/>
          <a:p>
            <a:pPr algn="just">
              <a:buFont typeface="Wingdings" pitchFamily="2" charset="2"/>
              <a:buChar char="v"/>
              <a:defRPr/>
            </a:pPr>
            <a:r>
              <a:rPr lang="en-US" altLang="en-US" sz="2000" b="1" dirty="0" smtClean="0">
                <a:solidFill>
                  <a:srgbClr val="6600FF"/>
                </a:solidFill>
              </a:rPr>
              <a:t>In this method the superior ranks his subordinates in the order of his or her merit.</a:t>
            </a:r>
          </a:p>
          <a:p>
            <a:pPr marL="0" indent="0" algn="just">
              <a:buFont typeface="Wingdings" pitchFamily="2" charset="2"/>
              <a:buNone/>
              <a:defRPr/>
            </a:pPr>
            <a:endParaRPr lang="en-US" altLang="en-US" sz="2000" b="1" dirty="0" smtClean="0">
              <a:solidFill>
                <a:srgbClr val="6600FF"/>
              </a:solidFill>
            </a:endParaRPr>
          </a:p>
          <a:p>
            <a:pPr algn="just">
              <a:buFont typeface="Wingdings" pitchFamily="2" charset="2"/>
              <a:buChar char="v"/>
              <a:defRPr/>
            </a:pPr>
            <a:r>
              <a:rPr lang="en-US" altLang="en-US" sz="2000" b="1" dirty="0" smtClean="0">
                <a:solidFill>
                  <a:srgbClr val="6600FF"/>
                </a:solidFill>
              </a:rPr>
              <a:t>This method is likely to have disadvantages like biasness due to halo and horn effect or recency effect</a:t>
            </a:r>
            <a:r>
              <a:rPr lang="en-US" altLang="en-US" sz="3200" b="1" dirty="0" smtClean="0">
                <a:solidFill>
                  <a:srgbClr val="6600FF"/>
                </a:solidFill>
              </a:rPr>
              <a:t>.</a:t>
            </a:r>
          </a:p>
        </p:txBody>
      </p:sp>
    </p:spTree>
    <p:extLst>
      <p:ext uri="{BB962C8B-B14F-4D97-AF65-F5344CB8AC3E}">
        <p14:creationId xmlns:p14="http://schemas.microsoft.com/office/powerpoint/2010/main" val="3584568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0"/>
            <a:ext cx="8229600" cy="655638"/>
          </a:xfrm>
        </p:spPr>
        <p:txBody>
          <a:bodyPr>
            <a:normAutofit fontScale="90000"/>
          </a:bodyPr>
          <a:lstStyle/>
          <a:p>
            <a:r>
              <a:rPr lang="en-US" altLang="en-US" b="1" u="sng" smtClean="0"/>
              <a:t>Paired Comparison</a:t>
            </a:r>
            <a:br>
              <a:rPr lang="en-US" altLang="en-US" b="1" u="sng" smtClean="0"/>
            </a:br>
            <a:endParaRPr lang="en-US" altLang="en-US" smtClean="0"/>
          </a:p>
        </p:txBody>
      </p:sp>
      <p:sp>
        <p:nvSpPr>
          <p:cNvPr id="3" name="Content Placeholder 2"/>
          <p:cNvSpPr>
            <a:spLocks noGrp="1"/>
          </p:cNvSpPr>
          <p:nvPr>
            <p:ph idx="1"/>
          </p:nvPr>
        </p:nvSpPr>
        <p:spPr>
          <a:xfrm>
            <a:off x="457200" y="1600200"/>
            <a:ext cx="8229600" cy="4953000"/>
          </a:xfrm>
        </p:spPr>
        <p:txBody>
          <a:bodyPr>
            <a:normAutofit lnSpcReduction="10000"/>
          </a:bodyPr>
          <a:lstStyle/>
          <a:p>
            <a:pPr algn="just">
              <a:defRPr/>
            </a:pPr>
            <a:r>
              <a:rPr lang="en-US" sz="2200" dirty="0" smtClean="0"/>
              <a:t>Here </a:t>
            </a:r>
            <a:r>
              <a:rPr lang="en-US" sz="2200" b="1" dirty="0" smtClean="0"/>
              <a:t>each worker is compared with all other employees in the groups for every trait,</a:t>
            </a:r>
            <a:r>
              <a:rPr lang="en-US" sz="2200" dirty="0" smtClean="0"/>
              <a:t> the worker is compared with all other employees.</a:t>
            </a:r>
          </a:p>
          <a:p>
            <a:pPr algn="just">
              <a:defRPr/>
            </a:pPr>
            <a:endParaRPr lang="en-US" sz="2200" dirty="0"/>
          </a:p>
          <a:p>
            <a:pPr algn="just">
              <a:defRPr/>
            </a:pPr>
            <a:r>
              <a:rPr lang="en-US" sz="2200" dirty="0" smtClean="0"/>
              <a:t>For several individual traits, paired comparison are made, tabulated and then rank is assigned to each worker.</a:t>
            </a:r>
          </a:p>
          <a:p>
            <a:pPr algn="just">
              <a:defRPr/>
            </a:pPr>
            <a:endParaRPr lang="en-US" sz="2400" dirty="0"/>
          </a:p>
          <a:p>
            <a:pPr marL="0" indent="0" algn="just">
              <a:buFont typeface="Wingdings" pitchFamily="2" charset="2"/>
              <a:buNone/>
              <a:defRPr/>
            </a:pPr>
            <a:r>
              <a:rPr lang="en-US" sz="2200" b="1" dirty="0" smtClean="0"/>
              <a:t>Traits are:</a:t>
            </a:r>
          </a:p>
          <a:p>
            <a:pPr algn="just">
              <a:defRPr/>
            </a:pPr>
            <a:r>
              <a:rPr lang="en-US" sz="2200" dirty="0"/>
              <a:t>behavior </a:t>
            </a:r>
            <a:endParaRPr lang="en-US" sz="2200" dirty="0" smtClean="0"/>
          </a:p>
          <a:p>
            <a:pPr algn="just">
              <a:defRPr/>
            </a:pPr>
            <a:r>
              <a:rPr lang="en-US" sz="2200" dirty="0" smtClean="0"/>
              <a:t>attitudes </a:t>
            </a:r>
          </a:p>
          <a:p>
            <a:pPr algn="just">
              <a:defRPr/>
            </a:pPr>
            <a:r>
              <a:rPr lang="en-US" sz="2200" dirty="0" smtClean="0"/>
              <a:t>Personality</a:t>
            </a:r>
          </a:p>
          <a:p>
            <a:pPr algn="just">
              <a:defRPr/>
            </a:pPr>
            <a:r>
              <a:rPr lang="en-US" sz="2200" dirty="0" smtClean="0"/>
              <a:t>Quantity of work also taken into account</a:t>
            </a:r>
            <a:endParaRPr lang="en-US" sz="2200" dirty="0"/>
          </a:p>
        </p:txBody>
      </p:sp>
    </p:spTree>
    <p:extLst>
      <p:ext uri="{BB962C8B-B14F-4D97-AF65-F5344CB8AC3E}">
        <p14:creationId xmlns:p14="http://schemas.microsoft.com/office/powerpoint/2010/main" val="402747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609600"/>
            <a:ext cx="8229600" cy="530225"/>
          </a:xfrm>
        </p:spPr>
        <p:txBody>
          <a:bodyPr>
            <a:normAutofit fontScale="90000"/>
          </a:bodyPr>
          <a:lstStyle/>
          <a:p>
            <a:r>
              <a:rPr lang="en-US" altLang="en-US" b="1" u="sng" smtClean="0"/>
              <a:t>Paired Comparison</a:t>
            </a:r>
            <a:br>
              <a:rPr lang="en-US" altLang="en-US" b="1" u="sng" smtClean="0"/>
            </a:br>
            <a:endParaRPr lang="en-US" altLang="en-US" b="1" u="sng" smtClean="0"/>
          </a:p>
        </p:txBody>
      </p:sp>
      <p:pic>
        <p:nvPicPr>
          <p:cNvPr id="256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447800"/>
            <a:ext cx="8002588" cy="5334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609600"/>
            <a:ext cx="8260672" cy="838199"/>
          </a:xfrm>
        </p:spPr>
        <p:txBody>
          <a:bodyPr>
            <a:normAutofit fontScale="90000"/>
          </a:bodyPr>
          <a:lstStyle/>
          <a:p>
            <a:r>
              <a:rPr lang="en-US" b="1" dirty="0" err="1"/>
              <a:t>YemBees</a:t>
            </a:r>
            <a:r>
              <a:rPr lang="en-US" b="1" dirty="0"/>
              <a:t> A story </a:t>
            </a:r>
            <a:br>
              <a:rPr lang="en-US" b="1" dirty="0"/>
            </a:br>
            <a:endParaRPr lang="en-US" dirty="0"/>
          </a:p>
        </p:txBody>
      </p:sp>
      <p:sp>
        <p:nvSpPr>
          <p:cNvPr id="3" name="Content Placeholder 2"/>
          <p:cNvSpPr>
            <a:spLocks noGrp="1"/>
          </p:cNvSpPr>
          <p:nvPr>
            <p:ph idx="1"/>
          </p:nvPr>
        </p:nvSpPr>
        <p:spPr>
          <a:xfrm>
            <a:off x="457200" y="1752600"/>
            <a:ext cx="8229600" cy="4648200"/>
          </a:xfrm>
        </p:spPr>
        <p:txBody>
          <a:bodyPr>
            <a:normAutofit fontScale="92500"/>
          </a:bodyPr>
          <a:lstStyle/>
          <a:p>
            <a:pPr algn="just">
              <a:lnSpc>
                <a:spcPct val="150000"/>
              </a:lnSpc>
            </a:pPr>
            <a:r>
              <a:rPr lang="en-US" dirty="0">
                <a:solidFill>
                  <a:srgbClr val="002060"/>
                </a:solidFill>
              </a:rPr>
              <a:t>Once upon a time in Yemen, there were two beekeepers who each had a beehive. The beekeepers worked for a company called </a:t>
            </a:r>
            <a:r>
              <a:rPr lang="en-US" dirty="0" err="1">
                <a:solidFill>
                  <a:srgbClr val="002060"/>
                </a:solidFill>
              </a:rPr>
              <a:t>YemBees</a:t>
            </a:r>
            <a:r>
              <a:rPr lang="en-US" dirty="0">
                <a:solidFill>
                  <a:srgbClr val="002060"/>
                </a:solidFill>
              </a:rPr>
              <a:t> Ltd.  </a:t>
            </a:r>
            <a:endParaRPr lang="en-US" dirty="0" smtClean="0">
              <a:solidFill>
                <a:srgbClr val="002060"/>
              </a:solidFill>
            </a:endParaRPr>
          </a:p>
          <a:p>
            <a:pPr algn="just">
              <a:lnSpc>
                <a:spcPct val="150000"/>
              </a:lnSpc>
            </a:pPr>
            <a:r>
              <a:rPr lang="en-US" dirty="0" smtClean="0">
                <a:solidFill>
                  <a:srgbClr val="002060"/>
                </a:solidFill>
              </a:rPr>
              <a:t>The </a:t>
            </a:r>
            <a:r>
              <a:rPr lang="en-US" dirty="0">
                <a:solidFill>
                  <a:srgbClr val="002060"/>
                </a:solidFill>
              </a:rPr>
              <a:t>company’s </a:t>
            </a:r>
            <a:r>
              <a:rPr lang="en-US" b="1" dirty="0">
                <a:solidFill>
                  <a:srgbClr val="002060"/>
                </a:solidFill>
              </a:rPr>
              <a:t>customers loved its honey </a:t>
            </a:r>
            <a:r>
              <a:rPr lang="en-US" dirty="0">
                <a:solidFill>
                  <a:srgbClr val="002060"/>
                </a:solidFill>
              </a:rPr>
              <a:t>and wanted the </a:t>
            </a:r>
            <a:r>
              <a:rPr lang="en-US" b="1" dirty="0">
                <a:solidFill>
                  <a:srgbClr val="002060"/>
                </a:solidFill>
              </a:rPr>
              <a:t>business to produce </a:t>
            </a:r>
            <a:r>
              <a:rPr lang="en-US" dirty="0">
                <a:solidFill>
                  <a:srgbClr val="002060"/>
                </a:solidFill>
              </a:rPr>
              <a:t>more honey than it had the previous year.  </a:t>
            </a:r>
            <a:endParaRPr lang="en-US" dirty="0" smtClean="0">
              <a:solidFill>
                <a:srgbClr val="002060"/>
              </a:solidFill>
            </a:endParaRPr>
          </a:p>
          <a:p>
            <a:pPr algn="just">
              <a:lnSpc>
                <a:spcPct val="150000"/>
              </a:lnSpc>
            </a:pPr>
            <a:r>
              <a:rPr lang="en-US" dirty="0" smtClean="0">
                <a:solidFill>
                  <a:srgbClr val="002060"/>
                </a:solidFill>
              </a:rPr>
              <a:t>As </a:t>
            </a:r>
            <a:r>
              <a:rPr lang="en-US" dirty="0">
                <a:solidFill>
                  <a:srgbClr val="002060"/>
                </a:solidFill>
              </a:rPr>
              <a:t>a result, each beekeeper was told to produce more honey at the same quality.</a:t>
            </a:r>
          </a:p>
        </p:txBody>
      </p:sp>
    </p:spTree>
    <p:extLst>
      <p:ext uri="{BB962C8B-B14F-4D97-AF65-F5344CB8AC3E}">
        <p14:creationId xmlns:p14="http://schemas.microsoft.com/office/powerpoint/2010/main" val="143052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smtClean="0"/>
          </a:p>
        </p:txBody>
      </p:sp>
      <p:sp>
        <p:nvSpPr>
          <p:cNvPr id="26627" name="Content Placeholder 2"/>
          <p:cNvSpPr>
            <a:spLocks noGrp="1"/>
          </p:cNvSpPr>
          <p:nvPr>
            <p:ph idx="1"/>
          </p:nvPr>
        </p:nvSpPr>
        <p:spPr/>
        <p:txBody>
          <a:bodyPr/>
          <a:lstStyle/>
          <a:p>
            <a:endParaRPr lang="en-US" altLang="en-US" smtClean="0"/>
          </a:p>
        </p:txBody>
      </p:sp>
      <p:pic>
        <p:nvPicPr>
          <p:cNvPr id="26628" name="Picture 5" descr="09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 y="960438"/>
            <a:ext cx="8391525" cy="566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44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685800"/>
            <a:ext cx="8229600" cy="1139825"/>
          </a:xfrm>
        </p:spPr>
        <p:txBody>
          <a:bodyPr>
            <a:normAutofit fontScale="90000"/>
          </a:bodyPr>
          <a:lstStyle/>
          <a:p>
            <a:r>
              <a:rPr lang="en-US" altLang="en-US" b="1" u="sng" dirty="0" smtClean="0"/>
              <a:t>Forced Distribution</a:t>
            </a:r>
            <a:br>
              <a:rPr lang="en-US" altLang="en-US" b="1" u="sng" dirty="0" smtClean="0"/>
            </a:br>
            <a:endParaRPr lang="en-US" altLang="en-US" b="1" u="sng" dirty="0" smtClean="0"/>
          </a:p>
        </p:txBody>
      </p:sp>
      <p:sp>
        <p:nvSpPr>
          <p:cNvPr id="27651" name="Content Placeholder 2"/>
          <p:cNvSpPr>
            <a:spLocks noGrp="1"/>
          </p:cNvSpPr>
          <p:nvPr>
            <p:ph idx="1"/>
          </p:nvPr>
        </p:nvSpPr>
        <p:spPr>
          <a:xfrm>
            <a:off x="152400" y="1600200"/>
            <a:ext cx="8763000" cy="5029200"/>
          </a:xfrm>
        </p:spPr>
        <p:txBody>
          <a:bodyPr>
            <a:noAutofit/>
          </a:bodyPr>
          <a:lstStyle/>
          <a:p>
            <a:pPr algn="just">
              <a:lnSpc>
                <a:spcPct val="150000"/>
              </a:lnSpc>
            </a:pPr>
            <a:r>
              <a:rPr lang="en-US" altLang="en-US" sz="2000" dirty="0" smtClean="0">
                <a:solidFill>
                  <a:schemeClr val="tx1"/>
                </a:solidFill>
              </a:rPr>
              <a:t>In this method , the rater is asked to appraise the employee according to a </a:t>
            </a:r>
            <a:r>
              <a:rPr lang="en-US" altLang="en-US" sz="2000" b="1" dirty="0" smtClean="0">
                <a:solidFill>
                  <a:schemeClr val="tx1"/>
                </a:solidFill>
              </a:rPr>
              <a:t>predetermined distribution scale.</a:t>
            </a:r>
            <a:endParaRPr lang="en-US" altLang="en-US" sz="2000" dirty="0" smtClean="0">
              <a:solidFill>
                <a:schemeClr val="tx1"/>
              </a:solidFill>
            </a:endParaRPr>
          </a:p>
          <a:p>
            <a:pPr algn="just">
              <a:lnSpc>
                <a:spcPct val="150000"/>
              </a:lnSpc>
            </a:pPr>
            <a:r>
              <a:rPr lang="en-US" altLang="en-US" sz="2000" dirty="0" smtClean="0">
                <a:solidFill>
                  <a:schemeClr val="tx1"/>
                </a:solidFill>
              </a:rPr>
              <a:t>In this, the system rater appraises the employee on two dimensions: </a:t>
            </a:r>
            <a:r>
              <a:rPr lang="en-US" altLang="en-US" sz="2000" b="1" dirty="0" smtClean="0">
                <a:solidFill>
                  <a:schemeClr val="tx1"/>
                </a:solidFill>
              </a:rPr>
              <a:t>job performance </a:t>
            </a:r>
            <a:r>
              <a:rPr lang="en-US" altLang="en-US" sz="2000" dirty="0" smtClean="0">
                <a:solidFill>
                  <a:schemeClr val="tx1"/>
                </a:solidFill>
              </a:rPr>
              <a:t>and </a:t>
            </a:r>
            <a:r>
              <a:rPr lang="en-US" altLang="en-US" sz="2000" b="1" dirty="0" smtClean="0">
                <a:solidFill>
                  <a:schemeClr val="tx1"/>
                </a:solidFill>
              </a:rPr>
              <a:t>other factors of promotability</a:t>
            </a:r>
          </a:p>
          <a:p>
            <a:pPr algn="just">
              <a:lnSpc>
                <a:spcPct val="150000"/>
              </a:lnSpc>
            </a:pPr>
            <a:r>
              <a:rPr lang="en-IN" sz="2000" dirty="0" smtClean="0">
                <a:solidFill>
                  <a:schemeClr val="tx1"/>
                </a:solidFill>
              </a:rPr>
              <a:t>(</a:t>
            </a:r>
            <a:r>
              <a:rPr lang="en-IN" sz="2000" dirty="0">
                <a:solidFill>
                  <a:schemeClr val="tx1"/>
                </a:solidFill>
              </a:rPr>
              <a:t>1) </a:t>
            </a:r>
            <a:r>
              <a:rPr lang="en-IN" sz="2000" dirty="0" smtClean="0">
                <a:solidFill>
                  <a:srgbClr val="FF0000"/>
                </a:solidFill>
              </a:rPr>
              <a:t>effectiveness </a:t>
            </a:r>
            <a:r>
              <a:rPr lang="en-IN" sz="2000" dirty="0">
                <a:solidFill>
                  <a:srgbClr val="FF0000"/>
                </a:solidFill>
              </a:rPr>
              <a:t>as a problem solver; (2) the consistent quality of your work; (3) </a:t>
            </a:r>
            <a:r>
              <a:rPr lang="en-IN" sz="2000" dirty="0" smtClean="0">
                <a:solidFill>
                  <a:srgbClr val="FF0000"/>
                </a:solidFill>
              </a:rPr>
              <a:t>communication </a:t>
            </a:r>
            <a:r>
              <a:rPr lang="en-IN" sz="2000" dirty="0">
                <a:solidFill>
                  <a:srgbClr val="FF0000"/>
                </a:solidFill>
              </a:rPr>
              <a:t>skills; (4) </a:t>
            </a:r>
            <a:r>
              <a:rPr lang="en-IN" sz="2000" dirty="0" smtClean="0">
                <a:solidFill>
                  <a:srgbClr val="FF0000"/>
                </a:solidFill>
              </a:rPr>
              <a:t>attitude </a:t>
            </a:r>
            <a:r>
              <a:rPr lang="en-IN" sz="2000" dirty="0">
                <a:solidFill>
                  <a:srgbClr val="FF0000"/>
                </a:solidFill>
              </a:rPr>
              <a:t>on the job—and about the job; and (5) how you promote yourself in the work environment</a:t>
            </a:r>
            <a:r>
              <a:rPr lang="en-IN" sz="2000" dirty="0" smtClean="0">
                <a:solidFill>
                  <a:srgbClr val="FF0000"/>
                </a:solidFill>
              </a:rPr>
              <a:t>.)</a:t>
            </a:r>
            <a:r>
              <a:rPr lang="en-US" altLang="en-US" sz="2000" b="1" dirty="0" smtClean="0">
                <a:solidFill>
                  <a:srgbClr val="FF0000"/>
                </a:solidFill>
              </a:rPr>
              <a:t>.</a:t>
            </a:r>
          </a:p>
          <a:p>
            <a:pPr algn="just">
              <a:lnSpc>
                <a:spcPct val="150000"/>
              </a:lnSpc>
            </a:pPr>
            <a:r>
              <a:rPr lang="en-US" altLang="en-US" sz="2000" dirty="0" smtClean="0">
                <a:solidFill>
                  <a:schemeClr val="tx1"/>
                </a:solidFill>
              </a:rPr>
              <a:t>A five-point performance scale is used to describe and classify the employees. The extreme ends denote good and bad performances.</a:t>
            </a:r>
          </a:p>
          <a:p>
            <a:pPr algn="just"/>
            <a:r>
              <a:rPr lang="en-US" altLang="en-US" sz="2000" dirty="0" smtClean="0">
                <a:solidFill>
                  <a:schemeClr val="tx1"/>
                </a:solidFill>
              </a:rPr>
              <a:t> </a:t>
            </a:r>
          </a:p>
        </p:txBody>
      </p:sp>
    </p:spTree>
    <p:extLst>
      <p:ext uri="{BB962C8B-B14F-4D97-AF65-F5344CB8AC3E}">
        <p14:creationId xmlns:p14="http://schemas.microsoft.com/office/powerpoint/2010/main" val="402756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533400"/>
            <a:ext cx="7660217" cy="5745163"/>
          </a:xfrm>
        </p:spPr>
      </p:pic>
    </p:spTree>
    <p:extLst>
      <p:ext uri="{BB962C8B-B14F-4D97-AF65-F5344CB8AC3E}">
        <p14:creationId xmlns:p14="http://schemas.microsoft.com/office/powerpoint/2010/main" val="3508128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FF0000"/>
                </a:solidFill>
              </a:rPr>
              <a:t>Current appraisal method in it sectors and banks (</a:t>
            </a:r>
            <a:r>
              <a:rPr lang="en-US" sz="2400" dirty="0" err="1" smtClean="0">
                <a:solidFill>
                  <a:srgbClr val="FF0000"/>
                </a:solidFill>
              </a:rPr>
              <a:t>pvt.</a:t>
            </a:r>
            <a:r>
              <a:rPr lang="en-US" sz="2400" dirty="0" smtClean="0">
                <a:solidFill>
                  <a:srgbClr val="FF0000"/>
                </a:solidFill>
              </a:rPr>
              <a:t>)</a:t>
            </a:r>
            <a:endParaRPr lang="en-US" sz="2400" dirty="0">
              <a:solidFill>
                <a:srgbClr val="FF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237" y="1752601"/>
            <a:ext cx="7629525" cy="421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203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Modern method</a:t>
            </a:r>
            <a:endParaRPr lang="en-IN" dirty="0"/>
          </a:p>
        </p:txBody>
      </p:sp>
      <p:sp>
        <p:nvSpPr>
          <p:cNvPr id="3" name="Content Placeholder 2"/>
          <p:cNvSpPr>
            <a:spLocks noGrp="1"/>
          </p:cNvSpPr>
          <p:nvPr>
            <p:ph idx="1"/>
          </p:nvPr>
        </p:nvSpPr>
        <p:spPr/>
        <p:txBody>
          <a:bodyPr>
            <a:normAutofit lnSpcReduction="10000"/>
          </a:bodyPr>
          <a:lstStyle/>
          <a:p>
            <a:pPr algn="just"/>
            <a:r>
              <a:rPr lang="en-IN" b="1" dirty="0" smtClean="0">
                <a:solidFill>
                  <a:schemeClr val="tx1"/>
                </a:solidFill>
              </a:rPr>
              <a:t>BARS: Behaviourally Anchored Rating Scales</a:t>
            </a:r>
          </a:p>
          <a:p>
            <a:pPr algn="just">
              <a:lnSpc>
                <a:spcPct val="150000"/>
              </a:lnSpc>
            </a:pPr>
            <a:r>
              <a:rPr lang="en-IN" dirty="0" smtClean="0">
                <a:solidFill>
                  <a:schemeClr val="tx1"/>
                </a:solidFill>
              </a:rPr>
              <a:t>Scales are represented by statements of effective and ineffective behaviour.</a:t>
            </a:r>
          </a:p>
          <a:p>
            <a:pPr algn="just">
              <a:lnSpc>
                <a:spcPct val="150000"/>
              </a:lnSpc>
            </a:pPr>
            <a:r>
              <a:rPr lang="en-IN" dirty="0">
                <a:solidFill>
                  <a:schemeClr val="tx1"/>
                </a:solidFill>
              </a:rPr>
              <a:t>Behavioural descriptions exemplifying various degrees of each dimensions serve as anchors on the </a:t>
            </a:r>
            <a:r>
              <a:rPr lang="en-IN" dirty="0" smtClean="0">
                <a:solidFill>
                  <a:schemeClr val="tx1"/>
                </a:solidFill>
              </a:rPr>
              <a:t>scale.</a:t>
            </a:r>
          </a:p>
          <a:p>
            <a:pPr algn="just">
              <a:lnSpc>
                <a:spcPct val="150000"/>
              </a:lnSpc>
            </a:pPr>
            <a:r>
              <a:rPr lang="en-IN" dirty="0">
                <a:solidFill>
                  <a:schemeClr val="tx1"/>
                </a:solidFill>
              </a:rPr>
              <a:t>Designed to allow superiors to be more comfortable while giving </a:t>
            </a:r>
            <a:r>
              <a:rPr lang="en-IN" dirty="0" smtClean="0">
                <a:solidFill>
                  <a:schemeClr val="tx1"/>
                </a:solidFill>
              </a:rPr>
              <a:t>feedback.</a:t>
            </a:r>
          </a:p>
        </p:txBody>
      </p:sp>
    </p:spTree>
    <p:extLst>
      <p:ext uri="{BB962C8B-B14F-4D97-AF65-F5344CB8AC3E}">
        <p14:creationId xmlns:p14="http://schemas.microsoft.com/office/powerpoint/2010/main" val="350329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of BArs</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586345"/>
            <a:ext cx="88392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284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Steps in BARS development</a:t>
            </a:r>
          </a:p>
        </p:txBody>
      </p:sp>
      <p:sp>
        <p:nvSpPr>
          <p:cNvPr id="3" name="Content Placeholder 2"/>
          <p:cNvSpPr>
            <a:spLocks noGrp="1"/>
          </p:cNvSpPr>
          <p:nvPr>
            <p:ph idx="1"/>
          </p:nvPr>
        </p:nvSpPr>
        <p:spPr>
          <a:xfrm>
            <a:off x="228600" y="1600200"/>
            <a:ext cx="8686800" cy="5181600"/>
          </a:xfrm>
        </p:spPr>
        <p:txBody>
          <a:bodyPr>
            <a:noAutofit/>
          </a:bodyPr>
          <a:lstStyle/>
          <a:p>
            <a:pPr algn="just">
              <a:lnSpc>
                <a:spcPct val="150000"/>
              </a:lnSpc>
            </a:pPr>
            <a:r>
              <a:rPr lang="en-IN" sz="1700" b="1" dirty="0">
                <a:solidFill>
                  <a:schemeClr val="tx1"/>
                </a:solidFill>
              </a:rPr>
              <a:t>GENERATE CRITICAL INCIDENTS :</a:t>
            </a:r>
            <a:r>
              <a:rPr lang="en-IN" sz="1700" dirty="0">
                <a:solidFill>
                  <a:schemeClr val="tx1"/>
                </a:solidFill>
              </a:rPr>
              <a:t> Ask persons who know the job (job holders, supervisors) to describe specific illustrations of effective and ineffective </a:t>
            </a:r>
            <a:r>
              <a:rPr lang="en-IN" sz="1700" dirty="0" smtClean="0">
                <a:solidFill>
                  <a:schemeClr val="tx1"/>
                </a:solidFill>
              </a:rPr>
              <a:t>performance.</a:t>
            </a:r>
          </a:p>
          <a:p>
            <a:pPr algn="just">
              <a:lnSpc>
                <a:spcPct val="150000"/>
              </a:lnSpc>
            </a:pPr>
            <a:r>
              <a:rPr lang="en-IN" sz="1700" b="1" dirty="0">
                <a:solidFill>
                  <a:schemeClr val="tx1"/>
                </a:solidFill>
              </a:rPr>
              <a:t>DEVELOP PERFORMANCE DIMENSIONS </a:t>
            </a:r>
            <a:r>
              <a:rPr lang="en-IN" sz="1700" dirty="0">
                <a:solidFill>
                  <a:schemeClr val="tx1"/>
                </a:solidFill>
              </a:rPr>
              <a:t>: Have them cluster the incidents into a smaller set of 5 or 10 performance dimensions, and define each dimension. </a:t>
            </a:r>
            <a:endParaRPr lang="en-IN" sz="1700" dirty="0" smtClean="0">
              <a:solidFill>
                <a:schemeClr val="tx1"/>
              </a:solidFill>
            </a:endParaRPr>
          </a:p>
          <a:p>
            <a:pPr algn="just">
              <a:lnSpc>
                <a:spcPct val="150000"/>
              </a:lnSpc>
            </a:pPr>
            <a:r>
              <a:rPr lang="en-IN" sz="1700" dirty="0">
                <a:solidFill>
                  <a:schemeClr val="tx1"/>
                </a:solidFill>
              </a:rPr>
              <a:t> </a:t>
            </a:r>
            <a:r>
              <a:rPr lang="en-IN" sz="1700" b="1" dirty="0">
                <a:solidFill>
                  <a:schemeClr val="tx1"/>
                </a:solidFill>
              </a:rPr>
              <a:t>REALLOCATE INCIDENTS </a:t>
            </a:r>
            <a:r>
              <a:rPr lang="en-IN" sz="1700" dirty="0">
                <a:solidFill>
                  <a:schemeClr val="tx1"/>
                </a:solidFill>
              </a:rPr>
              <a:t>: Another group of people who also know the job then reallocate the original critical incidents. </a:t>
            </a:r>
            <a:endParaRPr lang="en-IN" sz="1700" dirty="0" smtClean="0">
              <a:solidFill>
                <a:schemeClr val="tx1"/>
              </a:solidFill>
            </a:endParaRPr>
          </a:p>
          <a:p>
            <a:pPr algn="just">
              <a:lnSpc>
                <a:spcPct val="150000"/>
              </a:lnSpc>
            </a:pPr>
            <a:r>
              <a:rPr lang="en-IN" sz="1700" b="1" dirty="0" smtClean="0">
                <a:solidFill>
                  <a:schemeClr val="tx1"/>
                </a:solidFill>
              </a:rPr>
              <a:t>DEVELOP </a:t>
            </a:r>
            <a:r>
              <a:rPr lang="en-IN" sz="1700" b="1" dirty="0">
                <a:solidFill>
                  <a:schemeClr val="tx1"/>
                </a:solidFill>
              </a:rPr>
              <a:t>A FINAL INSTRUMENT </a:t>
            </a:r>
            <a:r>
              <a:rPr lang="en-IN" sz="1700" dirty="0">
                <a:solidFill>
                  <a:schemeClr val="tx1"/>
                </a:solidFill>
              </a:rPr>
              <a:t>: choose about 6 or 7 of the incidents as the </a:t>
            </a:r>
            <a:r>
              <a:rPr lang="en-IN" sz="1700" dirty="0" smtClean="0">
                <a:solidFill>
                  <a:schemeClr val="tx1"/>
                </a:solidFill>
              </a:rPr>
              <a:t>dimension's  behavioural anchors.</a:t>
            </a:r>
            <a:endParaRPr lang="en-IN" sz="1700" dirty="0">
              <a:solidFill>
                <a:schemeClr val="tx1"/>
              </a:solidFill>
            </a:endParaRPr>
          </a:p>
        </p:txBody>
      </p:sp>
    </p:spTree>
    <p:extLst>
      <p:ext uri="{BB962C8B-B14F-4D97-AF65-F5344CB8AC3E}">
        <p14:creationId xmlns:p14="http://schemas.microsoft.com/office/powerpoint/2010/main" val="317223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300" dirty="0" smtClean="0">
                <a:solidFill>
                  <a:srgbClr val="FF0000"/>
                </a:solidFill>
              </a:rPr>
              <a:t>Performance dimension = </a:t>
            </a:r>
            <a:br>
              <a:rPr lang="en-IN" sz="2300" dirty="0" smtClean="0">
                <a:solidFill>
                  <a:srgbClr val="FF0000"/>
                </a:solidFill>
              </a:rPr>
            </a:br>
            <a:r>
              <a:rPr lang="en-IN" sz="2300" b="1" dirty="0" smtClean="0">
                <a:solidFill>
                  <a:srgbClr val="00B050"/>
                </a:solidFill>
              </a:rPr>
              <a:t>length  + breadth + depth + height</a:t>
            </a:r>
            <a:endParaRPr lang="en-IN" sz="2300" b="1" dirty="0">
              <a:solidFill>
                <a:srgbClr val="00B050"/>
              </a:solidFill>
            </a:endParaRPr>
          </a:p>
        </p:txBody>
      </p:sp>
      <p:sp>
        <p:nvSpPr>
          <p:cNvPr id="3" name="Content Placeholder 2"/>
          <p:cNvSpPr>
            <a:spLocks noGrp="1"/>
          </p:cNvSpPr>
          <p:nvPr>
            <p:ph idx="1"/>
          </p:nvPr>
        </p:nvSpPr>
        <p:spPr>
          <a:xfrm>
            <a:off x="457200" y="1752600"/>
            <a:ext cx="8382000" cy="4876800"/>
          </a:xfrm>
        </p:spPr>
        <p:txBody>
          <a:bodyPr>
            <a:normAutofit fontScale="85000" lnSpcReduction="20000"/>
          </a:bodyPr>
          <a:lstStyle/>
          <a:p>
            <a:pPr algn="just">
              <a:lnSpc>
                <a:spcPct val="150000"/>
              </a:lnSpc>
            </a:pPr>
            <a:r>
              <a:rPr lang="en-IN" sz="2000" dirty="0">
                <a:solidFill>
                  <a:schemeClr val="tx1"/>
                </a:solidFill>
              </a:rPr>
              <a:t>Quantity of work i.e. </a:t>
            </a:r>
            <a:r>
              <a:rPr lang="en-IN" sz="2000" dirty="0" smtClean="0">
                <a:solidFill>
                  <a:schemeClr val="tx1"/>
                </a:solidFill>
              </a:rPr>
              <a:t> </a:t>
            </a:r>
            <a:r>
              <a:rPr lang="en-IN" sz="2000" dirty="0">
                <a:solidFill>
                  <a:schemeClr val="tx1"/>
                </a:solidFill>
              </a:rPr>
              <a:t>volume of work completed by employees – </a:t>
            </a:r>
            <a:r>
              <a:rPr lang="en-IN" sz="2000" b="1" dirty="0">
                <a:solidFill>
                  <a:schemeClr val="tx1"/>
                </a:solidFill>
              </a:rPr>
              <a:t>recognises hard-working </a:t>
            </a:r>
            <a:r>
              <a:rPr lang="en-IN" sz="2000" b="1" dirty="0" smtClean="0">
                <a:solidFill>
                  <a:schemeClr val="tx1"/>
                </a:solidFill>
              </a:rPr>
              <a:t>employees.</a:t>
            </a:r>
          </a:p>
          <a:p>
            <a:pPr algn="just">
              <a:lnSpc>
                <a:spcPct val="150000"/>
              </a:lnSpc>
            </a:pPr>
            <a:endParaRPr lang="en-IN" sz="2000" b="1" dirty="0" smtClean="0">
              <a:solidFill>
                <a:schemeClr val="tx1"/>
              </a:solidFill>
            </a:endParaRPr>
          </a:p>
          <a:p>
            <a:pPr algn="just">
              <a:lnSpc>
                <a:spcPct val="150000"/>
              </a:lnSpc>
            </a:pPr>
            <a:r>
              <a:rPr lang="en-IN" sz="2000" dirty="0">
                <a:solidFill>
                  <a:schemeClr val="tx1"/>
                </a:solidFill>
              </a:rPr>
              <a:t>Timeliness of work i.e. timely delivery of work in terms of schedules, meeting deadlines, etc. – </a:t>
            </a:r>
            <a:r>
              <a:rPr lang="en-IN" sz="2000" b="1" dirty="0">
                <a:solidFill>
                  <a:schemeClr val="tx1"/>
                </a:solidFill>
              </a:rPr>
              <a:t>recognises employees who produce work on-time and meet </a:t>
            </a:r>
            <a:r>
              <a:rPr lang="en-IN" sz="2000" b="1" dirty="0" smtClean="0">
                <a:solidFill>
                  <a:schemeClr val="tx1"/>
                </a:solidFill>
              </a:rPr>
              <a:t>deadlines.</a:t>
            </a:r>
          </a:p>
          <a:p>
            <a:pPr algn="just">
              <a:lnSpc>
                <a:spcPct val="150000"/>
              </a:lnSpc>
            </a:pPr>
            <a:endParaRPr lang="en-IN" sz="2000" b="1" dirty="0">
              <a:solidFill>
                <a:schemeClr val="tx1"/>
              </a:solidFill>
            </a:endParaRPr>
          </a:p>
          <a:p>
            <a:pPr algn="just">
              <a:lnSpc>
                <a:spcPct val="150000"/>
              </a:lnSpc>
            </a:pPr>
            <a:r>
              <a:rPr lang="en-IN" sz="2000" dirty="0">
                <a:solidFill>
                  <a:schemeClr val="tx1"/>
                </a:solidFill>
              </a:rPr>
              <a:t> Quality of work i.e. the quality of work produced in terms of standards, errors, waste and rework – </a:t>
            </a:r>
            <a:r>
              <a:rPr lang="en-IN" sz="2000" b="1" dirty="0">
                <a:solidFill>
                  <a:schemeClr val="tx1"/>
                </a:solidFill>
              </a:rPr>
              <a:t>recognises employees who produce </a:t>
            </a:r>
            <a:r>
              <a:rPr lang="en-IN" sz="2000" b="1" dirty="0" smtClean="0">
                <a:solidFill>
                  <a:schemeClr val="tx1"/>
                </a:solidFill>
              </a:rPr>
              <a:t>work </a:t>
            </a:r>
            <a:r>
              <a:rPr lang="en-IN" sz="2000" b="1" dirty="0">
                <a:solidFill>
                  <a:schemeClr val="tx1"/>
                </a:solidFill>
              </a:rPr>
              <a:t>which meets standards and work with few errors or </a:t>
            </a:r>
            <a:r>
              <a:rPr lang="en-IN" sz="2000" b="1" dirty="0" smtClean="0">
                <a:solidFill>
                  <a:schemeClr val="tx1"/>
                </a:solidFill>
              </a:rPr>
              <a:t>mistakes.</a:t>
            </a:r>
          </a:p>
          <a:p>
            <a:pPr algn="just">
              <a:lnSpc>
                <a:spcPct val="150000"/>
              </a:lnSpc>
            </a:pPr>
            <a:endParaRPr lang="en-IN" sz="2000" b="1" dirty="0" smtClean="0">
              <a:solidFill>
                <a:schemeClr val="tx1"/>
              </a:solidFill>
            </a:endParaRPr>
          </a:p>
          <a:p>
            <a:pPr algn="just">
              <a:lnSpc>
                <a:spcPct val="150000"/>
              </a:lnSpc>
            </a:pPr>
            <a:r>
              <a:rPr lang="en-IN" sz="2000" dirty="0">
                <a:solidFill>
                  <a:schemeClr val="tx1"/>
                </a:solidFill>
              </a:rPr>
              <a:t>Self-Reliance i.e. recognises employees who produce work without the need for extensive supervision – </a:t>
            </a:r>
            <a:r>
              <a:rPr lang="en-IN" sz="2000" b="1" dirty="0">
                <a:solidFill>
                  <a:schemeClr val="tx1"/>
                </a:solidFill>
              </a:rPr>
              <a:t>requires a reasonable level of </a:t>
            </a:r>
            <a:r>
              <a:rPr lang="en-IN" sz="2000" b="1" dirty="0" smtClean="0">
                <a:solidFill>
                  <a:schemeClr val="tx1"/>
                </a:solidFill>
              </a:rPr>
              <a:t>support.</a:t>
            </a:r>
            <a:endParaRPr lang="en-IN" sz="2000" b="1" dirty="0">
              <a:solidFill>
                <a:schemeClr val="tx1"/>
              </a:solidFill>
            </a:endParaRPr>
          </a:p>
          <a:p>
            <a:pPr algn="just">
              <a:lnSpc>
                <a:spcPct val="150000"/>
              </a:lnSpc>
            </a:pPr>
            <a:endParaRPr lang="en-IN" sz="2000" dirty="0">
              <a:solidFill>
                <a:schemeClr val="tx1"/>
              </a:solidFill>
            </a:endParaRPr>
          </a:p>
        </p:txBody>
      </p:sp>
    </p:spTree>
    <p:extLst>
      <p:ext uri="{BB962C8B-B14F-4D97-AF65-F5344CB8AC3E}">
        <p14:creationId xmlns:p14="http://schemas.microsoft.com/office/powerpoint/2010/main" val="372116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382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87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360 degree appraisal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752600"/>
            <a:ext cx="3886200" cy="2945990"/>
          </a:xfrm>
        </p:spPr>
      </p:pic>
      <p:sp>
        <p:nvSpPr>
          <p:cNvPr id="5" name="Rectangle 4"/>
          <p:cNvSpPr/>
          <p:nvPr/>
        </p:nvSpPr>
        <p:spPr>
          <a:xfrm>
            <a:off x="533400" y="4927716"/>
            <a:ext cx="8001000" cy="1701684"/>
          </a:xfrm>
          <a:prstGeom prst="rect">
            <a:avLst/>
          </a:prstGeom>
        </p:spPr>
        <p:txBody>
          <a:bodyPr wrap="square">
            <a:spAutoFit/>
          </a:bodyPr>
          <a:lstStyle/>
          <a:p>
            <a:pPr algn="just">
              <a:lnSpc>
                <a:spcPct val="150000"/>
              </a:lnSpc>
            </a:pPr>
            <a:r>
              <a:rPr lang="en-IN" dirty="0"/>
              <a:t>In a </a:t>
            </a:r>
            <a:r>
              <a:rPr lang="en-IN" b="1" dirty="0"/>
              <a:t>360 degree appraisal</a:t>
            </a:r>
            <a:r>
              <a:rPr lang="en-IN" dirty="0"/>
              <a:t>, a staff member's work for a specific period of time, often a year, is discussed and critiqued by other employees. The </a:t>
            </a:r>
            <a:r>
              <a:rPr lang="en-IN" b="1" dirty="0"/>
              <a:t>360 degree</a:t>
            </a:r>
            <a:r>
              <a:rPr lang="en-IN" dirty="0"/>
              <a:t> process is different, in that it obtains </a:t>
            </a:r>
            <a:r>
              <a:rPr lang="en-IN" b="1" dirty="0"/>
              <a:t>feedback</a:t>
            </a:r>
            <a:r>
              <a:rPr lang="en-IN" dirty="0"/>
              <a:t> from co-workers and subordinates, instead of just from the direct supervisor.</a:t>
            </a:r>
          </a:p>
        </p:txBody>
      </p:sp>
    </p:spTree>
    <p:extLst>
      <p:ext uri="{BB962C8B-B14F-4D97-AF65-F5344CB8AC3E}">
        <p14:creationId xmlns:p14="http://schemas.microsoft.com/office/powerpoint/2010/main" val="20792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60672" cy="685799"/>
          </a:xfrm>
        </p:spPr>
        <p:txBody>
          <a:bodyPr>
            <a:normAutofit fontScale="90000"/>
          </a:bodyPr>
          <a:lstStyle/>
          <a:p>
            <a:r>
              <a:rPr lang="en-US" b="1" dirty="0" err="1"/>
              <a:t>YemBees</a:t>
            </a:r>
            <a:r>
              <a:rPr lang="en-US" b="1" dirty="0"/>
              <a:t> A story </a:t>
            </a:r>
            <a:br>
              <a:rPr lang="en-US" b="1" dirty="0"/>
            </a:br>
            <a:endParaRPr lang="en-US" dirty="0"/>
          </a:p>
        </p:txBody>
      </p:sp>
      <p:sp>
        <p:nvSpPr>
          <p:cNvPr id="3" name="Content Placeholder 2"/>
          <p:cNvSpPr>
            <a:spLocks noGrp="1"/>
          </p:cNvSpPr>
          <p:nvPr>
            <p:ph idx="1"/>
          </p:nvPr>
        </p:nvSpPr>
        <p:spPr>
          <a:xfrm>
            <a:off x="457200" y="1676400"/>
            <a:ext cx="8229600" cy="4800600"/>
          </a:xfrm>
        </p:spPr>
        <p:txBody>
          <a:bodyPr>
            <a:noAutofit/>
          </a:bodyPr>
          <a:lstStyle/>
          <a:p>
            <a:pPr algn="just">
              <a:lnSpc>
                <a:spcPct val="150000"/>
              </a:lnSpc>
            </a:pPr>
            <a:r>
              <a:rPr lang="en-US" sz="1600" dirty="0">
                <a:solidFill>
                  <a:srgbClr val="002060"/>
                </a:solidFill>
              </a:rPr>
              <a:t>With different ideas about how to do this, the beekeepers designed different approaches to improve the </a:t>
            </a:r>
            <a:r>
              <a:rPr lang="en-US" sz="1600" dirty="0" smtClean="0">
                <a:solidFill>
                  <a:srgbClr val="002060"/>
                </a:solidFill>
              </a:rPr>
              <a:t>performance </a:t>
            </a:r>
            <a:r>
              <a:rPr lang="en-US" sz="1600" dirty="0">
                <a:solidFill>
                  <a:srgbClr val="002060"/>
                </a:solidFill>
              </a:rPr>
              <a:t>of their hives</a:t>
            </a:r>
            <a:r>
              <a:rPr lang="en-US" sz="1600" dirty="0" smtClean="0">
                <a:solidFill>
                  <a:srgbClr val="002060"/>
                </a:solidFill>
              </a:rPr>
              <a:t>.</a:t>
            </a:r>
          </a:p>
          <a:p>
            <a:pPr algn="just">
              <a:lnSpc>
                <a:spcPct val="150000"/>
              </a:lnSpc>
            </a:pPr>
            <a:r>
              <a:rPr lang="en-US" sz="1600" b="1" dirty="0" err="1">
                <a:solidFill>
                  <a:srgbClr val="002060"/>
                </a:solidFill>
              </a:rPr>
              <a:t>YemBees</a:t>
            </a:r>
            <a:r>
              <a:rPr lang="en-US" sz="1600" b="1" dirty="0">
                <a:solidFill>
                  <a:srgbClr val="002060"/>
                </a:solidFill>
              </a:rPr>
              <a:t> - Beekeeper </a:t>
            </a:r>
            <a:r>
              <a:rPr lang="en-US" sz="1600" b="1" dirty="0" smtClean="0">
                <a:solidFill>
                  <a:srgbClr val="002060"/>
                </a:solidFill>
              </a:rPr>
              <a:t>1</a:t>
            </a:r>
          </a:p>
          <a:p>
            <a:pPr algn="just">
              <a:lnSpc>
                <a:spcPct val="170000"/>
              </a:lnSpc>
            </a:pPr>
            <a:r>
              <a:rPr lang="en-US" sz="1600" dirty="0">
                <a:solidFill>
                  <a:srgbClr val="002060"/>
                </a:solidFill>
              </a:rPr>
              <a:t>The first beekeeper established a bee performance management approach that measured how many flowers each bee visited.   At considerable cost to the beekeeper, an extensive measurement system was created to count the flowers each bee visited.</a:t>
            </a:r>
          </a:p>
          <a:p>
            <a:pPr algn="just">
              <a:lnSpc>
                <a:spcPct val="170000"/>
              </a:lnSpc>
            </a:pPr>
            <a:r>
              <a:rPr lang="en-US" sz="1600" dirty="0">
                <a:solidFill>
                  <a:srgbClr val="002060"/>
                </a:solidFill>
              </a:rPr>
              <a:t>The beekeeper provided feedback to each bee at midseason on his individual performance, but the bees were never told about the hive’s goal to produce more honey so that </a:t>
            </a:r>
            <a:r>
              <a:rPr lang="en-US" sz="1600" dirty="0" err="1">
                <a:solidFill>
                  <a:srgbClr val="002060"/>
                </a:solidFill>
              </a:rPr>
              <a:t>YemBees</a:t>
            </a:r>
            <a:r>
              <a:rPr lang="en-US" sz="1600" dirty="0">
                <a:solidFill>
                  <a:srgbClr val="002060"/>
                </a:solidFill>
              </a:rPr>
              <a:t> Ltd could increase honey sales.</a:t>
            </a:r>
          </a:p>
          <a:p>
            <a:pPr algn="just">
              <a:lnSpc>
                <a:spcPct val="170000"/>
              </a:lnSpc>
            </a:pPr>
            <a:r>
              <a:rPr lang="en-US" sz="1600" dirty="0">
                <a:solidFill>
                  <a:srgbClr val="002060"/>
                </a:solidFill>
              </a:rPr>
              <a:t>The beekeeper created special awards for the bees who visited the most flowers</a:t>
            </a:r>
          </a:p>
          <a:p>
            <a:pPr algn="just">
              <a:lnSpc>
                <a:spcPct val="170000"/>
              </a:lnSpc>
            </a:pPr>
            <a:endParaRPr lang="en-US" sz="1600" dirty="0">
              <a:solidFill>
                <a:srgbClr val="002060"/>
              </a:solidFill>
            </a:endParaRPr>
          </a:p>
        </p:txBody>
      </p:sp>
    </p:spTree>
    <p:extLst>
      <p:ext uri="{BB962C8B-B14F-4D97-AF65-F5344CB8AC3E}">
        <p14:creationId xmlns:p14="http://schemas.microsoft.com/office/powerpoint/2010/main" val="307073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does it work ?</a:t>
            </a:r>
            <a:endParaRPr lang="en-IN" dirty="0"/>
          </a:p>
        </p:txBody>
      </p:sp>
      <p:sp>
        <p:nvSpPr>
          <p:cNvPr id="3" name="Content Placeholder 2"/>
          <p:cNvSpPr>
            <a:spLocks noGrp="1"/>
          </p:cNvSpPr>
          <p:nvPr>
            <p:ph sz="half" idx="1"/>
          </p:nvPr>
        </p:nvSpPr>
        <p:spPr>
          <a:xfrm>
            <a:off x="228600" y="1752600"/>
            <a:ext cx="3460072" cy="4407408"/>
          </a:xfrm>
        </p:spPr>
        <p:txBody>
          <a:bodyPr>
            <a:normAutofit/>
          </a:bodyPr>
          <a:lstStyle/>
          <a:p>
            <a:pPr algn="just">
              <a:lnSpc>
                <a:spcPct val="150000"/>
              </a:lnSpc>
            </a:pPr>
            <a:r>
              <a:rPr lang="en-IN" sz="1800" dirty="0">
                <a:solidFill>
                  <a:schemeClr val="tx1"/>
                </a:solidFill>
              </a:rPr>
              <a:t>Most often, information solicited in a </a:t>
            </a:r>
            <a:r>
              <a:rPr lang="en-IN" sz="1800" b="1" dirty="0">
                <a:solidFill>
                  <a:schemeClr val="tx1"/>
                </a:solidFill>
              </a:rPr>
              <a:t>360</a:t>
            </a:r>
            <a:r>
              <a:rPr lang="en-IN" sz="1800" dirty="0">
                <a:solidFill>
                  <a:schemeClr val="tx1"/>
                </a:solidFill>
              </a:rPr>
              <a:t>-</a:t>
            </a:r>
            <a:r>
              <a:rPr lang="en-IN" sz="1800" b="1" dirty="0">
                <a:solidFill>
                  <a:schemeClr val="tx1"/>
                </a:solidFill>
              </a:rPr>
              <a:t>degree</a:t>
            </a:r>
            <a:r>
              <a:rPr lang="en-IN" sz="1800" dirty="0">
                <a:solidFill>
                  <a:schemeClr val="tx1"/>
                </a:solidFill>
              </a:rPr>
              <a:t> feedback process will include feedback from an employee's subordinates, peers (colleagues), and supervisor(s), as well as a self-</a:t>
            </a:r>
            <a:r>
              <a:rPr lang="en-IN" sz="1800" b="1" dirty="0">
                <a:solidFill>
                  <a:schemeClr val="tx1"/>
                </a:solidFill>
              </a:rPr>
              <a:t>evaluation</a:t>
            </a:r>
            <a:r>
              <a:rPr lang="en-IN" sz="1800" dirty="0">
                <a:solidFill>
                  <a:schemeClr val="tx1"/>
                </a:solidFill>
              </a:rPr>
              <a:t> by the employee him or herself.</a:t>
            </a:r>
          </a:p>
        </p:txBody>
      </p:sp>
      <p:sp>
        <p:nvSpPr>
          <p:cNvPr id="4" name="Content Placeholder 3"/>
          <p:cNvSpPr>
            <a:spLocks noGrp="1"/>
          </p:cNvSpPr>
          <p:nvPr>
            <p:ph sz="half" idx="2"/>
          </p:nvPr>
        </p:nvSpPr>
        <p:spPr/>
        <p:txBody>
          <a:bodyPr>
            <a:normAutofit/>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00200"/>
            <a:ext cx="538941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62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Assessment centre</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US" sz="2000" dirty="0">
                <a:solidFill>
                  <a:schemeClr val="tx1"/>
                </a:solidFill>
              </a:rPr>
              <a:t>An </a:t>
            </a:r>
            <a:r>
              <a:rPr lang="en-US" sz="2000" b="1" dirty="0">
                <a:solidFill>
                  <a:schemeClr val="tx1"/>
                </a:solidFill>
              </a:rPr>
              <a:t>Assessment Center</a:t>
            </a:r>
            <a:r>
              <a:rPr lang="en-US" sz="2000" dirty="0">
                <a:solidFill>
                  <a:schemeClr val="tx1"/>
                </a:solidFill>
              </a:rPr>
              <a:t> consists of a standardized evaluation of behavior based on multiple evaluations including: </a:t>
            </a:r>
            <a:endParaRPr lang="en-US" sz="2000" dirty="0" smtClean="0">
              <a:solidFill>
                <a:schemeClr val="tx1"/>
              </a:solidFill>
            </a:endParaRPr>
          </a:p>
          <a:p>
            <a:pPr algn="just">
              <a:lnSpc>
                <a:spcPct val="150000"/>
              </a:lnSpc>
            </a:pPr>
            <a:r>
              <a:rPr lang="en-US" sz="2000" dirty="0" smtClean="0">
                <a:solidFill>
                  <a:schemeClr val="tx1"/>
                </a:solidFill>
              </a:rPr>
              <a:t>job-related </a:t>
            </a:r>
            <a:r>
              <a:rPr lang="en-US" sz="2000" dirty="0">
                <a:solidFill>
                  <a:schemeClr val="tx1"/>
                </a:solidFill>
              </a:rPr>
              <a:t>simulations, </a:t>
            </a:r>
            <a:endParaRPr lang="en-US" sz="2000" dirty="0" smtClean="0">
              <a:solidFill>
                <a:schemeClr val="tx1"/>
              </a:solidFill>
            </a:endParaRPr>
          </a:p>
          <a:p>
            <a:pPr algn="just">
              <a:lnSpc>
                <a:spcPct val="150000"/>
              </a:lnSpc>
            </a:pPr>
            <a:r>
              <a:rPr lang="en-US" sz="2000" dirty="0" smtClean="0">
                <a:solidFill>
                  <a:schemeClr val="tx1"/>
                </a:solidFill>
              </a:rPr>
              <a:t>interviews</a:t>
            </a:r>
            <a:r>
              <a:rPr lang="en-US" sz="2000" dirty="0">
                <a:solidFill>
                  <a:schemeClr val="tx1"/>
                </a:solidFill>
              </a:rPr>
              <a:t>, and/or psychological tests. </a:t>
            </a:r>
            <a:endParaRPr lang="en-US" sz="2000" dirty="0" smtClean="0">
              <a:solidFill>
                <a:schemeClr val="tx1"/>
              </a:solidFill>
            </a:endParaRPr>
          </a:p>
          <a:p>
            <a:pPr algn="just">
              <a:lnSpc>
                <a:spcPct val="150000"/>
              </a:lnSpc>
            </a:pPr>
            <a:endParaRPr lang="en-US" sz="2000" dirty="0">
              <a:solidFill>
                <a:schemeClr val="tx1"/>
              </a:solidFill>
            </a:endParaRPr>
          </a:p>
          <a:p>
            <a:pPr algn="just">
              <a:lnSpc>
                <a:spcPct val="150000"/>
              </a:lnSpc>
            </a:pPr>
            <a:r>
              <a:rPr lang="en-US" sz="2000" dirty="0" smtClean="0">
                <a:solidFill>
                  <a:schemeClr val="tx1"/>
                </a:solidFill>
              </a:rPr>
              <a:t>Job </a:t>
            </a:r>
            <a:r>
              <a:rPr lang="en-US" sz="2000" dirty="0">
                <a:solidFill>
                  <a:schemeClr val="tx1"/>
                </a:solidFill>
              </a:rPr>
              <a:t>Simulations are used to evaluate candidates on </a:t>
            </a:r>
            <a:r>
              <a:rPr lang="en-US" sz="2000" b="1" dirty="0">
                <a:solidFill>
                  <a:schemeClr val="tx1"/>
                </a:solidFill>
              </a:rPr>
              <a:t>behaviors relevant to the most critical aspects </a:t>
            </a:r>
            <a:r>
              <a:rPr lang="en-US" sz="2000" dirty="0">
                <a:solidFill>
                  <a:schemeClr val="tx1"/>
                </a:solidFill>
              </a:rPr>
              <a:t>(or competencies) of the job.</a:t>
            </a:r>
            <a:endParaRPr lang="en-IN" sz="2000" dirty="0">
              <a:solidFill>
                <a:schemeClr val="tx1"/>
              </a:solidFill>
            </a:endParaRPr>
          </a:p>
        </p:txBody>
      </p:sp>
    </p:spTree>
    <p:extLst>
      <p:ext uri="{BB962C8B-B14F-4D97-AF65-F5344CB8AC3E}">
        <p14:creationId xmlns:p14="http://schemas.microsoft.com/office/powerpoint/2010/main" val="9486999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Assessment centre</a:t>
            </a:r>
            <a:endParaRPr lang="en-US" dirty="0"/>
          </a:p>
        </p:txBody>
      </p:sp>
      <p:sp>
        <p:nvSpPr>
          <p:cNvPr id="3" name="Content Placeholder 2"/>
          <p:cNvSpPr>
            <a:spLocks noGrp="1"/>
          </p:cNvSpPr>
          <p:nvPr>
            <p:ph idx="1"/>
          </p:nvPr>
        </p:nvSpPr>
        <p:spPr>
          <a:xfrm>
            <a:off x="152400" y="1600200"/>
            <a:ext cx="8763000" cy="5029200"/>
          </a:xfrm>
        </p:spPr>
        <p:txBody>
          <a:bodyPr>
            <a:noAutofit/>
          </a:bodyPr>
          <a:lstStyle/>
          <a:p>
            <a:pPr algn="just">
              <a:lnSpc>
                <a:spcPct val="150000"/>
              </a:lnSpc>
            </a:pPr>
            <a:r>
              <a:rPr lang="en-US" sz="1500" b="1" dirty="0" smtClean="0">
                <a:solidFill>
                  <a:schemeClr val="tx1"/>
                </a:solidFill>
              </a:rPr>
              <a:t>Role Play:  </a:t>
            </a:r>
            <a:r>
              <a:rPr lang="en-US" sz="1500" dirty="0" smtClean="0">
                <a:solidFill>
                  <a:schemeClr val="tx1"/>
                </a:solidFill>
              </a:rPr>
              <a:t>A </a:t>
            </a:r>
            <a:r>
              <a:rPr lang="en-US" sz="1500" dirty="0">
                <a:solidFill>
                  <a:schemeClr val="tx1"/>
                </a:solidFill>
              </a:rPr>
              <a:t>role-play exercise is an assessment activity in which candidates act out an imaginary scenario that </a:t>
            </a:r>
            <a:r>
              <a:rPr lang="en-US" sz="1500" b="1" dirty="0">
                <a:solidFill>
                  <a:schemeClr val="tx1"/>
                </a:solidFill>
              </a:rPr>
              <a:t>closely mirrors a situation that could occur in the job they have applied for. </a:t>
            </a:r>
            <a:endParaRPr lang="en-US" sz="1500" b="1" dirty="0" smtClean="0">
              <a:solidFill>
                <a:schemeClr val="tx1"/>
              </a:solidFill>
            </a:endParaRPr>
          </a:p>
          <a:p>
            <a:pPr algn="just">
              <a:lnSpc>
                <a:spcPct val="150000"/>
              </a:lnSpc>
            </a:pPr>
            <a:r>
              <a:rPr lang="en-US" sz="1500" dirty="0" smtClean="0">
                <a:solidFill>
                  <a:schemeClr val="tx1"/>
                </a:solidFill>
              </a:rPr>
              <a:t>often </a:t>
            </a:r>
            <a:r>
              <a:rPr lang="en-US" sz="1500" dirty="0">
                <a:solidFill>
                  <a:schemeClr val="tx1"/>
                </a:solidFill>
              </a:rPr>
              <a:t>this will be the </a:t>
            </a:r>
            <a:r>
              <a:rPr lang="en-US" sz="1500" b="1" dirty="0">
                <a:solidFill>
                  <a:schemeClr val="tx1"/>
                </a:solidFill>
              </a:rPr>
              <a:t>line manager </a:t>
            </a:r>
            <a:r>
              <a:rPr lang="en-US" sz="1500" dirty="0">
                <a:solidFill>
                  <a:schemeClr val="tx1"/>
                </a:solidFill>
              </a:rPr>
              <a:t>for one of the roles that’s being recruited. </a:t>
            </a:r>
            <a:endParaRPr lang="en-US" sz="1500" dirty="0" smtClean="0">
              <a:solidFill>
                <a:schemeClr val="tx1"/>
              </a:solidFill>
            </a:endParaRPr>
          </a:p>
          <a:p>
            <a:pPr algn="just">
              <a:lnSpc>
                <a:spcPct val="150000"/>
              </a:lnSpc>
            </a:pPr>
            <a:r>
              <a:rPr lang="en-US" sz="1500" dirty="0" smtClean="0">
                <a:solidFill>
                  <a:schemeClr val="tx1"/>
                </a:solidFill>
              </a:rPr>
              <a:t>The employee will </a:t>
            </a:r>
            <a:r>
              <a:rPr lang="en-US" sz="1500" dirty="0">
                <a:solidFill>
                  <a:schemeClr val="tx1"/>
                </a:solidFill>
              </a:rPr>
              <a:t>be given a briefing document that outlines the scenario and your objectives and will be given </a:t>
            </a:r>
            <a:r>
              <a:rPr lang="en-US" sz="1500" b="1" dirty="0">
                <a:solidFill>
                  <a:schemeClr val="tx1"/>
                </a:solidFill>
              </a:rPr>
              <a:t>20-30 minutes to prepare. </a:t>
            </a:r>
            <a:endParaRPr lang="en-US" sz="1500" b="1" dirty="0" smtClean="0">
              <a:solidFill>
                <a:schemeClr val="tx1"/>
              </a:solidFill>
            </a:endParaRPr>
          </a:p>
          <a:p>
            <a:pPr algn="just">
              <a:lnSpc>
                <a:spcPct val="150000"/>
              </a:lnSpc>
            </a:pPr>
            <a:r>
              <a:rPr lang="en-US" sz="1500" dirty="0" smtClean="0">
                <a:solidFill>
                  <a:schemeClr val="tx1"/>
                </a:solidFill>
              </a:rPr>
              <a:t>At </a:t>
            </a:r>
            <a:r>
              <a:rPr lang="en-US" sz="1500" dirty="0">
                <a:solidFill>
                  <a:schemeClr val="tx1"/>
                </a:solidFill>
              </a:rPr>
              <a:t>the end of the exercise you will be scored on your performance and that feedback will be factored in to the cumulative results of the interview/assessment </a:t>
            </a:r>
            <a:r>
              <a:rPr lang="en-US" sz="1500" dirty="0" err="1">
                <a:solidFill>
                  <a:schemeClr val="tx1"/>
                </a:solidFill>
              </a:rPr>
              <a:t>centre</a:t>
            </a:r>
            <a:r>
              <a:rPr lang="en-US" sz="1500" dirty="0" smtClean="0">
                <a:solidFill>
                  <a:schemeClr val="tx1"/>
                </a:solidFill>
              </a:rPr>
              <a:t>.</a:t>
            </a:r>
            <a:r>
              <a:rPr lang="en-US" sz="1500" b="1" dirty="0">
                <a:solidFill>
                  <a:schemeClr val="tx1"/>
                </a:solidFill>
              </a:rPr>
              <a:t> </a:t>
            </a:r>
          </a:p>
          <a:p>
            <a:pPr algn="just">
              <a:lnSpc>
                <a:spcPct val="150000"/>
              </a:lnSpc>
            </a:pPr>
            <a:r>
              <a:rPr lang="en-US" sz="1500" b="1" dirty="0" smtClean="0">
                <a:solidFill>
                  <a:schemeClr val="tx1"/>
                </a:solidFill>
              </a:rPr>
              <a:t>Example </a:t>
            </a:r>
            <a:r>
              <a:rPr lang="en-US" sz="1500" b="1" dirty="0">
                <a:solidFill>
                  <a:schemeClr val="tx1"/>
                </a:solidFill>
              </a:rPr>
              <a:t>role-play exercise 1 – The Angry Customer</a:t>
            </a:r>
          </a:p>
          <a:p>
            <a:pPr algn="just">
              <a:lnSpc>
                <a:spcPct val="150000"/>
              </a:lnSpc>
            </a:pPr>
            <a:r>
              <a:rPr lang="en-US" sz="1500" b="1" dirty="0">
                <a:solidFill>
                  <a:schemeClr val="tx1"/>
                </a:solidFill>
              </a:rPr>
              <a:t>“</a:t>
            </a:r>
            <a:r>
              <a:rPr lang="en-US" sz="1400" b="1" dirty="0">
                <a:solidFill>
                  <a:schemeClr val="tx1"/>
                </a:solidFill>
              </a:rPr>
              <a:t>You are the sales manager of a small firm. You receive a telephone call from an angry customer who bought a home security system from your company but is not happy with it. They are now threatening to take their story to a consumer watchdog and to the trading standards ombudsman. Your objective is to resolve the issue with the minimum damage to the company (both financially &amp; in terms of our reputation). Plan your response and prepare to call the customer.”</a:t>
            </a:r>
            <a:endParaRPr lang="en-US" sz="1400" dirty="0">
              <a:solidFill>
                <a:schemeClr val="tx1"/>
              </a:solidFill>
            </a:endParaRPr>
          </a:p>
          <a:p>
            <a:pPr algn="just">
              <a:lnSpc>
                <a:spcPct val="150000"/>
              </a:lnSpc>
            </a:pPr>
            <a:endParaRPr lang="en-US" sz="1400" b="1" dirty="0">
              <a:solidFill>
                <a:schemeClr val="tx1"/>
              </a:solidFill>
            </a:endParaRPr>
          </a:p>
          <a:p>
            <a:pPr algn="just">
              <a:lnSpc>
                <a:spcPct val="150000"/>
              </a:lnSpc>
            </a:pPr>
            <a:endParaRPr lang="en-US" sz="1500" dirty="0">
              <a:solidFill>
                <a:schemeClr val="tx1"/>
              </a:solidFill>
            </a:endParaRPr>
          </a:p>
        </p:txBody>
      </p:sp>
    </p:spTree>
    <p:extLst>
      <p:ext uri="{BB962C8B-B14F-4D97-AF65-F5344CB8AC3E}">
        <p14:creationId xmlns:p14="http://schemas.microsoft.com/office/powerpoint/2010/main" val="59569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Assessment centre</a:t>
            </a:r>
            <a:endParaRPr lang="en-US" dirty="0"/>
          </a:p>
        </p:txBody>
      </p:sp>
      <p:sp>
        <p:nvSpPr>
          <p:cNvPr id="3" name="Content Placeholder 2"/>
          <p:cNvSpPr>
            <a:spLocks noGrp="1"/>
          </p:cNvSpPr>
          <p:nvPr>
            <p:ph idx="1"/>
          </p:nvPr>
        </p:nvSpPr>
        <p:spPr>
          <a:xfrm>
            <a:off x="457200" y="1752600"/>
            <a:ext cx="8229600" cy="4876800"/>
          </a:xfrm>
        </p:spPr>
        <p:txBody>
          <a:bodyPr>
            <a:noAutofit/>
          </a:bodyPr>
          <a:lstStyle/>
          <a:p>
            <a:pPr algn="just">
              <a:lnSpc>
                <a:spcPct val="160000"/>
              </a:lnSpc>
            </a:pPr>
            <a:r>
              <a:rPr lang="en-US" sz="1600" b="1" dirty="0" smtClean="0">
                <a:solidFill>
                  <a:schemeClr val="tx1"/>
                </a:solidFill>
                <a:hlinkClick r:id="rId2" tooltip="The In-Tray Exercise: A Step-By-Step Guide To Success (Includes Example Practice Test)"/>
              </a:rPr>
              <a:t>The </a:t>
            </a:r>
            <a:r>
              <a:rPr lang="en-US" sz="1600" b="1" dirty="0">
                <a:solidFill>
                  <a:schemeClr val="tx1"/>
                </a:solidFill>
                <a:hlinkClick r:id="rId2" tooltip="The In-Tray Exercise: A Step-By-Step Guide To Success (Includes Example Practice Test)"/>
              </a:rPr>
              <a:t>in-tray </a:t>
            </a:r>
            <a:r>
              <a:rPr lang="en-US" sz="1600" b="1" dirty="0" smtClean="0">
                <a:solidFill>
                  <a:schemeClr val="tx1"/>
                </a:solidFill>
                <a:hlinkClick r:id="rId2" tooltip="The In-Tray Exercise: A Step-By-Step Guide To Success (Includes Example Practice Test)"/>
              </a:rPr>
              <a:t>exercise</a:t>
            </a:r>
            <a:r>
              <a:rPr lang="en-US" sz="1600" b="1" dirty="0" smtClean="0">
                <a:solidFill>
                  <a:schemeClr val="tx1"/>
                </a:solidFill>
              </a:rPr>
              <a:t>:  </a:t>
            </a:r>
            <a:r>
              <a:rPr lang="en-US" sz="1600" dirty="0">
                <a:solidFill>
                  <a:schemeClr val="tx1"/>
                </a:solidFill>
              </a:rPr>
              <a:t> </a:t>
            </a:r>
            <a:r>
              <a:rPr lang="en-US" sz="1600" dirty="0" smtClean="0">
                <a:solidFill>
                  <a:schemeClr val="tx1"/>
                </a:solidFill>
              </a:rPr>
              <a:t>it helps the rater to know how the </a:t>
            </a:r>
            <a:r>
              <a:rPr lang="en-US" sz="1600" dirty="0" err="1" smtClean="0">
                <a:solidFill>
                  <a:schemeClr val="tx1"/>
                </a:solidFill>
              </a:rPr>
              <a:t>ratee</a:t>
            </a:r>
            <a:r>
              <a:rPr lang="en-US" sz="1600" dirty="0" smtClean="0">
                <a:solidFill>
                  <a:schemeClr val="tx1"/>
                </a:solidFill>
              </a:rPr>
              <a:t> (employee) would </a:t>
            </a:r>
            <a:r>
              <a:rPr lang="en-US" sz="1600" dirty="0">
                <a:solidFill>
                  <a:schemeClr val="tx1"/>
                </a:solidFill>
              </a:rPr>
              <a:t>approach a typical workday scenario.) </a:t>
            </a:r>
            <a:endParaRPr lang="en-US" sz="1600" dirty="0" smtClean="0">
              <a:solidFill>
                <a:schemeClr val="tx1"/>
              </a:solidFill>
            </a:endParaRPr>
          </a:p>
          <a:p>
            <a:pPr algn="just">
              <a:lnSpc>
                <a:spcPct val="160000"/>
              </a:lnSpc>
            </a:pPr>
            <a:r>
              <a:rPr lang="en-US" sz="1600" dirty="0" smtClean="0">
                <a:solidFill>
                  <a:schemeClr val="tx1"/>
                </a:solidFill>
              </a:rPr>
              <a:t>The </a:t>
            </a:r>
            <a:r>
              <a:rPr lang="en-US" sz="1600" dirty="0">
                <a:solidFill>
                  <a:schemeClr val="tx1"/>
                </a:solidFill>
              </a:rPr>
              <a:t>in-tray exercise is an assessment activity that’s widely used by employers to measure candidates’ </a:t>
            </a:r>
            <a:r>
              <a:rPr lang="en-US" sz="1600" b="1" dirty="0">
                <a:solidFill>
                  <a:schemeClr val="tx1"/>
                </a:solidFill>
              </a:rPr>
              <a:t>suitability for a job.</a:t>
            </a:r>
            <a:r>
              <a:rPr lang="en-US" sz="1600" dirty="0">
                <a:solidFill>
                  <a:schemeClr val="tx1"/>
                </a:solidFill>
              </a:rPr>
              <a:t> </a:t>
            </a:r>
            <a:endParaRPr lang="en-US" sz="1600" dirty="0" smtClean="0">
              <a:solidFill>
                <a:schemeClr val="tx1"/>
              </a:solidFill>
            </a:endParaRPr>
          </a:p>
          <a:p>
            <a:pPr algn="just">
              <a:lnSpc>
                <a:spcPct val="160000"/>
              </a:lnSpc>
            </a:pPr>
            <a:r>
              <a:rPr lang="en-US" sz="1600" dirty="0" smtClean="0">
                <a:solidFill>
                  <a:schemeClr val="tx1"/>
                </a:solidFill>
              </a:rPr>
              <a:t>It’s </a:t>
            </a:r>
            <a:r>
              <a:rPr lang="en-US" sz="1600" dirty="0">
                <a:solidFill>
                  <a:schemeClr val="tx1"/>
                </a:solidFill>
              </a:rPr>
              <a:t>a </a:t>
            </a:r>
            <a:r>
              <a:rPr lang="en-US" sz="1600" b="1" dirty="0">
                <a:solidFill>
                  <a:schemeClr val="tx1"/>
                </a:solidFill>
              </a:rPr>
              <a:t>business simulation</a:t>
            </a:r>
            <a:r>
              <a:rPr lang="en-US" sz="1600" dirty="0">
                <a:solidFill>
                  <a:schemeClr val="tx1"/>
                </a:solidFill>
              </a:rPr>
              <a:t> where you play a member of staff who has to deal with the workload of a typical day</a:t>
            </a:r>
            <a:r>
              <a:rPr lang="en-US" sz="1600" dirty="0" smtClean="0">
                <a:solidFill>
                  <a:schemeClr val="tx1"/>
                </a:solidFill>
              </a:rPr>
              <a:t>.</a:t>
            </a:r>
            <a:r>
              <a:rPr lang="en-US" sz="1600" b="1" dirty="0">
                <a:solidFill>
                  <a:schemeClr val="tx1"/>
                </a:solidFill>
              </a:rPr>
              <a:t> </a:t>
            </a:r>
          </a:p>
          <a:p>
            <a:pPr algn="just">
              <a:lnSpc>
                <a:spcPct val="160000"/>
              </a:lnSpc>
            </a:pPr>
            <a:r>
              <a:rPr lang="en-US" sz="1600" b="1" dirty="0" smtClean="0">
                <a:solidFill>
                  <a:schemeClr val="tx1"/>
                </a:solidFill>
              </a:rPr>
              <a:t>What </a:t>
            </a:r>
            <a:r>
              <a:rPr lang="en-US" sz="1600" b="1" dirty="0">
                <a:solidFill>
                  <a:schemeClr val="tx1"/>
                </a:solidFill>
              </a:rPr>
              <a:t>does the in-tray exercise measure?’</a:t>
            </a:r>
          </a:p>
          <a:p>
            <a:pPr algn="just">
              <a:lnSpc>
                <a:spcPct val="160000"/>
              </a:lnSpc>
            </a:pPr>
            <a:r>
              <a:rPr lang="en-US" sz="1600" dirty="0">
                <a:solidFill>
                  <a:schemeClr val="tx1"/>
                </a:solidFill>
              </a:rPr>
              <a:t>The in-tray exercise measures your analytical skills, communication skills,  written skills, delegation skills and business acumen. At the beginning of your in-tray exercise you will receive background information about the imaginary scenario to help build a clearer picture and to give you context.</a:t>
            </a:r>
            <a:endParaRPr lang="en-US" sz="1600" b="1" dirty="0">
              <a:solidFill>
                <a:schemeClr val="tx1"/>
              </a:solidFill>
            </a:endParaRPr>
          </a:p>
          <a:p>
            <a:pPr>
              <a:lnSpc>
                <a:spcPct val="160000"/>
              </a:lnSpc>
            </a:pPr>
            <a:endParaRPr lang="en-US" sz="1600" dirty="0"/>
          </a:p>
        </p:txBody>
      </p:sp>
    </p:spTree>
    <p:extLst>
      <p:ext uri="{BB962C8B-B14F-4D97-AF65-F5344CB8AC3E}">
        <p14:creationId xmlns:p14="http://schemas.microsoft.com/office/powerpoint/2010/main" val="58639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review and hra method</a:t>
            </a:r>
            <a:endParaRPr lang="en-US" dirty="0"/>
          </a:p>
        </p:txBody>
      </p:sp>
      <p:sp>
        <p:nvSpPr>
          <p:cNvPr id="3" name="Content Placeholder 2"/>
          <p:cNvSpPr>
            <a:spLocks noGrp="1"/>
          </p:cNvSpPr>
          <p:nvPr>
            <p:ph idx="1"/>
          </p:nvPr>
        </p:nvSpPr>
        <p:spPr/>
        <p:txBody>
          <a:bodyPr>
            <a:normAutofit lnSpcReduction="10000"/>
          </a:bodyPr>
          <a:lstStyle/>
          <a:p>
            <a:pPr marL="114300" indent="0" algn="just">
              <a:lnSpc>
                <a:spcPct val="150000"/>
              </a:lnSpc>
              <a:buNone/>
            </a:pPr>
            <a:r>
              <a:rPr lang="en-US" sz="2000" b="1" dirty="0" smtClean="0">
                <a:solidFill>
                  <a:schemeClr val="tx1"/>
                </a:solidFill>
              </a:rPr>
              <a:t>Field Review Method</a:t>
            </a:r>
            <a:r>
              <a:rPr lang="en-US" sz="2000" dirty="0" smtClean="0">
                <a:solidFill>
                  <a:schemeClr val="tx1"/>
                </a:solidFill>
              </a:rPr>
              <a:t>:  Here the one of the assessor rom corporate office will assess the performance of employees.</a:t>
            </a:r>
          </a:p>
          <a:p>
            <a:pPr algn="just">
              <a:lnSpc>
                <a:spcPct val="150000"/>
              </a:lnSpc>
            </a:pPr>
            <a:r>
              <a:rPr lang="en-US" sz="2000" dirty="0" smtClean="0">
                <a:solidFill>
                  <a:schemeClr val="tx1"/>
                </a:solidFill>
              </a:rPr>
              <a:t>Here the assessor reviews the records and hold an interview with the rate.</a:t>
            </a:r>
          </a:p>
          <a:p>
            <a:pPr algn="just">
              <a:lnSpc>
                <a:spcPct val="150000"/>
              </a:lnSpc>
            </a:pPr>
            <a:r>
              <a:rPr lang="en-US" sz="2000" dirty="0" smtClean="0">
                <a:solidFill>
                  <a:schemeClr val="tx1"/>
                </a:solidFill>
              </a:rPr>
              <a:t>It is primarily use for promotional decision at the managerial level.</a:t>
            </a:r>
          </a:p>
          <a:p>
            <a:pPr marL="114300" indent="0" algn="just">
              <a:lnSpc>
                <a:spcPct val="150000"/>
              </a:lnSpc>
              <a:buNone/>
            </a:pPr>
            <a:r>
              <a:rPr lang="en-US" sz="2000" b="1" dirty="0" smtClean="0">
                <a:solidFill>
                  <a:schemeClr val="tx1"/>
                </a:solidFill>
              </a:rPr>
              <a:t>HRA / Cost Accounting Method</a:t>
            </a:r>
            <a:r>
              <a:rPr lang="en-US" sz="2000" dirty="0" smtClean="0">
                <a:solidFill>
                  <a:schemeClr val="tx1"/>
                </a:solidFill>
              </a:rPr>
              <a:t>: this method evaluates performance from the monetary returns the employee yields to his or her organisation.</a:t>
            </a:r>
            <a:endParaRPr lang="en-US" sz="2000" dirty="0">
              <a:solidFill>
                <a:schemeClr val="tx1"/>
              </a:solidFill>
            </a:endParaRPr>
          </a:p>
        </p:txBody>
      </p:sp>
    </p:spTree>
    <p:extLst>
      <p:ext uri="{BB962C8B-B14F-4D97-AF65-F5344CB8AC3E}">
        <p14:creationId xmlns:p14="http://schemas.microsoft.com/office/powerpoint/2010/main" val="38827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533400"/>
            <a:ext cx="8260672" cy="914399"/>
          </a:xfrm>
        </p:spPr>
        <p:txBody>
          <a:bodyPr>
            <a:normAutofit fontScale="90000"/>
          </a:bodyPr>
          <a:lstStyle/>
          <a:p>
            <a:r>
              <a:rPr lang="en-US" b="1" dirty="0"/>
              <a:t>Potential appraisal </a:t>
            </a:r>
            <a:br>
              <a:rPr lang="en-US" b="1"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992887"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72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FF0000"/>
                </a:solidFill>
              </a:rPr>
              <a:t>What are the techniques for potential appraisal</a:t>
            </a:r>
            <a:endParaRPr lang="en-US" sz="2400" dirty="0">
              <a:solidFill>
                <a:srgbClr val="FF0000"/>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12191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7798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079507"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856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534400"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13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FF0000"/>
                </a:solidFill>
              </a:rPr>
              <a:t>Errors </a:t>
            </a:r>
            <a:r>
              <a:rPr lang="en-US" sz="2400" smtClean="0">
                <a:solidFill>
                  <a:srgbClr val="FF0000"/>
                </a:solidFill>
              </a:rPr>
              <a:t>/ BIASES in </a:t>
            </a:r>
            <a:r>
              <a:rPr lang="en-US" sz="2400" dirty="0" smtClean="0">
                <a:solidFill>
                  <a:srgbClr val="FF0000"/>
                </a:solidFill>
              </a:rPr>
              <a:t>appraisal</a:t>
            </a:r>
            <a:endParaRPr lang="en-US" sz="240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7976298"/>
              </p:ext>
            </p:extLst>
          </p:nvPr>
        </p:nvGraphicFramePr>
        <p:xfrm>
          <a:off x="457200" y="1752600"/>
          <a:ext cx="8229600" cy="4953000"/>
        </p:xfrm>
        <a:graphic>
          <a:graphicData uri="http://schemas.openxmlformats.org/drawingml/2006/table">
            <a:tbl>
              <a:tblPr firstRow="1" bandRow="1">
                <a:tableStyleId>{21E4AEA4-8DFA-4A89-87EB-49C32662AFE0}</a:tableStyleId>
              </a:tblPr>
              <a:tblGrid>
                <a:gridCol w="1981200"/>
                <a:gridCol w="6248400"/>
              </a:tblGrid>
              <a:tr h="370840">
                <a:tc>
                  <a:txBody>
                    <a:bodyPr/>
                    <a:lstStyle/>
                    <a:p>
                      <a:pPr algn="ctr"/>
                      <a:r>
                        <a:rPr lang="en-US" sz="1800" dirty="0" smtClean="0"/>
                        <a:t>Error type</a:t>
                      </a:r>
                      <a:endParaRPr lang="en-US" sz="1800" dirty="0"/>
                    </a:p>
                  </a:txBody>
                  <a:tcPr/>
                </a:tc>
                <a:tc>
                  <a:txBody>
                    <a:bodyPr/>
                    <a:lstStyle/>
                    <a:p>
                      <a:pPr algn="ctr"/>
                      <a:r>
                        <a:rPr lang="en-US" sz="1800" dirty="0" smtClean="0"/>
                        <a:t>features</a:t>
                      </a:r>
                      <a:endParaRPr lang="en-US" sz="1800" dirty="0"/>
                    </a:p>
                  </a:txBody>
                  <a:tcPr/>
                </a:tc>
              </a:tr>
              <a:tr h="370840">
                <a:tc>
                  <a:txBody>
                    <a:bodyPr/>
                    <a:lstStyle/>
                    <a:p>
                      <a:pPr algn="just"/>
                      <a:r>
                        <a:rPr lang="en-US" sz="1800" dirty="0" smtClean="0"/>
                        <a:t>Halo effect</a:t>
                      </a:r>
                      <a:endParaRPr lang="en-US" sz="1800" dirty="0"/>
                    </a:p>
                  </a:txBody>
                  <a:tcPr/>
                </a:tc>
                <a:tc>
                  <a:txBody>
                    <a:bodyPr/>
                    <a:lstStyle/>
                    <a:p>
                      <a:pPr algn="just"/>
                      <a:r>
                        <a:rPr lang="en-US" sz="1800" dirty="0" smtClean="0"/>
                        <a:t>Tendency to assess of a single trait</a:t>
                      </a:r>
                      <a:endParaRPr lang="en-US" sz="1800" dirty="0"/>
                    </a:p>
                  </a:txBody>
                  <a:tcPr/>
                </a:tc>
              </a:tr>
              <a:tr h="370840">
                <a:tc>
                  <a:txBody>
                    <a:bodyPr/>
                    <a:lstStyle/>
                    <a:p>
                      <a:pPr algn="just"/>
                      <a:r>
                        <a:rPr lang="en-US" sz="1800" dirty="0" smtClean="0"/>
                        <a:t>Horn effect</a:t>
                      </a:r>
                      <a:endParaRPr lang="en-US" sz="1800" dirty="0"/>
                    </a:p>
                  </a:txBody>
                  <a:tcPr/>
                </a:tc>
                <a:tc>
                  <a:txBody>
                    <a:bodyPr/>
                    <a:lstStyle/>
                    <a:p>
                      <a:pPr algn="just"/>
                      <a:r>
                        <a:rPr lang="en-US" sz="1800" dirty="0" smtClean="0"/>
                        <a:t>Tendency to allow one negative trait- result in overall rating low</a:t>
                      </a:r>
                      <a:endParaRPr lang="en-US" sz="1800" dirty="0"/>
                    </a:p>
                  </a:txBody>
                  <a:tcPr/>
                </a:tc>
              </a:tr>
              <a:tr h="370840">
                <a:tc>
                  <a:txBody>
                    <a:bodyPr/>
                    <a:lstStyle/>
                    <a:p>
                      <a:pPr algn="just"/>
                      <a:r>
                        <a:rPr lang="en-US" sz="1800" dirty="0" smtClean="0"/>
                        <a:t>Leniency </a:t>
                      </a:r>
                      <a:endParaRPr lang="en-US" sz="1800" dirty="0"/>
                    </a:p>
                  </a:txBody>
                  <a:tcPr/>
                </a:tc>
                <a:tc>
                  <a:txBody>
                    <a:bodyPr/>
                    <a:lstStyle/>
                    <a:p>
                      <a:pPr algn="just"/>
                      <a:r>
                        <a:rPr lang="en-US" sz="1800" dirty="0" smtClean="0"/>
                        <a:t>Depending upon appraiser’s own value system.</a:t>
                      </a:r>
                      <a:endParaRPr lang="en-US" sz="1800" dirty="0"/>
                    </a:p>
                  </a:txBody>
                  <a:tcPr/>
                </a:tc>
              </a:tr>
              <a:tr h="370840">
                <a:tc>
                  <a:txBody>
                    <a:bodyPr/>
                    <a:lstStyle/>
                    <a:p>
                      <a:pPr algn="just"/>
                      <a:r>
                        <a:rPr lang="en-US" sz="1800" dirty="0" smtClean="0"/>
                        <a:t>Central tendency</a:t>
                      </a:r>
                      <a:endParaRPr lang="en-US" sz="1800" dirty="0"/>
                    </a:p>
                  </a:txBody>
                  <a:tcPr/>
                </a:tc>
                <a:tc>
                  <a:txBody>
                    <a:bodyPr/>
                    <a:lstStyle/>
                    <a:p>
                      <a:pPr algn="just"/>
                      <a:r>
                        <a:rPr lang="en-US" sz="1800" dirty="0" smtClean="0"/>
                        <a:t>Rater assigns mainly middle range scores or values to all individual.</a:t>
                      </a:r>
                      <a:endParaRPr lang="en-US" sz="1800" dirty="0"/>
                    </a:p>
                  </a:txBody>
                  <a:tcPr/>
                </a:tc>
              </a:tr>
              <a:tr h="370840">
                <a:tc>
                  <a:txBody>
                    <a:bodyPr/>
                    <a:lstStyle/>
                    <a:p>
                      <a:pPr algn="just"/>
                      <a:r>
                        <a:rPr lang="en-US" sz="1800" dirty="0" smtClean="0"/>
                        <a:t>Spill-over effect</a:t>
                      </a:r>
                      <a:endParaRPr lang="en-US" sz="1800" dirty="0"/>
                    </a:p>
                  </a:txBody>
                  <a:tcPr/>
                </a:tc>
                <a:tc>
                  <a:txBody>
                    <a:bodyPr/>
                    <a:lstStyle/>
                    <a:p>
                      <a:pPr algn="just"/>
                      <a:r>
                        <a:rPr lang="en-US" sz="1800" dirty="0" smtClean="0"/>
                        <a:t>Refers to allowing past performance to influence the evaluation.</a:t>
                      </a:r>
                      <a:endParaRPr lang="en-US" sz="1800" dirty="0"/>
                    </a:p>
                  </a:txBody>
                  <a:tcPr/>
                </a:tc>
              </a:tr>
              <a:tr h="370840">
                <a:tc>
                  <a:txBody>
                    <a:bodyPr/>
                    <a:lstStyle/>
                    <a:p>
                      <a:pPr algn="just"/>
                      <a:r>
                        <a:rPr lang="en-US" sz="1800" dirty="0" smtClean="0"/>
                        <a:t>Personal bias</a:t>
                      </a:r>
                      <a:endParaRPr lang="en-US" sz="1800" dirty="0"/>
                    </a:p>
                  </a:txBody>
                  <a:tcPr/>
                </a:tc>
                <a:tc>
                  <a:txBody>
                    <a:bodyPr/>
                    <a:lstStyle/>
                    <a:p>
                      <a:pPr algn="just"/>
                      <a:r>
                        <a:rPr lang="en-US" sz="1800" dirty="0" smtClean="0"/>
                        <a:t>Very few people</a:t>
                      </a:r>
                      <a:r>
                        <a:rPr lang="en-US" sz="1800" baseline="0" dirty="0" smtClean="0"/>
                        <a:t> have judgment capability which is impartial.</a:t>
                      </a:r>
                      <a:endParaRPr lang="en-US" sz="1800" dirty="0"/>
                    </a:p>
                  </a:txBody>
                  <a:tcPr/>
                </a:tc>
              </a:tr>
              <a:tr h="370840">
                <a:tc>
                  <a:txBody>
                    <a:bodyPr/>
                    <a:lstStyle/>
                    <a:p>
                      <a:pPr algn="just"/>
                      <a:r>
                        <a:rPr lang="en-US" sz="1800" dirty="0" smtClean="0"/>
                        <a:t>Recency effect</a:t>
                      </a:r>
                      <a:endParaRPr lang="en-US" sz="1800" dirty="0"/>
                    </a:p>
                  </a:txBody>
                  <a:tcPr/>
                </a:tc>
                <a:tc>
                  <a:txBody>
                    <a:bodyPr/>
                    <a:lstStyle/>
                    <a:p>
                      <a:pPr algn="just"/>
                      <a:r>
                        <a:rPr lang="en-US" sz="1800" dirty="0" smtClean="0"/>
                        <a:t>The rater gives greater weightage to recent occurrences than earlier performance.</a:t>
                      </a:r>
                      <a:endParaRPr lang="en-US" sz="1800" dirty="0"/>
                    </a:p>
                  </a:txBody>
                  <a:tcPr/>
                </a:tc>
              </a:tr>
              <a:tr h="370840">
                <a:tc>
                  <a:txBody>
                    <a:bodyPr/>
                    <a:lstStyle/>
                    <a:p>
                      <a:pPr algn="just"/>
                      <a:r>
                        <a:rPr lang="en-US" sz="1800" dirty="0" smtClean="0"/>
                        <a:t>Stereotyping</a:t>
                      </a:r>
                      <a:endParaRPr lang="en-US" sz="1800" dirty="0"/>
                    </a:p>
                  </a:txBody>
                  <a:tcPr/>
                </a:tc>
                <a:tc>
                  <a:txBody>
                    <a:bodyPr/>
                    <a:lstStyle/>
                    <a:p>
                      <a:pPr algn="just"/>
                      <a:r>
                        <a:rPr lang="en-US" sz="1800" dirty="0" smtClean="0"/>
                        <a:t>It is a mental picture that an individual holds about a person because of the person’s age, religion, caste.</a:t>
                      </a:r>
                      <a:endParaRPr lang="en-US" sz="1800" dirty="0"/>
                    </a:p>
                  </a:txBody>
                  <a:tcPr/>
                </a:tc>
              </a:tr>
            </a:tbl>
          </a:graphicData>
        </a:graphic>
      </p:graphicFrame>
    </p:spTree>
    <p:extLst>
      <p:ext uri="{BB962C8B-B14F-4D97-AF65-F5344CB8AC3E}">
        <p14:creationId xmlns:p14="http://schemas.microsoft.com/office/powerpoint/2010/main" val="33368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762000"/>
            <a:ext cx="8260672" cy="685799"/>
          </a:xfrm>
        </p:spPr>
        <p:txBody>
          <a:bodyPr>
            <a:normAutofit fontScale="90000"/>
          </a:bodyPr>
          <a:lstStyle/>
          <a:p>
            <a:r>
              <a:rPr lang="en-US" b="1" dirty="0" err="1"/>
              <a:t>YemBees</a:t>
            </a:r>
            <a:r>
              <a:rPr lang="en-US" b="1" dirty="0"/>
              <a:t> A story </a:t>
            </a:r>
            <a:br>
              <a:rPr lang="en-US" b="1" dirty="0"/>
            </a:br>
            <a:endParaRPr lang="en-US" dirty="0"/>
          </a:p>
        </p:txBody>
      </p:sp>
      <p:sp>
        <p:nvSpPr>
          <p:cNvPr id="3" name="Content Placeholder 2"/>
          <p:cNvSpPr>
            <a:spLocks noGrp="1"/>
          </p:cNvSpPr>
          <p:nvPr>
            <p:ph idx="1"/>
          </p:nvPr>
        </p:nvSpPr>
        <p:spPr>
          <a:xfrm>
            <a:off x="457200" y="1752600"/>
            <a:ext cx="8229600" cy="4876800"/>
          </a:xfrm>
        </p:spPr>
        <p:txBody>
          <a:bodyPr>
            <a:normAutofit fontScale="70000" lnSpcReduction="20000"/>
          </a:bodyPr>
          <a:lstStyle/>
          <a:p>
            <a:pPr>
              <a:lnSpc>
                <a:spcPct val="170000"/>
              </a:lnSpc>
            </a:pPr>
            <a:r>
              <a:rPr lang="en-US" b="1" dirty="0" err="1">
                <a:solidFill>
                  <a:srgbClr val="002060"/>
                </a:solidFill>
              </a:rPr>
              <a:t>YemBees</a:t>
            </a:r>
            <a:r>
              <a:rPr lang="en-US" b="1" dirty="0">
                <a:solidFill>
                  <a:srgbClr val="002060"/>
                </a:solidFill>
              </a:rPr>
              <a:t> - Beekeeper </a:t>
            </a:r>
            <a:r>
              <a:rPr lang="en-US" b="1" dirty="0" smtClean="0">
                <a:solidFill>
                  <a:srgbClr val="002060"/>
                </a:solidFill>
              </a:rPr>
              <a:t>2</a:t>
            </a:r>
            <a:endParaRPr lang="en-US" b="1" dirty="0">
              <a:solidFill>
                <a:srgbClr val="002060"/>
              </a:solidFill>
            </a:endParaRPr>
          </a:p>
          <a:p>
            <a:pPr algn="just">
              <a:lnSpc>
                <a:spcPct val="170000"/>
              </a:lnSpc>
            </a:pPr>
            <a:r>
              <a:rPr lang="en-US" sz="2200" dirty="0" smtClean="0">
                <a:solidFill>
                  <a:schemeClr val="tx1"/>
                </a:solidFill>
              </a:rPr>
              <a:t>The </a:t>
            </a:r>
            <a:r>
              <a:rPr lang="en-US" sz="2200" dirty="0">
                <a:solidFill>
                  <a:schemeClr val="tx1"/>
                </a:solidFill>
              </a:rPr>
              <a:t>second beekeeper also established a bee performance management approach but this </a:t>
            </a:r>
            <a:r>
              <a:rPr lang="en-US" sz="2200" b="1" dirty="0">
                <a:solidFill>
                  <a:schemeClr val="tx1"/>
                </a:solidFill>
              </a:rPr>
              <a:t>approach communicated to each bee the goal of the hive for increased honey production. </a:t>
            </a:r>
            <a:r>
              <a:rPr lang="en-US" sz="2200" dirty="0">
                <a:solidFill>
                  <a:schemeClr val="tx1"/>
                </a:solidFill>
              </a:rPr>
              <a:t>The beekeeper and his bees measured two aspects of their performance: </a:t>
            </a:r>
            <a:endParaRPr lang="en-US" sz="2200" dirty="0" smtClean="0">
              <a:solidFill>
                <a:schemeClr val="tx1"/>
              </a:solidFill>
            </a:endParaRPr>
          </a:p>
          <a:p>
            <a:pPr marL="571500" indent="-457200" algn="just">
              <a:lnSpc>
                <a:spcPct val="170000"/>
              </a:lnSpc>
              <a:buFont typeface="+mj-lt"/>
              <a:buAutoNum type="arabicPeriod"/>
            </a:pPr>
            <a:r>
              <a:rPr lang="en-US" sz="2200" b="1" dirty="0" smtClean="0">
                <a:solidFill>
                  <a:schemeClr val="tx1"/>
                </a:solidFill>
              </a:rPr>
              <a:t>the </a:t>
            </a:r>
            <a:r>
              <a:rPr lang="en-US" sz="2200" b="1" dirty="0">
                <a:solidFill>
                  <a:schemeClr val="tx1"/>
                </a:solidFill>
              </a:rPr>
              <a:t>amount of nectar each bee brought back to the </a:t>
            </a:r>
            <a:r>
              <a:rPr lang="en-US" sz="2200" b="1" dirty="0" smtClean="0">
                <a:solidFill>
                  <a:schemeClr val="tx1"/>
                </a:solidFill>
              </a:rPr>
              <a:t>hive</a:t>
            </a:r>
          </a:p>
          <a:p>
            <a:pPr marL="571500" indent="-457200" algn="just">
              <a:lnSpc>
                <a:spcPct val="170000"/>
              </a:lnSpc>
              <a:buFont typeface="+mj-lt"/>
              <a:buAutoNum type="arabicPeriod"/>
            </a:pPr>
            <a:r>
              <a:rPr lang="en-US" sz="2200" b="1" dirty="0" smtClean="0">
                <a:solidFill>
                  <a:schemeClr val="tx1"/>
                </a:solidFill>
              </a:rPr>
              <a:t> </a:t>
            </a:r>
            <a:r>
              <a:rPr lang="en-US" sz="2200" b="1" dirty="0">
                <a:solidFill>
                  <a:schemeClr val="tx1"/>
                </a:solidFill>
              </a:rPr>
              <a:t>and the amount of honey the hive produced. </a:t>
            </a:r>
            <a:endParaRPr lang="en-US" sz="2200" b="1" dirty="0" smtClean="0">
              <a:solidFill>
                <a:schemeClr val="tx1"/>
              </a:solidFill>
            </a:endParaRPr>
          </a:p>
          <a:p>
            <a:pPr algn="just">
              <a:lnSpc>
                <a:spcPct val="170000"/>
              </a:lnSpc>
            </a:pPr>
            <a:r>
              <a:rPr lang="en-US" sz="2200" dirty="0" smtClean="0">
                <a:solidFill>
                  <a:schemeClr val="tx1"/>
                </a:solidFill>
              </a:rPr>
              <a:t>The </a:t>
            </a:r>
            <a:r>
              <a:rPr lang="en-US" sz="2200" dirty="0">
                <a:solidFill>
                  <a:schemeClr val="tx1"/>
                </a:solidFill>
              </a:rPr>
              <a:t>performance of each bee and the hive's overall performance were charted and posted on the hive's bulletin board for all the bees to see. </a:t>
            </a:r>
            <a:endParaRPr lang="en-US" sz="2200" dirty="0" smtClean="0">
              <a:solidFill>
                <a:schemeClr val="tx1"/>
              </a:solidFill>
            </a:endParaRPr>
          </a:p>
          <a:p>
            <a:pPr algn="just">
              <a:lnSpc>
                <a:spcPct val="170000"/>
              </a:lnSpc>
            </a:pPr>
            <a:r>
              <a:rPr lang="en-US" sz="2200" dirty="0" smtClean="0">
                <a:solidFill>
                  <a:schemeClr val="tx1"/>
                </a:solidFill>
              </a:rPr>
              <a:t>The </a:t>
            </a:r>
            <a:r>
              <a:rPr lang="en-US" sz="2200" dirty="0">
                <a:solidFill>
                  <a:schemeClr val="tx1"/>
                </a:solidFill>
              </a:rPr>
              <a:t>beekeeper created a few awards for the bees that gathered the most nectar. </a:t>
            </a:r>
            <a:endParaRPr lang="en-US" sz="2200" dirty="0" smtClean="0">
              <a:solidFill>
                <a:schemeClr val="tx1"/>
              </a:solidFill>
            </a:endParaRPr>
          </a:p>
          <a:p>
            <a:pPr algn="just">
              <a:lnSpc>
                <a:spcPct val="170000"/>
              </a:lnSpc>
            </a:pPr>
            <a:r>
              <a:rPr lang="en-US" sz="2200" dirty="0" smtClean="0">
                <a:solidFill>
                  <a:schemeClr val="tx1"/>
                </a:solidFill>
              </a:rPr>
              <a:t>But </a:t>
            </a:r>
            <a:r>
              <a:rPr lang="en-US" sz="2200" dirty="0">
                <a:solidFill>
                  <a:schemeClr val="tx1"/>
                </a:solidFill>
              </a:rPr>
              <a:t>he also established a hive incentive program that rewarded each bee in the hive based on the hive's overall honey production the more honey produced, the more recognition each bee would receive.</a:t>
            </a:r>
          </a:p>
        </p:txBody>
      </p:sp>
    </p:spTree>
    <p:extLst>
      <p:ext uri="{BB962C8B-B14F-4D97-AF65-F5344CB8AC3E}">
        <p14:creationId xmlns:p14="http://schemas.microsoft.com/office/powerpoint/2010/main" val="36524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533400"/>
            <a:ext cx="8260672" cy="914399"/>
          </a:xfrm>
        </p:spPr>
        <p:txBody>
          <a:bodyPr>
            <a:normAutofit fontScale="90000"/>
          </a:bodyPr>
          <a:lstStyle/>
          <a:p>
            <a:r>
              <a:rPr lang="en-US" sz="2200" b="1" dirty="0"/>
              <a:t>600 Wipro employees sacked after performance appraisal: </a:t>
            </a:r>
            <a:r>
              <a:rPr lang="en-US" sz="2200" b="1" dirty="0" smtClean="0">
                <a:solidFill>
                  <a:srgbClr val="0070C0"/>
                </a:solidFill>
              </a:rPr>
              <a:t>A case of WIPRO</a:t>
            </a:r>
            <a:r>
              <a:rPr lang="en-US" b="1" dirty="0">
                <a:solidFill>
                  <a:srgbClr val="0070C0"/>
                </a:solidFill>
              </a:rPr>
              <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a:xfrm>
            <a:off x="457200" y="1752600"/>
            <a:ext cx="8229600" cy="4876800"/>
          </a:xfrm>
        </p:spPr>
        <p:txBody>
          <a:bodyPr>
            <a:normAutofit fontScale="92500" lnSpcReduction="10000"/>
          </a:bodyPr>
          <a:lstStyle/>
          <a:p>
            <a:pPr algn="just">
              <a:lnSpc>
                <a:spcPct val="150000"/>
              </a:lnSpc>
            </a:pPr>
            <a:r>
              <a:rPr lang="en-US" sz="1800" dirty="0">
                <a:solidFill>
                  <a:schemeClr val="tx1"/>
                </a:solidFill>
              </a:rPr>
              <a:t>Wipro is learnt to have </a:t>
            </a:r>
            <a:r>
              <a:rPr lang="en-US" sz="1800" b="1" dirty="0">
                <a:solidFill>
                  <a:schemeClr val="tx1"/>
                </a:solidFill>
              </a:rPr>
              <a:t>sacked 600 employees </a:t>
            </a:r>
            <a:r>
              <a:rPr lang="en-US" sz="1800" dirty="0">
                <a:solidFill>
                  <a:schemeClr val="tx1"/>
                </a:solidFill>
              </a:rPr>
              <a:t>as part of its annual ‘performance appraisal’, at a time when IT firms are facing curbs on work visas in </a:t>
            </a:r>
            <a:r>
              <a:rPr lang="en-US" sz="1800" dirty="0" smtClean="0">
                <a:solidFill>
                  <a:schemeClr val="tx1"/>
                </a:solidFill>
              </a:rPr>
              <a:t>US </a:t>
            </a:r>
            <a:r>
              <a:rPr lang="en-US" sz="1800" dirty="0">
                <a:solidFill>
                  <a:schemeClr val="tx1"/>
                </a:solidFill>
              </a:rPr>
              <a:t>and </a:t>
            </a:r>
            <a:r>
              <a:rPr lang="en-US" sz="1800" dirty="0" smtClean="0">
                <a:solidFill>
                  <a:schemeClr val="tx1"/>
                </a:solidFill>
              </a:rPr>
              <a:t>Australia. (April- 2017)</a:t>
            </a:r>
          </a:p>
          <a:p>
            <a:pPr algn="just">
              <a:lnSpc>
                <a:spcPct val="150000"/>
              </a:lnSpc>
            </a:pPr>
            <a:r>
              <a:rPr lang="en-US" sz="1800" dirty="0">
                <a:solidFill>
                  <a:schemeClr val="tx1"/>
                </a:solidFill>
              </a:rPr>
              <a:t>At the end of December 2016, the Bengaluru-based company had over 1.79 lakh </a:t>
            </a:r>
            <a:r>
              <a:rPr lang="en-US" sz="1800" dirty="0" smtClean="0">
                <a:solidFill>
                  <a:schemeClr val="tx1"/>
                </a:solidFill>
              </a:rPr>
              <a:t>employees</a:t>
            </a:r>
            <a:r>
              <a:rPr lang="en-US" sz="1800" dirty="0" smtClean="0"/>
              <a:t>.</a:t>
            </a:r>
          </a:p>
          <a:p>
            <a:pPr algn="just">
              <a:lnSpc>
                <a:spcPct val="150000"/>
              </a:lnSpc>
            </a:pPr>
            <a:r>
              <a:rPr lang="en-US" sz="1800" dirty="0" smtClean="0">
                <a:solidFill>
                  <a:schemeClr val="tx1"/>
                </a:solidFill>
              </a:rPr>
              <a:t>WIPRO conducts "rigorous </a:t>
            </a:r>
            <a:r>
              <a:rPr lang="en-US" sz="1800" dirty="0">
                <a:solidFill>
                  <a:schemeClr val="tx1"/>
                </a:solidFill>
              </a:rPr>
              <a:t>performance appraisal process” on a regular basis to align its </a:t>
            </a:r>
            <a:r>
              <a:rPr lang="en-US" sz="1800" b="1" dirty="0">
                <a:solidFill>
                  <a:schemeClr val="tx1"/>
                </a:solidFill>
              </a:rPr>
              <a:t>workforce</a:t>
            </a:r>
            <a:r>
              <a:rPr lang="en-US" sz="1800" dirty="0">
                <a:solidFill>
                  <a:schemeClr val="tx1"/>
                </a:solidFill>
              </a:rPr>
              <a:t> with </a:t>
            </a:r>
            <a:r>
              <a:rPr lang="en-US" sz="1800" b="1" dirty="0">
                <a:solidFill>
                  <a:schemeClr val="tx1"/>
                </a:solidFill>
              </a:rPr>
              <a:t>business objectives, strategic priorities of the company, and client requirements. </a:t>
            </a:r>
            <a:endParaRPr lang="en-US" sz="1800" dirty="0">
              <a:solidFill>
                <a:schemeClr val="tx1"/>
              </a:solidFill>
            </a:endParaRPr>
          </a:p>
          <a:p>
            <a:pPr algn="just">
              <a:lnSpc>
                <a:spcPct val="150000"/>
              </a:lnSpc>
            </a:pPr>
            <a:r>
              <a:rPr lang="en-US" sz="1800" dirty="0" smtClean="0">
                <a:solidFill>
                  <a:schemeClr val="tx1"/>
                </a:solidFill>
              </a:rPr>
              <a:t>“</a:t>
            </a:r>
            <a:r>
              <a:rPr lang="en-US" sz="1800" dirty="0">
                <a:solidFill>
                  <a:schemeClr val="tx1"/>
                </a:solidFill>
              </a:rPr>
              <a:t>The performance appraisal may also lead to the separation of some employees from the </a:t>
            </a:r>
            <a:r>
              <a:rPr lang="en-US" sz="1800" dirty="0" smtClean="0">
                <a:solidFill>
                  <a:schemeClr val="tx1"/>
                </a:solidFill>
              </a:rPr>
              <a:t>company.</a:t>
            </a:r>
          </a:p>
          <a:p>
            <a:pPr algn="just">
              <a:lnSpc>
                <a:spcPct val="150000"/>
              </a:lnSpc>
            </a:pPr>
            <a:r>
              <a:rPr lang="en-US" sz="1800" dirty="0">
                <a:solidFill>
                  <a:schemeClr val="tx1"/>
                </a:solidFill>
              </a:rPr>
              <a:t>Wipro </a:t>
            </a:r>
            <a:r>
              <a:rPr lang="en-US" sz="1800" dirty="0" smtClean="0">
                <a:solidFill>
                  <a:schemeClr val="tx1"/>
                </a:solidFill>
              </a:rPr>
              <a:t>has comprehensive </a:t>
            </a:r>
            <a:r>
              <a:rPr lang="en-US" sz="1800" dirty="0">
                <a:solidFill>
                  <a:schemeClr val="tx1"/>
                </a:solidFill>
              </a:rPr>
              <a:t>performance evaluation process includes </a:t>
            </a:r>
            <a:r>
              <a:rPr lang="en-US" sz="1800" b="1" dirty="0">
                <a:solidFill>
                  <a:schemeClr val="tx1"/>
                </a:solidFill>
              </a:rPr>
              <a:t>mentoring, re-training and upskilling of employees</a:t>
            </a:r>
            <a:r>
              <a:rPr lang="en-US" sz="1800" dirty="0">
                <a:solidFill>
                  <a:schemeClr val="tx1"/>
                </a:solidFill>
              </a:rPr>
              <a:t>. </a:t>
            </a:r>
          </a:p>
        </p:txBody>
      </p:sp>
    </p:spTree>
    <p:extLst>
      <p:ext uri="{BB962C8B-B14F-4D97-AF65-F5344CB8AC3E}">
        <p14:creationId xmlns:p14="http://schemas.microsoft.com/office/powerpoint/2010/main" val="414820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685800"/>
            <a:ext cx="8260672" cy="761999"/>
          </a:xfrm>
        </p:spPr>
        <p:txBody>
          <a:bodyPr>
            <a:normAutofit fontScale="90000"/>
          </a:bodyPr>
          <a:lstStyle/>
          <a:p>
            <a:r>
              <a:rPr lang="en-US" sz="2200" b="1" dirty="0">
                <a:solidFill>
                  <a:srgbClr val="0070C0"/>
                </a:solidFill>
              </a:rPr>
              <a:t>Wipro</a:t>
            </a:r>
            <a:r>
              <a:rPr lang="en-US" sz="2200" b="1" dirty="0">
                <a:solidFill>
                  <a:srgbClr val="FF0000"/>
                </a:solidFill>
              </a:rPr>
              <a:t> Ditches Bell Curve Method Of Performance Appraisal</a:t>
            </a:r>
            <a:r>
              <a:rPr lang="en-US" b="1" dirty="0"/>
              <a:t/>
            </a:r>
            <a:br>
              <a:rPr lang="en-US" b="1" dirty="0"/>
            </a:br>
            <a:endParaRPr lang="en-US" dirty="0"/>
          </a:p>
        </p:txBody>
      </p:sp>
      <p:sp>
        <p:nvSpPr>
          <p:cNvPr id="3" name="Content Placeholder 2"/>
          <p:cNvSpPr>
            <a:spLocks noGrp="1"/>
          </p:cNvSpPr>
          <p:nvPr>
            <p:ph idx="1"/>
          </p:nvPr>
        </p:nvSpPr>
        <p:spPr>
          <a:xfrm>
            <a:off x="0" y="1524000"/>
            <a:ext cx="8991600" cy="5029200"/>
          </a:xfrm>
        </p:spPr>
        <p:txBody>
          <a:bodyPr>
            <a:noAutofit/>
          </a:bodyPr>
          <a:lstStyle/>
          <a:p>
            <a:pPr>
              <a:lnSpc>
                <a:spcPct val="150000"/>
              </a:lnSpc>
            </a:pPr>
            <a:r>
              <a:rPr lang="en-US" sz="1600" dirty="0">
                <a:solidFill>
                  <a:schemeClr val="tx1"/>
                </a:solidFill>
              </a:rPr>
              <a:t>Wipro is moving with the times. </a:t>
            </a:r>
            <a:endParaRPr lang="en-US" sz="1600" dirty="0" smtClean="0">
              <a:solidFill>
                <a:schemeClr val="tx1"/>
              </a:solidFill>
            </a:endParaRPr>
          </a:p>
          <a:p>
            <a:pPr>
              <a:lnSpc>
                <a:spcPct val="150000"/>
              </a:lnSpc>
            </a:pPr>
            <a:r>
              <a:rPr lang="en-US" sz="1600" dirty="0" smtClean="0">
                <a:solidFill>
                  <a:schemeClr val="tx1"/>
                </a:solidFill>
              </a:rPr>
              <a:t>the IT services </a:t>
            </a:r>
            <a:r>
              <a:rPr lang="en-US" sz="1600" dirty="0">
                <a:solidFill>
                  <a:schemeClr val="tx1"/>
                </a:solidFill>
              </a:rPr>
              <a:t>giant Wipro is breaking away from convention and doing away with the </a:t>
            </a:r>
            <a:r>
              <a:rPr lang="en-US" sz="1600" b="1" dirty="0">
                <a:solidFill>
                  <a:schemeClr val="tx1"/>
                </a:solidFill>
              </a:rPr>
              <a:t>Bell Curve </a:t>
            </a:r>
            <a:r>
              <a:rPr lang="en-US" sz="1600" dirty="0">
                <a:solidFill>
                  <a:schemeClr val="tx1"/>
                </a:solidFill>
              </a:rPr>
              <a:t>method of employee appraisal.  </a:t>
            </a:r>
            <a:endParaRPr lang="en-US" sz="1600" dirty="0" smtClean="0">
              <a:solidFill>
                <a:schemeClr val="tx1"/>
              </a:solidFill>
            </a:endParaRPr>
          </a:p>
          <a:p>
            <a:pPr>
              <a:lnSpc>
                <a:spcPct val="150000"/>
              </a:lnSpc>
            </a:pPr>
            <a:r>
              <a:rPr lang="en-US" sz="1600" dirty="0" smtClean="0">
                <a:solidFill>
                  <a:schemeClr val="tx1"/>
                </a:solidFill>
              </a:rPr>
              <a:t>Last </a:t>
            </a:r>
            <a:r>
              <a:rPr lang="en-US" sz="1600" dirty="0">
                <a:solidFill>
                  <a:schemeClr val="tx1"/>
                </a:solidFill>
              </a:rPr>
              <a:t>year </a:t>
            </a:r>
            <a:r>
              <a:rPr lang="en-US" sz="1600" dirty="0" smtClean="0">
                <a:solidFill>
                  <a:schemeClr val="tx1"/>
                </a:solidFill>
              </a:rPr>
              <a:t>Infosys, </a:t>
            </a:r>
            <a:r>
              <a:rPr lang="en-US" sz="1600" dirty="0">
                <a:solidFill>
                  <a:schemeClr val="tx1"/>
                </a:solidFill>
              </a:rPr>
              <a:t>CISCO, KPMG and Accenture had also discarded this </a:t>
            </a:r>
            <a:r>
              <a:rPr lang="en-US" sz="1600" dirty="0" smtClean="0">
                <a:solidFill>
                  <a:schemeClr val="tx1"/>
                </a:solidFill>
              </a:rPr>
              <a:t>system </a:t>
            </a:r>
            <a:r>
              <a:rPr lang="en-US" sz="1600" dirty="0">
                <a:solidFill>
                  <a:schemeClr val="tx1"/>
                </a:solidFill>
              </a:rPr>
              <a:t>of employee appraisal</a:t>
            </a:r>
            <a:r>
              <a:rPr lang="en-US" sz="1600" dirty="0" smtClean="0">
                <a:solidFill>
                  <a:schemeClr val="tx1"/>
                </a:solidFill>
              </a:rPr>
              <a:t>.</a:t>
            </a:r>
          </a:p>
          <a:p>
            <a:pPr algn="just">
              <a:lnSpc>
                <a:spcPct val="150000"/>
              </a:lnSpc>
            </a:pPr>
            <a:r>
              <a:rPr lang="en-US" sz="1600" dirty="0">
                <a:solidFill>
                  <a:schemeClr val="tx1"/>
                </a:solidFill>
              </a:rPr>
              <a:t>Under the </a:t>
            </a:r>
            <a:r>
              <a:rPr lang="en-US" sz="1600" b="1" dirty="0">
                <a:solidFill>
                  <a:schemeClr val="tx1"/>
                </a:solidFill>
              </a:rPr>
              <a:t>Bell Curve method</a:t>
            </a:r>
            <a:r>
              <a:rPr lang="en-US" sz="1600" dirty="0">
                <a:solidFill>
                  <a:schemeClr val="tx1"/>
                </a:solidFill>
              </a:rPr>
              <a:t>,  managers try to assign employees into predetermined groups according to their </a:t>
            </a:r>
            <a:r>
              <a:rPr lang="en-US" sz="1600" b="1" dirty="0">
                <a:solidFill>
                  <a:schemeClr val="tx1"/>
                </a:solidFill>
              </a:rPr>
              <a:t>performance</a:t>
            </a:r>
            <a:r>
              <a:rPr lang="en-US" sz="1600" b="1" dirty="0" smtClean="0">
                <a:solidFill>
                  <a:schemeClr val="tx1"/>
                </a:solidFill>
              </a:rPr>
              <a:t>, </a:t>
            </a:r>
            <a:r>
              <a:rPr lang="en-US" sz="1600" b="1" dirty="0">
                <a:solidFill>
                  <a:schemeClr val="tx1"/>
                </a:solidFill>
              </a:rPr>
              <a:t>potential, and promotability.  </a:t>
            </a:r>
            <a:r>
              <a:rPr lang="en-US" sz="1600" b="1" dirty="0" smtClean="0">
                <a:solidFill>
                  <a:schemeClr val="tx1"/>
                </a:solidFill>
              </a:rPr>
              <a:t> </a:t>
            </a:r>
          </a:p>
          <a:p>
            <a:pPr algn="just">
              <a:lnSpc>
                <a:spcPct val="150000"/>
              </a:lnSpc>
            </a:pPr>
            <a:r>
              <a:rPr lang="en-US" sz="1600" dirty="0">
                <a:solidFill>
                  <a:schemeClr val="tx1"/>
                </a:solidFill>
              </a:rPr>
              <a:t>Wipro’s reason for this change was purportedly to make the employees, mid-level executives and top managers more accountable for the company’s </a:t>
            </a:r>
            <a:r>
              <a:rPr lang="en-US" sz="1600" dirty="0" smtClean="0">
                <a:solidFill>
                  <a:schemeClr val="tx1"/>
                </a:solidFill>
              </a:rPr>
              <a:t>performance.</a:t>
            </a:r>
          </a:p>
          <a:p>
            <a:pPr algn="just">
              <a:lnSpc>
                <a:spcPct val="150000"/>
              </a:lnSpc>
            </a:pPr>
            <a:r>
              <a:rPr lang="en-US" sz="1600" dirty="0">
                <a:solidFill>
                  <a:schemeClr val="tx1"/>
                </a:solidFill>
              </a:rPr>
              <a:t>Wipro is now implementing a new evaluation system where feedback will be more frequent and </a:t>
            </a:r>
            <a:r>
              <a:rPr lang="en-US" sz="1600" dirty="0" smtClean="0">
                <a:solidFill>
                  <a:schemeClr val="tx1"/>
                </a:solidFill>
              </a:rPr>
              <a:t>quarterly.</a:t>
            </a:r>
            <a:r>
              <a:rPr lang="en-US" sz="1600" dirty="0">
                <a:solidFill>
                  <a:schemeClr val="tx1"/>
                </a:solidFill>
              </a:rPr>
              <a:t> </a:t>
            </a:r>
            <a:r>
              <a:rPr lang="en-US" sz="1600" dirty="0" smtClean="0">
                <a:solidFill>
                  <a:schemeClr val="tx1"/>
                </a:solidFill>
              </a:rPr>
              <a:t> They wanted </a:t>
            </a:r>
            <a:r>
              <a:rPr lang="en-US" sz="1600" dirty="0">
                <a:solidFill>
                  <a:schemeClr val="tx1"/>
                </a:solidFill>
              </a:rPr>
              <a:t>to make the process of giving feedback more frequent and </a:t>
            </a:r>
            <a:r>
              <a:rPr lang="en-US" sz="1600" dirty="0" smtClean="0">
                <a:solidFill>
                  <a:schemeClr val="tx1"/>
                </a:solidFill>
              </a:rPr>
              <a:t>the </a:t>
            </a:r>
            <a:r>
              <a:rPr lang="en-US" sz="1600" dirty="0">
                <a:solidFill>
                  <a:schemeClr val="tx1"/>
                </a:solidFill>
              </a:rPr>
              <a:t>performance management system to be an ongoing coaching based </a:t>
            </a:r>
            <a:r>
              <a:rPr lang="en-US" sz="1600" dirty="0" smtClean="0">
                <a:solidFill>
                  <a:schemeClr val="tx1"/>
                </a:solidFill>
              </a:rPr>
              <a:t>process.</a:t>
            </a:r>
            <a:endParaRPr lang="en-US" sz="1600" dirty="0">
              <a:solidFill>
                <a:schemeClr val="tx1"/>
              </a:solidFill>
            </a:endParaRPr>
          </a:p>
        </p:txBody>
      </p:sp>
    </p:spTree>
    <p:extLst>
      <p:ext uri="{BB962C8B-B14F-4D97-AF65-F5344CB8AC3E}">
        <p14:creationId xmlns:p14="http://schemas.microsoft.com/office/powerpoint/2010/main" val="329885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FF0000"/>
                </a:solidFill>
              </a:rPr>
              <a:t>The result of beekeeper 1 and his team</a:t>
            </a:r>
            <a:endParaRPr lang="en-US" sz="2400" b="1" dirty="0">
              <a:solidFill>
                <a:srgbClr val="FF0000"/>
              </a:solidFill>
            </a:endParaRPr>
          </a:p>
        </p:txBody>
      </p:sp>
      <p:sp>
        <p:nvSpPr>
          <p:cNvPr id="3" name="Content Placeholder 2"/>
          <p:cNvSpPr>
            <a:spLocks noGrp="1"/>
          </p:cNvSpPr>
          <p:nvPr>
            <p:ph idx="1"/>
          </p:nvPr>
        </p:nvSpPr>
        <p:spPr>
          <a:xfrm>
            <a:off x="228600" y="1143000"/>
            <a:ext cx="8686800" cy="5638800"/>
          </a:xfrm>
        </p:spPr>
        <p:txBody>
          <a:bodyPr>
            <a:noAutofit/>
          </a:bodyPr>
          <a:lstStyle/>
          <a:p>
            <a:pPr algn="just">
              <a:lnSpc>
                <a:spcPct val="170000"/>
              </a:lnSpc>
            </a:pPr>
            <a:r>
              <a:rPr lang="en-US" sz="1400" dirty="0">
                <a:solidFill>
                  <a:schemeClr val="tx1"/>
                </a:solidFill>
              </a:rPr>
              <a:t>At the end of the season, the beekeepers evaluated their approaches. </a:t>
            </a:r>
            <a:r>
              <a:rPr lang="en-US" sz="1400" b="1" dirty="0">
                <a:solidFill>
                  <a:schemeClr val="tx1"/>
                </a:solidFill>
              </a:rPr>
              <a:t>The first beekeeper </a:t>
            </a:r>
            <a:r>
              <a:rPr lang="en-US" sz="1400" dirty="0">
                <a:solidFill>
                  <a:schemeClr val="tx1"/>
                </a:solidFill>
              </a:rPr>
              <a:t>found that his hive had indeed increased the number of flowers visited, but the amount of honey produced by the hive had dropped. </a:t>
            </a:r>
            <a:endParaRPr lang="en-US" sz="1400" dirty="0" smtClean="0">
              <a:solidFill>
                <a:schemeClr val="tx1"/>
              </a:solidFill>
            </a:endParaRPr>
          </a:p>
          <a:p>
            <a:pPr algn="just">
              <a:lnSpc>
                <a:spcPct val="170000"/>
              </a:lnSpc>
            </a:pPr>
            <a:r>
              <a:rPr lang="en-US" sz="1400" dirty="0" smtClean="0">
                <a:solidFill>
                  <a:schemeClr val="tx1"/>
                </a:solidFill>
              </a:rPr>
              <a:t>The </a:t>
            </a:r>
            <a:r>
              <a:rPr lang="en-US" sz="1400" dirty="0">
                <a:solidFill>
                  <a:schemeClr val="tx1"/>
                </a:solidFill>
              </a:rPr>
              <a:t>Queen Bee reported that because the bees were so busy trying to visit as many flowers as possible, they limited the amount of nectar they would carry so they could fly faster. </a:t>
            </a:r>
            <a:endParaRPr lang="en-US" sz="1400" dirty="0" smtClean="0">
              <a:solidFill>
                <a:schemeClr val="tx1"/>
              </a:solidFill>
            </a:endParaRPr>
          </a:p>
          <a:p>
            <a:pPr algn="just">
              <a:lnSpc>
                <a:spcPct val="170000"/>
              </a:lnSpc>
            </a:pPr>
            <a:r>
              <a:rPr lang="en-US" sz="1400" dirty="0" smtClean="0">
                <a:solidFill>
                  <a:schemeClr val="tx1"/>
                </a:solidFill>
              </a:rPr>
              <a:t>Also</a:t>
            </a:r>
            <a:r>
              <a:rPr lang="en-US" sz="1400" dirty="0">
                <a:solidFill>
                  <a:schemeClr val="tx1"/>
                </a:solidFill>
              </a:rPr>
              <a:t>, since only the top performers would be recognized, the bees felt they were competing against each other for awards. </a:t>
            </a:r>
            <a:endParaRPr lang="en-US" sz="1400" dirty="0" smtClean="0">
              <a:solidFill>
                <a:schemeClr val="tx1"/>
              </a:solidFill>
            </a:endParaRPr>
          </a:p>
          <a:p>
            <a:pPr algn="just">
              <a:lnSpc>
                <a:spcPct val="170000"/>
              </a:lnSpc>
            </a:pPr>
            <a:r>
              <a:rPr lang="en-US" sz="1400" dirty="0" smtClean="0">
                <a:solidFill>
                  <a:schemeClr val="tx1"/>
                </a:solidFill>
              </a:rPr>
              <a:t>As </a:t>
            </a:r>
            <a:r>
              <a:rPr lang="en-US" sz="1400" dirty="0">
                <a:solidFill>
                  <a:schemeClr val="tx1"/>
                </a:solidFill>
              </a:rPr>
              <a:t>a result, they would not share valuable information with each other that could have helped improve the performance of all the bees (like the location of the flower-filled fields they'd spotted on the way back to the hive). </a:t>
            </a:r>
            <a:endParaRPr lang="en-US" sz="1400" dirty="0" smtClean="0">
              <a:solidFill>
                <a:schemeClr val="tx1"/>
              </a:solidFill>
            </a:endParaRPr>
          </a:p>
          <a:p>
            <a:pPr algn="just">
              <a:lnSpc>
                <a:spcPct val="170000"/>
              </a:lnSpc>
            </a:pPr>
            <a:r>
              <a:rPr lang="en-US" sz="1400" dirty="0" smtClean="0">
                <a:solidFill>
                  <a:schemeClr val="tx1"/>
                </a:solidFill>
              </a:rPr>
              <a:t>As </a:t>
            </a:r>
            <a:r>
              <a:rPr lang="en-US" sz="1400" dirty="0">
                <a:solidFill>
                  <a:schemeClr val="tx1"/>
                </a:solidFill>
              </a:rPr>
              <a:t>the beekeeper handed out the awards to individual bees, unhappy buzzing was heard in the background. </a:t>
            </a:r>
            <a:endParaRPr lang="en-US" sz="1400" dirty="0" smtClean="0">
              <a:solidFill>
                <a:schemeClr val="tx1"/>
              </a:solidFill>
            </a:endParaRPr>
          </a:p>
          <a:p>
            <a:pPr algn="just">
              <a:lnSpc>
                <a:spcPct val="170000"/>
              </a:lnSpc>
            </a:pPr>
            <a:r>
              <a:rPr lang="en-US" sz="1400" dirty="0" smtClean="0">
                <a:solidFill>
                  <a:schemeClr val="tx1"/>
                </a:solidFill>
              </a:rPr>
              <a:t>(</a:t>
            </a:r>
            <a:r>
              <a:rPr lang="en-US" sz="1400" dirty="0">
                <a:solidFill>
                  <a:schemeClr val="tx1"/>
                </a:solidFill>
              </a:rPr>
              <a:t>After all was said and done, one of the high-performing bees told the beekeeper that if he'd known that the real goal was to make more honey, he would have worked completely differently.)</a:t>
            </a:r>
          </a:p>
        </p:txBody>
      </p:sp>
    </p:spTree>
    <p:extLst>
      <p:ext uri="{BB962C8B-B14F-4D97-AF65-F5344CB8AC3E}">
        <p14:creationId xmlns:p14="http://schemas.microsoft.com/office/powerpoint/2010/main" val="239049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FF0000"/>
                </a:solidFill>
              </a:rPr>
              <a:t>The result of beekeeper </a:t>
            </a:r>
            <a:r>
              <a:rPr lang="en-US" sz="2400" b="1" dirty="0" smtClean="0">
                <a:solidFill>
                  <a:srgbClr val="FF0000"/>
                </a:solidFill>
              </a:rPr>
              <a:t>2 </a:t>
            </a:r>
            <a:r>
              <a:rPr lang="en-US" sz="2400" b="1" dirty="0">
                <a:solidFill>
                  <a:srgbClr val="FF0000"/>
                </a:solidFill>
              </a:rPr>
              <a:t>and his team</a:t>
            </a:r>
            <a:endParaRPr lang="en-US" sz="2400" dirty="0"/>
          </a:p>
        </p:txBody>
      </p:sp>
      <p:sp>
        <p:nvSpPr>
          <p:cNvPr id="3" name="Content Placeholder 2"/>
          <p:cNvSpPr>
            <a:spLocks noGrp="1"/>
          </p:cNvSpPr>
          <p:nvPr>
            <p:ph idx="1"/>
          </p:nvPr>
        </p:nvSpPr>
        <p:spPr>
          <a:xfrm>
            <a:off x="76200" y="1447800"/>
            <a:ext cx="8839200" cy="4876800"/>
          </a:xfrm>
        </p:spPr>
        <p:txBody>
          <a:bodyPr>
            <a:noAutofit/>
          </a:bodyPr>
          <a:lstStyle/>
          <a:p>
            <a:pPr algn="just">
              <a:lnSpc>
                <a:spcPct val="170000"/>
              </a:lnSpc>
            </a:pPr>
            <a:r>
              <a:rPr lang="en-US" sz="1500" dirty="0">
                <a:solidFill>
                  <a:schemeClr val="tx1"/>
                </a:solidFill>
              </a:rPr>
              <a:t>The second beekeeper, however, had very different results. </a:t>
            </a:r>
            <a:endParaRPr lang="en-US" sz="1500" dirty="0" smtClean="0">
              <a:solidFill>
                <a:schemeClr val="tx1"/>
              </a:solidFill>
            </a:endParaRPr>
          </a:p>
          <a:p>
            <a:pPr algn="just">
              <a:lnSpc>
                <a:spcPct val="170000"/>
              </a:lnSpc>
            </a:pPr>
            <a:r>
              <a:rPr lang="en-US" sz="1500" dirty="0" smtClean="0">
                <a:solidFill>
                  <a:schemeClr val="tx1"/>
                </a:solidFill>
              </a:rPr>
              <a:t>Because </a:t>
            </a:r>
            <a:r>
              <a:rPr lang="en-US" sz="1500" dirty="0">
                <a:solidFill>
                  <a:schemeClr val="tx1"/>
                </a:solidFill>
              </a:rPr>
              <a:t>each bee in his hive was focused on the hive's goal of producing more honey, the bees had concentrated their efforts on gathering more nectar in order to produce more honey than ever before. </a:t>
            </a:r>
            <a:endParaRPr lang="en-US" sz="1500" dirty="0" smtClean="0">
              <a:solidFill>
                <a:schemeClr val="tx1"/>
              </a:solidFill>
            </a:endParaRPr>
          </a:p>
          <a:p>
            <a:pPr algn="just">
              <a:lnSpc>
                <a:spcPct val="170000"/>
              </a:lnSpc>
            </a:pPr>
            <a:r>
              <a:rPr lang="en-US" sz="1500" dirty="0" smtClean="0">
                <a:solidFill>
                  <a:schemeClr val="tx1"/>
                </a:solidFill>
              </a:rPr>
              <a:t>The </a:t>
            </a:r>
            <a:r>
              <a:rPr lang="en-US" sz="1500" dirty="0">
                <a:solidFill>
                  <a:schemeClr val="tx1"/>
                </a:solidFill>
              </a:rPr>
              <a:t>bees worked together to determine the highest nectar yielding flowers and to create quicker processes for depositing the nectar they'd gathered. </a:t>
            </a:r>
            <a:endParaRPr lang="en-US" sz="1500" dirty="0" smtClean="0">
              <a:solidFill>
                <a:schemeClr val="tx1"/>
              </a:solidFill>
            </a:endParaRPr>
          </a:p>
          <a:p>
            <a:pPr algn="just">
              <a:lnSpc>
                <a:spcPct val="170000"/>
              </a:lnSpc>
            </a:pPr>
            <a:r>
              <a:rPr lang="en-US" sz="1500" dirty="0" smtClean="0">
                <a:solidFill>
                  <a:schemeClr val="tx1"/>
                </a:solidFill>
              </a:rPr>
              <a:t>They </a:t>
            </a:r>
            <a:r>
              <a:rPr lang="en-US" sz="1500" dirty="0">
                <a:solidFill>
                  <a:schemeClr val="tx1"/>
                </a:solidFill>
              </a:rPr>
              <a:t>also worked together to help increase the amount of nectar gathered by the poorer performers. </a:t>
            </a:r>
            <a:endParaRPr lang="en-US" sz="1500" dirty="0" smtClean="0">
              <a:solidFill>
                <a:schemeClr val="tx1"/>
              </a:solidFill>
            </a:endParaRPr>
          </a:p>
          <a:p>
            <a:pPr algn="just">
              <a:lnSpc>
                <a:spcPct val="170000"/>
              </a:lnSpc>
            </a:pPr>
            <a:r>
              <a:rPr lang="en-US" sz="1500" dirty="0" smtClean="0">
                <a:solidFill>
                  <a:schemeClr val="tx1"/>
                </a:solidFill>
              </a:rPr>
              <a:t>The </a:t>
            </a:r>
            <a:r>
              <a:rPr lang="en-US" sz="1500" dirty="0">
                <a:solidFill>
                  <a:schemeClr val="tx1"/>
                </a:solidFill>
              </a:rPr>
              <a:t>Queen Bee of this hive reported that the poor performers either improved their performance or transferred to hive #1. Because the hive had reached its goal, the beekeeper awarded each bee his portion of the hive incentive payment. </a:t>
            </a:r>
            <a:endParaRPr lang="en-US" sz="1500" dirty="0" smtClean="0">
              <a:solidFill>
                <a:schemeClr val="tx1"/>
              </a:solidFill>
            </a:endParaRPr>
          </a:p>
          <a:p>
            <a:pPr algn="just">
              <a:lnSpc>
                <a:spcPct val="170000"/>
              </a:lnSpc>
            </a:pPr>
            <a:r>
              <a:rPr lang="en-US" sz="1500" dirty="0" smtClean="0">
                <a:solidFill>
                  <a:schemeClr val="tx1"/>
                </a:solidFill>
              </a:rPr>
              <a:t>The </a:t>
            </a:r>
            <a:r>
              <a:rPr lang="en-US" sz="1500" dirty="0">
                <a:solidFill>
                  <a:schemeClr val="tx1"/>
                </a:solidFill>
              </a:rPr>
              <a:t>beekeeper was also surprised to hear a loud, happy buzz and a jubilant flapping of wings as he rewarded the</a:t>
            </a:r>
            <a:r>
              <a:rPr lang="en-US" sz="1600" dirty="0">
                <a:solidFill>
                  <a:schemeClr val="tx1"/>
                </a:solidFill>
              </a:rPr>
              <a:t> individual high-performing bees with special recognition.</a:t>
            </a:r>
          </a:p>
        </p:txBody>
      </p:sp>
    </p:spTree>
    <p:extLst>
      <p:ext uri="{BB962C8B-B14F-4D97-AF65-F5344CB8AC3E}">
        <p14:creationId xmlns:p14="http://schemas.microsoft.com/office/powerpoint/2010/main" val="380938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from story</a:t>
            </a:r>
            <a:endParaRPr lang="en-US" dirty="0"/>
          </a:p>
        </p:txBody>
      </p:sp>
      <p:sp>
        <p:nvSpPr>
          <p:cNvPr id="3" name="Content Placeholder 2"/>
          <p:cNvSpPr>
            <a:spLocks noGrp="1"/>
          </p:cNvSpPr>
          <p:nvPr>
            <p:ph idx="1"/>
          </p:nvPr>
        </p:nvSpPr>
        <p:spPr>
          <a:xfrm>
            <a:off x="457200" y="1752600"/>
            <a:ext cx="8229600" cy="4800600"/>
          </a:xfrm>
        </p:spPr>
        <p:txBody>
          <a:bodyPr>
            <a:normAutofit fontScale="85000" lnSpcReduction="10000"/>
          </a:bodyPr>
          <a:lstStyle/>
          <a:p>
            <a:pPr algn="just">
              <a:lnSpc>
                <a:spcPct val="150000"/>
              </a:lnSpc>
            </a:pPr>
            <a:r>
              <a:rPr lang="en-US" dirty="0" smtClean="0">
                <a:solidFill>
                  <a:schemeClr val="tx1"/>
                </a:solidFill>
              </a:rPr>
              <a:t>Accomplishment (honey production) Vs. Activities (visiting flowers)</a:t>
            </a:r>
          </a:p>
          <a:p>
            <a:pPr algn="just">
              <a:lnSpc>
                <a:spcPct val="150000"/>
              </a:lnSpc>
            </a:pPr>
            <a:r>
              <a:rPr lang="en-US" dirty="0" smtClean="0">
                <a:solidFill>
                  <a:schemeClr val="tx1"/>
                </a:solidFill>
              </a:rPr>
              <a:t>Activities are the actions taken to produce results.</a:t>
            </a:r>
          </a:p>
          <a:p>
            <a:pPr algn="just">
              <a:lnSpc>
                <a:spcPct val="150000"/>
              </a:lnSpc>
            </a:pPr>
            <a:r>
              <a:rPr lang="en-US" dirty="0" smtClean="0">
                <a:solidFill>
                  <a:schemeClr val="tx1"/>
                </a:solidFill>
              </a:rPr>
              <a:t>Accomplishment is the output.</a:t>
            </a:r>
          </a:p>
          <a:p>
            <a:pPr algn="just">
              <a:lnSpc>
                <a:spcPct val="150000"/>
              </a:lnSpc>
            </a:pPr>
            <a:r>
              <a:rPr lang="en-US" dirty="0" smtClean="0">
                <a:solidFill>
                  <a:schemeClr val="tx1"/>
                </a:solidFill>
              </a:rPr>
              <a:t>This out put will have to measure.</a:t>
            </a:r>
          </a:p>
          <a:p>
            <a:pPr algn="just">
              <a:lnSpc>
                <a:spcPct val="150000"/>
              </a:lnSpc>
            </a:pPr>
            <a:r>
              <a:rPr lang="en-US" dirty="0" smtClean="0">
                <a:solidFill>
                  <a:schemeClr val="tx1"/>
                </a:solidFill>
              </a:rPr>
              <a:t>Here the importance of appraisal comes.</a:t>
            </a:r>
          </a:p>
          <a:p>
            <a:pPr algn="just">
              <a:lnSpc>
                <a:spcPct val="150000"/>
              </a:lnSpc>
            </a:pPr>
            <a:r>
              <a:rPr lang="en-US" dirty="0" smtClean="0">
                <a:solidFill>
                  <a:schemeClr val="tx1"/>
                </a:solidFill>
              </a:rPr>
              <a:t>organisation measures the output( accomplishment) in two way.</a:t>
            </a:r>
          </a:p>
          <a:p>
            <a:pPr marL="571500" indent="-457200" algn="just">
              <a:lnSpc>
                <a:spcPct val="150000"/>
              </a:lnSpc>
              <a:buFont typeface="+mj-lt"/>
              <a:buAutoNum type="arabicPeriod"/>
            </a:pPr>
            <a:r>
              <a:rPr lang="en-US" b="1" dirty="0" smtClean="0">
                <a:solidFill>
                  <a:schemeClr val="tx1"/>
                </a:solidFill>
              </a:rPr>
              <a:t>Employees level ( bees)</a:t>
            </a:r>
          </a:p>
          <a:p>
            <a:pPr marL="571500" indent="-457200" algn="just">
              <a:lnSpc>
                <a:spcPct val="150000"/>
              </a:lnSpc>
              <a:buFont typeface="+mj-lt"/>
              <a:buAutoNum type="arabicPeriod"/>
            </a:pPr>
            <a:r>
              <a:rPr lang="en-US" b="1" dirty="0" smtClean="0">
                <a:solidFill>
                  <a:schemeClr val="tx1"/>
                </a:solidFill>
              </a:rPr>
              <a:t>Work unit level (beekeepers)</a:t>
            </a:r>
            <a:endParaRPr lang="en-US" b="1" dirty="0">
              <a:solidFill>
                <a:schemeClr val="tx1"/>
              </a:solidFill>
            </a:endParaRPr>
          </a:p>
        </p:txBody>
      </p:sp>
    </p:spTree>
    <p:extLst>
      <p:ext uri="{BB962C8B-B14F-4D97-AF65-F5344CB8AC3E}">
        <p14:creationId xmlns:p14="http://schemas.microsoft.com/office/powerpoint/2010/main" val="1382854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appraisal</a:t>
            </a:r>
            <a:endParaRPr lang="en-US" dirty="0"/>
          </a:p>
        </p:txBody>
      </p:sp>
      <p:sp>
        <p:nvSpPr>
          <p:cNvPr id="3" name="Content Placeholder 2"/>
          <p:cNvSpPr>
            <a:spLocks noGrp="1"/>
          </p:cNvSpPr>
          <p:nvPr>
            <p:ph idx="1"/>
          </p:nvPr>
        </p:nvSpPr>
        <p:spPr>
          <a:xfrm>
            <a:off x="457200" y="1752600"/>
            <a:ext cx="8382000" cy="4724400"/>
          </a:xfrm>
        </p:spPr>
        <p:txBody>
          <a:bodyPr>
            <a:normAutofit/>
          </a:bodyPr>
          <a:lstStyle/>
          <a:p>
            <a:pPr algn="just">
              <a:lnSpc>
                <a:spcPct val="150000"/>
              </a:lnSpc>
            </a:pPr>
            <a:r>
              <a:rPr lang="en-US" sz="2000" dirty="0" smtClean="0">
                <a:solidFill>
                  <a:schemeClr val="tx1"/>
                </a:solidFill>
              </a:rPr>
              <a:t>It is the process of evaluating the employee’s performance on the job in terms of requirements of the job. </a:t>
            </a:r>
            <a:r>
              <a:rPr lang="en-US" sz="2000" b="1" i="1" dirty="0" smtClean="0">
                <a:solidFill>
                  <a:schemeClr val="tx1"/>
                </a:solidFill>
              </a:rPr>
              <a:t>By Scott</a:t>
            </a:r>
          </a:p>
          <a:p>
            <a:pPr algn="just">
              <a:lnSpc>
                <a:spcPct val="150000"/>
              </a:lnSpc>
            </a:pPr>
            <a:r>
              <a:rPr lang="en-US" sz="2000" b="1" i="1" dirty="0" smtClean="0">
                <a:solidFill>
                  <a:schemeClr val="tx1"/>
                </a:solidFill>
              </a:rPr>
              <a:t>What do we need to evaluate a person’s performance?</a:t>
            </a:r>
          </a:p>
          <a:p>
            <a:pPr algn="just">
              <a:lnSpc>
                <a:spcPct val="150000"/>
              </a:lnSpc>
            </a:pPr>
            <a:r>
              <a:rPr lang="en-US" sz="2000" b="1" i="1" dirty="0" smtClean="0">
                <a:solidFill>
                  <a:schemeClr val="tx1"/>
                </a:solidFill>
              </a:rPr>
              <a:t>1. job description</a:t>
            </a:r>
          </a:p>
          <a:p>
            <a:pPr algn="just">
              <a:lnSpc>
                <a:spcPct val="150000"/>
              </a:lnSpc>
            </a:pPr>
            <a:r>
              <a:rPr lang="en-US" sz="2000" b="1" i="1" dirty="0" smtClean="0">
                <a:solidFill>
                  <a:schemeClr val="tx1"/>
                </a:solidFill>
              </a:rPr>
              <a:t>2. clear goal</a:t>
            </a:r>
          </a:p>
          <a:p>
            <a:pPr algn="just">
              <a:lnSpc>
                <a:spcPct val="150000"/>
              </a:lnSpc>
            </a:pPr>
            <a:r>
              <a:rPr lang="en-US" sz="2000" b="1" i="1" dirty="0" smtClean="0">
                <a:solidFill>
                  <a:schemeClr val="tx1"/>
                </a:solidFill>
              </a:rPr>
              <a:t>3. measurement parameters</a:t>
            </a:r>
          </a:p>
          <a:p>
            <a:pPr algn="just">
              <a:lnSpc>
                <a:spcPct val="150000"/>
              </a:lnSpc>
            </a:pPr>
            <a:r>
              <a:rPr lang="en-US" sz="2000" b="1" i="1" dirty="0" smtClean="0">
                <a:solidFill>
                  <a:schemeClr val="tx1"/>
                </a:solidFill>
              </a:rPr>
              <a:t>4. desired outcomes ( quantity &amp; quality)</a:t>
            </a:r>
          </a:p>
          <a:p>
            <a:pPr marL="114300" indent="0" algn="just">
              <a:lnSpc>
                <a:spcPct val="150000"/>
              </a:lnSpc>
              <a:buNone/>
            </a:pPr>
            <a:endParaRPr lang="en-US" sz="2000" b="1" i="1" dirty="0" smtClean="0">
              <a:solidFill>
                <a:schemeClr val="tx1"/>
              </a:solidFill>
            </a:endParaRPr>
          </a:p>
          <a:p>
            <a:pPr algn="just">
              <a:lnSpc>
                <a:spcPct val="150000"/>
              </a:lnSpc>
            </a:pPr>
            <a:endParaRPr lang="en-US" sz="2000" b="1" i="1" dirty="0">
              <a:solidFill>
                <a:schemeClr val="tx1"/>
              </a:solidFill>
            </a:endParaRPr>
          </a:p>
        </p:txBody>
      </p:sp>
    </p:spTree>
    <p:extLst>
      <p:ext uri="{BB962C8B-B14F-4D97-AF65-F5344CB8AC3E}">
        <p14:creationId xmlns:p14="http://schemas.microsoft.com/office/powerpoint/2010/main" val="53515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619</TotalTime>
  <Words>2468</Words>
  <Application>Microsoft Office PowerPoint</Application>
  <PresentationFormat>On-screen Show (4:3)</PresentationFormat>
  <Paragraphs>291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Apothecary</vt:lpstr>
      <vt:lpstr>Module- 2</vt:lpstr>
      <vt:lpstr>Content to be discussed</vt:lpstr>
      <vt:lpstr>YemBees A story  </vt:lpstr>
      <vt:lpstr>YemBees A story  </vt:lpstr>
      <vt:lpstr>YemBees A story  </vt:lpstr>
      <vt:lpstr>The result of beekeeper 1 and his team</vt:lpstr>
      <vt:lpstr>The result of beekeeper 2 and his team</vt:lpstr>
      <vt:lpstr>Learning from story</vt:lpstr>
      <vt:lpstr>Performance appraisal</vt:lpstr>
      <vt:lpstr>How to link appraisal output with organisational corporate value?</vt:lpstr>
      <vt:lpstr>Appraisal formats</vt:lpstr>
      <vt:lpstr>How plan for the appraisal</vt:lpstr>
      <vt:lpstr>Process of appraisal </vt:lpstr>
      <vt:lpstr>PowerPoint Presentation</vt:lpstr>
      <vt:lpstr>PowerPoint Presentation</vt:lpstr>
      <vt:lpstr>PowerPoint Presentation</vt:lpstr>
      <vt:lpstr>PERFORMANCE MEASURE MEANS</vt:lpstr>
      <vt:lpstr>PowerPoint Presentation</vt:lpstr>
      <vt:lpstr>Coca cola</vt:lpstr>
      <vt:lpstr>Methods Of performance Appraisal</vt:lpstr>
      <vt:lpstr>Confidential Reports </vt:lpstr>
      <vt:lpstr>Essay Evaluation</vt:lpstr>
      <vt:lpstr>Critical incidents </vt:lpstr>
      <vt:lpstr>Checklist method</vt:lpstr>
      <vt:lpstr>Graphic Rating Scales </vt:lpstr>
      <vt:lpstr>Graphic Rating Scales </vt:lpstr>
      <vt:lpstr>Ranking </vt:lpstr>
      <vt:lpstr>Paired Comparison </vt:lpstr>
      <vt:lpstr>Paired Comparison </vt:lpstr>
      <vt:lpstr>PowerPoint Presentation</vt:lpstr>
      <vt:lpstr>Forced Distribution </vt:lpstr>
      <vt:lpstr>PowerPoint Presentation</vt:lpstr>
      <vt:lpstr>Current appraisal method in it sectors and banks (pvt.)</vt:lpstr>
      <vt:lpstr>Modern method</vt:lpstr>
      <vt:lpstr>Example of BArs</vt:lpstr>
      <vt:lpstr>The Steps in BARS development</vt:lpstr>
      <vt:lpstr>Performance dimension =  length  + breadth + depth + height</vt:lpstr>
      <vt:lpstr>PowerPoint Presentation</vt:lpstr>
      <vt:lpstr>360 degree appraisal</vt:lpstr>
      <vt:lpstr>How does it work ?</vt:lpstr>
      <vt:lpstr>Assessment centre</vt:lpstr>
      <vt:lpstr>Assessment centre</vt:lpstr>
      <vt:lpstr>Assessment centre</vt:lpstr>
      <vt:lpstr>Field review and hra method</vt:lpstr>
      <vt:lpstr>Potential appraisal  </vt:lpstr>
      <vt:lpstr>What are the techniques for potential appraisal</vt:lpstr>
      <vt:lpstr>PowerPoint Presentation</vt:lpstr>
      <vt:lpstr>PowerPoint Presentation</vt:lpstr>
      <vt:lpstr>Errors / BIASES in appraisal</vt:lpstr>
      <vt:lpstr>600 Wipro employees sacked after performance appraisal: A case of WIPRO </vt:lpstr>
      <vt:lpstr>Wipro Ditches Bell Curve Method Of Performance Appraisal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BidyaMam</dc:creator>
  <cp:lastModifiedBy>murali sir</cp:lastModifiedBy>
  <cp:revision>82</cp:revision>
  <dcterms:created xsi:type="dcterms:W3CDTF">2006-08-16T00:00:00Z</dcterms:created>
  <dcterms:modified xsi:type="dcterms:W3CDTF">2018-03-20T07:10:37Z</dcterms:modified>
</cp:coreProperties>
</file>