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4/3/2019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4/3/2019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685801" y="838200"/>
            <a:ext cx="7848600" cy="4953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2500" b="1" dirty="0" smtClean="0">
                <a:solidFill>
                  <a:srgbClr val="FF0000"/>
                </a:solidFill>
              </a:rPr>
              <a:t>Different career stages</a:t>
            </a:r>
            <a:endParaRPr lang="en-US" sz="2500" dirty="0"/>
          </a:p>
        </p:txBody>
      </p:sp>
      <p:sp>
        <p:nvSpPr>
          <p:cNvPr id="3" name="Content Placeholder 2"/>
          <p:cNvSpPr>
            <a:spLocks noGrp="1"/>
          </p:cNvSpPr>
          <p:nvPr>
            <p:ph sz="quarter" idx="1"/>
          </p:nvPr>
        </p:nvSpPr>
        <p:spPr/>
        <p:txBody>
          <a:bodyPr/>
          <a:lstStyle/>
          <a:p>
            <a:pPr algn="just"/>
            <a:r>
              <a:rPr lang="en-US" b="1" dirty="0" smtClean="0"/>
              <a:t>Mid-Career Stage:</a:t>
            </a:r>
            <a:r>
              <a:rPr lang="en-US" dirty="0" smtClean="0"/>
              <a:t> The individual's performance levels either continue to improve, or levels, or even deteriorates.</a:t>
            </a:r>
          </a:p>
          <a:p>
            <a:pPr algn="just"/>
            <a:r>
              <a:rPr lang="en-US" b="1" dirty="0" smtClean="0"/>
              <a:t>Late Career:</a:t>
            </a:r>
            <a:r>
              <a:rPr lang="en-US" dirty="0" smtClean="0"/>
              <a:t> This is regarded as a pleasant phase, where one is allowed to relax and play the role of an elderly statesman in the organization.</a:t>
            </a:r>
          </a:p>
          <a:p>
            <a:pPr algn="just"/>
            <a:r>
              <a:rPr lang="en-US" b="1" dirty="0" smtClean="0"/>
              <a:t>Decline:</a:t>
            </a:r>
            <a:r>
              <a:rPr lang="en-US" dirty="0" smtClean="0"/>
              <a:t> The stage, where the individual is heading towards retirement.</a:t>
            </a:r>
          </a:p>
          <a:p>
            <a:pPr algn="just"/>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72400" cy="563562"/>
          </a:xfrm>
        </p:spPr>
        <p:txBody>
          <a:bodyPr>
            <a:normAutofit/>
          </a:bodyPr>
          <a:lstStyle/>
          <a:p>
            <a:r>
              <a:rPr lang="en-US" sz="2300" b="1" dirty="0" smtClean="0">
                <a:solidFill>
                  <a:srgbClr val="FF0000"/>
                </a:solidFill>
              </a:rPr>
              <a:t>Career path in HR</a:t>
            </a:r>
            <a:endParaRPr lang="en-US" sz="2300" b="1" dirty="0">
              <a:solidFill>
                <a:srgbClr val="FF0000"/>
              </a:solidFill>
            </a:endParaRPr>
          </a:p>
        </p:txBody>
      </p:sp>
      <p:pic>
        <p:nvPicPr>
          <p:cNvPr id="4098" name="Picture 2"/>
          <p:cNvPicPr>
            <a:picLocks noGrp="1" noChangeAspect="1" noChangeArrowheads="1"/>
          </p:cNvPicPr>
          <p:nvPr>
            <p:ph sz="quarter" idx="1"/>
          </p:nvPr>
        </p:nvPicPr>
        <p:blipFill>
          <a:blip r:embed="rId2"/>
          <a:srcRect/>
          <a:stretch>
            <a:fillRect/>
          </a:stretch>
        </p:blipFill>
        <p:spPr bwMode="auto">
          <a:xfrm>
            <a:off x="838200" y="1371600"/>
            <a:ext cx="7543800" cy="4648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72400" cy="579438"/>
          </a:xfrm>
        </p:spPr>
        <p:txBody>
          <a:bodyPr>
            <a:normAutofit/>
          </a:bodyPr>
          <a:lstStyle/>
          <a:p>
            <a:r>
              <a:rPr lang="en-US" sz="2500" b="1" dirty="0" smtClean="0">
                <a:solidFill>
                  <a:srgbClr val="FF0000"/>
                </a:solidFill>
              </a:rPr>
              <a:t>Career path in HR</a:t>
            </a:r>
            <a:endParaRPr lang="en-US" sz="2500"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609600" y="1371600"/>
            <a:ext cx="8001000" cy="4419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sz="3000" dirty="0" smtClean="0">
                <a:solidFill>
                  <a:srgbClr val="FF0000"/>
                </a:solidFill>
              </a:rPr>
              <a:t>Career planning </a:t>
            </a:r>
            <a:endParaRPr lang="en-US" sz="3000" dirty="0">
              <a:solidFill>
                <a:srgbClr val="FF0000"/>
              </a:solidFill>
            </a:endParaRPr>
          </a:p>
        </p:txBody>
      </p:sp>
      <p:sp>
        <p:nvSpPr>
          <p:cNvPr id="3" name="Content Placeholder 2"/>
          <p:cNvSpPr>
            <a:spLocks noGrp="1"/>
          </p:cNvSpPr>
          <p:nvPr>
            <p:ph sz="quarter" idx="1"/>
          </p:nvPr>
        </p:nvSpPr>
        <p:spPr>
          <a:xfrm>
            <a:off x="609600" y="1219200"/>
            <a:ext cx="8077200" cy="4800600"/>
          </a:xfrm>
        </p:spPr>
        <p:txBody>
          <a:bodyPr>
            <a:normAutofit/>
          </a:bodyPr>
          <a:lstStyle/>
          <a:p>
            <a:pPr algn="just">
              <a:lnSpc>
                <a:spcPct val="150000"/>
              </a:lnSpc>
            </a:pPr>
            <a:r>
              <a:rPr lang="en-US" sz="2800" dirty="0" smtClean="0"/>
              <a:t>Career planning is an ongoing process through which an individual sets career goals and identifies the means to achieve them.</a:t>
            </a:r>
          </a:p>
          <a:p>
            <a:pPr algn="just">
              <a:lnSpc>
                <a:spcPct val="150000"/>
              </a:lnSpc>
            </a:pPr>
            <a:r>
              <a:rPr lang="en-US" sz="2800" dirty="0" smtClean="0"/>
              <a:t>The process which an individual plan their work life is referred to career planning.</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685800"/>
            <a:ext cx="7772400" cy="487362"/>
          </a:xfrm>
        </p:spPr>
        <p:txBody>
          <a:bodyPr>
            <a:normAutofit fontScale="90000"/>
          </a:bodyPr>
          <a:lstStyle/>
          <a:p>
            <a:r>
              <a:rPr lang="en-US" sz="2800" dirty="0" smtClean="0">
                <a:solidFill>
                  <a:srgbClr val="FF0000"/>
                </a:solidFill>
              </a:rPr>
              <a:t>Basic career planning process</a:t>
            </a:r>
            <a:endParaRPr lang="en-US" sz="2800" dirty="0">
              <a:solidFill>
                <a:srgbClr val="FF0000"/>
              </a:solidFill>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990600" y="1600200"/>
            <a:ext cx="7412174" cy="4343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487362"/>
          </a:xfrm>
        </p:spPr>
        <p:txBody>
          <a:bodyPr>
            <a:normAutofit fontScale="90000"/>
          </a:bodyPr>
          <a:lstStyle/>
          <a:p>
            <a:r>
              <a:rPr lang="en-US" sz="2800" dirty="0" smtClean="0">
                <a:solidFill>
                  <a:srgbClr val="FF0000"/>
                </a:solidFill>
              </a:rPr>
              <a:t>For career planning process what do we need!</a:t>
            </a:r>
            <a:endParaRPr lang="en-US" sz="2800" dirty="0">
              <a:solidFill>
                <a:srgbClr val="FF0000"/>
              </a:solidFill>
            </a:endParaRPr>
          </a:p>
        </p:txBody>
      </p:sp>
      <p:sp>
        <p:nvSpPr>
          <p:cNvPr id="3" name="Content Placeholder 2"/>
          <p:cNvSpPr>
            <a:spLocks noGrp="1"/>
          </p:cNvSpPr>
          <p:nvPr>
            <p:ph sz="quarter" idx="1"/>
          </p:nvPr>
        </p:nvSpPr>
        <p:spPr>
          <a:xfrm>
            <a:off x="762000" y="1066800"/>
            <a:ext cx="7924800" cy="4953000"/>
          </a:xfrm>
        </p:spPr>
        <p:txBody>
          <a:bodyPr>
            <a:normAutofit/>
          </a:bodyPr>
          <a:lstStyle/>
          <a:p>
            <a:pPr algn="just">
              <a:lnSpc>
                <a:spcPct val="150000"/>
              </a:lnSpc>
            </a:pPr>
            <a:r>
              <a:rPr lang="en-US" sz="2800" dirty="0" smtClean="0"/>
              <a:t>For the process of career , an individual need career anchors.</a:t>
            </a:r>
          </a:p>
          <a:p>
            <a:pPr algn="just">
              <a:lnSpc>
                <a:spcPct val="150000"/>
              </a:lnSpc>
            </a:pPr>
            <a:r>
              <a:rPr lang="en-US" sz="2800" dirty="0" smtClean="0"/>
              <a:t>Career anchor denotes the basic drives that create the urge to take up certain type of a career.</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487362"/>
          </a:xfrm>
        </p:spPr>
        <p:txBody>
          <a:bodyPr>
            <a:normAutofit fontScale="90000"/>
          </a:bodyPr>
          <a:lstStyle/>
          <a:p>
            <a:r>
              <a:rPr lang="en-US" sz="3000" dirty="0" smtClean="0">
                <a:solidFill>
                  <a:srgbClr val="FF0000"/>
                </a:solidFill>
              </a:rPr>
              <a:t>Career Anchors are</a:t>
            </a:r>
            <a:endParaRPr lang="en-US" sz="3000" dirty="0">
              <a:solidFill>
                <a:srgbClr val="FF0000"/>
              </a:solidFill>
            </a:endParaRPr>
          </a:p>
        </p:txBody>
      </p:sp>
      <p:sp>
        <p:nvSpPr>
          <p:cNvPr id="3" name="Content Placeholder 2"/>
          <p:cNvSpPr>
            <a:spLocks noGrp="1"/>
          </p:cNvSpPr>
          <p:nvPr>
            <p:ph sz="quarter" idx="1"/>
          </p:nvPr>
        </p:nvSpPr>
        <p:spPr>
          <a:xfrm>
            <a:off x="685800" y="990600"/>
            <a:ext cx="8001000" cy="5334000"/>
          </a:xfrm>
        </p:spPr>
        <p:txBody>
          <a:bodyPr>
            <a:normAutofit lnSpcReduction="10000"/>
          </a:bodyPr>
          <a:lstStyle/>
          <a:p>
            <a:pPr algn="just">
              <a:lnSpc>
                <a:spcPct val="150000"/>
              </a:lnSpc>
            </a:pPr>
            <a:r>
              <a:rPr lang="en-US" sz="2300" b="1" dirty="0" smtClean="0"/>
              <a:t>Managerial Competence: </a:t>
            </a:r>
            <a:r>
              <a:rPr lang="en-US" sz="2300" dirty="0" smtClean="0"/>
              <a:t>Person having this drive seek managerial positions that provide opportunities for higher responsibility, decision making, control and influence over others.</a:t>
            </a:r>
          </a:p>
          <a:p>
            <a:pPr algn="just">
              <a:lnSpc>
                <a:spcPct val="150000"/>
              </a:lnSpc>
            </a:pPr>
            <a:r>
              <a:rPr lang="en-US" sz="2300" b="1" dirty="0" smtClean="0"/>
              <a:t>Technical Competence: </a:t>
            </a:r>
            <a:r>
              <a:rPr lang="en-US" sz="2300" dirty="0" smtClean="0"/>
              <a:t>People having this anchor seek to make career choices based on the technical or functional content of the work. Career in specialized area such as quality control, engineering, accounting, advertising, public relations etc.</a:t>
            </a:r>
          </a:p>
          <a:p>
            <a:pPr algn="just">
              <a:lnSpc>
                <a:spcPct val="150000"/>
              </a:lnSpc>
            </a:pPr>
            <a:r>
              <a:rPr lang="en-US" sz="2300" b="1" dirty="0" smtClean="0"/>
              <a:t>Creativity: </a:t>
            </a:r>
            <a:r>
              <a:rPr lang="en-US" sz="2300" dirty="0" smtClean="0"/>
              <a:t>This drive provides  entrepreneurial and innovative opportunities to the people. People are driven by an overwhelming desire to do something new that is totally of their own making.</a:t>
            </a:r>
          </a:p>
          <a:p>
            <a:pPr algn="just">
              <a:lnSpc>
                <a:spcPct val="150000"/>
              </a:lnSpc>
            </a:pPr>
            <a:endParaRPr lang="en-US" sz="2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63562"/>
          </a:xfrm>
        </p:spPr>
        <p:txBody>
          <a:bodyPr>
            <a:normAutofit/>
          </a:bodyPr>
          <a:lstStyle/>
          <a:p>
            <a:r>
              <a:rPr lang="en-US" sz="2400" dirty="0" smtClean="0">
                <a:solidFill>
                  <a:srgbClr val="FF0000"/>
                </a:solidFill>
              </a:rPr>
              <a:t>Steps in Career Planning Process </a:t>
            </a:r>
            <a:endParaRPr lang="en-US" sz="2400" dirty="0">
              <a:solidFill>
                <a:srgbClr val="FF0000"/>
              </a:solidFill>
            </a:endParaRPr>
          </a:p>
        </p:txBody>
      </p:sp>
      <p:sp>
        <p:nvSpPr>
          <p:cNvPr id="3" name="Content Placeholder 2"/>
          <p:cNvSpPr>
            <a:spLocks noGrp="1"/>
          </p:cNvSpPr>
          <p:nvPr>
            <p:ph sz="quarter" idx="1"/>
          </p:nvPr>
        </p:nvSpPr>
        <p:spPr>
          <a:xfrm>
            <a:off x="381000" y="990600"/>
            <a:ext cx="8458200" cy="5562600"/>
          </a:xfrm>
        </p:spPr>
        <p:txBody>
          <a:bodyPr>
            <a:noAutofit/>
          </a:bodyPr>
          <a:lstStyle/>
          <a:p>
            <a:pPr>
              <a:lnSpc>
                <a:spcPct val="170000"/>
              </a:lnSpc>
            </a:pPr>
            <a:r>
              <a:rPr lang="en-US" sz="2000" b="1" dirty="0" smtClean="0"/>
              <a:t>Step 1:</a:t>
            </a:r>
            <a:r>
              <a:rPr lang="en-US" sz="2000" dirty="0" smtClean="0"/>
              <a:t> Self-Assessment:  The first and foremost step in career planning is to know and assess yourself.  collect information about yourself while deciding about a particular career option. analyze your interests, abilities, aptitudes, desired lifestyle, and personal traits and then study the relationship between the career opted for and self. </a:t>
            </a:r>
            <a:br>
              <a:rPr lang="en-US" sz="2000" dirty="0" smtClean="0"/>
            </a:br>
            <a:r>
              <a:rPr lang="en-US" sz="2000" b="1" dirty="0" smtClean="0"/>
              <a:t>Step 2:</a:t>
            </a:r>
            <a:r>
              <a:rPr lang="en-US" sz="2000" dirty="0" smtClean="0"/>
              <a:t> Goal Setting Set your goals according to your academic qualification, work experience, priorities and expectations in life.</a:t>
            </a:r>
            <a:br>
              <a:rPr lang="en-US" sz="2000" dirty="0" smtClean="0"/>
            </a:br>
            <a:r>
              <a:rPr lang="en-US" sz="2000" b="1" dirty="0" smtClean="0"/>
              <a:t>Step 3: </a:t>
            </a:r>
            <a:r>
              <a:rPr lang="en-US" sz="2000" dirty="0" smtClean="0"/>
              <a:t>Academic/Career Options Narrow your general occupational direction to a particular one by an informatory decision making process. </a:t>
            </a:r>
            <a:r>
              <a:rPr lang="en-US" sz="2000" dirty="0" err="1" smtClean="0"/>
              <a:t>Analyse</a:t>
            </a:r>
            <a:r>
              <a:rPr lang="en-US" sz="2000" dirty="0" smtClean="0"/>
              <a:t> the career option by keeping in mind your present educational qualification and what more academic degrees you need to acquire for it. </a:t>
            </a:r>
            <a:br>
              <a:rPr lang="en-US" sz="2000" dirty="0" smtClean="0"/>
            </a:b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2400" dirty="0" smtClean="0">
                <a:solidFill>
                  <a:srgbClr val="FF0000"/>
                </a:solidFill>
              </a:rPr>
              <a:t>Steps in Career Planning Process </a:t>
            </a:r>
            <a:endParaRPr lang="en-US" sz="2400" dirty="0"/>
          </a:p>
        </p:txBody>
      </p:sp>
      <p:sp>
        <p:nvSpPr>
          <p:cNvPr id="3" name="Content Placeholder 2"/>
          <p:cNvSpPr>
            <a:spLocks noGrp="1"/>
          </p:cNvSpPr>
          <p:nvPr>
            <p:ph sz="quarter" idx="1"/>
          </p:nvPr>
        </p:nvSpPr>
        <p:spPr>
          <a:xfrm>
            <a:off x="609600" y="1066800"/>
            <a:ext cx="8077200" cy="4953000"/>
          </a:xfrm>
        </p:spPr>
        <p:txBody>
          <a:bodyPr>
            <a:normAutofit/>
          </a:bodyPr>
          <a:lstStyle/>
          <a:p>
            <a:pPr>
              <a:lnSpc>
                <a:spcPct val="150000"/>
              </a:lnSpc>
            </a:pPr>
            <a:r>
              <a:rPr lang="en-US" sz="2100" b="1" dirty="0" smtClean="0"/>
              <a:t>Step 4: </a:t>
            </a:r>
            <a:r>
              <a:rPr lang="en-US" sz="2100" dirty="0" smtClean="0"/>
              <a:t>Plan of Action Recognize those industries and particular companies where you want to get into. Decide where you would like to see yourself after five years and in which position.</a:t>
            </a:r>
            <a:br>
              <a:rPr lang="en-US" sz="2100" dirty="0" smtClean="0"/>
            </a:br>
            <a:r>
              <a:rPr lang="en-US" sz="2100" b="1" dirty="0" smtClean="0"/>
              <a:t>Step 5:</a:t>
            </a:r>
            <a:r>
              <a:rPr lang="en-US" sz="2100" dirty="0" smtClean="0"/>
              <a:t> Catch Hold of Opportunities Opportunity comes but once. So, whenever you get any opportunity to prove yourself and get into your desired career, try to convert it in every way for suiting your purpose. </a:t>
            </a:r>
            <a:br>
              <a:rPr lang="en-US" sz="2100" dirty="0" smtClean="0"/>
            </a:br>
            <a:endParaRPr lang="en-US" sz="2100" dirty="0" smtClean="0"/>
          </a:p>
          <a:p>
            <a:pPr>
              <a:lnSpc>
                <a:spcPct val="150000"/>
              </a:lnSpc>
            </a:pPr>
            <a:endParaRPr lang="en-US"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72400" cy="411162"/>
          </a:xfrm>
        </p:spPr>
        <p:txBody>
          <a:bodyPr>
            <a:normAutofit fontScale="90000"/>
          </a:bodyPr>
          <a:lstStyle/>
          <a:p>
            <a:r>
              <a:rPr lang="en-US" sz="2500" b="1" dirty="0" smtClean="0">
                <a:solidFill>
                  <a:srgbClr val="FF0000"/>
                </a:solidFill>
              </a:rPr>
              <a:t>Different career stages</a:t>
            </a:r>
            <a:endParaRPr lang="en-US" sz="2500" b="1" dirty="0">
              <a:solidFill>
                <a:srgbClr val="FF0000"/>
              </a:solidFill>
            </a:endParaRPr>
          </a:p>
        </p:txBody>
      </p:sp>
      <p:pic>
        <p:nvPicPr>
          <p:cNvPr id="3074" name="Picture 2"/>
          <p:cNvPicPr>
            <a:picLocks noGrp="1" noChangeAspect="1" noChangeArrowheads="1"/>
          </p:cNvPicPr>
          <p:nvPr>
            <p:ph sz="quarter" idx="1"/>
          </p:nvPr>
        </p:nvPicPr>
        <p:blipFill>
          <a:blip r:embed="rId2"/>
          <a:srcRect/>
          <a:stretch>
            <a:fillRect/>
          </a:stretch>
        </p:blipFill>
        <p:spPr bwMode="auto">
          <a:xfrm>
            <a:off x="838200" y="1143000"/>
            <a:ext cx="7239000" cy="4876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487362"/>
          </a:xfrm>
        </p:spPr>
        <p:txBody>
          <a:bodyPr>
            <a:normAutofit fontScale="90000"/>
          </a:bodyPr>
          <a:lstStyle/>
          <a:p>
            <a:r>
              <a:rPr lang="en-US" sz="2500" b="1" dirty="0" smtClean="0">
                <a:solidFill>
                  <a:srgbClr val="FF0000"/>
                </a:solidFill>
              </a:rPr>
              <a:t>Different career stages</a:t>
            </a:r>
            <a:endParaRPr lang="en-US" sz="2500" dirty="0"/>
          </a:p>
        </p:txBody>
      </p:sp>
      <p:sp>
        <p:nvSpPr>
          <p:cNvPr id="3" name="Content Placeholder 2"/>
          <p:cNvSpPr>
            <a:spLocks noGrp="1"/>
          </p:cNvSpPr>
          <p:nvPr>
            <p:ph sz="quarter" idx="1"/>
          </p:nvPr>
        </p:nvSpPr>
        <p:spPr>
          <a:xfrm>
            <a:off x="304800" y="762000"/>
            <a:ext cx="8610600" cy="5715000"/>
          </a:xfrm>
        </p:spPr>
        <p:txBody>
          <a:bodyPr>
            <a:normAutofit fontScale="85000" lnSpcReduction="10000"/>
          </a:bodyPr>
          <a:lstStyle/>
          <a:p>
            <a:pPr algn="just"/>
            <a:r>
              <a:rPr lang="en-US" b="1" dirty="0" smtClean="0"/>
              <a:t>Exploration Stage:</a:t>
            </a:r>
            <a:r>
              <a:rPr lang="en-US" dirty="0" smtClean="0"/>
              <a:t> This is the stage where an individual builds expectations about his career. Some of them are realistic and some are not. But the fact is that these could be a result of the individual's ambitions.</a:t>
            </a:r>
          </a:p>
          <a:p>
            <a:pPr algn="just"/>
            <a:r>
              <a:rPr lang="en-US" b="1" dirty="0" smtClean="0"/>
              <a:t>Establishment Stage:</a:t>
            </a:r>
            <a:r>
              <a:rPr lang="en-US" dirty="0" smtClean="0"/>
              <a:t> This could be at the stage where the individual gets his first job, gets accepted by his peers, learns in this job, and also gains the first tangible evidence of success or failure. </a:t>
            </a:r>
          </a:p>
          <a:p>
            <a:pPr algn="just"/>
            <a:r>
              <a:rPr lang="en-US" dirty="0" smtClean="0"/>
              <a:t>The establishment/advancement stage tends to occur between ages 25 and 44. In this stage, the individual has made his or her career choice and is concerned with achievement, performance, and advancement. </a:t>
            </a:r>
          </a:p>
          <a:p>
            <a:pPr algn="just"/>
            <a:r>
              <a:rPr lang="en-US" dirty="0" smtClean="0"/>
              <a:t>This stage is marked by high employee productivity and career growth, as the individual is motivated to succeed in the organization and in his or her chosen occupation. </a:t>
            </a:r>
          </a:p>
          <a:p>
            <a:pPr algn="just"/>
            <a:r>
              <a:rPr lang="en-US" dirty="0" smtClean="0"/>
              <a:t>Opportunities for job challenge and use of special competencies are desired in this stage. </a:t>
            </a:r>
          </a:p>
          <a:p>
            <a:pPr algn="just"/>
            <a:r>
              <a:rPr lang="en-US" dirty="0" smtClean="0"/>
              <a:t>The employee strives for creativity and innovation through new job assignments. </a:t>
            </a:r>
          </a:p>
          <a:p>
            <a:pPr algn="just"/>
            <a:r>
              <a:rPr lang="en-US" dirty="0" smtClean="0"/>
              <a:t>Employees also need a certain degree of autonomy in this stage so that they can experience feelings of individual achievement and personal success.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127</Words>
  <Application>Microsoft Office PowerPoint</Application>
  <PresentationFormat>On-screen Show (4:3)</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Slide 1</vt:lpstr>
      <vt:lpstr>Career planning </vt:lpstr>
      <vt:lpstr>Basic career planning process</vt:lpstr>
      <vt:lpstr>For career planning process what do we need!</vt:lpstr>
      <vt:lpstr>Career Anchors are</vt:lpstr>
      <vt:lpstr>Steps in Career Planning Process </vt:lpstr>
      <vt:lpstr>Steps in Career Planning Process </vt:lpstr>
      <vt:lpstr>Different career stages</vt:lpstr>
      <vt:lpstr>Different career stages</vt:lpstr>
      <vt:lpstr>Different career stages</vt:lpstr>
      <vt:lpstr>Career path in HR</vt:lpstr>
      <vt:lpstr>Career path in HR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cime</dc:creator>
  <cp:lastModifiedBy>cime</cp:lastModifiedBy>
  <cp:revision>1</cp:revision>
  <dcterms:created xsi:type="dcterms:W3CDTF">2006-08-16T00:00:00Z</dcterms:created>
  <dcterms:modified xsi:type="dcterms:W3CDTF">2019-04-03T05:26:12Z</dcterms:modified>
</cp:coreProperties>
</file>