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26C2B3-0096-4AD2-B2A5-1D2920F1737A}" type="datetimeFigureOut">
              <a:rPr lang="en-US" smtClean="0"/>
              <a:t>2/21/2018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98603E-E78C-4142-AE7B-11AB50531495}" type="slidenum">
              <a:rPr lang="en-US" smtClean="0"/>
              <a:t>‹#›</a:t>
            </a:fld>
            <a:endParaRPr lang="en-US"/>
          </a:p>
        </p:txBody>
      </p:sp>
    </p:spTree>
    <p:extLst>
      <p:ext uri="{BB962C8B-B14F-4D97-AF65-F5344CB8AC3E}">
        <p14:creationId xmlns:p14="http://schemas.microsoft.com/office/powerpoint/2010/main" val="2587687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241D7-4CED-49C2-99BA-083B0DE9A618}" type="slidenum">
              <a:rPr lang="en-US" smtClean="0"/>
              <a:t>18</a:t>
            </a:fld>
            <a:endParaRPr lang="en-US" dirty="0"/>
          </a:p>
        </p:txBody>
      </p:sp>
    </p:spTree>
    <p:extLst>
      <p:ext uri="{BB962C8B-B14F-4D97-AF65-F5344CB8AC3E}">
        <p14:creationId xmlns:p14="http://schemas.microsoft.com/office/powerpoint/2010/main" val="3090173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2/21/2018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2/21/2018</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2/21/2018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0165"/>
            <a:ext cx="8229600" cy="487362"/>
          </a:xfrm>
        </p:spPr>
        <p:txBody>
          <a:bodyPr>
            <a:normAutofit/>
          </a:bodyPr>
          <a:lstStyle/>
          <a:p>
            <a:r>
              <a:rPr lang="en-US" sz="2300" b="1" dirty="0" smtClean="0"/>
              <a:t>Job analysis</a:t>
            </a:r>
            <a:endParaRPr lang="en-US" sz="2300" b="1" dirty="0"/>
          </a:p>
        </p:txBody>
      </p:sp>
      <p:sp>
        <p:nvSpPr>
          <p:cNvPr id="3" name="Content Placeholder 2"/>
          <p:cNvSpPr>
            <a:spLocks noGrp="1"/>
          </p:cNvSpPr>
          <p:nvPr>
            <p:ph idx="1"/>
          </p:nvPr>
        </p:nvSpPr>
        <p:spPr>
          <a:xfrm>
            <a:off x="457200" y="990600"/>
            <a:ext cx="8229600" cy="5287963"/>
          </a:xfrm>
        </p:spPr>
        <p:txBody>
          <a:bodyPr/>
          <a:lstStyle/>
          <a:p>
            <a:endParaRPr lang="en-US" dirty="0"/>
          </a:p>
        </p:txBody>
      </p:sp>
      <p:sp>
        <p:nvSpPr>
          <p:cNvPr id="4" name="Rectangle 3"/>
          <p:cNvSpPr/>
          <p:nvPr/>
        </p:nvSpPr>
        <p:spPr>
          <a:xfrm>
            <a:off x="595744" y="1600200"/>
            <a:ext cx="2272145"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Job analysis</a:t>
            </a:r>
          </a:p>
        </p:txBody>
      </p:sp>
      <p:cxnSp>
        <p:nvCxnSpPr>
          <p:cNvPr id="6" name="Straight Arrow Connector 5"/>
          <p:cNvCxnSpPr/>
          <p:nvPr/>
        </p:nvCxnSpPr>
        <p:spPr>
          <a:xfrm flipV="1">
            <a:off x="2867889" y="1447800"/>
            <a:ext cx="1246911" cy="401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867889" y="1849582"/>
            <a:ext cx="12469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p:cNvCxnSpPr>
          <p:nvPr/>
        </p:nvCxnSpPr>
        <p:spPr>
          <a:xfrm>
            <a:off x="2867889" y="1849582"/>
            <a:ext cx="1246911" cy="436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114800" y="990600"/>
            <a:ext cx="25908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Job task</a:t>
            </a:r>
            <a:endParaRPr lang="en-US" dirty="0"/>
          </a:p>
        </p:txBody>
      </p:sp>
      <p:sp>
        <p:nvSpPr>
          <p:cNvPr id="12" name="Rectangle 11"/>
          <p:cNvSpPr/>
          <p:nvPr/>
        </p:nvSpPr>
        <p:spPr>
          <a:xfrm>
            <a:off x="4114800" y="1572491"/>
            <a:ext cx="25908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Job duties</a:t>
            </a:r>
            <a:endParaRPr lang="en-US" dirty="0"/>
          </a:p>
        </p:txBody>
      </p:sp>
      <p:sp>
        <p:nvSpPr>
          <p:cNvPr id="13" name="Rectangle 12"/>
          <p:cNvSpPr/>
          <p:nvPr/>
        </p:nvSpPr>
        <p:spPr>
          <a:xfrm>
            <a:off x="4107873" y="2098964"/>
            <a:ext cx="25908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Job responsibility</a:t>
            </a:r>
            <a:endParaRPr lang="en-US" dirty="0"/>
          </a:p>
        </p:txBody>
      </p:sp>
      <p:sp>
        <p:nvSpPr>
          <p:cNvPr id="5" name="Rectangle 4"/>
          <p:cNvSpPr/>
          <p:nvPr/>
        </p:nvSpPr>
        <p:spPr>
          <a:xfrm>
            <a:off x="831273" y="3429000"/>
            <a:ext cx="7391400" cy="2514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sz="2000" b="1" dirty="0" smtClean="0"/>
              <a:t>Job analysis can be described as th process involving formal and detailed examination of the jobs, which involves the identification of required tasks, knowledge and the skills necessary for performing them and the conditions under which they should be performed.</a:t>
            </a:r>
            <a:endParaRPr lang="en-US" sz="2000" b="1" dirty="0"/>
          </a:p>
        </p:txBody>
      </p:sp>
    </p:spTree>
    <p:extLst>
      <p:ext uri="{BB962C8B-B14F-4D97-AF65-F5344CB8AC3E}">
        <p14:creationId xmlns:p14="http://schemas.microsoft.com/office/powerpoint/2010/main" val="2610818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murali sir\Desktop\job-analysis-l4-5-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678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97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8229600" cy="838200"/>
          </a:xfrm>
        </p:spPr>
        <p:txBody>
          <a:bodyPr>
            <a:noAutofit/>
          </a:bodyPr>
          <a:lstStyle/>
          <a:p>
            <a:r>
              <a:rPr lang="en-US" sz="2800" b="1" dirty="0"/>
              <a:t>Methods of Data Collection for Job Analysis</a:t>
            </a:r>
            <a:r>
              <a:rPr lang="en-US" sz="2800" dirty="0"/>
              <a:t> </a:t>
            </a:r>
            <a:br>
              <a:rPr lang="en-US" sz="2800" dirty="0"/>
            </a:br>
            <a:endParaRPr lang="en-US" sz="2800" dirty="0"/>
          </a:p>
        </p:txBody>
      </p:sp>
      <p:sp>
        <p:nvSpPr>
          <p:cNvPr id="3" name="Content Placeholder 2"/>
          <p:cNvSpPr>
            <a:spLocks noGrp="1"/>
          </p:cNvSpPr>
          <p:nvPr>
            <p:ph idx="1"/>
          </p:nvPr>
        </p:nvSpPr>
        <p:spPr>
          <a:xfrm>
            <a:off x="457200" y="1828800"/>
            <a:ext cx="8229600" cy="4297363"/>
          </a:xfrm>
        </p:spPr>
        <p:txBody>
          <a:bodyPr>
            <a:noAutofit/>
          </a:bodyPr>
          <a:lstStyle/>
          <a:p>
            <a:pPr algn="just">
              <a:lnSpc>
                <a:spcPct val="150000"/>
              </a:lnSpc>
            </a:pPr>
            <a:r>
              <a:rPr lang="en-US" sz="1800" b="1" dirty="0" smtClean="0"/>
              <a:t>Questionnaire: </a:t>
            </a:r>
          </a:p>
          <a:p>
            <a:pPr algn="just">
              <a:lnSpc>
                <a:spcPct val="150000"/>
              </a:lnSpc>
            </a:pPr>
            <a:r>
              <a:rPr lang="en-US" sz="1800" dirty="0" smtClean="0"/>
              <a:t>This method </a:t>
            </a:r>
            <a:r>
              <a:rPr lang="en-US" sz="1800" dirty="0"/>
              <a:t>is usually used </a:t>
            </a:r>
            <a:r>
              <a:rPr lang="en-US" sz="1800" dirty="0">
                <a:solidFill>
                  <a:srgbClr val="FF0000"/>
                </a:solidFill>
              </a:rPr>
              <a:t>to obtain information about jobs through a mail survey. </a:t>
            </a:r>
            <a:r>
              <a:rPr lang="en-US" sz="1800" dirty="0" smtClean="0"/>
              <a:t>This </a:t>
            </a:r>
            <a:r>
              <a:rPr lang="en-US" sz="1800" dirty="0"/>
              <a:t>method is, therefore, best suited to clerical workers. </a:t>
            </a:r>
            <a:endParaRPr lang="en-US" sz="1800" b="1" dirty="0" smtClean="0"/>
          </a:p>
          <a:p>
            <a:pPr algn="just">
              <a:lnSpc>
                <a:spcPct val="150000"/>
              </a:lnSpc>
            </a:pPr>
            <a:r>
              <a:rPr lang="en-US" sz="1800" b="1" dirty="0" smtClean="0"/>
              <a:t>Checklist: </a:t>
            </a:r>
            <a:r>
              <a:rPr lang="en-US" sz="1800" dirty="0" smtClean="0"/>
              <a:t>This </a:t>
            </a:r>
            <a:r>
              <a:rPr lang="en-US" sz="1800" dirty="0"/>
              <a:t>method requires the worker to check the </a:t>
            </a:r>
            <a:r>
              <a:rPr lang="en-US" sz="1800" dirty="0">
                <a:solidFill>
                  <a:srgbClr val="FF0000"/>
                </a:solidFill>
              </a:rPr>
              <a:t>task he performs from a long list of possible task </a:t>
            </a:r>
            <a:r>
              <a:rPr lang="en-US" sz="1800" dirty="0" smtClean="0">
                <a:solidFill>
                  <a:srgbClr val="FF0000"/>
                </a:solidFill>
              </a:rPr>
              <a:t>statements.</a:t>
            </a:r>
            <a:r>
              <a:rPr lang="en-US" sz="1800" dirty="0" smtClean="0"/>
              <a:t> They </a:t>
            </a:r>
            <a:r>
              <a:rPr lang="en-US" sz="1800" dirty="0"/>
              <a:t>are easily administered to large groups and are easy to tabulate. </a:t>
            </a:r>
            <a:endParaRPr lang="en-US" sz="1800" dirty="0" smtClean="0"/>
          </a:p>
          <a:p>
            <a:pPr algn="just">
              <a:lnSpc>
                <a:spcPct val="150000"/>
              </a:lnSpc>
            </a:pPr>
            <a:r>
              <a:rPr lang="en-US" sz="1800" b="1" dirty="0" smtClean="0"/>
              <a:t>Interview: </a:t>
            </a:r>
            <a:r>
              <a:rPr lang="en-US" sz="1800" dirty="0" smtClean="0">
                <a:solidFill>
                  <a:srgbClr val="FF0000"/>
                </a:solidFill>
              </a:rPr>
              <a:t>In </a:t>
            </a:r>
            <a:r>
              <a:rPr lang="en-US" sz="1800" dirty="0">
                <a:solidFill>
                  <a:srgbClr val="FF0000"/>
                </a:solidFill>
              </a:rPr>
              <a:t>this method a group of representative job incumbents are selected for extensive interview </a:t>
            </a:r>
            <a:r>
              <a:rPr lang="en-US" sz="1800" dirty="0"/>
              <a:t>- usually outside of the actual job situation. </a:t>
            </a:r>
            <a:r>
              <a:rPr lang="en-US" sz="1800" dirty="0" smtClean="0"/>
              <a:t>This </a:t>
            </a:r>
            <a:r>
              <a:rPr lang="en-US" sz="1800" dirty="0"/>
              <a:t>method though very costly and time consuming helps in getting a complete picture of the job. </a:t>
            </a:r>
          </a:p>
          <a:p>
            <a:pPr algn="just">
              <a:lnSpc>
                <a:spcPct val="150000"/>
              </a:lnSpc>
            </a:pPr>
            <a:endParaRPr lang="en-US" sz="1800" b="1" dirty="0" smtClean="0"/>
          </a:p>
        </p:txBody>
      </p:sp>
    </p:spTree>
    <p:extLst>
      <p:ext uri="{BB962C8B-B14F-4D97-AF65-F5344CB8AC3E}">
        <p14:creationId xmlns:p14="http://schemas.microsoft.com/office/powerpoint/2010/main" val="739923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71600"/>
            <a:ext cx="7024744" cy="1143000"/>
          </a:xfrm>
        </p:spPr>
        <p:txBody>
          <a:bodyPr>
            <a:normAutofit fontScale="90000"/>
          </a:bodyPr>
          <a:lstStyle/>
          <a:p>
            <a:r>
              <a:rPr lang="en-US" sz="2700" b="1" dirty="0"/>
              <a:t>Methods of Data Collection for Job Analysis</a:t>
            </a:r>
            <a:r>
              <a:rPr lang="en-US" sz="2700" dirty="0"/>
              <a:t> </a:t>
            </a:r>
            <a:r>
              <a:rPr lang="en-US" dirty="0"/>
              <a:t/>
            </a:r>
            <a:br>
              <a:rPr lang="en-US" dirty="0"/>
            </a:br>
            <a:endParaRPr lang="en-US" dirty="0"/>
          </a:p>
        </p:txBody>
      </p:sp>
      <p:sp>
        <p:nvSpPr>
          <p:cNvPr id="3" name="Content Placeholder 2"/>
          <p:cNvSpPr>
            <a:spLocks noGrp="1"/>
          </p:cNvSpPr>
          <p:nvPr>
            <p:ph idx="1"/>
          </p:nvPr>
        </p:nvSpPr>
        <p:spPr>
          <a:xfrm>
            <a:off x="685800" y="2438400"/>
            <a:ext cx="7772400" cy="3687763"/>
          </a:xfrm>
        </p:spPr>
        <p:txBody>
          <a:bodyPr>
            <a:normAutofit/>
          </a:bodyPr>
          <a:lstStyle/>
          <a:p>
            <a:pPr>
              <a:lnSpc>
                <a:spcPct val="150000"/>
              </a:lnSpc>
            </a:pPr>
            <a:r>
              <a:rPr lang="en-US" sz="2000" b="1" dirty="0" smtClean="0"/>
              <a:t>Observation:</a:t>
            </a:r>
          </a:p>
          <a:p>
            <a:pPr algn="just">
              <a:lnSpc>
                <a:spcPct val="150000"/>
              </a:lnSpc>
            </a:pPr>
            <a:r>
              <a:rPr lang="en-US" sz="2000" dirty="0"/>
              <a:t>This method can be </a:t>
            </a:r>
            <a:r>
              <a:rPr lang="en-US" sz="2000" dirty="0">
                <a:solidFill>
                  <a:srgbClr val="FF0000"/>
                </a:solidFill>
              </a:rPr>
              <a:t>followed right on the job</a:t>
            </a:r>
            <a:r>
              <a:rPr lang="en-US" sz="2000" dirty="0"/>
              <a:t>. The analyst observes the incumbent as he performs his work and questions him to get the required data. </a:t>
            </a:r>
            <a:r>
              <a:rPr lang="en-US" sz="2000" dirty="0">
                <a:solidFill>
                  <a:srgbClr val="FF0000"/>
                </a:solidFill>
              </a:rPr>
              <a:t>Working conditions and hazards can also be better described when observed personally by the analyst. </a:t>
            </a:r>
          </a:p>
        </p:txBody>
      </p:sp>
    </p:spTree>
    <p:extLst>
      <p:ext uri="{BB962C8B-B14F-4D97-AF65-F5344CB8AC3E}">
        <p14:creationId xmlns:p14="http://schemas.microsoft.com/office/powerpoint/2010/main" val="3796975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murali sir\Desktop\slide_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449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6200"/>
            <a:ext cx="8991600" cy="6781800"/>
          </a:xfrm>
        </p:spPr>
      </p:pic>
    </p:spTree>
    <p:extLst>
      <p:ext uri="{BB962C8B-B14F-4D97-AF65-F5344CB8AC3E}">
        <p14:creationId xmlns:p14="http://schemas.microsoft.com/office/powerpoint/2010/main" val="241985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a:bodyPr>
          <a:lstStyle/>
          <a:p>
            <a:r>
              <a:rPr lang="en-US" dirty="0" smtClean="0"/>
              <a:t>Recruitment</a:t>
            </a:r>
            <a:br>
              <a:rPr lang="en-US" dirty="0" smtClean="0"/>
            </a:br>
            <a:endParaRPr lang="en-US" dirty="0"/>
          </a:p>
        </p:txBody>
      </p:sp>
      <p:sp>
        <p:nvSpPr>
          <p:cNvPr id="3" name="Content Placeholder 2"/>
          <p:cNvSpPr>
            <a:spLocks noGrp="1"/>
          </p:cNvSpPr>
          <p:nvPr>
            <p:ph idx="1"/>
          </p:nvPr>
        </p:nvSpPr>
        <p:spPr/>
        <p:txBody>
          <a:bodyPr/>
          <a:lstStyle/>
          <a:p>
            <a:pPr algn="just"/>
            <a:r>
              <a:rPr lang="en-US" dirty="0"/>
              <a:t>Recruitment is the discovering of potential applicants for actual or anticipated organizational vacancies. </a:t>
            </a:r>
            <a:endParaRPr lang="en-US" dirty="0" smtClean="0"/>
          </a:p>
          <a:p>
            <a:pPr algn="just"/>
            <a:endParaRPr lang="en-US" dirty="0"/>
          </a:p>
          <a:p>
            <a:pPr algn="just"/>
            <a:r>
              <a:rPr lang="en-US" dirty="0" smtClean="0"/>
              <a:t>simple </a:t>
            </a:r>
            <a:r>
              <a:rPr lang="en-US" dirty="0"/>
              <a:t>terms, recruitment applies to the process of attracting potential employees to the organization or company. </a:t>
            </a:r>
          </a:p>
        </p:txBody>
      </p:sp>
    </p:spTree>
    <p:extLst>
      <p:ext uri="{BB962C8B-B14F-4D97-AF65-F5344CB8AC3E}">
        <p14:creationId xmlns:p14="http://schemas.microsoft.com/office/powerpoint/2010/main" val="3191161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of Recruitment</a:t>
            </a:r>
            <a:endParaRPr lang="en-US" dirty="0"/>
          </a:p>
        </p:txBody>
      </p:sp>
      <p:sp>
        <p:nvSpPr>
          <p:cNvPr id="3" name="Content Placeholder 2"/>
          <p:cNvSpPr>
            <a:spLocks noGrp="1"/>
          </p:cNvSpPr>
          <p:nvPr>
            <p:ph idx="1"/>
          </p:nvPr>
        </p:nvSpPr>
        <p:spPr/>
        <p:txBody>
          <a:bodyPr/>
          <a:lstStyle/>
          <a:p>
            <a:pPr algn="just"/>
            <a:r>
              <a:rPr lang="en-US" dirty="0"/>
              <a:t>This process includes </a:t>
            </a:r>
            <a:endParaRPr lang="en-US" dirty="0" smtClean="0"/>
          </a:p>
          <a:p>
            <a:pPr marL="514350" indent="-514350" algn="just">
              <a:buFont typeface="+mj-lt"/>
              <a:buAutoNum type="arabicPeriod"/>
            </a:pPr>
            <a:r>
              <a:rPr lang="en-US" dirty="0" smtClean="0">
                <a:solidFill>
                  <a:srgbClr val="FF0000"/>
                </a:solidFill>
              </a:rPr>
              <a:t>recruitment </a:t>
            </a:r>
            <a:r>
              <a:rPr lang="en-US" dirty="0">
                <a:solidFill>
                  <a:srgbClr val="FF0000"/>
                </a:solidFill>
              </a:rPr>
              <a:t>planning, </a:t>
            </a:r>
            <a:endParaRPr lang="en-US" dirty="0" smtClean="0">
              <a:solidFill>
                <a:srgbClr val="FF0000"/>
              </a:solidFill>
            </a:endParaRPr>
          </a:p>
          <a:p>
            <a:pPr marL="514350" indent="-514350" algn="just">
              <a:buFont typeface="+mj-lt"/>
              <a:buAutoNum type="arabicPeriod"/>
            </a:pPr>
            <a:r>
              <a:rPr lang="en-US" dirty="0" smtClean="0">
                <a:solidFill>
                  <a:srgbClr val="FF0000"/>
                </a:solidFill>
              </a:rPr>
              <a:t>identification </a:t>
            </a:r>
            <a:r>
              <a:rPr lang="en-US" dirty="0">
                <a:solidFill>
                  <a:srgbClr val="FF0000"/>
                </a:solidFill>
              </a:rPr>
              <a:t>of recruitment sources</a:t>
            </a:r>
            <a:r>
              <a:rPr lang="en-US" dirty="0" smtClean="0">
                <a:solidFill>
                  <a:srgbClr val="FF0000"/>
                </a:solidFill>
              </a:rPr>
              <a:t>,</a:t>
            </a:r>
          </a:p>
          <a:p>
            <a:pPr marL="514350" indent="-514350" algn="just">
              <a:buFont typeface="+mj-lt"/>
              <a:buAutoNum type="arabicPeriod"/>
            </a:pPr>
            <a:r>
              <a:rPr lang="en-US" dirty="0" smtClean="0">
                <a:solidFill>
                  <a:srgbClr val="FF0000"/>
                </a:solidFill>
              </a:rPr>
              <a:t> </a:t>
            </a:r>
            <a:r>
              <a:rPr lang="en-US" dirty="0">
                <a:solidFill>
                  <a:srgbClr val="FF0000"/>
                </a:solidFill>
              </a:rPr>
              <a:t>contacting those sources, </a:t>
            </a:r>
            <a:endParaRPr lang="en-US" dirty="0" smtClean="0">
              <a:solidFill>
                <a:srgbClr val="FF0000"/>
              </a:solidFill>
            </a:endParaRPr>
          </a:p>
          <a:p>
            <a:pPr marL="514350" indent="-514350" algn="just">
              <a:buFont typeface="+mj-lt"/>
              <a:buAutoNum type="arabicPeriod"/>
            </a:pPr>
            <a:r>
              <a:rPr lang="en-US" dirty="0" smtClean="0">
                <a:solidFill>
                  <a:srgbClr val="FF0000"/>
                </a:solidFill>
              </a:rPr>
              <a:t>receiving </a:t>
            </a:r>
            <a:r>
              <a:rPr lang="en-US" dirty="0">
                <a:solidFill>
                  <a:srgbClr val="FF0000"/>
                </a:solidFill>
              </a:rPr>
              <a:t>applications from prospective employees. </a:t>
            </a:r>
            <a:endParaRPr lang="en-US" dirty="0" smtClean="0">
              <a:solidFill>
                <a:srgbClr val="FF0000"/>
              </a:solidFill>
            </a:endParaRPr>
          </a:p>
          <a:p>
            <a:pPr marL="514350" indent="-514350" algn="just">
              <a:buFont typeface="+mj-lt"/>
              <a:buAutoNum type="arabicPeriod"/>
            </a:pPr>
            <a:r>
              <a:rPr lang="en-US" dirty="0" smtClean="0">
                <a:solidFill>
                  <a:srgbClr val="FF0000"/>
                </a:solidFill>
              </a:rPr>
              <a:t>Selection </a:t>
            </a:r>
            <a:endParaRPr lang="en-US" dirty="0">
              <a:solidFill>
                <a:srgbClr val="FF0000"/>
              </a:solidFill>
            </a:endParaRPr>
          </a:p>
          <a:p>
            <a:pPr algn="just"/>
            <a:endParaRPr lang="en-US" dirty="0"/>
          </a:p>
        </p:txBody>
      </p:sp>
    </p:spTree>
    <p:extLst>
      <p:ext uri="{BB962C8B-B14F-4D97-AF65-F5344CB8AC3E}">
        <p14:creationId xmlns:p14="http://schemas.microsoft.com/office/powerpoint/2010/main" val="8710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763" y="990600"/>
            <a:ext cx="937436" cy="5232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solidFill>
              <a:schemeClr val="accent1">
                <a:lumMod val="75000"/>
              </a:schemeClr>
            </a:solidFill>
          </a:ln>
        </p:spPr>
        <p:txBody>
          <a:bodyPr wrap="none" rtlCol="0">
            <a:spAutoFit/>
          </a:bodyPr>
          <a:lstStyle/>
          <a:p>
            <a:pPr algn="ctr"/>
            <a:r>
              <a:rPr lang="en-US" sz="1400" b="1" dirty="0" smtClean="0"/>
              <a:t>Personnel</a:t>
            </a:r>
          </a:p>
          <a:p>
            <a:pPr algn="ctr"/>
            <a:r>
              <a:rPr lang="en-US" sz="1400" b="1" dirty="0" smtClean="0"/>
              <a:t>Planning</a:t>
            </a:r>
            <a:endParaRPr lang="en-US" sz="1400" b="1" dirty="0"/>
          </a:p>
        </p:txBody>
      </p:sp>
      <p:sp>
        <p:nvSpPr>
          <p:cNvPr id="3" name="TextBox 2"/>
          <p:cNvSpPr txBox="1"/>
          <p:nvPr/>
        </p:nvSpPr>
        <p:spPr>
          <a:xfrm>
            <a:off x="126642" y="2020669"/>
            <a:ext cx="914416" cy="5232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solidFill>
              <a:schemeClr val="accent1">
                <a:lumMod val="75000"/>
              </a:schemeClr>
            </a:solidFill>
          </a:ln>
        </p:spPr>
        <p:txBody>
          <a:bodyPr wrap="none" rtlCol="0">
            <a:spAutoFit/>
          </a:bodyPr>
          <a:lstStyle/>
          <a:p>
            <a:pPr algn="ctr"/>
            <a:r>
              <a:rPr lang="en-US" sz="1400" b="1" dirty="0" smtClean="0"/>
              <a:t>Job </a:t>
            </a:r>
          </a:p>
          <a:p>
            <a:pPr algn="ctr"/>
            <a:r>
              <a:rPr lang="en-US" sz="1400" b="1" dirty="0" smtClean="0"/>
              <a:t>Vacancies</a:t>
            </a:r>
            <a:endParaRPr lang="en-US" sz="1400" b="1" dirty="0"/>
          </a:p>
        </p:txBody>
      </p:sp>
      <p:sp>
        <p:nvSpPr>
          <p:cNvPr id="4" name="TextBox 3"/>
          <p:cNvSpPr txBox="1"/>
          <p:nvPr/>
        </p:nvSpPr>
        <p:spPr>
          <a:xfrm>
            <a:off x="1589781" y="990600"/>
            <a:ext cx="811055" cy="5232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solidFill>
              <a:schemeClr val="accent1">
                <a:lumMod val="75000"/>
              </a:schemeClr>
            </a:solidFill>
          </a:ln>
        </p:spPr>
        <p:txBody>
          <a:bodyPr wrap="none" rtlCol="0">
            <a:spAutoFit/>
          </a:bodyPr>
          <a:lstStyle/>
          <a:p>
            <a:pPr algn="ctr"/>
            <a:r>
              <a:rPr lang="en-US" sz="1400" b="1" dirty="0" smtClean="0"/>
              <a:t>Job </a:t>
            </a:r>
          </a:p>
          <a:p>
            <a:pPr algn="ctr"/>
            <a:r>
              <a:rPr lang="en-US" sz="1400" b="1" dirty="0" smtClean="0"/>
              <a:t>Analysis</a:t>
            </a:r>
            <a:endParaRPr lang="en-US" sz="1400" b="1" dirty="0"/>
          </a:p>
        </p:txBody>
      </p:sp>
      <p:sp>
        <p:nvSpPr>
          <p:cNvPr id="5" name="TextBox 4"/>
          <p:cNvSpPr txBox="1"/>
          <p:nvPr/>
        </p:nvSpPr>
        <p:spPr>
          <a:xfrm>
            <a:off x="1390766" y="2020669"/>
            <a:ext cx="1197443" cy="95410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solidFill>
              <a:schemeClr val="accent1">
                <a:lumMod val="75000"/>
              </a:schemeClr>
            </a:solidFill>
          </a:ln>
        </p:spPr>
        <p:txBody>
          <a:bodyPr wrap="none" rtlCol="0">
            <a:spAutoFit/>
          </a:bodyPr>
          <a:lstStyle/>
          <a:p>
            <a:pPr algn="ctr"/>
            <a:r>
              <a:rPr lang="en-US" sz="1400" b="1" dirty="0" smtClean="0"/>
              <a:t>Recruitment </a:t>
            </a:r>
          </a:p>
          <a:p>
            <a:pPr algn="ctr"/>
            <a:r>
              <a:rPr lang="en-US" sz="1400" b="1" dirty="0" smtClean="0"/>
              <a:t>Planning</a:t>
            </a:r>
          </a:p>
          <a:p>
            <a:pPr algn="ctr"/>
            <a:r>
              <a:rPr lang="en-US" sz="1400" b="1" dirty="0" smtClean="0"/>
              <a:t>-Numbers</a:t>
            </a:r>
          </a:p>
          <a:p>
            <a:pPr algn="ctr"/>
            <a:r>
              <a:rPr lang="en-US" sz="1400" b="1" dirty="0" smtClean="0"/>
              <a:t>-Types</a:t>
            </a:r>
            <a:endParaRPr lang="en-US" sz="1400" b="1" dirty="0"/>
          </a:p>
        </p:txBody>
      </p:sp>
      <p:sp>
        <p:nvSpPr>
          <p:cNvPr id="6" name="TextBox 5"/>
          <p:cNvSpPr txBox="1"/>
          <p:nvPr/>
        </p:nvSpPr>
        <p:spPr>
          <a:xfrm>
            <a:off x="1371600" y="3676471"/>
            <a:ext cx="1214884" cy="11695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solidFill>
              <a:schemeClr val="accent1">
                <a:lumMod val="75000"/>
              </a:schemeClr>
            </a:solidFill>
          </a:ln>
        </p:spPr>
        <p:txBody>
          <a:bodyPr wrap="none" rtlCol="0">
            <a:spAutoFit/>
          </a:bodyPr>
          <a:lstStyle/>
          <a:p>
            <a:pPr algn="ctr"/>
            <a:r>
              <a:rPr lang="en-US" sz="1400" b="1" dirty="0" smtClean="0"/>
              <a:t>Strategy</a:t>
            </a:r>
          </a:p>
          <a:p>
            <a:pPr algn="ctr"/>
            <a:r>
              <a:rPr lang="en-US" sz="1400" b="1" dirty="0" smtClean="0"/>
              <a:t>Development</a:t>
            </a:r>
          </a:p>
          <a:p>
            <a:pPr algn="ctr"/>
            <a:r>
              <a:rPr lang="en-US" sz="1400" b="1" dirty="0" smtClean="0"/>
              <a:t>-Where</a:t>
            </a:r>
          </a:p>
          <a:p>
            <a:pPr algn="ctr">
              <a:buFontTx/>
              <a:buChar char="-"/>
            </a:pPr>
            <a:r>
              <a:rPr lang="en-US" sz="1400" b="1" dirty="0" smtClean="0"/>
              <a:t>How</a:t>
            </a:r>
          </a:p>
          <a:p>
            <a:pPr algn="ctr"/>
            <a:r>
              <a:rPr lang="en-US" sz="1400" b="1" dirty="0" smtClean="0"/>
              <a:t>- When</a:t>
            </a:r>
            <a:endParaRPr lang="en-US" sz="1400" b="1" dirty="0"/>
          </a:p>
        </p:txBody>
      </p:sp>
      <p:sp>
        <p:nvSpPr>
          <p:cNvPr id="7" name="TextBox 6"/>
          <p:cNvSpPr txBox="1"/>
          <p:nvPr/>
        </p:nvSpPr>
        <p:spPr>
          <a:xfrm>
            <a:off x="3077501" y="990600"/>
            <a:ext cx="1075936" cy="5232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solidFill>
              <a:schemeClr val="accent1">
                <a:lumMod val="75000"/>
              </a:schemeClr>
            </a:solidFill>
          </a:ln>
        </p:spPr>
        <p:txBody>
          <a:bodyPr wrap="none" rtlCol="0">
            <a:spAutoFit/>
          </a:bodyPr>
          <a:lstStyle/>
          <a:p>
            <a:pPr algn="ctr"/>
            <a:r>
              <a:rPr lang="en-US" sz="1400" b="1" dirty="0" smtClean="0"/>
              <a:t>Employee</a:t>
            </a:r>
          </a:p>
          <a:p>
            <a:pPr algn="ctr"/>
            <a:r>
              <a:rPr lang="en-US" sz="1400" b="1" dirty="0" smtClean="0"/>
              <a:t>Requisition</a:t>
            </a:r>
            <a:endParaRPr lang="en-US" sz="1400" b="1" dirty="0"/>
          </a:p>
        </p:txBody>
      </p:sp>
      <p:sp>
        <p:nvSpPr>
          <p:cNvPr id="8" name="TextBox 7"/>
          <p:cNvSpPr txBox="1"/>
          <p:nvPr/>
        </p:nvSpPr>
        <p:spPr>
          <a:xfrm>
            <a:off x="3126348" y="2000071"/>
            <a:ext cx="983859" cy="11695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solidFill>
              <a:schemeClr val="accent1">
                <a:lumMod val="75000"/>
              </a:schemeClr>
            </a:solidFill>
          </a:ln>
        </p:spPr>
        <p:txBody>
          <a:bodyPr wrap="none" rtlCol="0">
            <a:spAutoFit/>
          </a:bodyPr>
          <a:lstStyle/>
          <a:p>
            <a:pPr algn="ctr"/>
            <a:r>
              <a:rPr lang="en-US" sz="1400" b="1" dirty="0" smtClean="0"/>
              <a:t>Searching</a:t>
            </a:r>
          </a:p>
          <a:p>
            <a:pPr algn="ctr"/>
            <a:r>
              <a:rPr lang="en-US" sz="1400" b="1" dirty="0" smtClean="0"/>
              <a:t>Activation</a:t>
            </a:r>
          </a:p>
          <a:p>
            <a:pPr algn="ctr"/>
            <a:r>
              <a:rPr lang="en-US" sz="1400" b="1" dirty="0" smtClean="0"/>
              <a:t>“Selling” </a:t>
            </a:r>
          </a:p>
          <a:p>
            <a:pPr algn="ctr"/>
            <a:r>
              <a:rPr lang="en-US" sz="1400" b="1" dirty="0" smtClean="0"/>
              <a:t>-Message</a:t>
            </a:r>
          </a:p>
          <a:p>
            <a:pPr algn="ctr"/>
            <a:r>
              <a:rPr lang="en-US" sz="1400" b="1" dirty="0" smtClean="0"/>
              <a:t>-Media</a:t>
            </a:r>
            <a:endParaRPr lang="en-US" sz="1400" b="1" dirty="0"/>
          </a:p>
        </p:txBody>
      </p:sp>
      <p:sp>
        <p:nvSpPr>
          <p:cNvPr id="9" name="TextBox 8"/>
          <p:cNvSpPr txBox="1"/>
          <p:nvPr/>
        </p:nvSpPr>
        <p:spPr>
          <a:xfrm>
            <a:off x="6819363" y="3985736"/>
            <a:ext cx="992964" cy="73866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solidFill>
              <a:schemeClr val="accent1">
                <a:lumMod val="75000"/>
              </a:schemeClr>
            </a:solidFill>
          </a:ln>
        </p:spPr>
        <p:txBody>
          <a:bodyPr wrap="none" rtlCol="0">
            <a:spAutoFit/>
          </a:bodyPr>
          <a:lstStyle/>
          <a:p>
            <a:pPr algn="ctr"/>
            <a:r>
              <a:rPr lang="en-US" sz="1400" b="1" dirty="0" smtClean="0"/>
              <a:t>Evaluation</a:t>
            </a:r>
          </a:p>
          <a:p>
            <a:pPr algn="ctr"/>
            <a:r>
              <a:rPr lang="en-US" sz="1400" b="1" dirty="0" smtClean="0"/>
              <a:t>And</a:t>
            </a:r>
          </a:p>
          <a:p>
            <a:pPr algn="ctr"/>
            <a:r>
              <a:rPr lang="en-US" sz="1400" b="1" dirty="0" smtClean="0"/>
              <a:t>Control</a:t>
            </a:r>
            <a:endParaRPr lang="en-US" sz="1400" b="1" dirty="0"/>
          </a:p>
        </p:txBody>
      </p:sp>
      <p:sp>
        <p:nvSpPr>
          <p:cNvPr id="10" name="Oval 9"/>
          <p:cNvSpPr/>
          <p:nvPr/>
        </p:nvSpPr>
        <p:spPr>
          <a:xfrm>
            <a:off x="2855888" y="3759558"/>
            <a:ext cx="1411311"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Applicant</a:t>
            </a:r>
          </a:p>
          <a:p>
            <a:pPr algn="ctr"/>
            <a:r>
              <a:rPr lang="en-US" sz="1400" dirty="0" smtClean="0"/>
              <a:t>Population</a:t>
            </a:r>
            <a:endParaRPr lang="en-US" sz="1400" dirty="0"/>
          </a:p>
        </p:txBody>
      </p:sp>
      <p:sp>
        <p:nvSpPr>
          <p:cNvPr id="11" name="Oval 10"/>
          <p:cNvSpPr/>
          <p:nvPr/>
        </p:nvSpPr>
        <p:spPr>
          <a:xfrm>
            <a:off x="4419600" y="2096037"/>
            <a:ext cx="12192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Applicant</a:t>
            </a:r>
          </a:p>
          <a:p>
            <a:pPr algn="ctr"/>
            <a:r>
              <a:rPr lang="en-US" sz="1200" dirty="0" smtClean="0"/>
              <a:t>Pool</a:t>
            </a:r>
            <a:endParaRPr lang="en-US" sz="1200" dirty="0"/>
          </a:p>
        </p:txBody>
      </p:sp>
      <p:sp>
        <p:nvSpPr>
          <p:cNvPr id="12" name="Oval 11"/>
          <p:cNvSpPr/>
          <p:nvPr/>
        </p:nvSpPr>
        <p:spPr>
          <a:xfrm>
            <a:off x="6781800" y="2096037"/>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Potential Hires</a:t>
            </a:r>
            <a:endParaRPr lang="en-US" sz="1400" dirty="0"/>
          </a:p>
        </p:txBody>
      </p:sp>
      <p:sp>
        <p:nvSpPr>
          <p:cNvPr id="13" name="TextBox 12"/>
          <p:cNvSpPr txBox="1"/>
          <p:nvPr/>
        </p:nvSpPr>
        <p:spPr>
          <a:xfrm>
            <a:off x="5715000" y="2435423"/>
            <a:ext cx="939681" cy="307777"/>
          </a:xfrm>
          <a:prstGeom prst="rect">
            <a:avLst/>
          </a:prstGeom>
          <a:noFill/>
        </p:spPr>
        <p:txBody>
          <a:bodyPr wrap="none" rtlCol="0">
            <a:spAutoFit/>
          </a:bodyPr>
          <a:lstStyle/>
          <a:p>
            <a:r>
              <a:rPr lang="en-US" sz="1400" b="1" dirty="0" smtClean="0"/>
              <a:t>Screening</a:t>
            </a:r>
            <a:endParaRPr lang="en-US" sz="1400" b="1" dirty="0"/>
          </a:p>
        </p:txBody>
      </p:sp>
      <p:sp>
        <p:nvSpPr>
          <p:cNvPr id="14" name="TextBox 13"/>
          <p:cNvSpPr txBox="1"/>
          <p:nvPr/>
        </p:nvSpPr>
        <p:spPr>
          <a:xfrm>
            <a:off x="7981587" y="2435423"/>
            <a:ext cx="1111971" cy="307777"/>
          </a:xfrm>
          <a:prstGeom prst="rect">
            <a:avLst/>
          </a:prstGeom>
          <a:noFill/>
        </p:spPr>
        <p:txBody>
          <a:bodyPr wrap="none" rtlCol="0">
            <a:spAutoFit/>
          </a:bodyPr>
          <a:lstStyle/>
          <a:p>
            <a:r>
              <a:rPr lang="en-US" sz="1400" b="1" dirty="0" smtClean="0"/>
              <a:t>To Selection</a:t>
            </a:r>
            <a:endParaRPr lang="en-US" sz="1400" b="1" dirty="0"/>
          </a:p>
        </p:txBody>
      </p:sp>
      <p:cxnSp>
        <p:nvCxnSpPr>
          <p:cNvPr id="16" name="Straight Arrow Connector 15"/>
          <p:cNvCxnSpPr>
            <a:stCxn id="2" idx="2"/>
            <a:endCxn id="3" idx="0"/>
          </p:cNvCxnSpPr>
          <p:nvPr/>
        </p:nvCxnSpPr>
        <p:spPr>
          <a:xfrm rot="16200000" flipH="1">
            <a:off x="329741" y="1766559"/>
            <a:ext cx="506849" cy="13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 idx="3"/>
          </p:cNvCxnSpPr>
          <p:nvPr/>
        </p:nvCxnSpPr>
        <p:spPr>
          <a:xfrm>
            <a:off x="1041058" y="2282279"/>
            <a:ext cx="330542" cy="37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3"/>
            <a:endCxn id="7" idx="1"/>
          </p:cNvCxnSpPr>
          <p:nvPr/>
        </p:nvCxnSpPr>
        <p:spPr>
          <a:xfrm>
            <a:off x="2400836" y="1252210"/>
            <a:ext cx="67666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a:endCxn id="6" idx="0"/>
          </p:cNvCxnSpPr>
          <p:nvPr/>
        </p:nvCxnSpPr>
        <p:spPr>
          <a:xfrm rot="5400000">
            <a:off x="1633418" y="3320400"/>
            <a:ext cx="701695" cy="10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2"/>
            <a:endCxn id="5" idx="0"/>
          </p:cNvCxnSpPr>
          <p:nvPr/>
        </p:nvCxnSpPr>
        <p:spPr>
          <a:xfrm rot="5400000">
            <a:off x="1738975" y="1764334"/>
            <a:ext cx="506849" cy="58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0" idx="2"/>
          </p:cNvCxnSpPr>
          <p:nvPr/>
        </p:nvCxnSpPr>
        <p:spPr>
          <a:xfrm flipV="1">
            <a:off x="2586484" y="4254858"/>
            <a:ext cx="269404" cy="63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3561543" y="3169622"/>
            <a:ext cx="3" cy="635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3"/>
            <a:endCxn id="11" idx="2"/>
          </p:cNvCxnSpPr>
          <p:nvPr/>
        </p:nvCxnSpPr>
        <p:spPr>
          <a:xfrm>
            <a:off x="4110207" y="2584847"/>
            <a:ext cx="309393" cy="6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4"/>
            <a:endCxn id="9" idx="0"/>
          </p:cNvCxnSpPr>
          <p:nvPr/>
        </p:nvCxnSpPr>
        <p:spPr>
          <a:xfrm rot="16200000" flipH="1">
            <a:off x="6865973" y="3535863"/>
            <a:ext cx="899099" cy="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638800" y="2582345"/>
            <a:ext cx="152400" cy="2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3"/>
            <a:endCxn id="12" idx="2"/>
          </p:cNvCxnSpPr>
          <p:nvPr/>
        </p:nvCxnSpPr>
        <p:spPr>
          <a:xfrm>
            <a:off x="6654681" y="2589312"/>
            <a:ext cx="127119" cy="2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6"/>
            <a:endCxn id="14" idx="1"/>
          </p:cNvCxnSpPr>
          <p:nvPr/>
        </p:nvCxnSpPr>
        <p:spPr>
          <a:xfrm flipV="1">
            <a:off x="7848600" y="2589312"/>
            <a:ext cx="132987" cy="2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flipH="1" flipV="1">
            <a:off x="4692622" y="4222782"/>
            <a:ext cx="2971799" cy="126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066800" y="5715000"/>
            <a:ext cx="624732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flipV="1">
            <a:off x="-419100" y="4229100"/>
            <a:ext cx="2971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066800" y="2743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6" idx="1"/>
          </p:cNvCxnSpPr>
          <p:nvPr/>
        </p:nvCxnSpPr>
        <p:spPr>
          <a:xfrm flipV="1">
            <a:off x="1066800" y="4261247"/>
            <a:ext cx="304800" cy="5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rot="16200000" flipV="1">
            <a:off x="3009900" y="4229100"/>
            <a:ext cx="2514600" cy="457200"/>
          </a:xfrm>
          <a:prstGeom prst="bentConnector3">
            <a:avLst>
              <a:gd name="adj1" fmla="val 7304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9" idx="2"/>
          </p:cNvCxnSpPr>
          <p:nvPr/>
        </p:nvCxnSpPr>
        <p:spPr>
          <a:xfrm rot="5400000" flipH="1" flipV="1">
            <a:off x="6820220" y="5219378"/>
            <a:ext cx="990603" cy="648"/>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2001777" y="5921514"/>
            <a:ext cx="4922117" cy="70788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Recruitment planning</a:t>
            </a:r>
            <a:endParaRPr 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720710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762000"/>
            <a:ext cx="7696200" cy="5562600"/>
          </a:xfrm>
        </p:spPr>
      </p:pic>
    </p:spTree>
    <p:extLst>
      <p:ext uri="{BB962C8B-B14F-4D97-AF65-F5344CB8AC3E}">
        <p14:creationId xmlns:p14="http://schemas.microsoft.com/office/powerpoint/2010/main" val="338693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457200"/>
            <a:ext cx="7924800" cy="6019800"/>
          </a:xfrm>
        </p:spPr>
      </p:pic>
    </p:spTree>
    <p:extLst>
      <p:ext uri="{BB962C8B-B14F-4D97-AF65-F5344CB8AC3E}">
        <p14:creationId xmlns:p14="http://schemas.microsoft.com/office/powerpoint/2010/main" val="161503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96336"/>
          </a:xfrm>
        </p:spPr>
        <p:txBody>
          <a:bodyPr>
            <a:normAutofit/>
          </a:bodyPr>
          <a:lstStyle/>
          <a:p>
            <a:r>
              <a:rPr lang="en-US" sz="2500" b="1" dirty="0" smtClean="0">
                <a:solidFill>
                  <a:srgbClr val="FF0000"/>
                </a:solidFill>
              </a:rPr>
              <a:t>The three basic parts of Job analysis</a:t>
            </a:r>
            <a:endParaRPr lang="en-US" sz="2500" b="1" dirty="0">
              <a:solidFill>
                <a:srgbClr val="FF0000"/>
              </a:solidFill>
            </a:endParaRPr>
          </a:p>
        </p:txBody>
      </p:sp>
      <p:sp>
        <p:nvSpPr>
          <p:cNvPr id="3" name="Content Placeholder 2"/>
          <p:cNvSpPr>
            <a:spLocks noGrp="1"/>
          </p:cNvSpPr>
          <p:nvPr>
            <p:ph idx="1"/>
          </p:nvPr>
        </p:nvSpPr>
        <p:spPr>
          <a:xfrm>
            <a:off x="914400" y="1676400"/>
            <a:ext cx="7239000" cy="4156229"/>
          </a:xfrm>
        </p:spPr>
        <p:txBody>
          <a:bodyPr>
            <a:normAutofit/>
          </a:bodyPr>
          <a:lstStyle/>
          <a:p>
            <a:pPr algn="just">
              <a:lnSpc>
                <a:spcPct val="150000"/>
              </a:lnSpc>
            </a:pPr>
            <a:r>
              <a:rPr lang="en-US" sz="2000" dirty="0" smtClean="0">
                <a:solidFill>
                  <a:schemeClr val="tx1"/>
                </a:solidFill>
              </a:rPr>
              <a:t>1. identifying job</a:t>
            </a:r>
          </a:p>
          <a:p>
            <a:pPr algn="just">
              <a:lnSpc>
                <a:spcPct val="150000"/>
              </a:lnSpc>
            </a:pPr>
            <a:r>
              <a:rPr lang="en-US" sz="2000" dirty="0" smtClean="0">
                <a:solidFill>
                  <a:schemeClr val="tx1"/>
                </a:solidFill>
              </a:rPr>
              <a:t>2. obtaining information about the tasks, duties, responsibilities and working condition of the job.</a:t>
            </a:r>
          </a:p>
          <a:p>
            <a:pPr algn="just">
              <a:lnSpc>
                <a:spcPct val="150000"/>
              </a:lnSpc>
            </a:pPr>
            <a:r>
              <a:rPr lang="en-US" sz="2000" dirty="0" smtClean="0">
                <a:solidFill>
                  <a:schemeClr val="tx1"/>
                </a:solidFill>
              </a:rPr>
              <a:t>3. Determine the worker characteristics needed for successful performance of the job.</a:t>
            </a:r>
          </a:p>
          <a:p>
            <a:pPr algn="just">
              <a:lnSpc>
                <a:spcPct val="150000"/>
              </a:lnSpc>
            </a:pPr>
            <a:r>
              <a:rPr lang="en-US" sz="2000" dirty="0" smtClean="0">
                <a:solidFill>
                  <a:schemeClr val="tx1"/>
                </a:solidFill>
              </a:rPr>
              <a:t>Job analysis can be written as:</a:t>
            </a:r>
          </a:p>
          <a:p>
            <a:pPr algn="just">
              <a:lnSpc>
                <a:spcPct val="150000"/>
              </a:lnSpc>
            </a:pPr>
            <a:endParaRPr lang="en-US" sz="2000" dirty="0">
              <a:solidFill>
                <a:schemeClr val="tx1"/>
              </a:solidFill>
            </a:endParaRPr>
          </a:p>
        </p:txBody>
      </p:sp>
      <p:sp>
        <p:nvSpPr>
          <p:cNvPr id="5" name="Rectangle 4"/>
          <p:cNvSpPr/>
          <p:nvPr/>
        </p:nvSpPr>
        <p:spPr>
          <a:xfrm>
            <a:off x="990600" y="4800600"/>
            <a:ext cx="7467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solidFill>
                  <a:schemeClr val="tx1"/>
                </a:solidFill>
              </a:rPr>
              <a:t>Job analysis = job description + job specification +  job performance standards</a:t>
            </a:r>
            <a:endParaRPr lang="en-US" b="1" dirty="0">
              <a:solidFill>
                <a:schemeClr val="tx1"/>
              </a:solidFill>
            </a:endParaRPr>
          </a:p>
        </p:txBody>
      </p:sp>
    </p:spTree>
    <p:extLst>
      <p:ext uri="{BB962C8B-B14F-4D97-AF65-F5344CB8AC3E}">
        <p14:creationId xmlns:p14="http://schemas.microsoft.com/office/powerpoint/2010/main" val="1963815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457200"/>
            <a:ext cx="8289913" cy="6096000"/>
          </a:xfrm>
        </p:spPr>
      </p:pic>
    </p:spTree>
    <p:extLst>
      <p:ext uri="{BB962C8B-B14F-4D97-AF65-F5344CB8AC3E}">
        <p14:creationId xmlns:p14="http://schemas.microsoft.com/office/powerpoint/2010/main" val="144942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533400"/>
            <a:ext cx="8010407" cy="6019800"/>
          </a:xfrm>
        </p:spPr>
      </p:pic>
    </p:spTree>
    <p:extLst>
      <p:ext uri="{BB962C8B-B14F-4D97-AF65-F5344CB8AC3E}">
        <p14:creationId xmlns:p14="http://schemas.microsoft.com/office/powerpoint/2010/main" val="2467926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392" y="609600"/>
            <a:ext cx="7024744" cy="457200"/>
          </a:xfrm>
        </p:spPr>
        <p:txBody>
          <a:bodyPr>
            <a:normAutofit/>
          </a:bodyPr>
          <a:lstStyle/>
          <a:p>
            <a:r>
              <a:rPr lang="en-US" sz="2400" b="1" dirty="0" smtClean="0">
                <a:solidFill>
                  <a:srgbClr val="FF0000"/>
                </a:solidFill>
                <a:latin typeface="+mn-lt"/>
              </a:rPr>
              <a:t>Recruitment waterfall at TCS</a:t>
            </a:r>
            <a:endParaRPr lang="en-US" sz="2400" b="1" dirty="0">
              <a:solidFill>
                <a:srgbClr val="FF0000"/>
              </a:solidFill>
              <a:latin typeface="+mn-lt"/>
            </a:endParaRPr>
          </a:p>
        </p:txBody>
      </p:sp>
      <p:sp>
        <p:nvSpPr>
          <p:cNvPr id="3" name="Content Placeholder 2"/>
          <p:cNvSpPr>
            <a:spLocks noGrp="1"/>
          </p:cNvSpPr>
          <p:nvPr>
            <p:ph idx="1"/>
          </p:nvPr>
        </p:nvSpPr>
        <p:spPr>
          <a:xfrm>
            <a:off x="762000" y="1066800"/>
            <a:ext cx="7620000" cy="5257800"/>
          </a:xfrm>
        </p:spPr>
        <p:txBody>
          <a:bodyPr/>
          <a:lstStyle/>
          <a:p>
            <a:pPr marL="68580" indent="0">
              <a:buNone/>
            </a:pPr>
            <a:endParaRPr lang="en-US" dirty="0">
              <a:solidFill>
                <a:schemeClr val="tx1"/>
              </a:solidFill>
            </a:endParaRPr>
          </a:p>
        </p:txBody>
      </p:sp>
      <p:sp>
        <p:nvSpPr>
          <p:cNvPr id="4" name="Rounded Rectangle 3"/>
          <p:cNvSpPr/>
          <p:nvPr/>
        </p:nvSpPr>
        <p:spPr>
          <a:xfrm>
            <a:off x="990599" y="1143000"/>
            <a:ext cx="2161309"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Recruitment</a:t>
            </a:r>
            <a:endParaRPr lang="en-US" b="1" dirty="0">
              <a:solidFill>
                <a:schemeClr val="tx1"/>
              </a:solidFill>
            </a:endParaRPr>
          </a:p>
        </p:txBody>
      </p:sp>
      <p:cxnSp>
        <p:nvCxnSpPr>
          <p:cNvPr id="6" name="Elbow Connector 5"/>
          <p:cNvCxnSpPr/>
          <p:nvPr/>
        </p:nvCxnSpPr>
        <p:spPr>
          <a:xfrm rot="16200000" flipH="1">
            <a:off x="1866900" y="1562100"/>
            <a:ext cx="228600" cy="152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905000" y="1752600"/>
            <a:ext cx="3429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Detailed designed and plan</a:t>
            </a:r>
            <a:endParaRPr lang="en-US" b="1" dirty="0">
              <a:solidFill>
                <a:schemeClr val="tx1"/>
              </a:solidFill>
            </a:endParaRPr>
          </a:p>
        </p:txBody>
      </p:sp>
      <p:cxnSp>
        <p:nvCxnSpPr>
          <p:cNvPr id="8" name="Elbow Connector 7"/>
          <p:cNvCxnSpPr/>
          <p:nvPr/>
        </p:nvCxnSpPr>
        <p:spPr>
          <a:xfrm>
            <a:off x="2327564" y="2133600"/>
            <a:ext cx="152400" cy="1143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604654" y="2247901"/>
            <a:ext cx="341514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Cultivate source</a:t>
            </a:r>
            <a:endParaRPr lang="en-US" b="1" dirty="0">
              <a:solidFill>
                <a:schemeClr val="tx1"/>
              </a:solidFill>
            </a:endParaRPr>
          </a:p>
        </p:txBody>
      </p:sp>
      <p:cxnSp>
        <p:nvCxnSpPr>
          <p:cNvPr id="15" name="Elbow Connector 14"/>
          <p:cNvCxnSpPr/>
          <p:nvPr/>
        </p:nvCxnSpPr>
        <p:spPr>
          <a:xfrm>
            <a:off x="3276600" y="2616777"/>
            <a:ext cx="228600" cy="20262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505200" y="2769177"/>
            <a:ext cx="3962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Integrate selection test interviews</a:t>
            </a:r>
            <a:endParaRPr lang="en-US" b="1" dirty="0">
              <a:solidFill>
                <a:schemeClr val="tx1"/>
              </a:solidFill>
            </a:endParaRPr>
          </a:p>
        </p:txBody>
      </p:sp>
      <p:cxnSp>
        <p:nvCxnSpPr>
          <p:cNvPr id="18" name="Elbow Connector 17"/>
          <p:cNvCxnSpPr/>
          <p:nvPr/>
        </p:nvCxnSpPr>
        <p:spPr>
          <a:xfrm>
            <a:off x="4419600" y="3150177"/>
            <a:ext cx="152400" cy="12642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495800" y="3329420"/>
            <a:ext cx="2743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offer</a:t>
            </a:r>
            <a:endParaRPr lang="en-US" b="1" dirty="0">
              <a:solidFill>
                <a:schemeClr val="tx1"/>
              </a:solidFill>
            </a:endParaRPr>
          </a:p>
        </p:txBody>
      </p:sp>
      <p:cxnSp>
        <p:nvCxnSpPr>
          <p:cNvPr id="21" name="Elbow Connector 20"/>
          <p:cNvCxnSpPr/>
          <p:nvPr/>
        </p:nvCxnSpPr>
        <p:spPr>
          <a:xfrm rot="16200000" flipH="1">
            <a:off x="5246110" y="3722110"/>
            <a:ext cx="175780" cy="152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334000" y="3891389"/>
            <a:ext cx="20193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Induct </a:t>
            </a:r>
            <a:endParaRPr lang="en-US" b="1" dirty="0">
              <a:solidFill>
                <a:schemeClr val="tx1"/>
              </a:solidFill>
            </a:endParaRPr>
          </a:p>
        </p:txBody>
      </p:sp>
      <p:sp>
        <p:nvSpPr>
          <p:cNvPr id="23" name="Rounded Rectangle 22"/>
          <p:cNvSpPr/>
          <p:nvPr/>
        </p:nvSpPr>
        <p:spPr>
          <a:xfrm>
            <a:off x="5881254" y="4419600"/>
            <a:ext cx="257694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Integrate information</a:t>
            </a:r>
            <a:endParaRPr lang="en-US" b="1" dirty="0">
              <a:solidFill>
                <a:schemeClr val="tx1"/>
              </a:solidFill>
            </a:endParaRPr>
          </a:p>
        </p:txBody>
      </p:sp>
      <p:sp>
        <p:nvSpPr>
          <p:cNvPr id="24" name="Rounded Rectangle 23"/>
          <p:cNvSpPr/>
          <p:nvPr/>
        </p:nvSpPr>
        <p:spPr>
          <a:xfrm>
            <a:off x="6553200" y="5029200"/>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Train </a:t>
            </a:r>
            <a:endParaRPr lang="en-US" b="1" dirty="0">
              <a:solidFill>
                <a:schemeClr val="tx1"/>
              </a:solidFill>
            </a:endParaRPr>
          </a:p>
        </p:txBody>
      </p:sp>
      <p:sp>
        <p:nvSpPr>
          <p:cNvPr id="25" name="Rounded Rectangle 24"/>
          <p:cNvSpPr/>
          <p:nvPr/>
        </p:nvSpPr>
        <p:spPr>
          <a:xfrm>
            <a:off x="6934200" y="5715000"/>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Deploy </a:t>
            </a:r>
            <a:endParaRPr lang="en-US" b="1" dirty="0">
              <a:solidFill>
                <a:schemeClr val="tx1"/>
              </a:solidFill>
            </a:endParaRPr>
          </a:p>
        </p:txBody>
      </p:sp>
      <p:sp>
        <p:nvSpPr>
          <p:cNvPr id="26" name="Freeform 25"/>
          <p:cNvSpPr/>
          <p:nvPr/>
        </p:nvSpPr>
        <p:spPr>
          <a:xfrm>
            <a:off x="6151418" y="4253345"/>
            <a:ext cx="193964" cy="180110"/>
          </a:xfrm>
          <a:custGeom>
            <a:avLst/>
            <a:gdLst>
              <a:gd name="connsiteX0" fmla="*/ 0 w 193964"/>
              <a:gd name="connsiteY0" fmla="*/ 0 h 180110"/>
              <a:gd name="connsiteX1" fmla="*/ 69273 w 193964"/>
              <a:gd name="connsiteY1" fmla="*/ 13855 h 180110"/>
              <a:gd name="connsiteX2" fmla="*/ 152400 w 193964"/>
              <a:gd name="connsiteY2" fmla="*/ 69273 h 180110"/>
              <a:gd name="connsiteX3" fmla="*/ 193964 w 193964"/>
              <a:gd name="connsiteY3" fmla="*/ 180110 h 180110"/>
            </a:gdLst>
            <a:ahLst/>
            <a:cxnLst>
              <a:cxn ang="0">
                <a:pos x="connsiteX0" y="connsiteY0"/>
              </a:cxn>
              <a:cxn ang="0">
                <a:pos x="connsiteX1" y="connsiteY1"/>
              </a:cxn>
              <a:cxn ang="0">
                <a:pos x="connsiteX2" y="connsiteY2"/>
              </a:cxn>
              <a:cxn ang="0">
                <a:pos x="connsiteX3" y="connsiteY3"/>
              </a:cxn>
            </a:cxnLst>
            <a:rect l="l" t="t" r="r" b="b"/>
            <a:pathLst>
              <a:path w="193964" h="180110">
                <a:moveTo>
                  <a:pt x="0" y="0"/>
                </a:moveTo>
                <a:cubicBezTo>
                  <a:pt x="23091" y="4618"/>
                  <a:pt x="47835" y="4111"/>
                  <a:pt x="69273" y="13855"/>
                </a:cubicBezTo>
                <a:cubicBezTo>
                  <a:pt x="99590" y="27636"/>
                  <a:pt x="152400" y="69273"/>
                  <a:pt x="152400" y="69273"/>
                </a:cubicBezTo>
                <a:cubicBezTo>
                  <a:pt x="183375" y="162197"/>
                  <a:pt x="167047" y="126276"/>
                  <a:pt x="193964" y="1801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Elbow Connector 27"/>
          <p:cNvCxnSpPr/>
          <p:nvPr/>
        </p:nvCxnSpPr>
        <p:spPr>
          <a:xfrm rot="5400000">
            <a:off x="6819900" y="4914900"/>
            <a:ext cx="228600"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4" idx="2"/>
          </p:cNvCxnSpPr>
          <p:nvPr/>
        </p:nvCxnSpPr>
        <p:spPr>
          <a:xfrm rot="16200000" flipH="1">
            <a:off x="7200900" y="5448300"/>
            <a:ext cx="304800" cy="228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882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04800"/>
            <a:ext cx="8153400" cy="6248400"/>
          </a:xfrm>
        </p:spPr>
      </p:pic>
    </p:spTree>
    <p:extLst>
      <p:ext uri="{BB962C8B-B14F-4D97-AF65-F5344CB8AC3E}">
        <p14:creationId xmlns:p14="http://schemas.microsoft.com/office/powerpoint/2010/main" val="771825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eft Arrow 2"/>
          <p:cNvSpPr/>
          <p:nvPr/>
        </p:nvSpPr>
        <p:spPr>
          <a:xfrm>
            <a:off x="4545449" y="685800"/>
            <a:ext cx="3429000" cy="609600"/>
          </a:xfrm>
          <a:prstGeom prst="lef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Advertisements</a:t>
            </a:r>
            <a:endParaRPr lang="en-US" sz="1600" b="1" dirty="0"/>
          </a:p>
        </p:txBody>
      </p:sp>
      <p:sp>
        <p:nvSpPr>
          <p:cNvPr id="4" name="Left Arrow 3"/>
          <p:cNvSpPr/>
          <p:nvPr/>
        </p:nvSpPr>
        <p:spPr>
          <a:xfrm>
            <a:off x="4545449" y="1143000"/>
            <a:ext cx="3429000" cy="609600"/>
          </a:xfrm>
          <a:prstGeom prst="lef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Employment Exchanges</a:t>
            </a:r>
            <a:endParaRPr lang="en-US" sz="1600" b="1" dirty="0"/>
          </a:p>
        </p:txBody>
      </p:sp>
      <p:sp>
        <p:nvSpPr>
          <p:cNvPr id="5" name="Left Arrow 4"/>
          <p:cNvSpPr/>
          <p:nvPr/>
        </p:nvSpPr>
        <p:spPr>
          <a:xfrm>
            <a:off x="4545449" y="1600200"/>
            <a:ext cx="3429000" cy="609600"/>
          </a:xfrm>
          <a:prstGeom prst="lef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Campus Recruitment</a:t>
            </a:r>
            <a:endParaRPr lang="en-US" sz="1600" b="1" dirty="0"/>
          </a:p>
        </p:txBody>
      </p:sp>
      <p:sp>
        <p:nvSpPr>
          <p:cNvPr id="6" name="Left Arrow 5"/>
          <p:cNvSpPr/>
          <p:nvPr/>
        </p:nvSpPr>
        <p:spPr>
          <a:xfrm>
            <a:off x="4545449" y="2490355"/>
            <a:ext cx="3429000" cy="609600"/>
          </a:xfrm>
          <a:prstGeom prst="lef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Walk-ins and Write-ins</a:t>
            </a:r>
            <a:endParaRPr lang="en-US" sz="1600" b="1" dirty="0"/>
          </a:p>
        </p:txBody>
      </p:sp>
      <p:sp>
        <p:nvSpPr>
          <p:cNvPr id="7" name="Left Arrow 6"/>
          <p:cNvSpPr/>
          <p:nvPr/>
        </p:nvSpPr>
        <p:spPr>
          <a:xfrm>
            <a:off x="4545449" y="3228109"/>
            <a:ext cx="3429000" cy="609600"/>
          </a:xfrm>
          <a:prstGeom prst="lef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Consultants</a:t>
            </a:r>
            <a:endParaRPr lang="en-US" sz="1600" b="1" dirty="0"/>
          </a:p>
        </p:txBody>
      </p:sp>
      <p:sp>
        <p:nvSpPr>
          <p:cNvPr id="8" name="Left Arrow 7"/>
          <p:cNvSpPr/>
          <p:nvPr/>
        </p:nvSpPr>
        <p:spPr>
          <a:xfrm>
            <a:off x="4476680" y="4038600"/>
            <a:ext cx="3429000" cy="609600"/>
          </a:xfrm>
          <a:prstGeom prst="lef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Contractors</a:t>
            </a:r>
            <a:endParaRPr lang="en-US" sz="1600" b="1" dirty="0"/>
          </a:p>
        </p:txBody>
      </p:sp>
      <p:sp>
        <p:nvSpPr>
          <p:cNvPr id="12" name="Left Arrow 11"/>
          <p:cNvSpPr/>
          <p:nvPr/>
        </p:nvSpPr>
        <p:spPr>
          <a:xfrm>
            <a:off x="4545449" y="4648200"/>
            <a:ext cx="3429000" cy="609600"/>
          </a:xfrm>
          <a:prstGeom prst="lef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Competitors</a:t>
            </a:r>
            <a:endParaRPr lang="en-US" sz="1600" b="1" dirty="0"/>
          </a:p>
        </p:txBody>
      </p:sp>
      <p:sp>
        <p:nvSpPr>
          <p:cNvPr id="13" name="Left Arrow 12"/>
          <p:cNvSpPr/>
          <p:nvPr/>
        </p:nvSpPr>
        <p:spPr>
          <a:xfrm>
            <a:off x="4545449" y="5257800"/>
            <a:ext cx="3429000" cy="609600"/>
          </a:xfrm>
          <a:prstGeom prst="lef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E-Recruiting</a:t>
            </a:r>
            <a:endParaRPr lang="en-US" sz="1600" b="1" dirty="0"/>
          </a:p>
        </p:txBody>
      </p:sp>
      <p:sp>
        <p:nvSpPr>
          <p:cNvPr id="14" name="Rectangle 13"/>
          <p:cNvSpPr/>
          <p:nvPr/>
        </p:nvSpPr>
        <p:spPr>
          <a:xfrm>
            <a:off x="4240649" y="152400"/>
            <a:ext cx="304800" cy="571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b="1" dirty="0" smtClean="0"/>
              <a:t>Recruitment</a:t>
            </a:r>
            <a:endParaRPr lang="en-US" sz="2800" b="1" dirty="0"/>
          </a:p>
        </p:txBody>
      </p:sp>
      <p:sp>
        <p:nvSpPr>
          <p:cNvPr id="15" name="Right Arrow 14"/>
          <p:cNvSpPr/>
          <p:nvPr/>
        </p:nvSpPr>
        <p:spPr>
          <a:xfrm>
            <a:off x="990600" y="1066800"/>
            <a:ext cx="3276600" cy="5334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Present Employees</a:t>
            </a:r>
            <a:endParaRPr lang="en-US" b="1" dirty="0"/>
          </a:p>
        </p:txBody>
      </p:sp>
      <p:sp>
        <p:nvSpPr>
          <p:cNvPr id="16" name="Right Arrow 15"/>
          <p:cNvSpPr/>
          <p:nvPr/>
        </p:nvSpPr>
        <p:spPr>
          <a:xfrm>
            <a:off x="964049" y="1981200"/>
            <a:ext cx="3276600" cy="5334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Employee Referrals</a:t>
            </a:r>
            <a:endParaRPr lang="en-US" b="1" dirty="0"/>
          </a:p>
        </p:txBody>
      </p:sp>
      <p:sp>
        <p:nvSpPr>
          <p:cNvPr id="17" name="Right Arrow 16"/>
          <p:cNvSpPr/>
          <p:nvPr/>
        </p:nvSpPr>
        <p:spPr>
          <a:xfrm>
            <a:off x="964049" y="2895600"/>
            <a:ext cx="3276600" cy="5334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Former Employees</a:t>
            </a:r>
            <a:endParaRPr lang="en-US" b="1" dirty="0"/>
          </a:p>
        </p:txBody>
      </p:sp>
      <p:sp>
        <p:nvSpPr>
          <p:cNvPr id="18" name="Right Arrow 17"/>
          <p:cNvSpPr/>
          <p:nvPr/>
        </p:nvSpPr>
        <p:spPr>
          <a:xfrm>
            <a:off x="964049" y="3810000"/>
            <a:ext cx="3276600" cy="5334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Previous Applicants</a:t>
            </a:r>
            <a:endParaRPr lang="en-US" b="1" dirty="0"/>
          </a:p>
        </p:txBody>
      </p:sp>
      <p:sp>
        <p:nvSpPr>
          <p:cNvPr id="19" name="TextBox 18"/>
          <p:cNvSpPr txBox="1"/>
          <p:nvPr/>
        </p:nvSpPr>
        <p:spPr>
          <a:xfrm>
            <a:off x="8056602" y="1831611"/>
            <a:ext cx="553998" cy="2283189"/>
          </a:xfrm>
          <a:prstGeom prst="rect">
            <a:avLst/>
          </a:prstGeom>
          <a:noFill/>
        </p:spPr>
        <p:txBody>
          <a:bodyPr vert="vert270" wrap="none" rtlCol="0">
            <a:spAutoFit/>
          </a:bodyPr>
          <a:lstStyle/>
          <a:p>
            <a:r>
              <a:rPr lang="en-US" sz="2400" b="1" dirty="0" smtClean="0">
                <a:solidFill>
                  <a:srgbClr val="C00000"/>
                </a:solidFill>
              </a:rPr>
              <a:t>External Sources</a:t>
            </a:r>
            <a:endParaRPr lang="en-US" sz="2400" b="1" dirty="0">
              <a:solidFill>
                <a:srgbClr val="C00000"/>
              </a:solidFill>
            </a:endParaRPr>
          </a:p>
        </p:txBody>
      </p:sp>
      <p:sp>
        <p:nvSpPr>
          <p:cNvPr id="20" name="TextBox 19"/>
          <p:cNvSpPr txBox="1"/>
          <p:nvPr/>
        </p:nvSpPr>
        <p:spPr>
          <a:xfrm>
            <a:off x="284202" y="1828800"/>
            <a:ext cx="553998" cy="2241511"/>
          </a:xfrm>
          <a:prstGeom prst="rect">
            <a:avLst/>
          </a:prstGeom>
          <a:noFill/>
        </p:spPr>
        <p:txBody>
          <a:bodyPr vert="vert270" wrap="none" rtlCol="0">
            <a:spAutoFit/>
          </a:bodyPr>
          <a:lstStyle/>
          <a:p>
            <a:r>
              <a:rPr lang="en-US" sz="2400" b="1" dirty="0" smtClean="0">
                <a:solidFill>
                  <a:srgbClr val="C00000"/>
                </a:solidFill>
              </a:rPr>
              <a:t>Internal Sources</a:t>
            </a:r>
            <a:endParaRPr lang="en-US" sz="2400" b="1" dirty="0">
              <a:solidFill>
                <a:srgbClr val="C00000"/>
              </a:solidFill>
            </a:endParaRPr>
          </a:p>
        </p:txBody>
      </p:sp>
      <p:sp>
        <p:nvSpPr>
          <p:cNvPr id="21" name="Rectangle 20"/>
          <p:cNvSpPr/>
          <p:nvPr/>
        </p:nvSpPr>
        <p:spPr>
          <a:xfrm>
            <a:off x="2067651" y="5983069"/>
            <a:ext cx="4790349" cy="646331"/>
          </a:xfrm>
          <a:prstGeom prst="rect">
            <a:avLst/>
          </a:prstGeom>
          <a:noFill/>
        </p:spPr>
        <p:txBody>
          <a:bodyPr wrap="none" lIns="91440" tIns="45720" rIns="91440" bIns="45720">
            <a:spAutoFit/>
          </a:bodyPr>
          <a:lstStyle/>
          <a:p>
            <a:pPr algn="ct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Sources of Recruitment</a:t>
            </a:r>
            <a:endParaRPr 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1965032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10" y="685800"/>
            <a:ext cx="8229600" cy="334962"/>
          </a:xfrm>
        </p:spPr>
        <p:txBody>
          <a:bodyPr>
            <a:normAutofit fontScale="90000"/>
          </a:bodyPr>
          <a:lstStyle/>
          <a:p>
            <a:r>
              <a:rPr lang="en-US" sz="3000" b="1" dirty="0" smtClean="0"/>
              <a:t>Internal sources</a:t>
            </a:r>
            <a:endParaRPr lang="en-US" sz="3000" b="1" dirty="0"/>
          </a:p>
        </p:txBody>
      </p:sp>
      <p:sp>
        <p:nvSpPr>
          <p:cNvPr id="3" name="Content Placeholder 2"/>
          <p:cNvSpPr>
            <a:spLocks noGrp="1"/>
          </p:cNvSpPr>
          <p:nvPr>
            <p:ph sz="quarter" idx="13"/>
          </p:nvPr>
        </p:nvSpPr>
        <p:spPr>
          <a:xfrm>
            <a:off x="571500" y="1066800"/>
            <a:ext cx="3962400" cy="2209800"/>
          </a:xfrm>
          <a:prstGeom prst="rect">
            <a:avLst/>
          </a:prstGeom>
        </p:spPr>
        <p:txBody>
          <a:bodyPr>
            <a:normAutofit/>
          </a:bodyPr>
          <a:lstStyle/>
          <a:p>
            <a:pPr algn="just"/>
            <a:r>
              <a:rPr lang="en-US" sz="1900" b="1" dirty="0"/>
              <a:t>Job Posting:</a:t>
            </a:r>
            <a:r>
              <a:rPr lang="en-US" sz="1900" dirty="0"/>
              <a:t> Job posting is another way of hiring people from within. In this method, the organization publicizes job openings on bulletin boards, electronic media and similar outlets.</a:t>
            </a:r>
          </a:p>
          <a:p>
            <a:pPr algn="just"/>
            <a:endParaRPr lang="en-US" sz="2800"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063835" y="838200"/>
            <a:ext cx="3505200" cy="2620137"/>
          </a:xfrm>
          <a:prstGeom prst="rect">
            <a:avLst/>
          </a:prstGeom>
        </p:spPr>
      </p:pic>
      <p:pic>
        <p:nvPicPr>
          <p:cNvPr id="1026" name="Picture 2" descr="C:\Users\murali sir\Desktop\LI-Job-posting-Boston-entrep-firm-ED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328" y="3505200"/>
            <a:ext cx="8000998"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2135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381000"/>
            <a:ext cx="8077200" cy="6096000"/>
          </a:xfrm>
        </p:spPr>
      </p:pic>
    </p:spTree>
    <p:extLst>
      <p:ext uri="{BB962C8B-B14F-4D97-AF65-F5344CB8AC3E}">
        <p14:creationId xmlns:p14="http://schemas.microsoft.com/office/powerpoint/2010/main" val="37010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343936"/>
          </a:xfrm>
        </p:spPr>
        <p:txBody>
          <a:bodyPr>
            <a:normAutofit fontScale="90000"/>
          </a:bodyPr>
          <a:lstStyle/>
          <a:p>
            <a:r>
              <a:rPr lang="en-US" sz="2800" b="1" dirty="0" smtClean="0">
                <a:solidFill>
                  <a:srgbClr val="FF0000"/>
                </a:solidFill>
              </a:rPr>
              <a:t>What aspects of a job are analyzed?</a:t>
            </a:r>
            <a:endParaRPr lang="en-US" sz="2800" b="1" dirty="0">
              <a:solidFill>
                <a:srgbClr val="FF0000"/>
              </a:solidFill>
            </a:endParaRPr>
          </a:p>
        </p:txBody>
      </p:sp>
      <p:sp>
        <p:nvSpPr>
          <p:cNvPr id="3" name="Content Placeholder 2"/>
          <p:cNvSpPr>
            <a:spLocks noGrp="1"/>
          </p:cNvSpPr>
          <p:nvPr>
            <p:ph idx="1"/>
          </p:nvPr>
        </p:nvSpPr>
        <p:spPr>
          <a:xfrm>
            <a:off x="762000" y="1447800"/>
            <a:ext cx="7620000" cy="4724400"/>
          </a:xfrm>
        </p:spPr>
        <p:txBody>
          <a:bodyPr>
            <a:normAutofit fontScale="92500"/>
          </a:bodyPr>
          <a:lstStyle/>
          <a:p>
            <a:pPr algn="just">
              <a:lnSpc>
                <a:spcPct val="150000"/>
              </a:lnSpc>
            </a:pPr>
            <a:r>
              <a:rPr lang="en-US" sz="1800" dirty="0" smtClean="0"/>
              <a:t>Duties and tasks: information to be collected about these items : frequency, duration, effort , skill, complexity, equipment standard.</a:t>
            </a:r>
          </a:p>
          <a:p>
            <a:pPr algn="just">
              <a:lnSpc>
                <a:spcPct val="150000"/>
              </a:lnSpc>
            </a:pPr>
            <a:r>
              <a:rPr lang="en-US" sz="1800" dirty="0" smtClean="0"/>
              <a:t>Environment: work environment include: unpleasant conditions such as offensive odors and temperature extreme and risks for incumbents as noxious fumes, radioactive substance, aggressive people, dangerous explosive.</a:t>
            </a:r>
          </a:p>
          <a:p>
            <a:pPr algn="just">
              <a:lnSpc>
                <a:spcPct val="150000"/>
              </a:lnSpc>
            </a:pPr>
            <a:r>
              <a:rPr lang="en-US" sz="1800" dirty="0" smtClean="0"/>
              <a:t>Tools  and equipment: specific equipment for specific job like: protective clothing, any items needed to perform the task.</a:t>
            </a:r>
          </a:p>
          <a:p>
            <a:pPr algn="just">
              <a:lnSpc>
                <a:spcPct val="150000"/>
              </a:lnSpc>
            </a:pPr>
            <a:r>
              <a:rPr lang="en-US" sz="1800" dirty="0" smtClean="0"/>
              <a:t>Relationship: supervision given, relationship with internal external people.</a:t>
            </a:r>
          </a:p>
          <a:p>
            <a:pPr algn="just">
              <a:lnSpc>
                <a:spcPct val="150000"/>
              </a:lnSpc>
            </a:pPr>
            <a:r>
              <a:rPr lang="en-US" sz="1800" dirty="0" smtClean="0"/>
              <a:t>Requirement: these include the knowledge , skills and abilities .</a:t>
            </a:r>
            <a:endParaRPr lang="en-US" sz="1800" dirty="0"/>
          </a:p>
        </p:txBody>
      </p:sp>
    </p:spTree>
    <p:extLst>
      <p:ext uri="{BB962C8B-B14F-4D97-AF65-F5344CB8AC3E}">
        <p14:creationId xmlns:p14="http://schemas.microsoft.com/office/powerpoint/2010/main" val="2286835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024744" cy="343936"/>
          </a:xfrm>
        </p:spPr>
        <p:txBody>
          <a:bodyPr>
            <a:normAutofit fontScale="90000"/>
          </a:bodyPr>
          <a:lstStyle/>
          <a:p>
            <a:r>
              <a:rPr lang="en-US" sz="2800" b="1" dirty="0" smtClean="0">
                <a:solidFill>
                  <a:srgbClr val="FF0000"/>
                </a:solidFill>
                <a:latin typeface="+mn-lt"/>
              </a:rPr>
              <a:t>Job analysis information</a:t>
            </a:r>
            <a:endParaRPr lang="en-US" sz="2800" b="1" dirty="0">
              <a:solidFill>
                <a:srgbClr val="FF0000"/>
              </a:solidFill>
              <a:latin typeface="+mn-lt"/>
            </a:endParaRPr>
          </a:p>
        </p:txBody>
      </p:sp>
      <p:sp>
        <p:nvSpPr>
          <p:cNvPr id="3" name="Content Placeholder 2"/>
          <p:cNvSpPr>
            <a:spLocks noGrp="1"/>
          </p:cNvSpPr>
          <p:nvPr>
            <p:ph idx="1"/>
          </p:nvPr>
        </p:nvSpPr>
        <p:spPr>
          <a:xfrm>
            <a:off x="914400" y="1219200"/>
            <a:ext cx="7543800" cy="5105400"/>
          </a:xfrm>
        </p:spPr>
        <p:txBody>
          <a:bodyPr>
            <a:normAutofit fontScale="92500" lnSpcReduction="20000"/>
          </a:bodyPr>
          <a:lstStyle/>
          <a:p>
            <a:pPr algn="just">
              <a:lnSpc>
                <a:spcPct val="150000"/>
              </a:lnSpc>
            </a:pPr>
            <a:r>
              <a:rPr lang="en-US" sz="2000" b="1" dirty="0" smtClean="0">
                <a:solidFill>
                  <a:schemeClr val="tx1"/>
                </a:solidFill>
              </a:rPr>
              <a:t>Job identification</a:t>
            </a:r>
            <a:r>
              <a:rPr lang="en-US" sz="2000" dirty="0" smtClean="0">
                <a:solidFill>
                  <a:schemeClr val="tx1"/>
                </a:solidFill>
              </a:rPr>
              <a:t>: job title, job code number.</a:t>
            </a:r>
          </a:p>
          <a:p>
            <a:pPr algn="just">
              <a:lnSpc>
                <a:spcPct val="150000"/>
              </a:lnSpc>
            </a:pPr>
            <a:r>
              <a:rPr lang="en-US" sz="2000" b="1" dirty="0" smtClean="0">
                <a:solidFill>
                  <a:schemeClr val="tx1"/>
                </a:solidFill>
              </a:rPr>
              <a:t>Characteristics of the job: </a:t>
            </a:r>
            <a:r>
              <a:rPr lang="en-US" sz="2000" dirty="0" smtClean="0">
                <a:solidFill>
                  <a:schemeClr val="tx1"/>
                </a:solidFill>
              </a:rPr>
              <a:t>job location, physical setting, supervision levels required, hazard associated</a:t>
            </a:r>
          </a:p>
          <a:p>
            <a:pPr algn="just">
              <a:lnSpc>
                <a:spcPct val="150000"/>
              </a:lnSpc>
            </a:pPr>
            <a:r>
              <a:rPr lang="en-US" sz="2000" b="1" dirty="0" smtClean="0">
                <a:solidFill>
                  <a:schemeClr val="tx1"/>
                </a:solidFill>
              </a:rPr>
              <a:t>Job duties : </a:t>
            </a:r>
            <a:r>
              <a:rPr lang="en-US" sz="2000" dirty="0" smtClean="0">
                <a:solidFill>
                  <a:schemeClr val="tx1"/>
                </a:solidFill>
              </a:rPr>
              <a:t>a detailed list of the duties along with the probable frequency of occurrence.</a:t>
            </a:r>
          </a:p>
          <a:p>
            <a:pPr algn="just">
              <a:lnSpc>
                <a:spcPct val="150000"/>
              </a:lnSpc>
            </a:pPr>
            <a:r>
              <a:rPr lang="en-US" sz="2000" b="1" dirty="0" smtClean="0">
                <a:solidFill>
                  <a:schemeClr val="tx1"/>
                </a:solidFill>
              </a:rPr>
              <a:t>Equipment's and material used.</a:t>
            </a:r>
          </a:p>
          <a:p>
            <a:pPr algn="just">
              <a:lnSpc>
                <a:spcPct val="150000"/>
              </a:lnSpc>
            </a:pPr>
            <a:r>
              <a:rPr lang="en-US" sz="2000" b="1" dirty="0" smtClean="0">
                <a:solidFill>
                  <a:schemeClr val="tx1"/>
                </a:solidFill>
              </a:rPr>
              <a:t>How a job is done</a:t>
            </a:r>
            <a:r>
              <a:rPr lang="en-US" sz="2000" dirty="0" smtClean="0">
                <a:solidFill>
                  <a:schemeClr val="tx1"/>
                </a:solidFill>
              </a:rPr>
              <a:t>: nature of operation associated with a job.</a:t>
            </a:r>
          </a:p>
          <a:p>
            <a:pPr algn="just">
              <a:lnSpc>
                <a:spcPct val="150000"/>
              </a:lnSpc>
            </a:pPr>
            <a:r>
              <a:rPr lang="en-US" sz="2000" b="1" dirty="0" smtClean="0">
                <a:solidFill>
                  <a:schemeClr val="tx1"/>
                </a:solidFill>
              </a:rPr>
              <a:t>Personnel attributes</a:t>
            </a:r>
            <a:r>
              <a:rPr lang="en-US" sz="2000" dirty="0" smtClean="0">
                <a:solidFill>
                  <a:schemeClr val="tx1"/>
                </a:solidFill>
              </a:rPr>
              <a:t>: experience level, training undertaken, physical strength, mental capabilities, social skills, communication skills.</a:t>
            </a:r>
          </a:p>
          <a:p>
            <a:pPr algn="just">
              <a:lnSpc>
                <a:spcPct val="150000"/>
              </a:lnSpc>
            </a:pPr>
            <a:r>
              <a:rPr lang="en-US" sz="2000" b="1" dirty="0" smtClean="0">
                <a:solidFill>
                  <a:schemeClr val="tx1"/>
                </a:solidFill>
              </a:rPr>
              <a:t>Job relationshi</a:t>
            </a:r>
            <a:r>
              <a:rPr lang="en-US" sz="2000" dirty="0" smtClean="0">
                <a:solidFill>
                  <a:schemeClr val="tx1"/>
                </a:solidFill>
              </a:rPr>
              <a:t>p: opportunities for advancement.</a:t>
            </a:r>
          </a:p>
          <a:p>
            <a:pPr algn="just">
              <a:lnSpc>
                <a:spcPct val="150000"/>
              </a:lnSpc>
            </a:pPr>
            <a:endParaRPr lang="en-US" sz="2000" dirty="0" smtClean="0">
              <a:solidFill>
                <a:schemeClr val="tx1"/>
              </a:solidFill>
            </a:endParaRPr>
          </a:p>
          <a:p>
            <a:pPr algn="just">
              <a:lnSpc>
                <a:spcPct val="150000"/>
              </a:lnSpc>
            </a:pPr>
            <a:endParaRPr lang="en-US" sz="2000" dirty="0" smtClean="0">
              <a:solidFill>
                <a:schemeClr val="tx1"/>
              </a:solidFill>
            </a:endParaRPr>
          </a:p>
        </p:txBody>
      </p:sp>
    </p:spTree>
    <p:extLst>
      <p:ext uri="{BB962C8B-B14F-4D97-AF65-F5344CB8AC3E}">
        <p14:creationId xmlns:p14="http://schemas.microsoft.com/office/powerpoint/2010/main" val="198450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20136"/>
          </a:xfrm>
        </p:spPr>
        <p:txBody>
          <a:bodyPr>
            <a:normAutofit fontScale="90000"/>
          </a:bodyPr>
          <a:lstStyle/>
          <a:p>
            <a:r>
              <a:rPr lang="en-US" sz="2400" b="1" dirty="0" smtClean="0">
                <a:solidFill>
                  <a:srgbClr val="FF0000"/>
                </a:solidFill>
              </a:rPr>
              <a:t>Components of Job analysis</a:t>
            </a:r>
            <a:endParaRPr lang="en-US" sz="2400" b="1" dirty="0">
              <a:solidFill>
                <a:srgbClr val="FF0000"/>
              </a:solidFill>
            </a:endParaRPr>
          </a:p>
        </p:txBody>
      </p:sp>
      <p:sp>
        <p:nvSpPr>
          <p:cNvPr id="3" name="Content Placeholder 2"/>
          <p:cNvSpPr>
            <a:spLocks noGrp="1"/>
          </p:cNvSpPr>
          <p:nvPr>
            <p:ph idx="1"/>
          </p:nvPr>
        </p:nvSpPr>
        <p:spPr>
          <a:xfrm>
            <a:off x="838200" y="1600200"/>
            <a:ext cx="7543800" cy="4648200"/>
          </a:xfrm>
        </p:spPr>
        <p:txBody>
          <a:bodyPr>
            <a:noAutofit/>
          </a:bodyPr>
          <a:lstStyle/>
          <a:p>
            <a:pPr algn="just"/>
            <a:r>
              <a:rPr lang="en-US" sz="2000" b="1" dirty="0" smtClean="0">
                <a:solidFill>
                  <a:schemeClr val="tx1"/>
                </a:solidFill>
                <a:latin typeface="+mj-lt"/>
              </a:rPr>
              <a:t>Job description:</a:t>
            </a:r>
          </a:p>
          <a:p>
            <a:pPr algn="just"/>
            <a:r>
              <a:rPr lang="en-US" sz="2000" dirty="0">
                <a:solidFill>
                  <a:schemeClr val="tx1"/>
                </a:solidFill>
                <a:latin typeface="+mj-lt"/>
              </a:rPr>
              <a:t>A broad, general, and written statement of a specific job, based on the findings of a job analysis. It generally includes duties, purpose, responsibilities, scope, and working conditions of a job along with the job's title, and the name or designation of the person to whom the employee reports. </a:t>
            </a:r>
            <a:br>
              <a:rPr lang="en-US" sz="2000" dirty="0">
                <a:solidFill>
                  <a:schemeClr val="tx1"/>
                </a:solidFill>
                <a:latin typeface="+mj-lt"/>
              </a:rPr>
            </a:br>
            <a:endParaRPr lang="en-US" sz="2000" dirty="0" smtClean="0">
              <a:solidFill>
                <a:schemeClr val="tx1"/>
              </a:solidFill>
              <a:latin typeface="+mj-lt"/>
            </a:endParaRPr>
          </a:p>
          <a:p>
            <a:pPr algn="just"/>
            <a:r>
              <a:rPr lang="en-US" sz="2000" b="1" dirty="0" smtClean="0">
                <a:solidFill>
                  <a:schemeClr val="tx1"/>
                </a:solidFill>
                <a:latin typeface="+mj-lt"/>
              </a:rPr>
              <a:t>Job specification:</a:t>
            </a:r>
          </a:p>
          <a:p>
            <a:pPr algn="just"/>
            <a:r>
              <a:rPr lang="en-US" sz="2000" dirty="0">
                <a:solidFill>
                  <a:schemeClr val="tx1"/>
                </a:solidFill>
                <a:latin typeface="+mj-lt"/>
              </a:rPr>
              <a:t>A statement of employee characteristics and qualifications required for satisfactory performance of defined </a:t>
            </a:r>
            <a:r>
              <a:rPr lang="en-US" sz="2000" b="1" dirty="0">
                <a:solidFill>
                  <a:schemeClr val="tx1"/>
                </a:solidFill>
                <a:latin typeface="+mj-lt"/>
              </a:rPr>
              <a:t>duties</a:t>
            </a:r>
            <a:r>
              <a:rPr lang="en-US" sz="2000" dirty="0">
                <a:solidFill>
                  <a:schemeClr val="tx1"/>
                </a:solidFill>
                <a:latin typeface="+mj-lt"/>
              </a:rPr>
              <a:t> and tasks comprising a specific </a:t>
            </a:r>
            <a:r>
              <a:rPr lang="en-US" sz="2000" b="1" dirty="0">
                <a:solidFill>
                  <a:schemeClr val="tx1"/>
                </a:solidFill>
                <a:latin typeface="+mj-lt"/>
              </a:rPr>
              <a:t>job</a:t>
            </a:r>
            <a:r>
              <a:rPr lang="en-US" sz="2000" dirty="0">
                <a:solidFill>
                  <a:schemeClr val="tx1"/>
                </a:solidFill>
                <a:latin typeface="+mj-lt"/>
              </a:rPr>
              <a:t> or function. </a:t>
            </a:r>
            <a:r>
              <a:rPr lang="en-US" sz="2000" b="1" dirty="0">
                <a:solidFill>
                  <a:schemeClr val="tx1"/>
                </a:solidFill>
                <a:latin typeface="+mj-lt"/>
              </a:rPr>
              <a:t>Job specification</a:t>
            </a:r>
            <a:r>
              <a:rPr lang="en-US" sz="2000" dirty="0">
                <a:solidFill>
                  <a:schemeClr val="tx1"/>
                </a:solidFill>
                <a:latin typeface="+mj-lt"/>
              </a:rPr>
              <a:t> is derived from </a:t>
            </a:r>
            <a:r>
              <a:rPr lang="en-US" sz="2000" b="1" dirty="0">
                <a:solidFill>
                  <a:schemeClr val="tx1"/>
                </a:solidFill>
                <a:latin typeface="+mj-lt"/>
              </a:rPr>
              <a:t>job</a:t>
            </a:r>
            <a:r>
              <a:rPr lang="en-US" sz="2000" dirty="0">
                <a:solidFill>
                  <a:schemeClr val="tx1"/>
                </a:solidFill>
                <a:latin typeface="+mj-lt"/>
              </a:rPr>
              <a:t> analysis.</a:t>
            </a:r>
            <a:endParaRPr lang="en-US" sz="2000" b="1" dirty="0">
              <a:solidFill>
                <a:schemeClr val="tx1"/>
              </a:solidFill>
              <a:latin typeface="+mj-lt"/>
            </a:endParaRPr>
          </a:p>
        </p:txBody>
      </p:sp>
    </p:spTree>
    <p:extLst>
      <p:ext uri="{BB962C8B-B14F-4D97-AF65-F5344CB8AC3E}">
        <p14:creationId xmlns:p14="http://schemas.microsoft.com/office/powerpoint/2010/main" val="1039763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200" b="1" dirty="0" smtClean="0">
                <a:solidFill>
                  <a:schemeClr val="tx1"/>
                </a:solidFill>
              </a:rPr>
              <a:t>Use of job analysis according to HR and Industrial Psychology</a:t>
            </a:r>
            <a:endParaRPr lang="en-US" sz="2200" b="1" dirty="0">
              <a:solidFill>
                <a:schemeClr val="tx1"/>
              </a:solidFill>
            </a:endParaRPr>
          </a:p>
        </p:txBody>
      </p:sp>
      <p:sp>
        <p:nvSpPr>
          <p:cNvPr id="5" name="Content Placeholder 4"/>
          <p:cNvSpPr>
            <a:spLocks noGrp="1"/>
          </p:cNvSpPr>
          <p:nvPr>
            <p:ph idx="1"/>
          </p:nvPr>
        </p:nvSpPr>
        <p:spPr>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457200" indent="-457200">
              <a:buFont typeface="Arial" panose="020B0604020202020204" pitchFamily="34" charset="0"/>
              <a:buChar char="•"/>
            </a:pPr>
            <a:r>
              <a:rPr lang="en-US" sz="2200" dirty="0" smtClean="0">
                <a:solidFill>
                  <a:schemeClr val="tx1"/>
                </a:solidFill>
              </a:rPr>
              <a:t>Human resource planning</a:t>
            </a:r>
          </a:p>
          <a:p>
            <a:pPr marL="457200" indent="-457200">
              <a:buFont typeface="Arial" panose="020B0604020202020204" pitchFamily="34" charset="0"/>
              <a:buChar char="•"/>
            </a:pPr>
            <a:r>
              <a:rPr lang="en-US" sz="2200" dirty="0" smtClean="0">
                <a:solidFill>
                  <a:schemeClr val="tx1"/>
                </a:solidFill>
              </a:rPr>
              <a:t>Recruitment</a:t>
            </a:r>
          </a:p>
          <a:p>
            <a:pPr marL="457200" indent="-457200">
              <a:buFont typeface="Arial" panose="020B0604020202020204" pitchFamily="34" charset="0"/>
              <a:buChar char="•"/>
            </a:pPr>
            <a:r>
              <a:rPr lang="en-US" sz="2200" dirty="0" smtClean="0">
                <a:solidFill>
                  <a:schemeClr val="tx1"/>
                </a:solidFill>
              </a:rPr>
              <a:t>Selection</a:t>
            </a:r>
          </a:p>
          <a:p>
            <a:pPr marL="457200" indent="-457200">
              <a:buFont typeface="Arial" panose="020B0604020202020204" pitchFamily="34" charset="0"/>
              <a:buChar char="•"/>
            </a:pPr>
            <a:r>
              <a:rPr lang="en-US" sz="2200" dirty="0" smtClean="0">
                <a:solidFill>
                  <a:schemeClr val="tx1"/>
                </a:solidFill>
              </a:rPr>
              <a:t>Induction</a:t>
            </a:r>
          </a:p>
          <a:p>
            <a:pPr marL="457200" indent="-457200">
              <a:buFont typeface="Arial" panose="020B0604020202020204" pitchFamily="34" charset="0"/>
              <a:buChar char="•"/>
            </a:pPr>
            <a:r>
              <a:rPr lang="en-US" sz="2200" dirty="0" smtClean="0">
                <a:solidFill>
                  <a:schemeClr val="tx1"/>
                </a:solidFill>
              </a:rPr>
              <a:t>Training</a:t>
            </a:r>
          </a:p>
          <a:p>
            <a:pPr marL="457200" indent="-457200">
              <a:buFont typeface="Arial" panose="020B0604020202020204" pitchFamily="34" charset="0"/>
              <a:buChar char="•"/>
            </a:pPr>
            <a:r>
              <a:rPr lang="en-US" sz="2200" dirty="0" smtClean="0">
                <a:solidFill>
                  <a:schemeClr val="tx1"/>
                </a:solidFill>
              </a:rPr>
              <a:t>Counselling</a:t>
            </a:r>
          </a:p>
          <a:p>
            <a:pPr marL="457200" indent="-457200">
              <a:buFont typeface="Arial" panose="020B0604020202020204" pitchFamily="34" charset="0"/>
              <a:buChar char="•"/>
            </a:pPr>
            <a:r>
              <a:rPr lang="en-US" sz="2200" dirty="0" smtClean="0">
                <a:solidFill>
                  <a:schemeClr val="tx1"/>
                </a:solidFill>
              </a:rPr>
              <a:t>Performance appraisal</a:t>
            </a:r>
          </a:p>
          <a:p>
            <a:pPr marL="457200" indent="-457200">
              <a:buFont typeface="Arial" panose="020B0604020202020204" pitchFamily="34" charset="0"/>
              <a:buChar char="•"/>
            </a:pPr>
            <a:r>
              <a:rPr lang="en-US" sz="2200" dirty="0" smtClean="0">
                <a:solidFill>
                  <a:schemeClr val="tx1"/>
                </a:solidFill>
              </a:rPr>
              <a:t>Job design and redesign</a:t>
            </a:r>
            <a:endParaRPr lang="en-US" sz="2200" dirty="0">
              <a:solidFill>
                <a:schemeClr val="tx1"/>
              </a:solidFill>
            </a:endParaRPr>
          </a:p>
        </p:txBody>
      </p:sp>
    </p:spTree>
    <p:extLst>
      <p:ext uri="{BB962C8B-B14F-4D97-AF65-F5344CB8AC3E}">
        <p14:creationId xmlns:p14="http://schemas.microsoft.com/office/powerpoint/2010/main" val="3279982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lstStyle/>
          <a:p>
            <a:endParaRPr lang="en-US" dirty="0"/>
          </a:p>
        </p:txBody>
      </p:sp>
      <p:sp>
        <p:nvSpPr>
          <p:cNvPr id="4" name="Rectangle 3"/>
          <p:cNvSpPr/>
          <p:nvPr/>
        </p:nvSpPr>
        <p:spPr>
          <a:xfrm>
            <a:off x="2258291" y="429491"/>
            <a:ext cx="4267200" cy="477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smtClean="0">
                <a:solidFill>
                  <a:schemeClr val="tx1"/>
                </a:solidFill>
              </a:rPr>
              <a:t>When to do ?</a:t>
            </a:r>
            <a:endParaRPr lang="en-US" sz="2000" b="1" dirty="0">
              <a:solidFill>
                <a:schemeClr val="tx1"/>
              </a:solidFill>
            </a:endParaRPr>
          </a:p>
        </p:txBody>
      </p:sp>
      <p:sp>
        <p:nvSpPr>
          <p:cNvPr id="5" name="Rectangle 4"/>
          <p:cNvSpPr/>
          <p:nvPr/>
        </p:nvSpPr>
        <p:spPr>
          <a:xfrm>
            <a:off x="609600" y="1066800"/>
            <a:ext cx="7904018" cy="12434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just">
              <a:buAutoNum type="arabicPeriod"/>
            </a:pPr>
            <a:r>
              <a:rPr lang="en-US" sz="2000" dirty="0" smtClean="0">
                <a:solidFill>
                  <a:schemeClr val="tx1"/>
                </a:solidFill>
                <a:latin typeface="+mj-lt"/>
              </a:rPr>
              <a:t>When a new job is created</a:t>
            </a:r>
          </a:p>
          <a:p>
            <a:pPr marL="342900" indent="-342900" algn="just">
              <a:buAutoNum type="arabicPeriod"/>
            </a:pPr>
            <a:r>
              <a:rPr lang="en-US" sz="2000" dirty="0" smtClean="0">
                <a:solidFill>
                  <a:schemeClr val="tx1"/>
                </a:solidFill>
                <a:latin typeface="+mj-lt"/>
              </a:rPr>
              <a:t> radical transformation due to changes in new technologies, methods, producer or system</a:t>
            </a:r>
            <a:endParaRPr lang="en-US" sz="2000" dirty="0">
              <a:solidFill>
                <a:schemeClr val="tx1"/>
              </a:solidFill>
              <a:latin typeface="+mj-lt"/>
            </a:endParaRPr>
          </a:p>
        </p:txBody>
      </p:sp>
      <p:sp>
        <p:nvSpPr>
          <p:cNvPr id="6" name="Rectangle 5"/>
          <p:cNvSpPr/>
          <p:nvPr/>
        </p:nvSpPr>
        <p:spPr>
          <a:xfrm>
            <a:off x="2628900" y="2441855"/>
            <a:ext cx="3581400" cy="3775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solidFill>
                  <a:srgbClr val="FFFF00"/>
                </a:solidFill>
              </a:rPr>
              <a:t>Process of job analysis</a:t>
            </a:r>
            <a:endParaRPr lang="en-US" sz="2000" b="1" dirty="0">
              <a:solidFill>
                <a:srgbClr val="FFFF00"/>
              </a:solidFill>
            </a:endParaRPr>
          </a:p>
        </p:txBody>
      </p:sp>
      <p:sp>
        <p:nvSpPr>
          <p:cNvPr id="7" name="Rectangle 6"/>
          <p:cNvSpPr/>
          <p:nvPr/>
        </p:nvSpPr>
        <p:spPr>
          <a:xfrm>
            <a:off x="609599" y="2895600"/>
            <a:ext cx="7904019" cy="3733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buAutoNum type="arabicPeriod"/>
            </a:pPr>
            <a:r>
              <a:rPr lang="en-US" sz="2000" dirty="0" smtClean="0"/>
              <a:t>Organizational analysis: </a:t>
            </a:r>
            <a:r>
              <a:rPr lang="en-US" sz="2000" dirty="0" smtClean="0">
                <a:solidFill>
                  <a:srgbClr val="FFFF00"/>
                </a:solidFill>
              </a:rPr>
              <a:t>( relationship between job and organizational objectives)</a:t>
            </a:r>
          </a:p>
          <a:p>
            <a:pPr marL="342900" indent="-342900">
              <a:buAutoNum type="arabicPeriod"/>
            </a:pPr>
            <a:r>
              <a:rPr lang="en-US" sz="2000" dirty="0" smtClean="0"/>
              <a:t>Selection of representative position to be analyzed: </a:t>
            </a:r>
            <a:r>
              <a:rPr lang="en-US" sz="2000" dirty="0" smtClean="0">
                <a:solidFill>
                  <a:srgbClr val="FFFF00"/>
                </a:solidFill>
              </a:rPr>
              <a:t>(sample of job need to analyze keeping cost and time constraint)</a:t>
            </a:r>
          </a:p>
          <a:p>
            <a:pPr marL="342900" indent="-342900" algn="just">
              <a:buAutoNum type="arabicPeriod"/>
            </a:pPr>
            <a:r>
              <a:rPr lang="en-US" sz="2000" dirty="0" smtClean="0"/>
              <a:t>Collection of job analysis data</a:t>
            </a:r>
            <a:r>
              <a:rPr lang="en-US" sz="2000" dirty="0" smtClean="0">
                <a:solidFill>
                  <a:srgbClr val="FFFF00"/>
                </a:solidFill>
                <a:sym typeface="Wingdings" panose="05000000000000000000" pitchFamily="2" charset="2"/>
              </a:rPr>
              <a:t>:(characteristic of a job, required behaviour, personal qualification)</a:t>
            </a:r>
            <a:endParaRPr lang="en-US" sz="2000" dirty="0" smtClean="0">
              <a:solidFill>
                <a:srgbClr val="FFFF00"/>
              </a:solidFill>
            </a:endParaRPr>
          </a:p>
          <a:p>
            <a:pPr marL="342900" indent="-342900">
              <a:buAutoNum type="arabicPeriod"/>
            </a:pPr>
            <a:r>
              <a:rPr lang="en-US" sz="2000" dirty="0" smtClean="0"/>
              <a:t>Preparation of job description</a:t>
            </a:r>
            <a:r>
              <a:rPr lang="en-US" sz="2000" dirty="0" smtClean="0">
                <a:solidFill>
                  <a:srgbClr val="FFFF00"/>
                </a:solidFill>
              </a:rPr>
              <a:t>:(functions,duties,responisibilities,operations)</a:t>
            </a:r>
          </a:p>
          <a:p>
            <a:pPr marL="342900" indent="-342900" algn="just">
              <a:buAutoNum type="arabicPeriod"/>
            </a:pPr>
            <a:r>
              <a:rPr lang="en-US" sz="2000" dirty="0" smtClean="0"/>
              <a:t>Preparation of job specification</a:t>
            </a:r>
            <a:r>
              <a:rPr lang="en-US" sz="2000" dirty="0" smtClean="0">
                <a:sym typeface="Wingdings" panose="05000000000000000000" pitchFamily="2" charset="2"/>
              </a:rPr>
              <a:t>: </a:t>
            </a:r>
            <a:r>
              <a:rPr lang="en-US" sz="2000" dirty="0" smtClean="0">
                <a:solidFill>
                  <a:srgbClr val="FFFF00"/>
                </a:solidFill>
                <a:sym typeface="Wingdings" panose="05000000000000000000" pitchFamily="2" charset="2"/>
              </a:rPr>
              <a:t>(traits, skills, training, experiences needed)</a:t>
            </a:r>
            <a:endParaRPr lang="en-US" sz="2000" dirty="0">
              <a:solidFill>
                <a:srgbClr val="FFFF00"/>
              </a:solidFill>
            </a:endParaRPr>
          </a:p>
        </p:txBody>
      </p:sp>
    </p:spTree>
    <p:extLst>
      <p:ext uri="{BB962C8B-B14F-4D97-AF65-F5344CB8AC3E}">
        <p14:creationId xmlns:p14="http://schemas.microsoft.com/office/powerpoint/2010/main" val="4043931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8451714"/>
              </p:ext>
            </p:extLst>
          </p:nvPr>
        </p:nvGraphicFramePr>
        <p:xfrm>
          <a:off x="381000" y="109993"/>
          <a:ext cx="8229600" cy="6675120"/>
        </p:xfrm>
        <a:graphic>
          <a:graphicData uri="http://schemas.openxmlformats.org/drawingml/2006/table">
            <a:tbl>
              <a:tblPr firstRow="1" firstCol="1" bandRow="1">
                <a:tableStyleId>{5C22544A-7EE6-4342-B048-85BDC9FD1C3A}</a:tableStyleId>
              </a:tblPr>
              <a:tblGrid>
                <a:gridCol w="4226010"/>
                <a:gridCol w="4003590"/>
              </a:tblGrid>
              <a:tr h="366549">
                <a:tc>
                  <a:txBody>
                    <a:bodyPr/>
                    <a:lstStyle/>
                    <a:p>
                      <a:pPr marL="0" marR="0">
                        <a:spcBef>
                          <a:spcPts val="0"/>
                        </a:spcBef>
                        <a:spcAft>
                          <a:spcPts val="0"/>
                        </a:spcAft>
                      </a:pPr>
                      <a:r>
                        <a:rPr lang="en-US" sz="2000" dirty="0">
                          <a:effectLst/>
                          <a:latin typeface="+mj-lt"/>
                        </a:rPr>
                        <a:t> Job Description </a:t>
                      </a:r>
                      <a:endParaRPr lang="en-US" sz="2000" dirty="0">
                        <a:effectLst/>
                        <a:latin typeface="+mj-lt"/>
                        <a:ea typeface="Times New Roman"/>
                      </a:endParaRPr>
                    </a:p>
                  </a:txBody>
                  <a:tcPr/>
                </a:tc>
                <a:tc>
                  <a:txBody>
                    <a:bodyPr/>
                    <a:lstStyle/>
                    <a:p>
                      <a:pPr marL="0" marR="0">
                        <a:spcBef>
                          <a:spcPts val="0"/>
                        </a:spcBef>
                        <a:spcAft>
                          <a:spcPts val="0"/>
                        </a:spcAft>
                      </a:pPr>
                      <a:r>
                        <a:rPr lang="en-US" sz="2000">
                          <a:effectLst/>
                          <a:latin typeface="+mj-lt"/>
                        </a:rPr>
                        <a:t>Job Specification </a:t>
                      </a:r>
                      <a:endParaRPr lang="en-US" sz="2000">
                        <a:effectLst/>
                        <a:latin typeface="+mj-lt"/>
                        <a:ea typeface="Times New Roman"/>
                      </a:endParaRPr>
                    </a:p>
                  </a:txBody>
                  <a:tcPr/>
                </a:tc>
              </a:tr>
              <a:tr h="1204805">
                <a:tc>
                  <a:txBody>
                    <a:bodyPr/>
                    <a:lstStyle/>
                    <a:p>
                      <a:pPr marL="0" marR="0">
                        <a:spcBef>
                          <a:spcPts val="0"/>
                        </a:spcBef>
                        <a:spcAft>
                          <a:spcPts val="0"/>
                        </a:spcAft>
                      </a:pPr>
                      <a:r>
                        <a:rPr lang="en-US" sz="2000" dirty="0">
                          <a:effectLst/>
                          <a:latin typeface="+mj-lt"/>
                        </a:rPr>
                        <a:t>  A statement containing items such as:</a:t>
                      </a:r>
                      <a:endParaRPr lang="en-US" sz="2000" dirty="0">
                        <a:effectLst/>
                        <a:latin typeface="+mj-lt"/>
                        <a:ea typeface="Times New Roman"/>
                      </a:endParaRPr>
                    </a:p>
                  </a:txBody>
                  <a:tcPr/>
                </a:tc>
                <a:tc>
                  <a:txBody>
                    <a:bodyPr/>
                    <a:lstStyle/>
                    <a:p>
                      <a:pPr marL="0" marR="0">
                        <a:spcBef>
                          <a:spcPts val="0"/>
                        </a:spcBef>
                        <a:spcAft>
                          <a:spcPts val="0"/>
                        </a:spcAft>
                      </a:pPr>
                      <a:r>
                        <a:rPr lang="en-US" sz="2000" dirty="0">
                          <a:effectLst/>
                          <a:latin typeface="+mj-lt"/>
                        </a:rPr>
                        <a:t>A statement of human qualifications necessary to do the job usually contains such items as: </a:t>
                      </a:r>
                      <a:endParaRPr lang="en-US" sz="2000" dirty="0">
                        <a:effectLst/>
                        <a:latin typeface="+mj-lt"/>
                        <a:ea typeface="Times New Roman"/>
                      </a:endParaRPr>
                    </a:p>
                  </a:txBody>
                  <a:tcPr/>
                </a:tc>
              </a:tr>
              <a:tr h="364243">
                <a:tc>
                  <a:txBody>
                    <a:bodyPr/>
                    <a:lstStyle/>
                    <a:p>
                      <a:pPr marL="0" marR="0">
                        <a:spcBef>
                          <a:spcPts val="0"/>
                        </a:spcBef>
                        <a:spcAft>
                          <a:spcPts val="0"/>
                        </a:spcAft>
                      </a:pPr>
                      <a:r>
                        <a:rPr lang="en-US" sz="2000">
                          <a:effectLst/>
                          <a:latin typeface="+mj-lt"/>
                        </a:rPr>
                        <a:t>1) Job title </a:t>
                      </a:r>
                      <a:endParaRPr lang="en-US" sz="2000">
                        <a:effectLst/>
                        <a:latin typeface="+mj-lt"/>
                        <a:ea typeface="Times New Roman"/>
                      </a:endParaRPr>
                    </a:p>
                  </a:txBody>
                  <a:tcPr/>
                </a:tc>
                <a:tc>
                  <a:txBody>
                    <a:bodyPr/>
                    <a:lstStyle/>
                    <a:p>
                      <a:pPr marL="0" marR="0">
                        <a:spcBef>
                          <a:spcPts val="0"/>
                        </a:spcBef>
                        <a:spcAft>
                          <a:spcPts val="0"/>
                        </a:spcAft>
                      </a:pPr>
                      <a:r>
                        <a:rPr lang="en-US" sz="2000" dirty="0">
                          <a:effectLst/>
                          <a:latin typeface="+mj-lt"/>
                        </a:rPr>
                        <a:t>1 ) Education </a:t>
                      </a:r>
                      <a:endParaRPr lang="en-US" sz="2000" dirty="0">
                        <a:effectLst/>
                        <a:latin typeface="+mj-lt"/>
                        <a:ea typeface="Times New Roman"/>
                      </a:endParaRPr>
                    </a:p>
                  </a:txBody>
                  <a:tcPr/>
                </a:tc>
              </a:tr>
              <a:tr h="364243">
                <a:tc>
                  <a:txBody>
                    <a:bodyPr/>
                    <a:lstStyle/>
                    <a:p>
                      <a:pPr marL="0" marR="0">
                        <a:spcBef>
                          <a:spcPts val="0"/>
                        </a:spcBef>
                        <a:spcAft>
                          <a:spcPts val="0"/>
                        </a:spcAft>
                      </a:pPr>
                      <a:r>
                        <a:rPr lang="en-US" sz="2000">
                          <a:effectLst/>
                          <a:latin typeface="+mj-lt"/>
                        </a:rPr>
                        <a:t>2) Location </a:t>
                      </a:r>
                      <a:endParaRPr lang="en-US" sz="2000">
                        <a:effectLst/>
                        <a:latin typeface="+mj-lt"/>
                        <a:ea typeface="Times New Roman"/>
                      </a:endParaRPr>
                    </a:p>
                  </a:txBody>
                  <a:tcPr/>
                </a:tc>
                <a:tc>
                  <a:txBody>
                    <a:bodyPr/>
                    <a:lstStyle/>
                    <a:p>
                      <a:pPr marL="0" marR="0">
                        <a:spcBef>
                          <a:spcPts val="0"/>
                        </a:spcBef>
                        <a:spcAft>
                          <a:spcPts val="0"/>
                        </a:spcAft>
                      </a:pPr>
                      <a:r>
                        <a:rPr lang="en-US" sz="2000" dirty="0">
                          <a:effectLst/>
                          <a:latin typeface="+mj-lt"/>
                        </a:rPr>
                        <a:t>2) Experience </a:t>
                      </a:r>
                      <a:endParaRPr lang="en-US" sz="2000" dirty="0">
                        <a:effectLst/>
                        <a:latin typeface="+mj-lt"/>
                        <a:ea typeface="Times New Roman"/>
                      </a:endParaRPr>
                    </a:p>
                  </a:txBody>
                  <a:tcPr/>
                </a:tc>
              </a:tr>
              <a:tr h="364243">
                <a:tc>
                  <a:txBody>
                    <a:bodyPr/>
                    <a:lstStyle/>
                    <a:p>
                      <a:pPr marL="0" marR="0">
                        <a:spcBef>
                          <a:spcPts val="0"/>
                        </a:spcBef>
                        <a:spcAft>
                          <a:spcPts val="0"/>
                        </a:spcAft>
                      </a:pPr>
                      <a:r>
                        <a:rPr lang="en-US" sz="2000">
                          <a:effectLst/>
                          <a:latin typeface="+mj-lt"/>
                        </a:rPr>
                        <a:t>3) Job summary </a:t>
                      </a:r>
                      <a:endParaRPr lang="en-US" sz="2000">
                        <a:effectLst/>
                        <a:latin typeface="+mj-lt"/>
                        <a:ea typeface="Times New Roman"/>
                      </a:endParaRPr>
                    </a:p>
                  </a:txBody>
                  <a:tcPr/>
                </a:tc>
                <a:tc>
                  <a:txBody>
                    <a:bodyPr/>
                    <a:lstStyle/>
                    <a:p>
                      <a:pPr marL="0" marR="0">
                        <a:spcBef>
                          <a:spcPts val="0"/>
                        </a:spcBef>
                        <a:spcAft>
                          <a:spcPts val="0"/>
                        </a:spcAft>
                      </a:pPr>
                      <a:r>
                        <a:rPr lang="en-US" sz="2000" dirty="0">
                          <a:effectLst/>
                          <a:latin typeface="+mj-lt"/>
                        </a:rPr>
                        <a:t>3) Training </a:t>
                      </a:r>
                      <a:endParaRPr lang="en-US" sz="2000" dirty="0">
                        <a:effectLst/>
                        <a:latin typeface="+mj-lt"/>
                        <a:ea typeface="Times New Roman"/>
                      </a:endParaRPr>
                    </a:p>
                  </a:txBody>
                  <a:tcPr/>
                </a:tc>
              </a:tr>
              <a:tr h="364243">
                <a:tc>
                  <a:txBody>
                    <a:bodyPr/>
                    <a:lstStyle/>
                    <a:p>
                      <a:pPr marL="0" marR="0">
                        <a:spcBef>
                          <a:spcPts val="0"/>
                        </a:spcBef>
                        <a:spcAft>
                          <a:spcPts val="0"/>
                        </a:spcAft>
                      </a:pPr>
                      <a:r>
                        <a:rPr lang="en-US" sz="2000">
                          <a:effectLst/>
                          <a:latin typeface="+mj-lt"/>
                        </a:rPr>
                        <a:t>4) Duties </a:t>
                      </a:r>
                      <a:endParaRPr lang="en-US" sz="2000">
                        <a:effectLst/>
                        <a:latin typeface="+mj-lt"/>
                        <a:ea typeface="Times New Roman"/>
                      </a:endParaRPr>
                    </a:p>
                  </a:txBody>
                  <a:tcPr/>
                </a:tc>
                <a:tc>
                  <a:txBody>
                    <a:bodyPr/>
                    <a:lstStyle/>
                    <a:p>
                      <a:pPr marL="0" marR="0">
                        <a:spcBef>
                          <a:spcPts val="0"/>
                        </a:spcBef>
                        <a:spcAft>
                          <a:spcPts val="0"/>
                        </a:spcAft>
                      </a:pPr>
                      <a:r>
                        <a:rPr lang="en-US" sz="2000" dirty="0">
                          <a:effectLst/>
                          <a:latin typeface="+mj-lt"/>
                        </a:rPr>
                        <a:t>4) Judgment </a:t>
                      </a:r>
                      <a:endParaRPr lang="en-US" sz="2000" dirty="0">
                        <a:effectLst/>
                        <a:latin typeface="+mj-lt"/>
                        <a:ea typeface="Times New Roman"/>
                      </a:endParaRPr>
                    </a:p>
                  </a:txBody>
                  <a:tcPr/>
                </a:tc>
              </a:tr>
              <a:tr h="644431">
                <a:tc>
                  <a:txBody>
                    <a:bodyPr/>
                    <a:lstStyle/>
                    <a:p>
                      <a:pPr marL="0" marR="0">
                        <a:spcBef>
                          <a:spcPts val="0"/>
                        </a:spcBef>
                        <a:spcAft>
                          <a:spcPts val="0"/>
                        </a:spcAft>
                      </a:pPr>
                      <a:r>
                        <a:rPr lang="en-US" sz="2000">
                          <a:effectLst/>
                          <a:latin typeface="+mj-lt"/>
                        </a:rPr>
                        <a:t>5) Machines, tools, and equipment </a:t>
                      </a:r>
                      <a:endParaRPr lang="en-US" sz="2000">
                        <a:effectLst/>
                        <a:latin typeface="+mj-lt"/>
                        <a:ea typeface="Times New Roman"/>
                      </a:endParaRPr>
                    </a:p>
                  </a:txBody>
                  <a:tcPr/>
                </a:tc>
                <a:tc>
                  <a:txBody>
                    <a:bodyPr/>
                    <a:lstStyle/>
                    <a:p>
                      <a:pPr marL="0" marR="0">
                        <a:spcBef>
                          <a:spcPts val="0"/>
                        </a:spcBef>
                        <a:spcAft>
                          <a:spcPts val="0"/>
                        </a:spcAft>
                      </a:pPr>
                      <a:r>
                        <a:rPr lang="en-US" sz="2000" dirty="0">
                          <a:effectLst/>
                          <a:latin typeface="+mj-lt"/>
                        </a:rPr>
                        <a:t>5) Initiative </a:t>
                      </a:r>
                      <a:endParaRPr lang="en-US" sz="2000" dirty="0">
                        <a:effectLst/>
                        <a:latin typeface="+mj-lt"/>
                        <a:ea typeface="Times New Roman"/>
                      </a:endParaRPr>
                    </a:p>
                  </a:txBody>
                  <a:tcPr/>
                </a:tc>
              </a:tr>
              <a:tr h="364243">
                <a:tc>
                  <a:txBody>
                    <a:bodyPr/>
                    <a:lstStyle/>
                    <a:p>
                      <a:pPr marL="0" marR="0">
                        <a:spcBef>
                          <a:spcPts val="0"/>
                        </a:spcBef>
                        <a:spcAft>
                          <a:spcPts val="0"/>
                        </a:spcAft>
                      </a:pPr>
                      <a:r>
                        <a:rPr lang="en-US" sz="2000">
                          <a:effectLst/>
                          <a:latin typeface="+mj-lt"/>
                        </a:rPr>
                        <a:t>6) Materials and  tools used </a:t>
                      </a:r>
                      <a:endParaRPr lang="en-US" sz="2000">
                        <a:effectLst/>
                        <a:latin typeface="+mj-lt"/>
                        <a:ea typeface="Times New Roman"/>
                      </a:endParaRPr>
                    </a:p>
                  </a:txBody>
                  <a:tcPr/>
                </a:tc>
                <a:tc>
                  <a:txBody>
                    <a:bodyPr/>
                    <a:lstStyle/>
                    <a:p>
                      <a:pPr marL="0" marR="0">
                        <a:spcBef>
                          <a:spcPts val="0"/>
                        </a:spcBef>
                        <a:spcAft>
                          <a:spcPts val="0"/>
                        </a:spcAft>
                      </a:pPr>
                      <a:r>
                        <a:rPr lang="en-US" sz="2000" dirty="0">
                          <a:effectLst/>
                          <a:latin typeface="+mj-lt"/>
                        </a:rPr>
                        <a:t>6) Physical effort </a:t>
                      </a:r>
                      <a:endParaRPr lang="en-US" sz="2000" dirty="0">
                        <a:effectLst/>
                        <a:latin typeface="+mj-lt"/>
                        <a:ea typeface="Times New Roman"/>
                      </a:endParaRPr>
                    </a:p>
                  </a:txBody>
                  <a:tcPr/>
                </a:tc>
              </a:tr>
              <a:tr h="364243">
                <a:tc>
                  <a:txBody>
                    <a:bodyPr/>
                    <a:lstStyle/>
                    <a:p>
                      <a:pPr marL="0" marR="0">
                        <a:spcBef>
                          <a:spcPts val="0"/>
                        </a:spcBef>
                        <a:spcAft>
                          <a:spcPts val="0"/>
                        </a:spcAft>
                      </a:pPr>
                      <a:r>
                        <a:rPr lang="en-US" sz="2000">
                          <a:effectLst/>
                          <a:latin typeface="+mj-lt"/>
                        </a:rPr>
                        <a:t>7) Supervision given or received. </a:t>
                      </a:r>
                      <a:endParaRPr lang="en-US" sz="2000">
                        <a:effectLst/>
                        <a:latin typeface="+mj-lt"/>
                        <a:ea typeface="Times New Roman"/>
                      </a:endParaRPr>
                    </a:p>
                  </a:txBody>
                  <a:tcPr/>
                </a:tc>
                <a:tc>
                  <a:txBody>
                    <a:bodyPr/>
                    <a:lstStyle/>
                    <a:p>
                      <a:pPr marL="0" marR="0">
                        <a:spcBef>
                          <a:spcPts val="0"/>
                        </a:spcBef>
                        <a:spcAft>
                          <a:spcPts val="0"/>
                        </a:spcAft>
                      </a:pPr>
                      <a:r>
                        <a:rPr lang="en-US" sz="2000" dirty="0">
                          <a:effectLst/>
                          <a:latin typeface="+mj-lt"/>
                        </a:rPr>
                        <a:t>7) Physical skills </a:t>
                      </a:r>
                      <a:endParaRPr lang="en-US" sz="2000" dirty="0">
                        <a:effectLst/>
                        <a:latin typeface="+mj-lt"/>
                        <a:ea typeface="Times New Roman"/>
                      </a:endParaRPr>
                    </a:p>
                  </a:txBody>
                  <a:tcPr/>
                </a:tc>
              </a:tr>
              <a:tr h="364243">
                <a:tc>
                  <a:txBody>
                    <a:bodyPr/>
                    <a:lstStyle/>
                    <a:p>
                      <a:pPr marL="0" marR="0">
                        <a:spcBef>
                          <a:spcPts val="0"/>
                        </a:spcBef>
                        <a:spcAft>
                          <a:spcPts val="0"/>
                        </a:spcAft>
                      </a:pPr>
                      <a:r>
                        <a:rPr lang="en-US" sz="2000">
                          <a:effectLst/>
                          <a:latin typeface="+mj-lt"/>
                        </a:rPr>
                        <a:t>8) Working conditions </a:t>
                      </a:r>
                      <a:endParaRPr lang="en-US" sz="2000">
                        <a:effectLst/>
                        <a:latin typeface="+mj-lt"/>
                        <a:ea typeface="Times New Roman"/>
                      </a:endParaRPr>
                    </a:p>
                  </a:txBody>
                  <a:tcPr/>
                </a:tc>
                <a:tc>
                  <a:txBody>
                    <a:bodyPr/>
                    <a:lstStyle/>
                    <a:p>
                      <a:pPr marL="0" marR="0">
                        <a:spcBef>
                          <a:spcPts val="0"/>
                        </a:spcBef>
                        <a:spcAft>
                          <a:spcPts val="0"/>
                        </a:spcAft>
                      </a:pPr>
                      <a:r>
                        <a:rPr lang="en-US" sz="2000" dirty="0">
                          <a:effectLst/>
                          <a:latin typeface="+mj-lt"/>
                        </a:rPr>
                        <a:t>8) Responsibilities </a:t>
                      </a:r>
                      <a:endParaRPr lang="en-US" sz="2000" dirty="0">
                        <a:effectLst/>
                        <a:latin typeface="+mj-lt"/>
                        <a:ea typeface="Times New Roman"/>
                      </a:endParaRPr>
                    </a:p>
                  </a:txBody>
                  <a:tcPr/>
                </a:tc>
              </a:tr>
              <a:tr h="364243">
                <a:tc>
                  <a:txBody>
                    <a:bodyPr/>
                    <a:lstStyle/>
                    <a:p>
                      <a:pPr marL="0" marR="0">
                        <a:spcBef>
                          <a:spcPts val="0"/>
                        </a:spcBef>
                        <a:spcAft>
                          <a:spcPts val="0"/>
                        </a:spcAft>
                      </a:pPr>
                      <a:r>
                        <a:rPr lang="en-US" sz="2000">
                          <a:effectLst/>
                          <a:latin typeface="+mj-lt"/>
                        </a:rPr>
                        <a:t>9) Hazards </a:t>
                      </a:r>
                      <a:endParaRPr lang="en-US" sz="2000">
                        <a:effectLst/>
                        <a:latin typeface="+mj-lt"/>
                        <a:ea typeface="Times New Roman"/>
                      </a:endParaRPr>
                    </a:p>
                  </a:txBody>
                  <a:tcPr/>
                </a:tc>
                <a:tc>
                  <a:txBody>
                    <a:bodyPr/>
                    <a:lstStyle/>
                    <a:p>
                      <a:pPr marL="0" marR="0">
                        <a:spcBef>
                          <a:spcPts val="0"/>
                        </a:spcBef>
                        <a:spcAft>
                          <a:spcPts val="0"/>
                        </a:spcAft>
                      </a:pPr>
                      <a:r>
                        <a:rPr lang="en-US" sz="2000" dirty="0">
                          <a:effectLst/>
                          <a:latin typeface="+mj-lt"/>
                        </a:rPr>
                        <a:t>9) Communication skills </a:t>
                      </a:r>
                      <a:endParaRPr lang="en-US" sz="2000" dirty="0">
                        <a:effectLst/>
                        <a:latin typeface="+mj-lt"/>
                        <a:ea typeface="Times New Roman"/>
                      </a:endParaRPr>
                    </a:p>
                  </a:txBody>
                  <a:tcPr/>
                </a:tc>
              </a:tr>
              <a:tr h="364243">
                <a:tc>
                  <a:txBody>
                    <a:bodyPr/>
                    <a:lstStyle/>
                    <a:p>
                      <a:endParaRPr lang="en-US" sz="2000">
                        <a:effectLst/>
                        <a:latin typeface="+mj-lt"/>
                      </a:endParaRPr>
                    </a:p>
                  </a:txBody>
                  <a:tcPr/>
                </a:tc>
                <a:tc>
                  <a:txBody>
                    <a:bodyPr/>
                    <a:lstStyle/>
                    <a:p>
                      <a:pPr marL="0" marR="0">
                        <a:spcBef>
                          <a:spcPts val="0"/>
                        </a:spcBef>
                        <a:spcAft>
                          <a:spcPts val="0"/>
                        </a:spcAft>
                      </a:pPr>
                      <a:r>
                        <a:rPr lang="en-US" sz="2000" dirty="0">
                          <a:effectLst/>
                          <a:latin typeface="+mj-lt"/>
                        </a:rPr>
                        <a:t> 10) Emotional characteristics </a:t>
                      </a:r>
                      <a:endParaRPr lang="en-US" sz="2000" dirty="0">
                        <a:effectLst/>
                        <a:latin typeface="+mj-lt"/>
                        <a:ea typeface="Times New Roman"/>
                      </a:endParaRPr>
                    </a:p>
                  </a:txBody>
                  <a:tcPr/>
                </a:tc>
              </a:tr>
              <a:tr h="644431">
                <a:tc>
                  <a:txBody>
                    <a:bodyPr/>
                    <a:lstStyle/>
                    <a:p>
                      <a:endParaRPr lang="en-US" sz="2000">
                        <a:effectLst/>
                        <a:latin typeface="+mj-lt"/>
                      </a:endParaRPr>
                    </a:p>
                  </a:txBody>
                  <a:tcPr/>
                </a:tc>
                <a:tc>
                  <a:txBody>
                    <a:bodyPr/>
                    <a:lstStyle/>
                    <a:p>
                      <a:pPr marL="0" marR="0">
                        <a:spcBef>
                          <a:spcPts val="0"/>
                        </a:spcBef>
                        <a:spcAft>
                          <a:spcPts val="0"/>
                        </a:spcAft>
                      </a:pPr>
                      <a:r>
                        <a:rPr lang="en-US" sz="2000" dirty="0">
                          <a:effectLst/>
                          <a:latin typeface="+mj-lt"/>
                        </a:rPr>
                        <a:t>11) Unusual sensory demands such as sight, smell, hearing </a:t>
                      </a:r>
                      <a:endParaRPr lang="en-US" sz="2000" dirty="0">
                        <a:effectLst/>
                        <a:latin typeface="+mj-lt"/>
                        <a:ea typeface="Times New Roman"/>
                      </a:endParaRPr>
                    </a:p>
                  </a:txBody>
                  <a:tcPr/>
                </a:tc>
              </a:tr>
            </a:tbl>
          </a:graphicData>
        </a:graphic>
      </p:graphicFrame>
    </p:spTree>
    <p:extLst>
      <p:ext uri="{BB962C8B-B14F-4D97-AF65-F5344CB8AC3E}">
        <p14:creationId xmlns:p14="http://schemas.microsoft.com/office/powerpoint/2010/main" val="4135802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400"/>
            <a:ext cx="7001434" cy="875264"/>
          </a:xfrm>
        </p:spPr>
        <p:txBody>
          <a:bodyPr>
            <a:normAutofit fontScale="90000"/>
          </a:bodyPr>
          <a:lstStyle/>
          <a:p>
            <a:r>
              <a:rPr lang="en-US" b="1" dirty="0"/>
              <a:t> Sources of Job Data </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6365452"/>
              </p:ext>
            </p:extLst>
          </p:nvPr>
        </p:nvGraphicFramePr>
        <p:xfrm>
          <a:off x="609600" y="2133600"/>
          <a:ext cx="8077200" cy="4297680"/>
        </p:xfrm>
        <a:graphic>
          <a:graphicData uri="http://schemas.openxmlformats.org/drawingml/2006/table">
            <a:tbl>
              <a:tblPr firstRow="1" bandRow="1">
                <a:tableStyleId>{93296810-A885-4BE3-A3E7-6D5BEEA58F35}</a:tableStyleId>
              </a:tblPr>
              <a:tblGrid>
                <a:gridCol w="4191000"/>
                <a:gridCol w="3886200"/>
              </a:tblGrid>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 Sources of Job Data </a:t>
                      </a:r>
                    </a:p>
                    <a:p>
                      <a:pPr>
                        <a:lnSpc>
                          <a:spcPct val="150000"/>
                        </a:lnSpc>
                      </a:pPr>
                      <a:endParaRPr lang="en-US" sz="1800" dirty="0"/>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Human Sources   </a:t>
                      </a:r>
                    </a:p>
                    <a:p>
                      <a:pPr>
                        <a:lnSpc>
                          <a:spcPct val="150000"/>
                        </a:lnSpc>
                      </a:pPr>
                      <a:endParaRPr lang="en-US" sz="1800" dirty="0"/>
                    </a:p>
                  </a:txBody>
                  <a:tcPr/>
                </a:tc>
              </a:tr>
              <a:tr h="370840">
                <a:tc>
                  <a:txBody>
                    <a:bodyPr/>
                    <a:lstStyle/>
                    <a:p>
                      <a:pPr marL="457200" indent="-457200" algn="just">
                        <a:lnSpc>
                          <a:spcPct val="150000"/>
                        </a:lnSpc>
                        <a:buFont typeface="Arial" panose="020B0604020202020204" pitchFamily="34" charset="0"/>
                        <a:buChar char="•"/>
                      </a:pPr>
                      <a:r>
                        <a:rPr lang="en-US" sz="1800" kern="1200" dirty="0" smtClean="0">
                          <a:solidFill>
                            <a:schemeClr val="dk1"/>
                          </a:solidFill>
                          <a:effectLst/>
                          <a:latin typeface="+mn-lt"/>
                          <a:ea typeface="+mn-ea"/>
                          <a:cs typeface="+mn-cs"/>
                        </a:rPr>
                        <a:t>Existing job descriptions and specifications </a:t>
                      </a:r>
                    </a:p>
                    <a:p>
                      <a:pPr marL="457200" indent="-457200" algn="just">
                        <a:lnSpc>
                          <a:spcPct val="150000"/>
                        </a:lnSpc>
                        <a:buFont typeface="Arial" panose="020B0604020202020204" pitchFamily="34" charset="0"/>
                        <a:buChar char="•"/>
                      </a:pPr>
                      <a:r>
                        <a:rPr lang="en-US" sz="1800" kern="1200" dirty="0" smtClean="0">
                          <a:solidFill>
                            <a:schemeClr val="dk1"/>
                          </a:solidFill>
                          <a:effectLst/>
                          <a:latin typeface="+mn-lt"/>
                          <a:ea typeface="+mn-ea"/>
                          <a:cs typeface="+mn-cs"/>
                        </a:rPr>
                        <a:t>Equipment maintenance records </a:t>
                      </a:r>
                    </a:p>
                    <a:p>
                      <a:pPr marL="457200" marR="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kern="1200" dirty="0" smtClean="0">
                          <a:solidFill>
                            <a:schemeClr val="dk1"/>
                          </a:solidFill>
                          <a:effectLst/>
                          <a:latin typeface="+mn-lt"/>
                          <a:ea typeface="+mn-ea"/>
                          <a:cs typeface="+mn-cs"/>
                        </a:rPr>
                        <a:t>Films of employees working       </a:t>
                      </a:r>
                    </a:p>
                    <a:p>
                      <a:pPr marL="457200" marR="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kern="1200" dirty="0" smtClean="0">
                          <a:solidFill>
                            <a:schemeClr val="dk1"/>
                          </a:solidFill>
                          <a:effectLst/>
                          <a:latin typeface="+mn-lt"/>
                          <a:ea typeface="+mn-ea"/>
                          <a:cs typeface="+mn-cs"/>
                        </a:rPr>
                        <a:t>Training manuals and other job training materials       </a:t>
                      </a:r>
                    </a:p>
                    <a:p>
                      <a:pPr algn="just">
                        <a:lnSpc>
                          <a:spcPct val="150000"/>
                        </a:lnSpc>
                      </a:pPr>
                      <a:endParaRPr lang="en-US" sz="1800" dirty="0"/>
                    </a:p>
                  </a:txBody>
                  <a:tcPr/>
                </a:tc>
                <a:tc>
                  <a:txBody>
                    <a:bodyPr/>
                    <a:lstStyle/>
                    <a:p>
                      <a:pPr marL="457200" indent="-457200" algn="just">
                        <a:lnSpc>
                          <a:spcPct val="150000"/>
                        </a:lnSpc>
                        <a:buFont typeface="Arial" panose="020B0604020202020204" pitchFamily="34" charset="0"/>
                        <a:buChar char="•"/>
                      </a:pPr>
                      <a:r>
                        <a:rPr lang="en-US" sz="1800" kern="1200" dirty="0" smtClean="0">
                          <a:solidFill>
                            <a:schemeClr val="dk1"/>
                          </a:solidFill>
                          <a:effectLst/>
                          <a:latin typeface="+mn-lt"/>
                          <a:ea typeface="+mn-ea"/>
                          <a:cs typeface="+mn-cs"/>
                        </a:rPr>
                        <a:t>Job incumbents </a:t>
                      </a:r>
                    </a:p>
                    <a:p>
                      <a:pPr marL="457200" marR="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kern="1200" dirty="0" smtClean="0">
                          <a:solidFill>
                            <a:schemeClr val="dk1"/>
                          </a:solidFill>
                          <a:effectLst/>
                          <a:latin typeface="+mn-lt"/>
                          <a:ea typeface="+mn-ea"/>
                          <a:cs typeface="+mn-cs"/>
                        </a:rPr>
                        <a:t>Supervisors     </a:t>
                      </a:r>
                    </a:p>
                    <a:p>
                      <a:pPr marL="457200" marR="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kern="1200" dirty="0" smtClean="0">
                          <a:solidFill>
                            <a:schemeClr val="dk1"/>
                          </a:solidFill>
                          <a:effectLst/>
                          <a:latin typeface="+mn-lt"/>
                          <a:ea typeface="+mn-ea"/>
                          <a:cs typeface="+mn-cs"/>
                        </a:rPr>
                        <a:t>Job experts     </a:t>
                      </a:r>
                    </a:p>
                    <a:p>
                      <a:pPr algn="just">
                        <a:lnSpc>
                          <a:spcPct val="150000"/>
                        </a:lnSpc>
                      </a:pPr>
                      <a:endParaRPr lang="en-US" sz="1800" dirty="0"/>
                    </a:p>
                  </a:txBody>
                  <a:tcPr/>
                </a:tc>
              </a:tr>
            </a:tbl>
          </a:graphicData>
        </a:graphic>
      </p:graphicFrame>
    </p:spTree>
    <p:extLst>
      <p:ext uri="{BB962C8B-B14F-4D97-AF65-F5344CB8AC3E}">
        <p14:creationId xmlns:p14="http://schemas.microsoft.com/office/powerpoint/2010/main" val="35105163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0</TotalTime>
  <Words>1002</Words>
  <Application>Microsoft Office PowerPoint</Application>
  <PresentationFormat>On-screen Show (4:3)</PresentationFormat>
  <Paragraphs>164</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Austin</vt:lpstr>
      <vt:lpstr>Job analysis</vt:lpstr>
      <vt:lpstr>The three basic parts of Job analysis</vt:lpstr>
      <vt:lpstr>What aspects of a job are analyzed?</vt:lpstr>
      <vt:lpstr>Job analysis information</vt:lpstr>
      <vt:lpstr>Components of Job analysis</vt:lpstr>
      <vt:lpstr>Use of job analysis according to HR and Industrial Psychology</vt:lpstr>
      <vt:lpstr>PowerPoint Presentation</vt:lpstr>
      <vt:lpstr>PowerPoint Presentation</vt:lpstr>
      <vt:lpstr> Sources of Job Data  </vt:lpstr>
      <vt:lpstr>PowerPoint Presentation</vt:lpstr>
      <vt:lpstr>Methods of Data Collection for Job Analysis  </vt:lpstr>
      <vt:lpstr>Methods of Data Collection for Job Analysis  </vt:lpstr>
      <vt:lpstr>PowerPoint Presentation</vt:lpstr>
      <vt:lpstr>PowerPoint Presentation</vt:lpstr>
      <vt:lpstr>Recruitment </vt:lpstr>
      <vt:lpstr>Procedure of Recruitment</vt:lpstr>
      <vt:lpstr>PowerPoint Presentation</vt:lpstr>
      <vt:lpstr>PowerPoint Presentation</vt:lpstr>
      <vt:lpstr>PowerPoint Presentation</vt:lpstr>
      <vt:lpstr>PowerPoint Presentation</vt:lpstr>
      <vt:lpstr>PowerPoint Presentation</vt:lpstr>
      <vt:lpstr>Recruitment waterfall at TCS</vt:lpstr>
      <vt:lpstr>PowerPoint Presentation</vt:lpstr>
      <vt:lpstr>PowerPoint Presentation</vt:lpstr>
      <vt:lpstr>Internal 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analysis</dc:title>
  <dc:creator>BidyaMam</dc:creator>
  <cp:lastModifiedBy>murali sir</cp:lastModifiedBy>
  <cp:revision>1</cp:revision>
  <dcterms:created xsi:type="dcterms:W3CDTF">2006-08-16T00:00:00Z</dcterms:created>
  <dcterms:modified xsi:type="dcterms:W3CDTF">2018-02-21T08:50:42Z</dcterms:modified>
</cp:coreProperties>
</file>