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80" r:id="rId7"/>
    <p:sldId id="270" r:id="rId8"/>
    <p:sldId id="262" r:id="rId9"/>
    <p:sldId id="264" r:id="rId10"/>
    <p:sldId id="265" r:id="rId11"/>
    <p:sldId id="269" r:id="rId12"/>
    <p:sldId id="272" r:id="rId13"/>
    <p:sldId id="278" r:id="rId14"/>
    <p:sldId id="294" r:id="rId15"/>
    <p:sldId id="295" r:id="rId16"/>
    <p:sldId id="297" r:id="rId17"/>
    <p:sldId id="298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COMPENSATION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FF0000"/>
                </a:solidFill>
              </a:rPr>
              <a:t>Components of Wage and Salary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0" y="589621"/>
          <a:ext cx="9144000" cy="635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58"/>
                <a:gridCol w="7130642"/>
              </a:tblGrid>
              <a:tr h="621928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Basic Pay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base salary is a fixed amount of money paid to  an employee by an employer in return for work performed.</a:t>
                      </a:r>
                      <a:endParaRPr lang="en-US" sz="1700" dirty="0"/>
                    </a:p>
                  </a:txBody>
                  <a:tcPr/>
                </a:tc>
              </a:tr>
              <a:tr h="588024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Bonus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it a sum of money granted or given to an employee, a returned in addition to regular pay.</a:t>
                      </a:r>
                      <a:endParaRPr lang="en-US" sz="1700" dirty="0"/>
                    </a:p>
                  </a:txBody>
                  <a:tcPr/>
                </a:tc>
              </a:tr>
              <a:tr h="594287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Dearness Allowance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 </a:t>
                      </a:r>
                      <a:r>
                        <a:rPr lang="en-US" sz="1700" b="1" dirty="0" smtClean="0"/>
                        <a:t>Dearness Allowance (DA)</a:t>
                      </a:r>
                      <a:r>
                        <a:rPr lang="en-US" sz="1700" dirty="0" smtClean="0"/>
                        <a:t> is a cost of living adjustment allowance paid to Government employees, Public sector employees (PSU)</a:t>
                      </a:r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 .</a:t>
                      </a:r>
                      <a:endParaRPr lang="en-US" sz="1700" dirty="0"/>
                    </a:p>
                  </a:txBody>
                  <a:tcPr/>
                </a:tc>
              </a:tr>
              <a:tr h="840034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House Rent Allowance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House Rent Allowance is given by the employer to the employee to meet the expenses in connection with rent of the accommodation which the employee might have to take.</a:t>
                      </a:r>
                      <a:endParaRPr lang="en-US" sz="1700" dirty="0"/>
                    </a:p>
                  </a:txBody>
                  <a:tcPr/>
                </a:tc>
              </a:tr>
              <a:tr h="340043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CCA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purpose of compensating them for the increased cost of living of big cities. </a:t>
                      </a:r>
                      <a:endParaRPr lang="en-US" sz="1700" dirty="0"/>
                    </a:p>
                  </a:txBody>
                  <a:tcPr/>
                </a:tc>
              </a:tr>
              <a:tr h="629294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Fixed Medical Allowance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It is paid regularly at a fixed rate irrespective of the actual expenditure on medical treatment. It is fully taxable.</a:t>
                      </a:r>
                    </a:p>
                  </a:txBody>
                  <a:tcPr/>
                </a:tc>
              </a:tr>
              <a:tr h="591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Conveyance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700" dirty="0" smtClean="0"/>
                        <a:t>allowance which is granted to meet the expenditure on conveyance in performance of duties of an office .</a:t>
                      </a:r>
                      <a:endParaRPr lang="en-US" sz="1700" dirty="0"/>
                    </a:p>
                  </a:txBody>
                  <a:tcPr/>
                </a:tc>
              </a:tr>
              <a:tr h="59138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CEA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allowance which is granted to an employee to meet the cost of education (including hostel allowance).</a:t>
                      </a:r>
                      <a:endParaRPr lang="en-US" sz="1700" dirty="0"/>
                    </a:p>
                  </a:txBody>
                  <a:tcPr/>
                </a:tc>
              </a:tr>
              <a:tr h="842716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Fringe benefit</a:t>
                      </a:r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These include such motley crowd of employee benefit as PF, gratuity, medical care, hospitalization, accident relief, health and group  insurance, canteen, uniform, recreation.</a:t>
                      </a:r>
                    </a:p>
                  </a:txBody>
                  <a:tcPr/>
                </a:tc>
              </a:tr>
              <a:tr h="629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>
                          <a:solidFill>
                            <a:srgbClr val="002060"/>
                          </a:solidFill>
                        </a:rPr>
                        <a:t>Perquisites</a:t>
                      </a:r>
                    </a:p>
                    <a:p>
                      <a:endParaRPr lang="en-US" sz="17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These are allowed to executive and include company car, club membership, paid holidays, furnished house, stock option scheme.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Types of Wages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914400"/>
          <a:ext cx="80772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172200"/>
              </a:tblGrid>
              <a:tr h="1711269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 smtClean="0">
                          <a:solidFill>
                            <a:srgbClr val="FFFF00"/>
                          </a:solidFill>
                        </a:rPr>
                        <a:t>Minimum wage </a:t>
                      </a:r>
                      <a:endParaRPr lang="en-US" sz="2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 smtClean="0">
                          <a:solidFill>
                            <a:srgbClr val="FFFF00"/>
                          </a:solidFill>
                        </a:rPr>
                        <a:t>A </a:t>
                      </a:r>
                      <a:r>
                        <a:rPr lang="en-US" sz="2200" b="1" dirty="0" smtClean="0">
                          <a:solidFill>
                            <a:srgbClr val="FFFF00"/>
                          </a:solidFill>
                        </a:rPr>
                        <a:t>minimum wage</a:t>
                      </a:r>
                      <a:r>
                        <a:rPr lang="en-US" sz="2200" dirty="0" smtClean="0">
                          <a:solidFill>
                            <a:srgbClr val="FFFF00"/>
                          </a:solidFill>
                        </a:rPr>
                        <a:t> is the lowest hourly, daily or monthly remuneration that employers may legally pay to workers to increases the SOL, reduce poverty, boosts morale and forces businesses to be more efficient.</a:t>
                      </a:r>
                      <a:endParaRPr lang="en-US" sz="22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2035820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 smtClean="0"/>
                        <a:t>Fair wage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rgbClr val="FF0000"/>
                          </a:solidFill>
                        </a:rPr>
                        <a:t>The lower limit of the fair wage must obviously be the minimum wage</a:t>
                      </a:r>
                      <a:r>
                        <a:rPr lang="en-US" sz="2200" dirty="0" smtClean="0"/>
                        <a:t>, the </a:t>
                      </a:r>
                      <a:r>
                        <a:rPr lang="en-US" sz="2200" dirty="0" smtClean="0">
                          <a:solidFill>
                            <a:srgbClr val="00B050"/>
                          </a:solidFill>
                        </a:rPr>
                        <a:t>upper limit is the capacity of the industry to pay fair wage compares </a:t>
                      </a:r>
                      <a:r>
                        <a:rPr lang="en-US" sz="2200" dirty="0" smtClean="0"/>
                        <a:t>reasonably with the average payment of similar task in other trades or occupations requiring the same amount of ability. </a:t>
                      </a:r>
                      <a:endParaRPr lang="en-US" sz="2200" b="1" dirty="0" smtClean="0"/>
                    </a:p>
                    <a:p>
                      <a:pPr algn="just"/>
                      <a:endParaRPr lang="en-US" sz="2200" dirty="0"/>
                    </a:p>
                  </a:txBody>
                  <a:tcPr/>
                </a:tc>
              </a:tr>
              <a:tr h="1785031">
                <a:tc>
                  <a:txBody>
                    <a:bodyPr/>
                    <a:lstStyle/>
                    <a:p>
                      <a:pPr algn="just"/>
                      <a:r>
                        <a:rPr lang="en-US" sz="2200" b="1" dirty="0" smtClean="0"/>
                        <a:t>Living wage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Thus living wages means the provision for the bare necessities plus certain amenities considered necessary for the wellbeing of the workers in terms of his social status.</a:t>
                      </a:r>
                    </a:p>
                    <a:p>
                      <a:pPr algn="just"/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Wages Differentials</a:t>
            </a: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Wage differential refers to differences in wage rates due </a:t>
            </a:r>
            <a:r>
              <a:rPr lang="en-US" sz="2800" dirty="0" smtClean="0"/>
              <a:t>to: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300" dirty="0"/>
              <a:t>working </a:t>
            </a:r>
            <a:r>
              <a:rPr lang="en-US" sz="2300" dirty="0" smtClean="0"/>
              <a:t>conditions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</a:t>
            </a:r>
            <a:r>
              <a:rPr lang="en-US" sz="2300" dirty="0"/>
              <a:t>type of product </a:t>
            </a:r>
            <a:r>
              <a:rPr lang="en-US" sz="2300" dirty="0" smtClean="0"/>
              <a:t>manufactured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</a:t>
            </a:r>
            <a:r>
              <a:rPr lang="en-US" sz="2300" dirty="0"/>
              <a:t>location of </a:t>
            </a:r>
            <a:r>
              <a:rPr lang="en-US" sz="2300" dirty="0" smtClean="0"/>
              <a:t>company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 </a:t>
            </a:r>
            <a:r>
              <a:rPr lang="en-US" sz="2300" dirty="0"/>
              <a:t>hours of </a:t>
            </a:r>
            <a:r>
              <a:rPr lang="en-US" sz="2300" dirty="0" smtClean="0"/>
              <a:t>work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different </a:t>
            </a:r>
            <a:r>
              <a:rPr lang="en-US" sz="2300" dirty="0"/>
              <a:t>skills working in the same </a:t>
            </a:r>
            <a:r>
              <a:rPr lang="en-US" sz="2300" dirty="0" smtClean="0"/>
              <a:t>industry</a:t>
            </a:r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workers </a:t>
            </a:r>
            <a:r>
              <a:rPr lang="en-US" sz="2300" dirty="0"/>
              <a:t>with similar skills working in different industries or regions.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264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types of wage differentials</a:t>
            </a:r>
            <a:endParaRPr lang="en-US" sz="25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533400" y="914400"/>
          <a:ext cx="81534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15000"/>
              </a:tblGrid>
              <a:tr h="1216742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Inter-Industry Differential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arise when workers in the same occupation and the same area but in different industries are paid different wages.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6742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Inter-Personal Differentials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arise because of differences in the personal characteristics (age or gender) of workers who work in the same plant and the same occupation.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6742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Inter-Occupational Differentials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wage differentials generally follow the changes in the relative supplies of labor to various occupations  due general skill differentials. (white and blue collar)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6742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Inter-Area Differentials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result of living and working conditions, such as unsatisfactory or isolation, disparities in the cost of living and the availability of manpower.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48032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Inter-Firm Differentials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It reflect the differences in wage of workers in different plants in the same area and occupation.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Theories of wages</a:t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914400"/>
          <a:ext cx="8534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ea typeface="SimSun" pitchFamily="2" charset="-122"/>
                        </a:rPr>
                        <a:t>1.</a:t>
                      </a:r>
                      <a:r>
                        <a:rPr lang="en-US" altLang="zh-CN" sz="1800" dirty="0" smtClean="0">
                          <a:ea typeface="SimSun" pitchFamily="2" charset="-122"/>
                        </a:rPr>
                        <a:t>Subsistence 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 New Roman" pitchFamily="18" charset="0"/>
                          <a:ea typeface="SimSun" pitchFamily="2" charset="-122"/>
                        </a:rPr>
                        <a:t>also known as the "Iron Law of Wage</a:t>
                      </a:r>
                      <a:r>
                        <a:rPr lang="en-IN" altLang="en-US" sz="1800" dirty="0" smtClean="0">
                          <a:latin typeface="Times New Roman" pitchFamily="18" charset="0"/>
                        </a:rPr>
                        <a:t>.” wages are tend to maintain the level just significant to maintain the workers at the minimum subsistence.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SimSun" pitchFamily="2" charset="-122"/>
                        </a:rPr>
                        <a:t>2.Wage fund 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Times New Roman" pitchFamily="18" charset="0"/>
                          <a:ea typeface="SimSun" pitchFamily="2" charset="-122"/>
                        </a:rPr>
                        <a:t>Adam Smith. a predetermined “fund”  for the payment of wages. wage could be determined simply by dividing the value of this fund by the number of workers.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SimSun" pitchFamily="2" charset="-122"/>
                        </a:rPr>
                        <a:t>3.Marginal Productivity 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a typeface="SimSun" pitchFamily="2" charset="-122"/>
                        </a:rPr>
                        <a:t>Philips Hennery (England) and John Bates Clark.</a:t>
                      </a:r>
                      <a:r>
                        <a:rPr lang="en-US" altLang="zh-CN" sz="1800" b="1" dirty="0" smtClean="0">
                          <a:ea typeface="SimSun" pitchFamily="2" charset="-122"/>
                        </a:rPr>
                        <a:t> wages are paid at a level equal to the marginal revenue product of labor</a:t>
                      </a:r>
                      <a:r>
                        <a:rPr lang="en-IN" altLang="en-US" sz="1800" b="1" dirty="0" smtClean="0"/>
                        <a:t>.</a:t>
                      </a:r>
                      <a:r>
                        <a:rPr lang="en-US" altLang="zh-CN" sz="1800" dirty="0" smtClean="0">
                          <a:latin typeface="Times New Roman" pitchFamily="18" charset="0"/>
                          <a:ea typeface="SimSun" pitchFamily="2" charset="-122"/>
                        </a:rPr>
                        <a:t> The marginal revenue product (MRP) of a worker </a:t>
                      </a:r>
                      <a:r>
                        <a:rPr lang="en-IN" altLang="en-US" sz="1800" dirty="0" smtClean="0">
                          <a:latin typeface="Times New Roman" pitchFamily="18" charset="0"/>
                        </a:rPr>
                        <a:t>-  MRP =  MP * MR.</a:t>
                      </a:r>
                    </a:p>
                    <a:p>
                      <a:pPr algn="just"/>
                      <a:r>
                        <a:rPr lang="en-IN" altLang="en-US" sz="1800" dirty="0" smtClean="0">
                          <a:latin typeface="Times New Roman" pitchFamily="18" charset="0"/>
                        </a:rPr>
                        <a:t>workers will be hired up to the point when the marginal revenue product is equal to the wage rate.</a:t>
                      </a:r>
                    </a:p>
                    <a:p>
                      <a:pPr algn="just"/>
                      <a:r>
                        <a:rPr lang="en-IN" altLang="en-US" sz="1800" baseline="0" dirty="0" smtClean="0">
                          <a:latin typeface="Times New Roman" pitchFamily="18" charset="0"/>
                        </a:rPr>
                        <a:t>if </a:t>
                      </a:r>
                      <a:r>
                        <a:rPr lang="en-IN" altLang="en-US" sz="1800" dirty="0" smtClean="0">
                          <a:latin typeface="Times New Roman" pitchFamily="18" charset="0"/>
                        </a:rPr>
                        <a:t>marginal revenue brought by the worker is less than the wage rate, then employing that </a:t>
                      </a:r>
                      <a:r>
                        <a:rPr lang="en-IN" altLang="en-US" sz="1800" dirty="0" err="1" smtClean="0">
                          <a:latin typeface="Times New Roman" pitchFamily="18" charset="0"/>
                        </a:rPr>
                        <a:t>laborer</a:t>
                      </a:r>
                      <a:r>
                        <a:rPr lang="en-IN" altLang="en-US" sz="1800" dirty="0" smtClean="0">
                          <a:latin typeface="Times New Roman" pitchFamily="18" charset="0"/>
                        </a:rPr>
                        <a:t> would cause a decrease in profit.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a typeface="SimSun" pitchFamily="2" charset="-122"/>
                        </a:rPr>
                        <a:t>4.Residual Claimant 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dirty="0" smtClean="0">
                          <a:latin typeface="Times New Roman" pitchFamily="18" charset="0"/>
                          <a:ea typeface="SimSun" pitchFamily="2" charset="-122"/>
                        </a:rPr>
                        <a:t>Walker. Wages represent the amount of value created in the production, which remains after payment has been made for all these factors of production.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457200"/>
          </a:xfrm>
        </p:spPr>
        <p:txBody>
          <a:bodyPr>
            <a:no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  <a:t>Theories of wages</a:t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19200"/>
          <a:ext cx="8229600" cy="419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50"/>
                <a:gridCol w="5657850"/>
              </a:tblGrid>
              <a:tr h="126431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5.Barraging theory</a:t>
                      </a:r>
                    </a:p>
                    <a:p>
                      <a:pPr fontAlgn="t">
                        <a:lnSpc>
                          <a:spcPct val="150000"/>
                        </a:lnSpc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Times New Roman" pitchFamily="18" charset="0"/>
                          <a:ea typeface="SimSun" pitchFamily="2" charset="-122"/>
                        </a:rPr>
                        <a:t>wages are determined by the relative bargaining power of workers or trade unions and employers. </a:t>
                      </a:r>
                      <a:endParaRPr lang="en-US" sz="2000" dirty="0"/>
                    </a:p>
                  </a:txBody>
                  <a:tcPr/>
                </a:tc>
              </a:tr>
              <a:tr h="2075646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6.Employment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Times New Roman" pitchFamily="18" charset="0"/>
                          <a:ea typeface="SimSun" pitchFamily="2" charset="-122"/>
                        </a:rPr>
                        <a:t>It is based on the interrelation between wages and employment. unemployment would disappear if workers were to accept a voluntary cut in wages.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/>
                    </a:p>
                  </a:txBody>
                  <a:tcPr/>
                </a:tc>
              </a:tr>
              <a:tr h="8586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7. Competitive theory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 smtClean="0">
                          <a:latin typeface="Times New Roman" pitchFamily="18" charset="0"/>
                          <a:ea typeface="SimSun" pitchFamily="2" charset="-122"/>
                        </a:rPr>
                        <a:t>stress in wage determinations is demand and supply</a:t>
                      </a:r>
                      <a:r>
                        <a:rPr lang="en-IN" altLang="en-US" sz="2000" dirty="0" smtClean="0">
                          <a:latin typeface="Times New Roman" pitchFamily="18" charset="0"/>
                        </a:rPr>
                        <a:t>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590800"/>
            <a:ext cx="3962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Wage law in India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Wage law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is a body of law, administrative rulings which address the relationship between and among employer, employee and labor organizations.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harmonies the relationship between employer, employee and trade union.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evolves in India to response the specific needs of situation to suit requirements of planned “ economic development and social justice’.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5794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Acts of Labour Law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54648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924800" cy="563562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POINT TO DISCUSS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0772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does it means?</a:t>
            </a:r>
          </a:p>
          <a:p>
            <a:r>
              <a:rPr lang="en-US" sz="2800" dirty="0" smtClean="0"/>
              <a:t>Why it is important to discuss?</a:t>
            </a:r>
          </a:p>
          <a:p>
            <a:r>
              <a:rPr lang="en-US" sz="2800" dirty="0" smtClean="0"/>
              <a:t>Types of compensation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Meaning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724400"/>
          </a:xfrm>
        </p:spPr>
        <p:txBody>
          <a:bodyPr>
            <a:normAutofit/>
          </a:bodyPr>
          <a:lstStyle/>
          <a:p>
            <a:pPr algn="just"/>
            <a:r>
              <a:rPr lang="en-IN" altLang="en-US" sz="2800" dirty="0" smtClean="0"/>
              <a:t>According to Fisher (2004) “ money / goods/ services the employer gives to employees constitute compensation system.</a:t>
            </a:r>
          </a:p>
          <a:p>
            <a:pPr algn="just"/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95600"/>
            <a:ext cx="5562600" cy="33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 is important to discuss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IN" altLang="en-US" sz="2800" dirty="0" smtClean="0"/>
              <a:t>Social Security is a monetary assistance from the state for people with an inadequate or non income.</a:t>
            </a:r>
          </a:p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 :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He use it </a:t>
            </a:r>
          </a:p>
          <a:p>
            <a:endParaRPr lang="en-IN" altLang="en-US" sz="2800" dirty="0" smtClean="0"/>
          </a:p>
          <a:p>
            <a:endParaRPr lang="en-US" sz="28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38400" y="3276600"/>
            <a:ext cx="85725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438400" y="3733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52800" y="2514600"/>
            <a:ext cx="165735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 smtClean="0">
                <a:solidFill>
                  <a:srgbClr val="FFFF00"/>
                </a:solidFill>
              </a:rPr>
              <a:t>Influence employee behaviours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4114800"/>
            <a:ext cx="211455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 smtClean="0">
                <a:solidFill>
                  <a:srgbClr val="FFFF00"/>
                </a:solidFill>
              </a:rPr>
              <a:t>Improve the organisational performance innovation</a:t>
            </a:r>
            <a:endParaRPr lang="en-IN" sz="24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29200" y="2971800"/>
            <a:ext cx="5334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17" idx="1"/>
          </p:cNvCxnSpPr>
          <p:nvPr/>
        </p:nvCxnSpPr>
        <p:spPr>
          <a:xfrm>
            <a:off x="5010150" y="3162300"/>
            <a:ext cx="55245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62600" y="2514600"/>
            <a:ext cx="30480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FFFF00"/>
                </a:solidFill>
              </a:rPr>
              <a:t>Attitude towards customers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2600" y="3352800"/>
            <a:ext cx="2819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rgbClr val="FFFF00"/>
                </a:solidFill>
              </a:rPr>
              <a:t>Willingness to flexible.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001000" cy="487362"/>
          </a:xfrm>
        </p:spPr>
        <p:txBody>
          <a:bodyPr>
            <a:normAutofit fontScale="90000"/>
          </a:bodyPr>
          <a:lstStyle/>
          <a:p>
            <a:r>
              <a:rPr lang="en-IN" altLang="en-US" sz="2800" dirty="0" smtClean="0">
                <a:solidFill>
                  <a:srgbClr val="FF0000"/>
                </a:solidFill>
              </a:rPr>
              <a:t>So according to Thomas(1988)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915400" cy="556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1143000"/>
            <a:ext cx="2667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COMPENSATION SYSTEM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43400" y="1676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18288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676400" y="1981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7391400" y="1981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1600" y="2133600"/>
            <a:ext cx="2133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INDIRECT COMPENSATION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5943600" y="2133600"/>
            <a:ext cx="2133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DIRECT COMPENSATION</a:t>
            </a:r>
            <a:endParaRPr lang="en-US" sz="16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705894" y="2780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2971800"/>
            <a:ext cx="320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915194" y="30472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667794" y="3123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8600" y="3200400"/>
            <a:ext cx="1676400" cy="213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Protection Programs:</a:t>
            </a:r>
          </a:p>
          <a:p>
            <a:pPr algn="just"/>
            <a:r>
              <a:rPr lang="en-US" dirty="0" smtClean="0"/>
              <a:t>Medical Insurance</a:t>
            </a:r>
          </a:p>
          <a:p>
            <a:pPr algn="just"/>
            <a:r>
              <a:rPr lang="en-US" dirty="0" smtClean="0"/>
              <a:t>Life insurance</a:t>
            </a:r>
          </a:p>
          <a:p>
            <a:pPr algn="just"/>
            <a:r>
              <a:rPr lang="en-US" dirty="0" smtClean="0"/>
              <a:t>Disability income</a:t>
            </a:r>
          </a:p>
          <a:p>
            <a:pPr algn="just"/>
            <a:r>
              <a:rPr lang="en-US" dirty="0" smtClean="0"/>
              <a:t>Pension</a:t>
            </a:r>
          </a:p>
          <a:p>
            <a:pPr algn="just"/>
            <a:r>
              <a:rPr lang="en-US" dirty="0" smtClean="0"/>
              <a:t>Social security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981200" y="3276600"/>
            <a:ext cx="1524000" cy="1752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Pay for time not worked:</a:t>
            </a:r>
          </a:p>
          <a:p>
            <a:pPr algn="ctr"/>
            <a:r>
              <a:rPr lang="en-US" dirty="0" smtClean="0"/>
              <a:t>Vacations</a:t>
            </a:r>
          </a:p>
          <a:p>
            <a:pPr algn="ctr"/>
            <a:r>
              <a:rPr lang="en-US" dirty="0" smtClean="0"/>
              <a:t>Holidays</a:t>
            </a:r>
          </a:p>
          <a:p>
            <a:pPr algn="ctr"/>
            <a:r>
              <a:rPr lang="en-US" dirty="0" smtClean="0"/>
              <a:t>Sick leave</a:t>
            </a:r>
          </a:p>
          <a:p>
            <a:pPr algn="ctr"/>
            <a:r>
              <a:rPr lang="en-US" dirty="0" smtClean="0"/>
              <a:t>Jury duty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05200" y="3276600"/>
            <a:ext cx="1981200" cy="2057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Services and perquisites:</a:t>
            </a:r>
          </a:p>
          <a:p>
            <a:pPr algn="just"/>
            <a:r>
              <a:rPr lang="en-US" dirty="0" smtClean="0"/>
              <a:t>Recreational</a:t>
            </a:r>
          </a:p>
          <a:p>
            <a:pPr algn="just"/>
            <a:r>
              <a:rPr lang="en-US" dirty="0" smtClean="0"/>
              <a:t>Car</a:t>
            </a:r>
          </a:p>
          <a:p>
            <a:pPr algn="just"/>
            <a:r>
              <a:rPr lang="en-US" dirty="0" smtClean="0"/>
              <a:t>Financial planning</a:t>
            </a:r>
          </a:p>
          <a:p>
            <a:pPr algn="just"/>
            <a:r>
              <a:rPr lang="en-US" dirty="0" smtClean="0"/>
              <a:t>Low-cost or free meals</a:t>
            </a:r>
          </a:p>
          <a:p>
            <a:pPr algn="just"/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153694" y="3086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7048500" y="27051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19800" y="28194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829300" y="3009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6819900" y="3009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782594" y="3733800"/>
            <a:ext cx="1828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7849394" y="37330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91200" y="3200400"/>
            <a:ext cx="685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Pay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6629400" y="3200400"/>
            <a:ext cx="685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Merit pay</a:t>
            </a:r>
            <a:endParaRPr lang="en-US" sz="1600" dirty="0"/>
          </a:p>
        </p:txBody>
      </p:sp>
      <p:cxnSp>
        <p:nvCxnSpPr>
          <p:cNvPr id="67" name="Straight Connector 66"/>
          <p:cNvCxnSpPr>
            <a:stCxn id="53" idx="2"/>
          </p:cNvCxnSpPr>
          <p:nvPr/>
        </p:nvCxnSpPr>
        <p:spPr>
          <a:xfrm rot="5400000">
            <a:off x="6000750" y="37528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91200" y="38862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>
            <a:off x="5676900" y="4000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>
            <a:off x="6362700" y="4000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38800" y="4191000"/>
            <a:ext cx="6858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477000" y="4191000"/>
            <a:ext cx="609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wage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248400" y="4724400"/>
            <a:ext cx="1447800" cy="1981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Incentive pay</a:t>
            </a:r>
          </a:p>
          <a:p>
            <a:r>
              <a:rPr lang="en-US" dirty="0" smtClean="0"/>
              <a:t>Bonus</a:t>
            </a:r>
          </a:p>
          <a:p>
            <a:r>
              <a:rPr lang="en-US" dirty="0" smtClean="0"/>
              <a:t>Commission</a:t>
            </a:r>
          </a:p>
          <a:p>
            <a:r>
              <a:rPr lang="en-US" dirty="0" smtClean="0"/>
              <a:t>Piece rate</a:t>
            </a:r>
          </a:p>
          <a:p>
            <a:r>
              <a:rPr lang="en-US" dirty="0" smtClean="0"/>
              <a:t>Profit sharing</a:t>
            </a:r>
          </a:p>
          <a:p>
            <a:r>
              <a:rPr lang="en-US" dirty="0" smtClean="0"/>
              <a:t>Stock option </a:t>
            </a:r>
          </a:p>
          <a:p>
            <a:r>
              <a:rPr lang="en-US" dirty="0" smtClean="0"/>
              <a:t>Shift pay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772400" y="4724400"/>
            <a:ext cx="13716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Deferred pay</a:t>
            </a:r>
          </a:p>
          <a:p>
            <a:pPr algn="ctr"/>
            <a:r>
              <a:rPr lang="en-US" dirty="0" smtClean="0"/>
              <a:t>Savings plan</a:t>
            </a:r>
          </a:p>
          <a:p>
            <a:pPr algn="ctr"/>
            <a:r>
              <a:rPr lang="en-US" dirty="0" smtClean="0"/>
              <a:t>Annuity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Executive Compensation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pPr algn="just"/>
            <a:r>
              <a:rPr lang="en-US" sz="2200" dirty="0" smtClean="0"/>
              <a:t>An executive typically is someone in the top two levels of an organization, such as Chief Executive Officer (CEO), President, or Senior Vice-President.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0"/>
            <a:ext cx="670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819400"/>
            <a:ext cx="434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WAGE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Wages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01000" cy="4876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 </a:t>
            </a:r>
            <a:r>
              <a:rPr lang="en-US" b="1" dirty="0" smtClean="0"/>
              <a:t>wage</a:t>
            </a:r>
            <a:r>
              <a:rPr lang="en-US" dirty="0" smtClean="0"/>
              <a:t> is monetary compensation (or remuneration) paid by an employer to an employee in exchange for work done.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Payment may be calculated as a fixed amount for each task completed  piece rate, or at an hourly or daily rate.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Difference between Wage and Salary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800100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person receiving a </a:t>
            </a:r>
            <a:r>
              <a:rPr lang="en-US" b="1" dirty="0"/>
              <a:t>salary</a:t>
            </a:r>
            <a:r>
              <a:rPr lang="en-US" dirty="0"/>
              <a:t> is not paid a smaller amount for working fewer hours, nor is he paid more for working overtime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Someone who is paid </a:t>
            </a:r>
            <a:r>
              <a:rPr lang="en-US" b="1" dirty="0"/>
              <a:t>wages</a:t>
            </a:r>
            <a:r>
              <a:rPr lang="en-US" dirty="0"/>
              <a:t> receives a pay rate per hour, multiplied by the number of hours worked.</a:t>
            </a:r>
          </a:p>
        </p:txBody>
      </p:sp>
    </p:spTree>
    <p:extLst>
      <p:ext uri="{BB962C8B-B14F-4D97-AF65-F5344CB8AC3E}">
        <p14:creationId xmlns:p14="http://schemas.microsoft.com/office/powerpoint/2010/main" xmlns="" val="2255956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142</TotalTime>
  <Words>997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COMPENSATION</vt:lpstr>
      <vt:lpstr>POINT TO DISCUSS</vt:lpstr>
      <vt:lpstr>Meaning </vt:lpstr>
      <vt:lpstr>It is important to discuss</vt:lpstr>
      <vt:lpstr>So according to Thomas(1988)</vt:lpstr>
      <vt:lpstr>Executive Compensation</vt:lpstr>
      <vt:lpstr>Slide 7</vt:lpstr>
      <vt:lpstr>Wages </vt:lpstr>
      <vt:lpstr>Difference between Wage and Salary</vt:lpstr>
      <vt:lpstr>Components of Wage and Salary </vt:lpstr>
      <vt:lpstr>Types of Wages </vt:lpstr>
      <vt:lpstr>Wages Differentials </vt:lpstr>
      <vt:lpstr>types of wage differentials</vt:lpstr>
      <vt:lpstr>Theories of wages </vt:lpstr>
      <vt:lpstr>Theories of wages </vt:lpstr>
      <vt:lpstr>Slide 16</vt:lpstr>
      <vt:lpstr>Wage law</vt:lpstr>
      <vt:lpstr>Acts of Labour Law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COMPENSATION</dc:title>
  <dc:creator>cime</dc:creator>
  <cp:lastModifiedBy>cime</cp:lastModifiedBy>
  <cp:revision>26</cp:revision>
  <dcterms:created xsi:type="dcterms:W3CDTF">2006-08-16T00:00:00Z</dcterms:created>
  <dcterms:modified xsi:type="dcterms:W3CDTF">2019-03-12T07:45:05Z</dcterms:modified>
</cp:coreProperties>
</file>